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sldIdLst>
    <p:sldId id="256" r:id="rId2"/>
    <p:sldId id="257" r:id="rId3"/>
    <p:sldId id="643" r:id="rId4"/>
    <p:sldId id="644" r:id="rId5"/>
    <p:sldId id="645" r:id="rId6"/>
    <p:sldId id="646" r:id="rId7"/>
    <p:sldId id="647" r:id="rId8"/>
    <p:sldId id="595" r:id="rId9"/>
    <p:sldId id="596" r:id="rId10"/>
    <p:sldId id="597" r:id="rId11"/>
    <p:sldId id="598" r:id="rId12"/>
    <p:sldId id="599" r:id="rId13"/>
    <p:sldId id="600" r:id="rId14"/>
    <p:sldId id="601"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02" r:id="rId36"/>
    <p:sldId id="603" r:id="rId37"/>
    <p:sldId id="604" r:id="rId38"/>
    <p:sldId id="605" r:id="rId39"/>
    <p:sldId id="642" r:id="rId40"/>
    <p:sldId id="353" r:id="rId4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000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475" autoAdjust="0"/>
    <p:restoredTop sz="94660"/>
  </p:normalViewPr>
  <p:slideViewPr>
    <p:cSldViewPr>
      <p:cViewPr varScale="1">
        <p:scale>
          <a:sx n="112" d="100"/>
          <a:sy n="112" d="100"/>
        </p:scale>
        <p:origin x="82" y="686"/>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DBA38D6-D3DB-4CC8-91CB-343B3DC5D66D}" type="datetimeFigureOut">
              <a:rPr lang="en-US"/>
              <a:pPr>
                <a:defRPr/>
              </a:pPr>
              <a:t>11/10/2016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1790C14-E0EE-41F6-B27E-159F72898B0C}" type="slidenum">
              <a:rPr lang="en-US"/>
              <a:pPr>
                <a:defRPr/>
              </a:pPr>
              <a:t>‹#›</a:t>
            </a:fld>
            <a:endParaRPr lang="en-US"/>
          </a:p>
        </p:txBody>
      </p:sp>
    </p:spTree>
    <p:extLst>
      <p:ext uri="{BB962C8B-B14F-4D97-AF65-F5344CB8AC3E}">
        <p14:creationId xmlns:p14="http://schemas.microsoft.com/office/powerpoint/2010/main" val="2144419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F4208E2-A487-4E3E-9D1F-5353197EE213}" type="slidenum">
              <a:rPr lang="en-US" sz="1200">
                <a:latin typeface="+mn-lt"/>
              </a:rPr>
              <a:pPr algn="r" fontAlgn="auto">
                <a:spcBef>
                  <a:spcPts val="0"/>
                </a:spcBef>
                <a:spcAft>
                  <a:spcPts val="0"/>
                </a:spcAft>
                <a:defRPr/>
              </a:pPr>
              <a:t>15</a:t>
            </a:fld>
            <a:endParaRPr lang="en-US" sz="1200">
              <a:latin typeface="+mn-lt"/>
            </a:endParaRPr>
          </a:p>
        </p:txBody>
      </p:sp>
    </p:spTree>
    <p:extLst>
      <p:ext uri="{BB962C8B-B14F-4D97-AF65-F5344CB8AC3E}">
        <p14:creationId xmlns:p14="http://schemas.microsoft.com/office/powerpoint/2010/main" val="1313388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F1767DE-695D-4F6B-83A6-20E58F1C0C08}" type="slidenum">
              <a:rPr lang="en-US" sz="1200">
                <a:latin typeface="+mn-lt"/>
              </a:rPr>
              <a:pPr algn="r" fontAlgn="auto">
                <a:spcBef>
                  <a:spcPts val="0"/>
                </a:spcBef>
                <a:spcAft>
                  <a:spcPts val="0"/>
                </a:spcAft>
                <a:defRPr/>
              </a:pPr>
              <a:t>24</a:t>
            </a:fld>
            <a:endParaRPr lang="en-US" sz="1200">
              <a:latin typeface="+mn-lt"/>
            </a:endParaRPr>
          </a:p>
        </p:txBody>
      </p:sp>
    </p:spTree>
    <p:extLst>
      <p:ext uri="{BB962C8B-B14F-4D97-AF65-F5344CB8AC3E}">
        <p14:creationId xmlns:p14="http://schemas.microsoft.com/office/powerpoint/2010/main" val="84398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CA11160-5646-4E2E-975C-A9449A1F9909}" type="slidenum">
              <a:rPr lang="en-US" sz="1200">
                <a:latin typeface="+mn-lt"/>
              </a:rPr>
              <a:pPr algn="r" fontAlgn="auto">
                <a:spcBef>
                  <a:spcPts val="0"/>
                </a:spcBef>
                <a:spcAft>
                  <a:spcPts val="0"/>
                </a:spcAft>
                <a:defRPr/>
              </a:pPr>
              <a:t>25</a:t>
            </a:fld>
            <a:endParaRPr lang="en-US" sz="1200">
              <a:latin typeface="+mn-lt"/>
            </a:endParaRPr>
          </a:p>
        </p:txBody>
      </p:sp>
    </p:spTree>
    <p:extLst>
      <p:ext uri="{BB962C8B-B14F-4D97-AF65-F5344CB8AC3E}">
        <p14:creationId xmlns:p14="http://schemas.microsoft.com/office/powerpoint/2010/main" val="211778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2EDE9B-3744-4D33-8880-FDDDD8D930A4}" type="slidenum">
              <a:rPr lang="en-US" sz="1200">
                <a:latin typeface="+mn-lt"/>
              </a:rPr>
              <a:pPr algn="r" fontAlgn="auto">
                <a:spcBef>
                  <a:spcPts val="0"/>
                </a:spcBef>
                <a:spcAft>
                  <a:spcPts val="0"/>
                </a:spcAft>
                <a:defRPr/>
              </a:pPr>
              <a:t>26</a:t>
            </a:fld>
            <a:endParaRPr lang="en-US" sz="1200">
              <a:latin typeface="+mn-lt"/>
            </a:endParaRPr>
          </a:p>
        </p:txBody>
      </p:sp>
    </p:spTree>
    <p:extLst>
      <p:ext uri="{BB962C8B-B14F-4D97-AF65-F5344CB8AC3E}">
        <p14:creationId xmlns:p14="http://schemas.microsoft.com/office/powerpoint/2010/main" val="184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4865A29-9211-4F57-9F87-FF1BB059D27A}" type="slidenum">
              <a:rPr lang="en-US" sz="1200">
                <a:latin typeface="+mn-lt"/>
              </a:rPr>
              <a:pPr algn="r" fontAlgn="auto">
                <a:spcBef>
                  <a:spcPts val="0"/>
                </a:spcBef>
                <a:spcAft>
                  <a:spcPts val="0"/>
                </a:spcAft>
                <a:defRPr/>
              </a:pPr>
              <a:t>27</a:t>
            </a:fld>
            <a:endParaRPr lang="en-US" sz="1200">
              <a:latin typeface="+mn-lt"/>
            </a:endParaRPr>
          </a:p>
        </p:txBody>
      </p:sp>
    </p:spTree>
    <p:extLst>
      <p:ext uri="{BB962C8B-B14F-4D97-AF65-F5344CB8AC3E}">
        <p14:creationId xmlns:p14="http://schemas.microsoft.com/office/powerpoint/2010/main" val="21545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B818069-5742-4FB9-9B9A-B460E0DF5C96}" type="slidenum">
              <a:rPr lang="en-US" sz="1200">
                <a:latin typeface="+mn-lt"/>
              </a:rPr>
              <a:pPr algn="r" fontAlgn="auto">
                <a:spcBef>
                  <a:spcPts val="0"/>
                </a:spcBef>
                <a:spcAft>
                  <a:spcPts val="0"/>
                </a:spcAft>
                <a:defRPr/>
              </a:pPr>
              <a:t>28</a:t>
            </a:fld>
            <a:endParaRPr lang="en-US" sz="1200">
              <a:latin typeface="+mn-lt"/>
            </a:endParaRPr>
          </a:p>
        </p:txBody>
      </p:sp>
    </p:spTree>
    <p:extLst>
      <p:ext uri="{BB962C8B-B14F-4D97-AF65-F5344CB8AC3E}">
        <p14:creationId xmlns:p14="http://schemas.microsoft.com/office/powerpoint/2010/main" val="1723099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745720D-0725-42E0-BE99-28FBBE0532FC}" type="slidenum">
              <a:rPr lang="en-US" sz="1200">
                <a:latin typeface="+mn-lt"/>
              </a:rPr>
              <a:pPr algn="r" fontAlgn="auto">
                <a:spcBef>
                  <a:spcPts val="0"/>
                </a:spcBef>
                <a:spcAft>
                  <a:spcPts val="0"/>
                </a:spcAft>
                <a:defRPr/>
              </a:pPr>
              <a:t>29</a:t>
            </a:fld>
            <a:endParaRPr lang="en-US" sz="1200">
              <a:latin typeface="+mn-lt"/>
            </a:endParaRPr>
          </a:p>
        </p:txBody>
      </p:sp>
    </p:spTree>
    <p:extLst>
      <p:ext uri="{BB962C8B-B14F-4D97-AF65-F5344CB8AC3E}">
        <p14:creationId xmlns:p14="http://schemas.microsoft.com/office/powerpoint/2010/main" val="204572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D87681C-8DCC-4AE6-89DA-4819B88483D0}" type="slidenum">
              <a:rPr lang="en-US" sz="1200">
                <a:latin typeface="+mn-lt"/>
              </a:rPr>
              <a:pPr algn="r" fontAlgn="auto">
                <a:spcBef>
                  <a:spcPts val="0"/>
                </a:spcBef>
                <a:spcAft>
                  <a:spcPts val="0"/>
                </a:spcAft>
                <a:defRPr/>
              </a:pPr>
              <a:t>30</a:t>
            </a:fld>
            <a:endParaRPr lang="en-US" sz="1200">
              <a:latin typeface="+mn-lt"/>
            </a:endParaRPr>
          </a:p>
        </p:txBody>
      </p:sp>
    </p:spTree>
    <p:extLst>
      <p:ext uri="{BB962C8B-B14F-4D97-AF65-F5344CB8AC3E}">
        <p14:creationId xmlns:p14="http://schemas.microsoft.com/office/powerpoint/2010/main" val="3587312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2A69050-C50A-4B0F-A51C-97BF00FAC970}" type="slidenum">
              <a:rPr lang="en-US" sz="1200">
                <a:latin typeface="+mn-lt"/>
              </a:rPr>
              <a:pPr algn="r" fontAlgn="auto">
                <a:spcBef>
                  <a:spcPts val="0"/>
                </a:spcBef>
                <a:spcAft>
                  <a:spcPts val="0"/>
                </a:spcAft>
                <a:defRPr/>
              </a:pPr>
              <a:t>31</a:t>
            </a:fld>
            <a:endParaRPr lang="en-US" sz="1200">
              <a:latin typeface="+mn-lt"/>
            </a:endParaRPr>
          </a:p>
        </p:txBody>
      </p:sp>
    </p:spTree>
    <p:extLst>
      <p:ext uri="{BB962C8B-B14F-4D97-AF65-F5344CB8AC3E}">
        <p14:creationId xmlns:p14="http://schemas.microsoft.com/office/powerpoint/2010/main" val="2487529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062A191-15A6-4C02-9C53-B224FB13858E}" type="slidenum">
              <a:rPr lang="en-US" sz="1200">
                <a:latin typeface="+mn-lt"/>
              </a:rPr>
              <a:pPr algn="r" fontAlgn="auto">
                <a:spcBef>
                  <a:spcPts val="0"/>
                </a:spcBef>
                <a:spcAft>
                  <a:spcPts val="0"/>
                </a:spcAft>
                <a:defRPr/>
              </a:pPr>
              <a:t>32</a:t>
            </a:fld>
            <a:endParaRPr lang="en-US" sz="1200">
              <a:latin typeface="+mn-lt"/>
            </a:endParaRPr>
          </a:p>
        </p:txBody>
      </p:sp>
    </p:spTree>
    <p:extLst>
      <p:ext uri="{BB962C8B-B14F-4D97-AF65-F5344CB8AC3E}">
        <p14:creationId xmlns:p14="http://schemas.microsoft.com/office/powerpoint/2010/main" val="313527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0C332C8-4064-4F2A-A767-EF0CFFCF892B}" type="slidenum">
              <a:rPr lang="en-US" sz="1200">
                <a:latin typeface="+mn-lt"/>
              </a:rPr>
              <a:pPr algn="r" fontAlgn="auto">
                <a:spcBef>
                  <a:spcPts val="0"/>
                </a:spcBef>
                <a:spcAft>
                  <a:spcPts val="0"/>
                </a:spcAft>
                <a:defRPr/>
              </a:pPr>
              <a:t>33</a:t>
            </a:fld>
            <a:endParaRPr lang="en-US" sz="1200">
              <a:latin typeface="+mn-lt"/>
            </a:endParaRPr>
          </a:p>
        </p:txBody>
      </p:sp>
    </p:spTree>
    <p:extLst>
      <p:ext uri="{BB962C8B-B14F-4D97-AF65-F5344CB8AC3E}">
        <p14:creationId xmlns:p14="http://schemas.microsoft.com/office/powerpoint/2010/main" val="292010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4ABBC61-98A4-4FD0-9860-D3C3E4C3557A}" type="slidenum">
              <a:rPr lang="en-US" sz="1200">
                <a:latin typeface="+mn-lt"/>
              </a:rPr>
              <a:pPr algn="r" fontAlgn="auto">
                <a:spcBef>
                  <a:spcPts val="0"/>
                </a:spcBef>
                <a:spcAft>
                  <a:spcPts val="0"/>
                </a:spcAft>
                <a:defRPr/>
              </a:pPr>
              <a:t>16</a:t>
            </a:fld>
            <a:endParaRPr lang="en-US" sz="1200">
              <a:latin typeface="+mn-lt"/>
            </a:endParaRPr>
          </a:p>
        </p:txBody>
      </p:sp>
    </p:spTree>
    <p:extLst>
      <p:ext uri="{BB962C8B-B14F-4D97-AF65-F5344CB8AC3E}">
        <p14:creationId xmlns:p14="http://schemas.microsoft.com/office/powerpoint/2010/main" val="3494035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930D138-E134-4C0A-985B-A076D58611A8}" type="slidenum">
              <a:rPr lang="en-US" sz="1200">
                <a:latin typeface="+mn-lt"/>
              </a:rPr>
              <a:pPr algn="r" fontAlgn="auto">
                <a:spcBef>
                  <a:spcPts val="0"/>
                </a:spcBef>
                <a:spcAft>
                  <a:spcPts val="0"/>
                </a:spcAft>
                <a:defRPr/>
              </a:pPr>
              <a:t>34</a:t>
            </a:fld>
            <a:endParaRPr lang="en-US" sz="1200">
              <a:latin typeface="+mn-lt"/>
            </a:endParaRPr>
          </a:p>
        </p:txBody>
      </p:sp>
    </p:spTree>
    <p:extLst>
      <p:ext uri="{BB962C8B-B14F-4D97-AF65-F5344CB8AC3E}">
        <p14:creationId xmlns:p14="http://schemas.microsoft.com/office/powerpoint/2010/main" val="425003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351B0C0-3332-47EC-8649-E830B2E95BF2}" type="slidenum">
              <a:rPr lang="en-US" sz="1200">
                <a:latin typeface="+mn-lt"/>
              </a:rPr>
              <a:pPr algn="r" fontAlgn="auto">
                <a:spcBef>
                  <a:spcPts val="0"/>
                </a:spcBef>
                <a:spcAft>
                  <a:spcPts val="0"/>
                </a:spcAft>
                <a:defRPr/>
              </a:pPr>
              <a:t>17</a:t>
            </a:fld>
            <a:endParaRPr lang="en-US" sz="1200">
              <a:latin typeface="+mn-lt"/>
            </a:endParaRPr>
          </a:p>
        </p:txBody>
      </p:sp>
    </p:spTree>
    <p:extLst>
      <p:ext uri="{BB962C8B-B14F-4D97-AF65-F5344CB8AC3E}">
        <p14:creationId xmlns:p14="http://schemas.microsoft.com/office/powerpoint/2010/main" val="24545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B1233B8-3DE0-43E6-B091-29164DE47D3B}" type="slidenum">
              <a:rPr lang="en-US" sz="1200">
                <a:latin typeface="+mn-lt"/>
              </a:rPr>
              <a:pPr algn="r" fontAlgn="auto">
                <a:spcBef>
                  <a:spcPts val="0"/>
                </a:spcBef>
                <a:spcAft>
                  <a:spcPts val="0"/>
                </a:spcAft>
                <a:defRPr/>
              </a:pPr>
              <a:t>18</a:t>
            </a:fld>
            <a:endParaRPr lang="en-US" sz="1200">
              <a:latin typeface="+mn-lt"/>
            </a:endParaRPr>
          </a:p>
        </p:txBody>
      </p:sp>
    </p:spTree>
    <p:extLst>
      <p:ext uri="{BB962C8B-B14F-4D97-AF65-F5344CB8AC3E}">
        <p14:creationId xmlns:p14="http://schemas.microsoft.com/office/powerpoint/2010/main" val="423952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E1BA504-4FF6-4F7B-B515-F778EBFBBB51}" type="slidenum">
              <a:rPr lang="en-US" sz="1200">
                <a:latin typeface="+mn-lt"/>
              </a:rPr>
              <a:pPr algn="r" fontAlgn="auto">
                <a:spcBef>
                  <a:spcPts val="0"/>
                </a:spcBef>
                <a:spcAft>
                  <a:spcPts val="0"/>
                </a:spcAft>
                <a:defRPr/>
              </a:pPr>
              <a:t>19</a:t>
            </a:fld>
            <a:endParaRPr lang="en-US" sz="1200">
              <a:latin typeface="+mn-lt"/>
            </a:endParaRPr>
          </a:p>
        </p:txBody>
      </p:sp>
    </p:spTree>
    <p:extLst>
      <p:ext uri="{BB962C8B-B14F-4D97-AF65-F5344CB8AC3E}">
        <p14:creationId xmlns:p14="http://schemas.microsoft.com/office/powerpoint/2010/main" val="208529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3D9114F-DC88-419A-894A-A4E32EF4CC31}" type="slidenum">
              <a:rPr lang="en-US" sz="1200">
                <a:latin typeface="+mn-lt"/>
              </a:rPr>
              <a:pPr algn="r" fontAlgn="auto">
                <a:spcBef>
                  <a:spcPts val="0"/>
                </a:spcBef>
                <a:spcAft>
                  <a:spcPts val="0"/>
                </a:spcAft>
                <a:defRPr/>
              </a:pPr>
              <a:t>20</a:t>
            </a:fld>
            <a:endParaRPr lang="en-US" sz="1200">
              <a:latin typeface="+mn-lt"/>
            </a:endParaRPr>
          </a:p>
        </p:txBody>
      </p:sp>
    </p:spTree>
    <p:extLst>
      <p:ext uri="{BB962C8B-B14F-4D97-AF65-F5344CB8AC3E}">
        <p14:creationId xmlns:p14="http://schemas.microsoft.com/office/powerpoint/2010/main" val="84197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9067A20-7A98-48BE-8AE3-A346B4CA83CC}" type="slidenum">
              <a:rPr lang="en-US" sz="1200">
                <a:latin typeface="+mn-lt"/>
              </a:rPr>
              <a:pPr algn="r" fontAlgn="auto">
                <a:spcBef>
                  <a:spcPts val="0"/>
                </a:spcBef>
                <a:spcAft>
                  <a:spcPts val="0"/>
                </a:spcAft>
                <a:defRPr/>
              </a:pPr>
              <a:t>21</a:t>
            </a:fld>
            <a:endParaRPr lang="en-US" sz="1200">
              <a:latin typeface="+mn-lt"/>
            </a:endParaRPr>
          </a:p>
        </p:txBody>
      </p:sp>
    </p:spTree>
    <p:extLst>
      <p:ext uri="{BB962C8B-B14F-4D97-AF65-F5344CB8AC3E}">
        <p14:creationId xmlns:p14="http://schemas.microsoft.com/office/powerpoint/2010/main" val="275234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713E26-51F7-443C-9DAC-6F5751BDC834}" type="slidenum">
              <a:rPr lang="en-US" sz="1200">
                <a:latin typeface="+mn-lt"/>
              </a:rPr>
              <a:pPr algn="r" fontAlgn="auto">
                <a:spcBef>
                  <a:spcPts val="0"/>
                </a:spcBef>
                <a:spcAft>
                  <a:spcPts val="0"/>
                </a:spcAft>
                <a:defRPr/>
              </a:pPr>
              <a:t>22</a:t>
            </a:fld>
            <a:endParaRPr lang="en-US" sz="1200">
              <a:latin typeface="+mn-lt"/>
            </a:endParaRPr>
          </a:p>
        </p:txBody>
      </p:sp>
    </p:spTree>
    <p:extLst>
      <p:ext uri="{BB962C8B-B14F-4D97-AF65-F5344CB8AC3E}">
        <p14:creationId xmlns:p14="http://schemas.microsoft.com/office/powerpoint/2010/main" val="67839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AF900EB-73E4-4913-8BC9-F5A4A1A80CC1}" type="slidenum">
              <a:rPr lang="en-US" sz="1200">
                <a:latin typeface="+mn-lt"/>
              </a:rPr>
              <a:pPr algn="r" fontAlgn="auto">
                <a:spcBef>
                  <a:spcPts val="0"/>
                </a:spcBef>
                <a:spcAft>
                  <a:spcPts val="0"/>
                </a:spcAft>
                <a:defRPr/>
              </a:pPr>
              <a:t>23</a:t>
            </a:fld>
            <a:endParaRPr lang="en-US" sz="1200">
              <a:latin typeface="+mn-lt"/>
            </a:endParaRPr>
          </a:p>
        </p:txBody>
      </p:sp>
    </p:spTree>
    <p:extLst>
      <p:ext uri="{BB962C8B-B14F-4D97-AF65-F5344CB8AC3E}">
        <p14:creationId xmlns:p14="http://schemas.microsoft.com/office/powerpoint/2010/main" val="178920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CE84F4E-5CDE-48CA-B601-5A2771636134}" type="datetimeFigureOut">
              <a:rPr lang="en-US"/>
              <a:pPr>
                <a:defRPr/>
              </a:pPr>
              <a:t>11/10/2016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A1647B7-4DA9-4AAC-89DB-F098EF6AFA5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9E62B75-DC9B-4992-9852-31506DFBA4E7}"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09995AB-5943-4A62-9DE3-2FF012F7EF9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2682716-D737-42D8-B21C-FE96A1370063}"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F8A8B9D-E2F5-496A-A40D-905C13CC140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8DA4003D-A001-4718-801F-DA5B4841C72A}" type="datetimeFigureOut">
              <a:rPr lang="en-US"/>
              <a:pPr>
                <a:defRPr/>
              </a:pPr>
              <a:t>11/10/2016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B4C03F1F-A784-445E-A87C-D7BC765885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D006A7F-F669-428F-94B0-18E5FE1B0768}" type="datetimeFigureOut">
              <a:rPr lang="en-US"/>
              <a:pPr>
                <a:defRPr/>
              </a:pPr>
              <a:t>11/10/2016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5BD8F9-94BC-4D63-B577-4997B988914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DCEA041D-8BEB-41B5-B814-86E2D41F3BA0}" type="datetimeFigureOut">
              <a:rPr lang="en-US"/>
              <a:pPr>
                <a:defRPr/>
              </a:pPr>
              <a:t>11/10/2016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49FEC827-5E90-40AF-BF67-2DBAAC315F4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E93A08EF-E90E-44FA-B7D0-F42D2969EF66}" type="datetimeFigureOut">
              <a:rPr lang="en-US"/>
              <a:pPr>
                <a:defRPr/>
              </a:pPr>
              <a:t>11/10/2016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D60CF75B-9DF5-49D1-BD88-98681C5ADE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7DA5B458-9955-4870-AF5D-14949227DAA3}" type="datetimeFigureOut">
              <a:rPr lang="en-US"/>
              <a:pPr>
                <a:defRPr/>
              </a:pPr>
              <a:t>11/10/2016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2D2441-C588-4EF9-9C00-C119049EDA6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82DC52A-2D4C-4BFB-87F7-62662A1420A2}" type="datetimeFigureOut">
              <a:rPr lang="en-US"/>
              <a:pPr>
                <a:defRPr/>
              </a:pPr>
              <a:t>11/10/2016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A97D46E-AF28-47A2-BF22-40ACB5CCD0C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F9FE58E-D390-490A-BED8-979F6EB97E5E}" type="datetimeFigureOut">
              <a:rPr lang="en-US"/>
              <a:pPr>
                <a:defRPr/>
              </a:pPr>
              <a:t>11/10/2016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CCA68174-BABD-48E5-A9EE-2B1BC88641D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A1BD2226-C43B-4829-B41B-D466A6F52FFB}" type="datetimeFigureOut">
              <a:rPr lang="en-US"/>
              <a:pPr>
                <a:defRPr/>
              </a:pPr>
              <a:t>11/10/2016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5A1D704-AA78-42FA-8DD0-8DE36E246C9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DDD4BD4F-9007-4F4E-B006-097B1981C930}" type="datetimeFigureOut">
              <a:rPr lang="en-US"/>
              <a:pPr>
                <a:defRPr/>
              </a:pPr>
              <a:t>11/10/2016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16211D57-0CE9-4F7A-9BCB-2A71F5E1A24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2920915"/>
          </a:xfrm>
        </p:spPr>
        <p:txBody>
          <a:bodyPr>
            <a:noAutofit/>
          </a:bodyPr>
          <a:lstStyle/>
          <a:p>
            <a:pPr algn="ctr" eaLnBrk="1" fontAlgn="auto" hangingPunct="1">
              <a:spcAft>
                <a:spcPts val="0"/>
              </a:spcAft>
              <a:defRPr/>
            </a:pPr>
            <a:r>
              <a:rPr sz="8000" dirty="0"/>
              <a:t>EECS 2500 </a:t>
            </a:r>
            <a:br>
              <a:rPr sz="8000" dirty="0"/>
            </a:br>
            <a:r>
              <a:rPr sz="8000" dirty="0"/>
              <a:t>Linear Data Structures</a:t>
            </a:r>
          </a:p>
        </p:txBody>
      </p:sp>
      <p:sp>
        <p:nvSpPr>
          <p:cNvPr id="14338" name="Subtitle 2"/>
          <p:cNvSpPr>
            <a:spLocks noGrp="1"/>
          </p:cNvSpPr>
          <p:nvPr>
            <p:ph type="subTitle" idx="1"/>
          </p:nvPr>
        </p:nvSpPr>
        <p:spPr>
          <a:xfrm>
            <a:off x="1524000" y="3636963"/>
            <a:ext cx="9144000" cy="1366642"/>
          </a:xfrm>
        </p:spPr>
        <p:txBody>
          <a:bodyPr>
            <a:normAutofit/>
          </a:bodyPr>
          <a:lstStyle/>
          <a:p>
            <a:pPr algn="ctr" eaLnBrk="1" hangingPunct="1"/>
            <a:r>
              <a:rPr lang="en-US" sz="2400" dirty="0"/>
              <a:t>Lecture </a:t>
            </a:r>
            <a:r>
              <a:rPr lang="en-US" sz="2400" dirty="0" smtClean="0"/>
              <a:t>17</a:t>
            </a:r>
            <a:endParaRPr lang="en-US" sz="2400" dirty="0"/>
          </a:p>
          <a:p>
            <a:pPr algn="ctr" eaLnBrk="1" hangingPunct="1"/>
            <a:r>
              <a:rPr lang="en-US" sz="3000" dirty="0"/>
              <a:t>Chapter 10 – Searching and Sorting – Part </a:t>
            </a:r>
            <a:r>
              <a:rPr lang="en-US" sz="3000" dirty="0" smtClean="0"/>
              <a:t>2</a:t>
            </a:r>
          </a:p>
          <a:p>
            <a:pPr algn="ctr" eaLnBrk="1" hangingPunct="1"/>
            <a:r>
              <a:rPr lang="en-US" sz="2400" dirty="0" smtClean="0"/>
              <a:t>Fall 2016</a:t>
            </a:r>
            <a:endParaRPr lang="en-US" sz="2400" dirty="0"/>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pPr eaLnBrk="1" hangingPunct="1"/>
            <a:r>
              <a:rPr lang="en-US" dirty="0" err="1" smtClean="0"/>
              <a:t>QuickSort</a:t>
            </a:r>
            <a:r>
              <a:rPr lang="en-US" dirty="0" smtClean="0"/>
              <a:t> Summary</a:t>
            </a:r>
          </a:p>
        </p:txBody>
      </p:sp>
      <p:sp>
        <p:nvSpPr>
          <p:cNvPr id="14338" name="Content Placeholder 2"/>
          <p:cNvSpPr>
            <a:spLocks noGrp="1"/>
          </p:cNvSpPr>
          <p:nvPr>
            <p:ph idx="1"/>
          </p:nvPr>
        </p:nvSpPr>
        <p:spPr>
          <a:xfrm>
            <a:off x="143225" y="933450"/>
            <a:ext cx="11905549" cy="5683250"/>
          </a:xfrm>
        </p:spPr>
        <p:txBody>
          <a:bodyPr/>
          <a:lstStyle/>
          <a:p>
            <a:pPr eaLnBrk="1" hangingPunct="1">
              <a:buNone/>
              <a:tabLst>
                <a:tab pos="2343150" algn="l"/>
              </a:tabLst>
            </a:pPr>
            <a:r>
              <a:rPr lang="en-US" sz="2600" b="1" dirty="0"/>
              <a:t>Method </a:t>
            </a:r>
            <a:r>
              <a:rPr lang="en-US" sz="2600" b="1" dirty="0" err="1"/>
              <a:t>quickSort</a:t>
            </a:r>
            <a:r>
              <a:rPr lang="en-US" sz="2600" b="1" dirty="0"/>
              <a:t> (first, last)</a:t>
            </a:r>
            <a:endParaRPr lang="en-US" sz="2600" i="1" dirty="0"/>
          </a:p>
          <a:p>
            <a:pPr eaLnBrk="1" hangingPunct="1">
              <a:buNone/>
              <a:tabLst>
                <a:tab pos="2343150" algn="l"/>
              </a:tabLst>
            </a:pPr>
            <a:r>
              <a:rPr lang="en-US" sz="2600" i="1" dirty="0"/>
              <a:t>Definition:</a:t>
            </a:r>
            <a:r>
              <a:rPr lang="en-US" sz="2600" dirty="0"/>
              <a:t>	Sorts the elements in sub array between</a:t>
            </a:r>
            <a:br>
              <a:rPr lang="en-US" sz="2600" dirty="0"/>
            </a:br>
            <a:r>
              <a:rPr lang="en-US" sz="2600" dirty="0"/>
              <a:t>	</a:t>
            </a:r>
            <a:r>
              <a:rPr lang="en-US" sz="2600" dirty="0">
                <a:solidFill>
                  <a:srgbClr val="FFC000"/>
                </a:solidFill>
                <a:latin typeface="Courier New" pitchFamily="49" charset="0"/>
              </a:rPr>
              <a:t>values[first]</a:t>
            </a:r>
            <a:r>
              <a:rPr lang="en-US" sz="2600" dirty="0">
                <a:solidFill>
                  <a:srgbClr val="FFC000"/>
                </a:solidFill>
              </a:rPr>
              <a:t>..</a:t>
            </a:r>
            <a:r>
              <a:rPr lang="en-US" sz="2600" dirty="0">
                <a:solidFill>
                  <a:srgbClr val="FFC000"/>
                </a:solidFill>
                <a:latin typeface="Courier New" pitchFamily="49" charset="0"/>
              </a:rPr>
              <a:t>values[last]</a:t>
            </a:r>
            <a:r>
              <a:rPr lang="en-US" sz="2600" dirty="0"/>
              <a:t>.</a:t>
            </a:r>
          </a:p>
          <a:p>
            <a:pPr eaLnBrk="1" hangingPunct="1">
              <a:buNone/>
              <a:tabLst>
                <a:tab pos="2343150" algn="l"/>
              </a:tabLst>
            </a:pPr>
            <a:endParaRPr lang="en-US" sz="1600" i="1" dirty="0"/>
          </a:p>
          <a:p>
            <a:pPr eaLnBrk="1" hangingPunct="1">
              <a:buNone/>
              <a:tabLst>
                <a:tab pos="2343150" algn="l"/>
              </a:tabLst>
            </a:pPr>
            <a:r>
              <a:rPr lang="en-US" sz="2600" i="1" dirty="0">
                <a:solidFill>
                  <a:srgbClr val="FFC000"/>
                </a:solidFill>
                <a:latin typeface="Courier New" pitchFamily="49" charset="0"/>
              </a:rPr>
              <a:t>Size</a:t>
            </a:r>
            <a:r>
              <a:rPr lang="en-US" sz="2600" i="1" dirty="0">
                <a:solidFill>
                  <a:srgbClr val="FFC000"/>
                </a:solidFill>
              </a:rPr>
              <a:t>:</a:t>
            </a:r>
            <a:r>
              <a:rPr lang="en-US" sz="2600" dirty="0">
                <a:solidFill>
                  <a:srgbClr val="FFC000"/>
                </a:solidFill>
              </a:rPr>
              <a:t>	</a:t>
            </a:r>
            <a:r>
              <a:rPr lang="en-US" sz="2600" dirty="0">
                <a:solidFill>
                  <a:srgbClr val="FFC000"/>
                </a:solidFill>
                <a:latin typeface="Courier New" pitchFamily="49" charset="0"/>
              </a:rPr>
              <a:t>last – first + 1</a:t>
            </a:r>
          </a:p>
          <a:p>
            <a:pPr eaLnBrk="1" hangingPunct="1">
              <a:buNone/>
              <a:tabLst>
                <a:tab pos="2343150" algn="l"/>
              </a:tabLst>
            </a:pPr>
            <a:endParaRPr lang="en-US" sz="1600" i="1" dirty="0">
              <a:latin typeface="Courier New" pitchFamily="49" charset="0"/>
            </a:endParaRPr>
          </a:p>
          <a:p>
            <a:pPr eaLnBrk="1" hangingPunct="1">
              <a:buNone/>
              <a:tabLst>
                <a:tab pos="2343150" algn="l"/>
              </a:tabLst>
            </a:pPr>
            <a:r>
              <a:rPr lang="en-US" sz="2600" i="1" dirty="0"/>
              <a:t>Base Case:</a:t>
            </a:r>
            <a:r>
              <a:rPr lang="en-US" sz="2600" dirty="0"/>
              <a:t>	If </a:t>
            </a:r>
            <a:r>
              <a:rPr lang="en-US" sz="2600" dirty="0">
                <a:solidFill>
                  <a:srgbClr val="FFC000"/>
                </a:solidFill>
                <a:latin typeface="Courier New" pitchFamily="49" charset="0"/>
              </a:rPr>
              <a:t>size</a:t>
            </a:r>
            <a:r>
              <a:rPr lang="en-US" sz="2600" dirty="0"/>
              <a:t> &lt; 2, do nothing</a:t>
            </a:r>
          </a:p>
          <a:p>
            <a:pPr eaLnBrk="1" hangingPunct="1">
              <a:buNone/>
              <a:tabLst>
                <a:tab pos="2343150" algn="l"/>
              </a:tabLst>
            </a:pPr>
            <a:endParaRPr lang="en-US" sz="1600" i="1" dirty="0"/>
          </a:p>
          <a:p>
            <a:pPr eaLnBrk="1" hangingPunct="1">
              <a:buNone/>
              <a:tabLst>
                <a:tab pos="2343150" algn="l"/>
              </a:tabLst>
            </a:pPr>
            <a:r>
              <a:rPr lang="en-US" sz="2600" i="1" dirty="0"/>
              <a:t>General Case:</a:t>
            </a:r>
            <a:r>
              <a:rPr lang="en-US" sz="2600" dirty="0"/>
              <a:t>	Split the array according to splitting value</a:t>
            </a:r>
          </a:p>
          <a:p>
            <a:pPr eaLnBrk="1" hangingPunct="1">
              <a:buNone/>
              <a:tabLst>
                <a:tab pos="2343150" algn="l"/>
              </a:tabLst>
            </a:pPr>
            <a:r>
              <a:rPr lang="en-US" sz="2600" dirty="0"/>
              <a:t>		</a:t>
            </a:r>
            <a:r>
              <a:rPr lang="en-US" sz="2600" dirty="0" err="1"/>
              <a:t>quickSort</a:t>
            </a:r>
            <a:r>
              <a:rPr lang="en-US" sz="2600" dirty="0"/>
              <a:t> the elements </a:t>
            </a:r>
            <a:r>
              <a:rPr lang="en-US" sz="2600" dirty="0">
                <a:sym typeface="Symbol" pitchFamily="18" charset="2"/>
              </a:rPr>
              <a:t></a:t>
            </a:r>
            <a:r>
              <a:rPr lang="en-US" sz="2600" dirty="0"/>
              <a:t> splitting value</a:t>
            </a:r>
          </a:p>
          <a:p>
            <a:pPr eaLnBrk="1" hangingPunct="1">
              <a:buNone/>
              <a:tabLst>
                <a:tab pos="2343150" algn="l"/>
              </a:tabLst>
            </a:pPr>
            <a:r>
              <a:rPr lang="en-US" sz="2600" dirty="0"/>
              <a:t>		</a:t>
            </a:r>
            <a:r>
              <a:rPr lang="en-US" sz="2600" dirty="0" err="1"/>
              <a:t>quickSort</a:t>
            </a:r>
            <a:r>
              <a:rPr lang="en-US" sz="2600" dirty="0"/>
              <a:t> the elements &gt; splitting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a:lstStyle/>
          <a:p>
            <a:pPr eaLnBrk="1" hangingPunct="1"/>
            <a:r>
              <a:rPr lang="en-US" dirty="0" smtClean="0"/>
              <a:t>The </a:t>
            </a:r>
            <a:r>
              <a:rPr lang="en-US" dirty="0" err="1" smtClean="0"/>
              <a:t>QuickSort</a:t>
            </a:r>
            <a:r>
              <a:rPr lang="en-US" dirty="0" smtClean="0"/>
              <a:t> Algorithm (2)</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tabLst>
                <a:tab pos="2343150" algn="l"/>
              </a:tabLst>
            </a:pPr>
            <a:r>
              <a:rPr lang="en-US" dirty="0" smtClean="0"/>
              <a:t>The algorithm depends on the selection of a “split value”, called </a:t>
            </a:r>
            <a:r>
              <a:rPr lang="en-US" dirty="0" err="1" smtClean="0">
                <a:solidFill>
                  <a:srgbClr val="FFC000"/>
                </a:solidFill>
                <a:latin typeface="Consolas" pitchFamily="49" charset="0"/>
                <a:cs typeface="Consolas" pitchFamily="49" charset="0"/>
              </a:rPr>
              <a:t>splitVal</a:t>
            </a:r>
            <a:r>
              <a:rPr lang="en-US" dirty="0" smtClean="0"/>
              <a:t>, that is used to divide the array into two sub arrays. </a:t>
            </a:r>
          </a:p>
          <a:p>
            <a:pPr marL="742950" lvl="1" indent="-285750" eaLnBrk="1" hangingPunct="1">
              <a:spcBef>
                <a:spcPts val="1200"/>
              </a:spcBef>
              <a:tabLst>
                <a:tab pos="2343150" algn="l"/>
              </a:tabLst>
            </a:pPr>
            <a:r>
              <a:rPr lang="en-US" dirty="0" smtClean="0"/>
              <a:t>In some (most) literature the “Split” value is called the “Pivot Value”, and “Splitting” the list is called “partitioning the list around the pivot value”</a:t>
            </a:r>
          </a:p>
          <a:p>
            <a:pPr eaLnBrk="1" hangingPunct="1">
              <a:spcBef>
                <a:spcPts val="1200"/>
              </a:spcBef>
              <a:tabLst>
                <a:tab pos="2343150" algn="l"/>
              </a:tabLst>
            </a:pPr>
            <a:r>
              <a:rPr lang="en-US" dirty="0" smtClean="0"/>
              <a:t>How do we select </a:t>
            </a:r>
            <a:r>
              <a:rPr lang="en-US" dirty="0" err="1">
                <a:solidFill>
                  <a:srgbClr val="FFC000"/>
                </a:solidFill>
                <a:latin typeface="Consolas" pitchFamily="49" charset="0"/>
                <a:cs typeface="Consolas" pitchFamily="49" charset="0"/>
              </a:rPr>
              <a:t>splitVal</a:t>
            </a:r>
            <a:r>
              <a:rPr lang="en-US" dirty="0" smtClean="0"/>
              <a:t>? </a:t>
            </a:r>
          </a:p>
          <a:p>
            <a:pPr eaLnBrk="1" hangingPunct="1">
              <a:spcBef>
                <a:spcPts val="1200"/>
              </a:spcBef>
              <a:tabLst>
                <a:tab pos="2343150" algn="l"/>
              </a:tabLst>
            </a:pPr>
            <a:r>
              <a:rPr lang="en-US" dirty="0" smtClean="0"/>
              <a:t>One simple solution is to use the value in </a:t>
            </a:r>
            <a:r>
              <a:rPr lang="en-US" dirty="0" smtClean="0">
                <a:solidFill>
                  <a:srgbClr val="FFC000"/>
                </a:solidFill>
                <a:latin typeface="Consolas" pitchFamily="49" charset="0"/>
                <a:cs typeface="Consolas" pitchFamily="49" charset="0"/>
              </a:rPr>
              <a:t>values[first]</a:t>
            </a:r>
            <a:r>
              <a:rPr lang="en-US" dirty="0" smtClean="0"/>
              <a:t> as the splitting value. </a:t>
            </a:r>
          </a:p>
          <a:p>
            <a:pPr eaLnBrk="1" hangingPunct="1">
              <a:spcBef>
                <a:spcPts val="1200"/>
              </a:spcBef>
              <a:tabLst>
                <a:tab pos="2343150" algn="l"/>
              </a:tabLst>
            </a:pPr>
            <a:r>
              <a:rPr lang="en-US" dirty="0" smtClean="0"/>
              <a:t>We could have just as easily arbitrarily selected </a:t>
            </a:r>
            <a:r>
              <a:rPr lang="en-US" dirty="0" smtClean="0">
                <a:solidFill>
                  <a:srgbClr val="FFC000"/>
                </a:solidFill>
                <a:latin typeface="Consolas" pitchFamily="49" charset="0"/>
                <a:cs typeface="Consolas" pitchFamily="49" charset="0"/>
              </a:rPr>
              <a:t>values[last]</a:t>
            </a:r>
            <a:endParaRPr lang="en-US" dirty="0" smtClean="0"/>
          </a:p>
          <a:p>
            <a:pPr eaLnBrk="1" hangingPunct="1">
              <a:spcBef>
                <a:spcPts val="1200"/>
              </a:spcBef>
              <a:tabLst>
                <a:tab pos="2343150" algn="l"/>
              </a:tabLst>
            </a:pPr>
            <a:r>
              <a:rPr lang="en-US" dirty="0" smtClean="0"/>
              <a:t>Arbitrarily selecting the pivot value can lead to problems, but we’ll see how to mitigate them later.  For now, this is simpler…</a:t>
            </a:r>
          </a:p>
          <a:p>
            <a:pPr eaLnBrk="1" hangingPunct="1">
              <a:spcBef>
                <a:spcPts val="1200"/>
              </a:spcBef>
              <a:buClrTx/>
              <a:buSzTx/>
              <a:buNone/>
              <a:tabLst>
                <a:tab pos="2343150" algn="l"/>
              </a:tabLst>
            </a:pP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0" y="1"/>
            <a:ext cx="9144000" cy="701675"/>
          </a:xfrm>
        </p:spPr>
        <p:txBody>
          <a:bodyPr/>
          <a:lstStyle/>
          <a:p>
            <a:pPr eaLnBrk="1" hangingPunct="1"/>
            <a:r>
              <a:rPr lang="en-US" dirty="0" smtClean="0"/>
              <a:t>The </a:t>
            </a:r>
            <a:r>
              <a:rPr lang="en-US" dirty="0" err="1" smtClean="0"/>
              <a:t>QuickSort</a:t>
            </a:r>
            <a:r>
              <a:rPr lang="en-US" dirty="0" smtClean="0"/>
              <a:t> Steps</a:t>
            </a:r>
          </a:p>
        </p:txBody>
      </p:sp>
      <p:grpSp>
        <p:nvGrpSpPr>
          <p:cNvPr id="2" name="Group 1"/>
          <p:cNvGrpSpPr/>
          <p:nvPr/>
        </p:nvGrpSpPr>
        <p:grpSpPr>
          <a:xfrm>
            <a:off x="181630" y="971957"/>
            <a:ext cx="7527925" cy="5106988"/>
            <a:chOff x="2370139" y="1356007"/>
            <a:chExt cx="7527925" cy="5106988"/>
          </a:xfrm>
        </p:grpSpPr>
        <p:sp>
          <p:nvSpPr>
            <p:cNvPr id="6" name="Rectangle 5"/>
            <p:cNvSpPr/>
            <p:nvPr/>
          </p:nvSpPr>
          <p:spPr>
            <a:xfrm>
              <a:off x="2370139" y="1356007"/>
              <a:ext cx="7527925" cy="51069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3732" name="Picture 4" descr="37461_CH10_AIT1005"/>
            <p:cNvPicPr>
              <a:picLocks noChangeAspect="1" noChangeArrowheads="1"/>
            </p:cNvPicPr>
            <p:nvPr/>
          </p:nvPicPr>
          <p:blipFill>
            <a:blip r:embed="rId2"/>
            <a:srcRect/>
            <a:stretch>
              <a:fillRect/>
            </a:stretch>
          </p:blipFill>
          <p:spPr bwMode="auto">
            <a:xfrm>
              <a:off x="2514600" y="4899026"/>
              <a:ext cx="7162800" cy="1374775"/>
            </a:xfrm>
            <a:prstGeom prst="rect">
              <a:avLst/>
            </a:prstGeom>
            <a:noFill/>
            <a:ln w="9525">
              <a:noFill/>
              <a:miter lim="800000"/>
              <a:headEnd/>
              <a:tailEnd/>
            </a:ln>
          </p:spPr>
        </p:pic>
        <p:pic>
          <p:nvPicPr>
            <p:cNvPr id="46084" name="Picture 5" descr="37461_CH10_AIT1003"/>
            <p:cNvPicPr>
              <a:picLocks noChangeAspect="1" noChangeArrowheads="1"/>
            </p:cNvPicPr>
            <p:nvPr/>
          </p:nvPicPr>
          <p:blipFill>
            <a:blip r:embed="rId3"/>
            <a:srcRect/>
            <a:stretch>
              <a:fillRect/>
            </a:stretch>
          </p:blipFill>
          <p:spPr bwMode="auto">
            <a:xfrm>
              <a:off x="2546350" y="1470026"/>
              <a:ext cx="7099300" cy="1025525"/>
            </a:xfrm>
            <a:prstGeom prst="rect">
              <a:avLst/>
            </a:prstGeom>
            <a:noFill/>
            <a:ln w="9525">
              <a:noFill/>
              <a:miter lim="800000"/>
              <a:headEnd/>
              <a:tailEnd/>
            </a:ln>
          </p:spPr>
        </p:pic>
        <p:pic>
          <p:nvPicPr>
            <p:cNvPr id="73734" name="Picture 6" descr="37461_CH10_AIT1004"/>
            <p:cNvPicPr>
              <a:picLocks noChangeAspect="1" noChangeArrowheads="1"/>
            </p:cNvPicPr>
            <p:nvPr/>
          </p:nvPicPr>
          <p:blipFill>
            <a:blip r:embed="rId4"/>
            <a:srcRect/>
            <a:stretch>
              <a:fillRect/>
            </a:stretch>
          </p:blipFill>
          <p:spPr bwMode="auto">
            <a:xfrm>
              <a:off x="2552700" y="2917825"/>
              <a:ext cx="7086600" cy="1360488"/>
            </a:xfrm>
            <a:prstGeom prst="rect">
              <a:avLst/>
            </a:prstGeom>
            <a:noFill/>
            <a:ln w="9525">
              <a:noFill/>
              <a:miter lim="800000"/>
              <a:headEnd/>
              <a:tailEnd/>
            </a:ln>
          </p:spPr>
        </p:pic>
      </p:grpSp>
      <p:sp>
        <p:nvSpPr>
          <p:cNvPr id="3" name="TextBox 2"/>
          <p:cNvSpPr txBox="1"/>
          <p:nvPr/>
        </p:nvSpPr>
        <p:spPr>
          <a:xfrm>
            <a:off x="7977845" y="932675"/>
            <a:ext cx="4032525" cy="5909310"/>
          </a:xfrm>
          <a:prstGeom prst="rect">
            <a:avLst/>
          </a:prstGeom>
          <a:noFill/>
        </p:spPr>
        <p:txBody>
          <a:bodyPr wrap="square" rtlCol="0">
            <a:spAutoFit/>
          </a:bodyPr>
          <a:lstStyle/>
          <a:p>
            <a:r>
              <a:rPr lang="en-US" sz="2100" dirty="0" smtClean="0"/>
              <a:t>Once we select the pivot value (arbitrarily chosen here as </a:t>
            </a:r>
            <a:r>
              <a:rPr lang="en-US" sz="2100" dirty="0" smtClean="0">
                <a:latin typeface="Consolas" panose="020B0609020204030204" pitchFamily="49" charset="0"/>
                <a:cs typeface="Consolas" panose="020B0609020204030204" pitchFamily="49" charset="0"/>
              </a:rPr>
              <a:t>values[first]</a:t>
            </a:r>
            <a:r>
              <a:rPr lang="en-US" sz="2100" dirty="0" smtClean="0"/>
              <a:t>), the goal of split is to re-arrange the items between </a:t>
            </a:r>
            <a:r>
              <a:rPr lang="en-US" sz="2100" dirty="0" smtClean="0">
                <a:latin typeface="Consolas" panose="020B0609020204030204" pitchFamily="49" charset="0"/>
                <a:cs typeface="Consolas" panose="020B0609020204030204" pitchFamily="49" charset="0"/>
              </a:rPr>
              <a:t>values[first]</a:t>
            </a:r>
            <a:r>
              <a:rPr lang="en-US" sz="2100" dirty="0" smtClean="0"/>
              <a:t> and </a:t>
            </a:r>
            <a:r>
              <a:rPr lang="en-US" sz="2100" dirty="0" smtClean="0">
                <a:latin typeface="Consolas" panose="020B0609020204030204" pitchFamily="49" charset="0"/>
                <a:cs typeface="Consolas" panose="020B0609020204030204" pitchFamily="49" charset="0"/>
              </a:rPr>
              <a:t>values[last]</a:t>
            </a:r>
            <a:r>
              <a:rPr lang="en-US" sz="2100" dirty="0" smtClean="0"/>
              <a:t> such that everything that winds up to the left of the pivot value is less than the pivot value (but not necessarily sorted), and that everything that winds up to the right of the pivot value is greater than the pivot value (but not necessarily sorted)</a:t>
            </a:r>
          </a:p>
          <a:p>
            <a:endParaRPr lang="en-US" sz="2100" dirty="0"/>
          </a:p>
          <a:p>
            <a:r>
              <a:rPr lang="en-US" sz="2100" dirty="0" smtClean="0"/>
              <a:t>Note: The pivot value has found its proper place, and won’t need to be moved again!</a:t>
            </a:r>
            <a:endParaRPr lang="en-US" sz="2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1675"/>
          </a:xfrm>
        </p:spPr>
        <p:txBody>
          <a:bodyPr/>
          <a:lstStyle/>
          <a:p>
            <a:pPr eaLnBrk="1" hangingPunct="1"/>
            <a:r>
              <a:rPr lang="en-US" dirty="0" smtClean="0"/>
              <a:t>The </a:t>
            </a:r>
            <a:r>
              <a:rPr lang="en-US" dirty="0" err="1" smtClean="0">
                <a:solidFill>
                  <a:srgbClr val="FFC000"/>
                </a:solidFill>
                <a:latin typeface="Consolas" pitchFamily="49" charset="0"/>
                <a:cs typeface="Consolas" pitchFamily="49" charset="0"/>
              </a:rPr>
              <a:t>quickSort</a:t>
            </a:r>
            <a:r>
              <a:rPr lang="en-US" dirty="0" smtClean="0"/>
              <a:t> Method</a:t>
            </a: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0"/>
              </a:spcBef>
              <a:buNone/>
            </a:pPr>
            <a:r>
              <a:rPr lang="en-US" sz="2400" dirty="0">
                <a:latin typeface="Consolas" pitchFamily="49" charset="0"/>
                <a:cs typeface="Consolas" pitchFamily="49" charset="0"/>
              </a:rPr>
              <a:t>static void </a:t>
            </a:r>
            <a:r>
              <a:rPr lang="en-US" sz="2400" dirty="0" err="1">
                <a:latin typeface="Consolas" pitchFamily="49" charset="0"/>
                <a:cs typeface="Consolas" pitchFamily="49" charset="0"/>
              </a:rPr>
              <a:t>quickSort</a:t>
            </a:r>
            <a:r>
              <a:rPr lang="en-US" sz="2400" dirty="0">
                <a:latin typeface="Consolas" pitchFamily="49" charset="0"/>
                <a:cs typeface="Consolas" pitchFamily="49" charset="0"/>
              </a:rPr>
              <a:t>(</a:t>
            </a:r>
            <a:r>
              <a:rPr lang="en-US" sz="2400" dirty="0" err="1">
                <a:latin typeface="Consolas" pitchFamily="49" charset="0"/>
                <a:cs typeface="Consolas" pitchFamily="49" charset="0"/>
              </a:rPr>
              <a:t>int</a:t>
            </a:r>
            <a:r>
              <a:rPr lang="en-US" sz="2400" dirty="0">
                <a:latin typeface="Consolas" pitchFamily="49" charset="0"/>
                <a:cs typeface="Consolas" pitchFamily="49" charset="0"/>
              </a:rPr>
              <a:t> first,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last)</a:t>
            </a:r>
          </a:p>
          <a:p>
            <a:pPr eaLnBrk="1" hangingPunct="1">
              <a:spcBef>
                <a:spcPts val="0"/>
              </a:spcBef>
              <a:buNone/>
            </a:pPr>
            <a:r>
              <a:rPr lang="en-US" sz="2400" dirty="0">
                <a:latin typeface="Consolas" pitchFamily="49" charset="0"/>
                <a:cs typeface="Consolas" pitchFamily="49" charset="0"/>
              </a:rPr>
              <a:t>{</a:t>
            </a:r>
          </a:p>
          <a:p>
            <a:pPr eaLnBrk="1" hangingPunct="1">
              <a:spcBef>
                <a:spcPts val="0"/>
              </a:spcBef>
              <a:buNone/>
            </a:pPr>
            <a:r>
              <a:rPr lang="en-US" sz="2400" dirty="0">
                <a:latin typeface="Consolas" pitchFamily="49" charset="0"/>
                <a:cs typeface="Consolas" pitchFamily="49" charset="0"/>
              </a:rPr>
              <a:t>  if (first &lt; last</a:t>
            </a:r>
            <a:r>
              <a:rPr lang="en-US" sz="2400" dirty="0" smtClean="0">
                <a:latin typeface="Consolas" pitchFamily="49" charset="0"/>
                <a:cs typeface="Consolas" pitchFamily="49" charset="0"/>
              </a:rPr>
              <a:t>) </a:t>
            </a:r>
            <a:r>
              <a:rPr lang="en-US" sz="2400" dirty="0" smtClean="0">
                <a:solidFill>
                  <a:srgbClr val="92D050"/>
                </a:solidFill>
                <a:latin typeface="Consolas" pitchFamily="49" charset="0"/>
                <a:cs typeface="Consolas" pitchFamily="49" charset="0"/>
              </a:rPr>
              <a:t>// as long as our interval is &gt;= 2 items,...</a:t>
            </a:r>
            <a:endParaRPr lang="en-US" sz="2400" dirty="0">
              <a:solidFill>
                <a:srgbClr val="92D050"/>
              </a:solidFill>
              <a:latin typeface="Consolas" pitchFamily="49" charset="0"/>
              <a:cs typeface="Consolas" pitchFamily="49" charset="0"/>
            </a:endParaRPr>
          </a:p>
          <a:p>
            <a:pPr eaLnBrk="1" hangingPunct="1">
              <a:spcBef>
                <a:spcPts val="0"/>
              </a:spcBef>
              <a:buNone/>
            </a:pPr>
            <a:r>
              <a:rPr lang="en-US" sz="2400" dirty="0">
                <a:latin typeface="Consolas" pitchFamily="49" charset="0"/>
                <a:cs typeface="Consolas" pitchFamily="49" charset="0"/>
              </a:rPr>
              <a:t>  {</a:t>
            </a:r>
          </a:p>
          <a:p>
            <a:pPr eaLnBrk="1" hangingPunct="1">
              <a:spcBef>
                <a:spcPts val="0"/>
              </a:spcBef>
              <a:buNone/>
            </a:pPr>
            <a:r>
              <a:rPr lang="en-US" sz="2400" dirty="0">
                <a:latin typeface="Consolas" pitchFamily="49" charset="0"/>
                <a:cs typeface="Consolas" pitchFamily="49" charset="0"/>
              </a:rPr>
              <a:t>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a:t>
            </a:r>
            <a:r>
              <a:rPr lang="en-US" sz="2400" dirty="0" err="1">
                <a:latin typeface="Consolas" pitchFamily="49" charset="0"/>
                <a:cs typeface="Consolas" pitchFamily="49" charset="0"/>
              </a:rPr>
              <a:t>splitPoint</a:t>
            </a:r>
            <a:r>
              <a:rPr lang="en-US" sz="2400" dirty="0">
                <a:latin typeface="Consolas" pitchFamily="49" charset="0"/>
                <a:cs typeface="Consolas" pitchFamily="49" charset="0"/>
              </a:rPr>
              <a:t>;</a:t>
            </a:r>
          </a:p>
          <a:p>
            <a:pPr eaLnBrk="1" hangingPunct="1">
              <a:spcBef>
                <a:spcPts val="0"/>
              </a:spcBef>
              <a:buNone/>
            </a:pPr>
            <a:r>
              <a:rPr lang="en-US" sz="2400" dirty="0">
                <a:latin typeface="Consolas" pitchFamily="49" charset="0"/>
                <a:cs typeface="Consolas" pitchFamily="49" charset="0"/>
              </a:rPr>
              <a:t> </a:t>
            </a:r>
          </a:p>
          <a:p>
            <a:pPr eaLnBrk="1" hangingPunct="1">
              <a:spcBef>
                <a:spcPts val="0"/>
              </a:spcBef>
              <a:buNone/>
            </a:pPr>
            <a:r>
              <a:rPr lang="en-US" sz="2400" dirty="0">
                <a:latin typeface="Consolas" pitchFamily="49" charset="0"/>
                <a:cs typeface="Consolas" pitchFamily="49" charset="0"/>
              </a:rPr>
              <a:t>    </a:t>
            </a:r>
            <a:r>
              <a:rPr lang="en-US" sz="2400" dirty="0" err="1">
                <a:solidFill>
                  <a:srgbClr val="FFC000"/>
                </a:solidFill>
                <a:latin typeface="Consolas" pitchFamily="49" charset="0"/>
                <a:cs typeface="Consolas" pitchFamily="49" charset="0"/>
              </a:rPr>
              <a:t>splitPoint</a:t>
            </a:r>
            <a:r>
              <a:rPr lang="en-US" sz="2400" dirty="0">
                <a:solidFill>
                  <a:srgbClr val="FFC000"/>
                </a:solidFill>
                <a:latin typeface="Consolas" pitchFamily="49" charset="0"/>
                <a:cs typeface="Consolas" pitchFamily="49" charset="0"/>
              </a:rPr>
              <a:t> = split(first, last</a:t>
            </a:r>
            <a:r>
              <a:rPr lang="en-US" sz="2400" dirty="0" smtClean="0">
                <a:solidFill>
                  <a:srgbClr val="FFC000"/>
                </a:solidFill>
                <a:latin typeface="Consolas" pitchFamily="49" charset="0"/>
                <a:cs typeface="Consolas" pitchFamily="49" charset="0"/>
              </a:rPr>
              <a:t>)</a:t>
            </a:r>
            <a:r>
              <a:rPr lang="en-US" sz="2400" dirty="0" smtClean="0">
                <a:latin typeface="Consolas" pitchFamily="49" charset="0"/>
                <a:cs typeface="Consolas" pitchFamily="49" charset="0"/>
              </a:rPr>
              <a:t>; </a:t>
            </a:r>
            <a:r>
              <a:rPr lang="en-US" sz="2400" dirty="0" smtClean="0">
                <a:solidFill>
                  <a:srgbClr val="92D050"/>
                </a:solidFill>
                <a:latin typeface="Consolas" pitchFamily="49" charset="0"/>
                <a:cs typeface="Consolas" pitchFamily="49" charset="0"/>
              </a:rPr>
              <a:t>// &lt;-- Magic happens here!</a:t>
            </a:r>
            <a:endParaRPr lang="en-US" sz="2400" dirty="0">
              <a:solidFill>
                <a:srgbClr val="92D050"/>
              </a:solidFill>
              <a:latin typeface="Consolas" pitchFamily="49" charset="0"/>
              <a:cs typeface="Consolas" pitchFamily="49" charset="0"/>
            </a:endParaRPr>
          </a:p>
          <a:p>
            <a:pPr eaLnBrk="1" hangingPunct="1">
              <a:spcBef>
                <a:spcPts val="0"/>
              </a:spcBef>
              <a:buNone/>
            </a:pPr>
            <a:r>
              <a:rPr lang="en-US" sz="2400" dirty="0">
                <a:solidFill>
                  <a:srgbClr val="92D050"/>
                </a:solidFill>
                <a:latin typeface="Consolas" pitchFamily="49" charset="0"/>
                <a:cs typeface="Consolas" pitchFamily="49" charset="0"/>
              </a:rPr>
              <a:t>    // values[first]..values[</a:t>
            </a:r>
            <a:r>
              <a:rPr lang="en-US" sz="2400" dirty="0" err="1">
                <a:solidFill>
                  <a:srgbClr val="92D050"/>
                </a:solidFill>
                <a:latin typeface="Consolas" pitchFamily="49" charset="0"/>
                <a:cs typeface="Consolas" pitchFamily="49" charset="0"/>
              </a:rPr>
              <a:t>splitPoint</a:t>
            </a:r>
            <a:r>
              <a:rPr lang="en-US" sz="2400" dirty="0">
                <a:solidFill>
                  <a:srgbClr val="92D050"/>
                </a:solidFill>
                <a:latin typeface="Consolas" pitchFamily="49" charset="0"/>
                <a:cs typeface="Consolas" pitchFamily="49" charset="0"/>
              </a:rPr>
              <a:t> – 1] &lt;= </a:t>
            </a:r>
            <a:r>
              <a:rPr lang="en-US" sz="2400" dirty="0" err="1">
                <a:solidFill>
                  <a:srgbClr val="92D050"/>
                </a:solidFill>
                <a:latin typeface="Consolas" pitchFamily="49" charset="0"/>
                <a:cs typeface="Consolas" pitchFamily="49" charset="0"/>
              </a:rPr>
              <a:t>splitVal</a:t>
            </a:r>
            <a:endParaRPr lang="en-US" sz="2400" dirty="0">
              <a:solidFill>
                <a:srgbClr val="92D050"/>
              </a:solidFill>
              <a:latin typeface="Consolas" pitchFamily="49" charset="0"/>
              <a:cs typeface="Consolas" pitchFamily="49" charset="0"/>
            </a:endParaRPr>
          </a:p>
          <a:p>
            <a:pPr eaLnBrk="1" hangingPunct="1">
              <a:spcBef>
                <a:spcPts val="0"/>
              </a:spcBef>
              <a:buNone/>
            </a:pPr>
            <a:r>
              <a:rPr lang="en-US" sz="2400" dirty="0">
                <a:solidFill>
                  <a:srgbClr val="92D050"/>
                </a:solidFill>
                <a:latin typeface="Consolas" pitchFamily="49" charset="0"/>
                <a:cs typeface="Consolas" pitchFamily="49" charset="0"/>
              </a:rPr>
              <a:t>    // values[</a:t>
            </a:r>
            <a:r>
              <a:rPr lang="en-US" sz="2400" dirty="0" err="1">
                <a:solidFill>
                  <a:srgbClr val="92D050"/>
                </a:solidFill>
                <a:latin typeface="Consolas" pitchFamily="49" charset="0"/>
                <a:cs typeface="Consolas" pitchFamily="49" charset="0"/>
              </a:rPr>
              <a:t>splitPoint</a:t>
            </a:r>
            <a:r>
              <a:rPr lang="en-US" sz="2400" dirty="0">
                <a:solidFill>
                  <a:srgbClr val="92D050"/>
                </a:solidFill>
                <a:latin typeface="Consolas" pitchFamily="49" charset="0"/>
                <a:cs typeface="Consolas" pitchFamily="49" charset="0"/>
              </a:rPr>
              <a:t>] = </a:t>
            </a:r>
            <a:r>
              <a:rPr lang="en-US" sz="2400" dirty="0" err="1">
                <a:solidFill>
                  <a:srgbClr val="92D050"/>
                </a:solidFill>
                <a:latin typeface="Consolas" pitchFamily="49" charset="0"/>
                <a:cs typeface="Consolas" pitchFamily="49" charset="0"/>
              </a:rPr>
              <a:t>splitVal</a:t>
            </a:r>
            <a:endParaRPr lang="en-US" sz="2400" dirty="0">
              <a:solidFill>
                <a:srgbClr val="92D050"/>
              </a:solidFill>
              <a:latin typeface="Consolas" pitchFamily="49" charset="0"/>
              <a:cs typeface="Consolas" pitchFamily="49" charset="0"/>
            </a:endParaRPr>
          </a:p>
          <a:p>
            <a:pPr eaLnBrk="1" hangingPunct="1">
              <a:spcBef>
                <a:spcPts val="0"/>
              </a:spcBef>
              <a:buNone/>
            </a:pPr>
            <a:r>
              <a:rPr lang="en-US" sz="2400" dirty="0">
                <a:solidFill>
                  <a:srgbClr val="92D050"/>
                </a:solidFill>
                <a:latin typeface="Consolas" pitchFamily="49" charset="0"/>
                <a:cs typeface="Consolas" pitchFamily="49" charset="0"/>
              </a:rPr>
              <a:t>    // values[splitPoint+1]..values[last] &gt; </a:t>
            </a:r>
            <a:r>
              <a:rPr lang="en-US" sz="2400" dirty="0" err="1">
                <a:solidFill>
                  <a:srgbClr val="92D050"/>
                </a:solidFill>
                <a:latin typeface="Consolas" pitchFamily="49" charset="0"/>
                <a:cs typeface="Consolas" pitchFamily="49" charset="0"/>
              </a:rPr>
              <a:t>splitVal</a:t>
            </a:r>
            <a:endParaRPr lang="en-US" sz="2400" dirty="0">
              <a:solidFill>
                <a:srgbClr val="92D050"/>
              </a:solidFill>
              <a:latin typeface="Consolas" pitchFamily="49" charset="0"/>
              <a:cs typeface="Consolas" pitchFamily="49" charset="0"/>
            </a:endParaRPr>
          </a:p>
          <a:p>
            <a:pPr eaLnBrk="1" hangingPunct="1">
              <a:spcBef>
                <a:spcPts val="0"/>
              </a:spcBef>
              <a:buNone/>
            </a:pPr>
            <a:r>
              <a:rPr lang="en-US" sz="2400" dirty="0">
                <a:latin typeface="Consolas" pitchFamily="49" charset="0"/>
                <a:cs typeface="Consolas" pitchFamily="49" charset="0"/>
              </a:rPr>
              <a:t> </a:t>
            </a:r>
          </a:p>
          <a:p>
            <a:pPr eaLnBrk="1" hangingPunct="1">
              <a:spcBef>
                <a:spcPts val="0"/>
              </a:spcBef>
              <a:buNone/>
            </a:pPr>
            <a:r>
              <a:rPr lang="en-US" sz="2400" dirty="0">
                <a:latin typeface="Consolas" pitchFamily="49" charset="0"/>
                <a:cs typeface="Consolas" pitchFamily="49" charset="0"/>
              </a:rPr>
              <a:t>    </a:t>
            </a:r>
            <a:r>
              <a:rPr lang="en-US" sz="2400" dirty="0" err="1">
                <a:latin typeface="Consolas" pitchFamily="49" charset="0"/>
                <a:cs typeface="Consolas" pitchFamily="49" charset="0"/>
              </a:rPr>
              <a:t>quickSort</a:t>
            </a:r>
            <a:r>
              <a:rPr lang="en-US" sz="2400" dirty="0">
                <a:latin typeface="Consolas" pitchFamily="49" charset="0"/>
                <a:cs typeface="Consolas" pitchFamily="49" charset="0"/>
              </a:rPr>
              <a:t>(first, </a:t>
            </a:r>
            <a:r>
              <a:rPr lang="en-US" sz="2400" dirty="0" err="1">
                <a:latin typeface="Consolas" pitchFamily="49" charset="0"/>
                <a:cs typeface="Consolas" pitchFamily="49" charset="0"/>
              </a:rPr>
              <a:t>splitPoint</a:t>
            </a:r>
            <a:r>
              <a:rPr lang="en-US" sz="2400" dirty="0">
                <a:latin typeface="Consolas" pitchFamily="49" charset="0"/>
                <a:cs typeface="Consolas" pitchFamily="49" charset="0"/>
              </a:rPr>
              <a:t> – 1); </a:t>
            </a:r>
            <a:r>
              <a:rPr lang="en-US" sz="2400" dirty="0">
                <a:solidFill>
                  <a:srgbClr val="92D050"/>
                </a:solidFill>
                <a:latin typeface="Consolas" pitchFamily="49" charset="0"/>
                <a:cs typeface="Consolas" pitchFamily="49" charset="0"/>
              </a:rPr>
              <a:t>// sort left side</a:t>
            </a:r>
          </a:p>
          <a:p>
            <a:pPr eaLnBrk="1" hangingPunct="1">
              <a:spcBef>
                <a:spcPts val="0"/>
              </a:spcBef>
              <a:buNone/>
            </a:pPr>
            <a:r>
              <a:rPr lang="en-US" sz="2400" dirty="0">
                <a:latin typeface="Consolas" pitchFamily="49" charset="0"/>
                <a:cs typeface="Consolas" pitchFamily="49" charset="0"/>
              </a:rPr>
              <a:t>    </a:t>
            </a:r>
            <a:r>
              <a:rPr lang="en-US" sz="2400" dirty="0" err="1">
                <a:latin typeface="Consolas" pitchFamily="49" charset="0"/>
                <a:cs typeface="Consolas" pitchFamily="49" charset="0"/>
              </a:rPr>
              <a:t>quickSort</a:t>
            </a:r>
            <a:r>
              <a:rPr lang="en-US" sz="2400" dirty="0">
                <a:latin typeface="Consolas" pitchFamily="49" charset="0"/>
                <a:cs typeface="Consolas" pitchFamily="49" charset="0"/>
              </a:rPr>
              <a:t>(</a:t>
            </a:r>
            <a:r>
              <a:rPr lang="en-US" sz="2400" dirty="0" err="1">
                <a:latin typeface="Consolas" pitchFamily="49" charset="0"/>
                <a:cs typeface="Consolas" pitchFamily="49" charset="0"/>
              </a:rPr>
              <a:t>splitPoint</a:t>
            </a:r>
            <a:r>
              <a:rPr lang="en-US" sz="2400" dirty="0">
                <a:latin typeface="Consolas" pitchFamily="49" charset="0"/>
                <a:cs typeface="Consolas" pitchFamily="49" charset="0"/>
              </a:rPr>
              <a:t> + 1, last);  </a:t>
            </a:r>
            <a:r>
              <a:rPr lang="en-US" sz="2400" dirty="0">
                <a:solidFill>
                  <a:srgbClr val="92D050"/>
                </a:solidFill>
                <a:latin typeface="Consolas" pitchFamily="49" charset="0"/>
                <a:cs typeface="Consolas" pitchFamily="49" charset="0"/>
              </a:rPr>
              <a:t>// sort right side</a:t>
            </a:r>
          </a:p>
          <a:p>
            <a:pPr eaLnBrk="1" hangingPunct="1">
              <a:spcBef>
                <a:spcPts val="0"/>
              </a:spcBef>
              <a:buNone/>
            </a:pPr>
            <a:r>
              <a:rPr lang="en-US" sz="2400" dirty="0">
                <a:latin typeface="Consolas" pitchFamily="49" charset="0"/>
                <a:cs typeface="Consolas" pitchFamily="49" charset="0"/>
              </a:rPr>
              <a:t>  }</a:t>
            </a:r>
          </a:p>
          <a:p>
            <a:pPr eaLnBrk="1" hangingPunct="1">
              <a:spcBef>
                <a:spcPts val="0"/>
              </a:spcBef>
              <a:buNone/>
            </a:pPr>
            <a:r>
              <a:rPr lang="en-US" sz="24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50810" y="932675"/>
            <a:ext cx="4762500" cy="58483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130" name="Title 1"/>
          <p:cNvSpPr>
            <a:spLocks noGrp="1"/>
          </p:cNvSpPr>
          <p:nvPr>
            <p:ph type="title"/>
          </p:nvPr>
        </p:nvSpPr>
        <p:spPr>
          <a:xfrm>
            <a:off x="1524000" y="1"/>
            <a:ext cx="9144000" cy="701675"/>
          </a:xfrm>
        </p:spPr>
        <p:txBody>
          <a:bodyPr/>
          <a:lstStyle/>
          <a:p>
            <a:pPr eaLnBrk="1" hangingPunct="1"/>
            <a:r>
              <a:rPr lang="en-US" dirty="0" smtClean="0"/>
              <a:t>The </a:t>
            </a:r>
            <a:r>
              <a:rPr lang="en-US" dirty="0" smtClean="0">
                <a:latin typeface="Consolas" pitchFamily="49" charset="0"/>
                <a:cs typeface="Consolas" pitchFamily="49" charset="0"/>
              </a:rPr>
              <a:t>split</a:t>
            </a:r>
            <a:r>
              <a:rPr lang="en-US" dirty="0" smtClean="0"/>
              <a:t> Operation</a:t>
            </a:r>
          </a:p>
        </p:txBody>
      </p:sp>
      <p:pic>
        <p:nvPicPr>
          <p:cNvPr id="48131" name="Picture 5" descr="37461_CH10_FIG1013"/>
          <p:cNvPicPr>
            <a:picLocks noGrp="1" noChangeAspect="1" noChangeArrowheads="1"/>
          </p:cNvPicPr>
          <p:nvPr>
            <p:ph idx="1"/>
          </p:nvPr>
        </p:nvPicPr>
        <p:blipFill>
          <a:blip r:embed="rId2"/>
          <a:srcRect/>
          <a:stretch>
            <a:fillRect/>
          </a:stretch>
        </p:blipFill>
        <p:spPr>
          <a:xfrm>
            <a:off x="5657210" y="983475"/>
            <a:ext cx="3702050" cy="5672138"/>
          </a:xfrm>
        </p:spPr>
      </p:pic>
      <p:sp>
        <p:nvSpPr>
          <p:cNvPr id="14338" name="Content Placeholder 2"/>
          <p:cNvSpPr>
            <a:spLocks noGrp="1"/>
          </p:cNvSpPr>
          <p:nvPr>
            <p:ph idx="4294967295"/>
          </p:nvPr>
        </p:nvSpPr>
        <p:spPr>
          <a:xfrm>
            <a:off x="181630" y="1239838"/>
            <a:ext cx="10486371" cy="5376862"/>
          </a:xfrm>
        </p:spPr>
        <p:txBody>
          <a:bodyPr/>
          <a:lstStyle/>
          <a:p>
            <a:pPr eaLnBrk="1" hangingPunct="1">
              <a:spcBef>
                <a:spcPts val="300"/>
              </a:spcBef>
              <a:buNone/>
            </a:pPr>
            <a:r>
              <a:rPr lang="en-US" sz="2800" dirty="0"/>
              <a:t>See the </a:t>
            </a:r>
            <a:r>
              <a:rPr lang="en-US" sz="2800" dirty="0" smtClean="0"/>
              <a:t>code on </a:t>
            </a:r>
            <a:r>
              <a:rPr lang="en-US" sz="2800" dirty="0"/>
              <a:t>p. </a:t>
            </a:r>
            <a:r>
              <a:rPr lang="en-US" sz="2800" dirty="0" smtClean="0"/>
              <a:t>702</a:t>
            </a:r>
          </a:p>
          <a:p>
            <a:pPr eaLnBrk="1" hangingPunct="1">
              <a:spcBef>
                <a:spcPts val="300"/>
              </a:spcBef>
              <a:buNone/>
            </a:pPr>
            <a:endParaRPr lang="en-US" sz="2800" dirty="0"/>
          </a:p>
          <a:p>
            <a:pPr eaLnBrk="1" hangingPunct="1">
              <a:spcBef>
                <a:spcPts val="300"/>
              </a:spcBef>
              <a:buNone/>
            </a:pPr>
            <a:r>
              <a:rPr lang="en-US" sz="2800" dirty="0" smtClean="0"/>
              <a:t>I’m not a huge fan of</a:t>
            </a:r>
            <a:br>
              <a:rPr lang="en-US" sz="2800" dirty="0" smtClean="0"/>
            </a:br>
            <a:r>
              <a:rPr lang="en-US" sz="2800" dirty="0" smtClean="0"/>
              <a:t>how Dale, Joyce, and</a:t>
            </a:r>
            <a:br>
              <a:rPr lang="en-US" sz="2800" dirty="0" smtClean="0"/>
            </a:br>
            <a:r>
              <a:rPr lang="en-US" sz="2800" dirty="0" smtClean="0"/>
              <a:t>Weems present the</a:t>
            </a:r>
            <a:br>
              <a:rPr lang="en-US" sz="2800" dirty="0" smtClean="0"/>
            </a:br>
            <a:r>
              <a:rPr lang="en-US" sz="2800" dirty="0" smtClean="0"/>
              <a:t>split code.</a:t>
            </a:r>
          </a:p>
          <a:p>
            <a:pPr eaLnBrk="1" hangingPunct="1">
              <a:spcBef>
                <a:spcPts val="300"/>
              </a:spcBef>
              <a:buNone/>
            </a:pPr>
            <a:endParaRPr lang="en-US" sz="2800" dirty="0"/>
          </a:p>
          <a:p>
            <a:pPr eaLnBrk="1" hangingPunct="1">
              <a:spcBef>
                <a:spcPts val="300"/>
              </a:spcBef>
              <a:buNone/>
            </a:pPr>
            <a:r>
              <a:rPr lang="en-US" sz="2800" dirty="0" smtClean="0"/>
              <a:t>I much prefer what’s on </a:t>
            </a:r>
            <a:br>
              <a:rPr lang="en-US" sz="2800" dirty="0" smtClean="0"/>
            </a:br>
            <a:r>
              <a:rPr lang="en-US" sz="2800" dirty="0" smtClean="0"/>
              <a:t>the following slides…</a:t>
            </a:r>
            <a:endParaRPr lang="en-US" sz="2800" dirty="0"/>
          </a:p>
          <a:p>
            <a:pPr eaLnBrk="1" hangingPunct="1">
              <a:spcBef>
                <a:spcPts val="300"/>
              </a:spcBef>
              <a:buClrTx/>
              <a:buSzTx/>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0"/>
            <a:ext cx="9144000" cy="685800"/>
          </a:xfrm>
        </p:spPr>
        <p:txBody>
          <a:bodyPr/>
          <a:lstStyle/>
          <a:p>
            <a:r>
              <a:rPr lang="en-US" dirty="0" smtClean="0"/>
              <a:t>An Example</a:t>
            </a:r>
          </a:p>
        </p:txBody>
      </p:sp>
      <p:sp>
        <p:nvSpPr>
          <p:cNvPr id="45058" name="Content Placeholder 2"/>
          <p:cNvSpPr>
            <a:spLocks noGrp="1"/>
          </p:cNvSpPr>
          <p:nvPr>
            <p:ph idx="1"/>
          </p:nvPr>
        </p:nvSpPr>
        <p:spPr>
          <a:xfrm>
            <a:off x="181629" y="904875"/>
            <a:ext cx="11867145" cy="5608638"/>
          </a:xfrm>
        </p:spPr>
        <p:txBody>
          <a:bodyPr/>
          <a:lstStyle/>
          <a:p>
            <a:r>
              <a:rPr lang="en-US" dirty="0" smtClean="0"/>
              <a:t>Quicksort this list:</a:t>
            </a:r>
          </a:p>
          <a:p>
            <a:pPr>
              <a:buFont typeface="Wingdings 2" pitchFamily="18" charset="2"/>
              <a:buNone/>
            </a:pPr>
            <a:r>
              <a:rPr lang="en-US" sz="2800" dirty="0">
                <a:latin typeface="Courier New" pitchFamily="49" charset="0"/>
                <a:cs typeface="Courier New" pitchFamily="49" charset="0"/>
              </a:rPr>
              <a:t>26  5  37  1  61  11  59  15  48  19</a:t>
            </a:r>
          </a:p>
          <a:p>
            <a:pPr>
              <a:buFont typeface="Wingdings 2" pitchFamily="18" charset="2"/>
              <a:buNone/>
            </a:pPr>
            <a:r>
              <a:rPr lang="en-US" sz="2800" dirty="0" smtClean="0">
                <a:latin typeface="Courier New" pitchFamily="49" charset="0"/>
                <a:cs typeface="Courier New" pitchFamily="49" charset="0"/>
              </a:rPr>
              <a:t>                                   </a:t>
            </a:r>
          </a:p>
          <a:p>
            <a:pPr>
              <a:lnSpc>
                <a:spcPts val="3000"/>
              </a:lnSpc>
              <a:spcBef>
                <a:spcPct val="0"/>
              </a:spcBef>
              <a:buNone/>
            </a:pPr>
            <a:r>
              <a:rPr lang="en-US" dirty="0" err="1" smtClean="0">
                <a:latin typeface="Consolas" pitchFamily="49" charset="0"/>
                <a:cs typeface="Courier New" pitchFamily="49" charset="0"/>
              </a:rPr>
              <a:t>i</a:t>
            </a:r>
            <a:r>
              <a:rPr lang="en-US" dirty="0" smtClean="0">
                <a:latin typeface="Consolas" pitchFamily="49" charset="0"/>
                <a:cs typeface="Courier New" pitchFamily="49" charset="0"/>
              </a:rPr>
              <a:t>=lo; j=hi+1; </a:t>
            </a:r>
            <a:r>
              <a:rPr lang="en-US" dirty="0" smtClean="0">
                <a:solidFill>
                  <a:srgbClr val="92D050"/>
                </a:solidFill>
                <a:latin typeface="Consolas" pitchFamily="49" charset="0"/>
                <a:cs typeface="Courier New" pitchFamily="49" charset="0"/>
              </a:rPr>
              <a:t>// start at the two ends</a:t>
            </a:r>
          </a:p>
          <a:p>
            <a:pPr>
              <a:lnSpc>
                <a:spcPts val="3000"/>
              </a:lnSpc>
              <a:spcBef>
                <a:spcPct val="0"/>
              </a:spcBef>
              <a:buNone/>
            </a:pPr>
            <a:r>
              <a:rPr lang="en-US" dirty="0" smtClean="0">
                <a:latin typeface="Consolas" pitchFamily="49" charset="0"/>
                <a:cs typeface="Courier New" pitchFamily="49" charset="0"/>
              </a:rPr>
              <a:t>X = A[lo];    </a:t>
            </a:r>
            <a:r>
              <a:rPr lang="en-US" dirty="0" smtClean="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smtClean="0">
                <a:latin typeface="Consolas" pitchFamily="49" charset="0"/>
                <a:cs typeface="Courier New" pitchFamily="49" charset="0"/>
              </a:rPr>
              <a:t>do {</a:t>
            </a:r>
          </a:p>
          <a:p>
            <a:pPr>
              <a:lnSpc>
                <a:spcPts val="3000"/>
              </a:lnSpc>
              <a:spcBef>
                <a:spcPct val="0"/>
              </a:spcBef>
              <a:buNone/>
            </a:pPr>
            <a:r>
              <a:rPr lang="en-US" dirty="0" smtClean="0">
                <a:latin typeface="Consolas" pitchFamily="49" charset="0"/>
                <a:cs typeface="Courier New" pitchFamily="49" charset="0"/>
              </a:rPr>
              <a:t>   do i++; while (A[i] &lt; X); </a:t>
            </a:r>
            <a:r>
              <a:rPr lang="en-US" dirty="0" smtClean="0">
                <a:solidFill>
                  <a:srgbClr val="92D050"/>
                </a:solidFill>
                <a:latin typeface="Consolas" pitchFamily="49" charset="0"/>
                <a:cs typeface="Courier New" pitchFamily="49" charset="0"/>
              </a:rPr>
              <a:t>// </a:t>
            </a:r>
            <a:r>
              <a:rPr lang="en-US" dirty="0" err="1" smtClean="0">
                <a:solidFill>
                  <a:srgbClr val="92D050"/>
                </a:solidFill>
                <a:latin typeface="Consolas" pitchFamily="49" charset="0"/>
                <a:cs typeface="Courier New" pitchFamily="49" charset="0"/>
              </a:rPr>
              <a:t>i</a:t>
            </a:r>
            <a:r>
              <a:rPr lang="en-US" dirty="0" smtClean="0">
                <a:solidFill>
                  <a:srgbClr val="92D050"/>
                </a:solidFill>
                <a:latin typeface="Consolas" pitchFamily="49" charset="0"/>
                <a:cs typeface="Courier New" pitchFamily="49" charset="0"/>
              </a:rPr>
              <a:t> moves right</a:t>
            </a:r>
          </a:p>
          <a:p>
            <a:pPr>
              <a:lnSpc>
                <a:spcPts val="3000"/>
              </a:lnSpc>
              <a:spcBef>
                <a:spcPct val="0"/>
              </a:spcBef>
              <a:buNone/>
            </a:pPr>
            <a:r>
              <a:rPr lang="en-US" dirty="0" smtClean="0">
                <a:latin typeface="Consolas" pitchFamily="49" charset="0"/>
                <a:cs typeface="Courier New" pitchFamily="49" charset="0"/>
              </a:rPr>
              <a:t>   do j--; while (A[j] &gt; X); </a:t>
            </a:r>
            <a:r>
              <a:rPr lang="en-US" dirty="0" smtClean="0">
                <a:solidFill>
                  <a:srgbClr val="92D050"/>
                </a:solidFill>
                <a:latin typeface="Consolas" pitchFamily="49" charset="0"/>
                <a:cs typeface="Courier New" pitchFamily="49" charset="0"/>
              </a:rPr>
              <a:t>// j moves left</a:t>
            </a:r>
          </a:p>
          <a:p>
            <a:pPr>
              <a:lnSpc>
                <a:spcPts val="3000"/>
              </a:lnSpc>
              <a:spcBef>
                <a:spcPct val="0"/>
              </a:spcBef>
              <a:buNone/>
            </a:pPr>
            <a:r>
              <a:rPr lang="en-US" dirty="0" smtClean="0">
                <a:latin typeface="Consolas" pitchFamily="49" charset="0"/>
                <a:cs typeface="Courier New" pitchFamily="49" charset="0"/>
              </a:rPr>
              <a:t>   if (i &lt; j) swap A[i] and A[j]; </a:t>
            </a:r>
            <a:r>
              <a:rPr lang="en-US" dirty="0" smtClean="0">
                <a:solidFill>
                  <a:srgbClr val="92D050"/>
                </a:solidFill>
                <a:latin typeface="Consolas" pitchFamily="49" charset="0"/>
                <a:cs typeface="Courier New" pitchFamily="49" charset="0"/>
              </a:rPr>
              <a:t>// if </a:t>
            </a:r>
            <a:r>
              <a:rPr lang="en-US" dirty="0" err="1" smtClean="0">
                <a:solidFill>
                  <a:srgbClr val="92D050"/>
                </a:solidFill>
                <a:latin typeface="Consolas" pitchFamily="49" charset="0"/>
                <a:cs typeface="Courier New" pitchFamily="49" charset="0"/>
              </a:rPr>
              <a:t>i</a:t>
            </a:r>
            <a:r>
              <a:rPr lang="en-US" dirty="0" smtClean="0">
                <a:solidFill>
                  <a:srgbClr val="92D050"/>
                </a:solidFill>
                <a:latin typeface="Consolas" pitchFamily="49" charset="0"/>
                <a:cs typeface="Courier New" pitchFamily="49" charset="0"/>
              </a:rPr>
              <a:t> is still left</a:t>
            </a:r>
          </a:p>
          <a:p>
            <a:pPr>
              <a:lnSpc>
                <a:spcPts val="3000"/>
              </a:lnSpc>
              <a:spcBef>
                <a:spcPct val="0"/>
              </a:spcBef>
              <a:buNone/>
            </a:pPr>
            <a:r>
              <a:rPr lang="en-US" dirty="0" smtClean="0">
                <a:latin typeface="Consolas" pitchFamily="49" charset="0"/>
                <a:cs typeface="Courier New" pitchFamily="49" charset="0"/>
              </a:rPr>
              <a:t>        else  break;      </a:t>
            </a:r>
            <a:r>
              <a:rPr lang="en-US" dirty="0" smtClean="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smtClean="0">
                <a:latin typeface="Consolas" pitchFamily="49" charset="0"/>
                <a:cs typeface="Courier New" pitchFamily="49" charset="0"/>
              </a:rPr>
              <a:t>} while (true);</a:t>
            </a:r>
          </a:p>
          <a:p>
            <a:pPr>
              <a:lnSpc>
                <a:spcPts val="3000"/>
              </a:lnSpc>
              <a:spcBef>
                <a:spcPct val="0"/>
              </a:spcBef>
              <a:buNone/>
            </a:pPr>
            <a:r>
              <a:rPr lang="en-US" dirty="0" smtClean="0">
                <a:latin typeface="Consolas" pitchFamily="49" charset="0"/>
                <a:cs typeface="Courier New" pitchFamily="49" charset="0"/>
              </a:rPr>
              <a:t>swap A[lo] and A[j];</a:t>
            </a:r>
          </a:p>
          <a:p>
            <a:pPr>
              <a:lnSpc>
                <a:spcPts val="3000"/>
              </a:lnSpc>
              <a:spcBef>
                <a:spcPct val="0"/>
              </a:spcBef>
              <a:buNone/>
            </a:pPr>
            <a:r>
              <a:rPr lang="en-US" dirty="0" smtClean="0">
                <a:latin typeface="Consolas" pitchFamily="49" charset="0"/>
                <a:cs typeface="Courier New" pitchFamily="49" charset="0"/>
              </a:rPr>
              <a:t>return j;</a:t>
            </a:r>
          </a:p>
        </p:txBody>
      </p:sp>
    </p:spTree>
    <p:extLst>
      <p:ext uri="{BB962C8B-B14F-4D97-AF65-F5344CB8AC3E}">
        <p14:creationId xmlns:p14="http://schemas.microsoft.com/office/powerpoint/2010/main" val="318423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26  5  37  1  61  11  59  15  48  19</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7105" name="Title 1"/>
          <p:cNvSpPr>
            <a:spLocks noGrp="1"/>
          </p:cNvSpPr>
          <p:nvPr>
            <p:ph type="title"/>
          </p:nvPr>
        </p:nvSpPr>
        <p:spPr>
          <a:xfrm>
            <a:off x="1524000" y="0"/>
            <a:ext cx="9144000" cy="685800"/>
          </a:xfrm>
        </p:spPr>
        <p:txBody>
          <a:bodyPr/>
          <a:lstStyle/>
          <a:p>
            <a:r>
              <a:rPr lang="en-US" smtClean="0"/>
              <a:t>An Example</a:t>
            </a:r>
          </a:p>
        </p:txBody>
      </p:sp>
      <p:sp>
        <p:nvSpPr>
          <p:cNvPr id="4" name="Rectangle 3"/>
          <p:cNvSpPr/>
          <p:nvPr/>
        </p:nvSpPr>
        <p:spPr>
          <a:xfrm>
            <a:off x="236640" y="2457451"/>
            <a:ext cx="8470900" cy="32226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74739" y="1490663"/>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201127" y="1490663"/>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71977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0"/>
            <a:ext cx="9144000" cy="685800"/>
          </a:xfrm>
        </p:spPr>
        <p:txBody>
          <a:bodyPr/>
          <a:lstStyle/>
          <a:p>
            <a:r>
              <a:rPr lang="en-US" smtClean="0"/>
              <a:t>An Example</a:t>
            </a:r>
          </a:p>
        </p:txBody>
      </p:sp>
      <p:sp>
        <p:nvSpPr>
          <p:cNvPr id="49154"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26  5  37  1  61  11  59  15  48  19</a:t>
            </a: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220034" y="2843213"/>
            <a:ext cx="9639655"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78134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0"/>
            <a:ext cx="9144000" cy="685800"/>
          </a:xfrm>
        </p:spPr>
        <p:txBody>
          <a:bodyPr/>
          <a:lstStyle/>
          <a:p>
            <a:r>
              <a:rPr lang="en-US" smtClean="0"/>
              <a:t>An Example</a:t>
            </a:r>
          </a:p>
        </p:txBody>
      </p:sp>
      <p:sp>
        <p:nvSpPr>
          <p:cNvPr id="51202"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26  5  37  1  61  11  59  15  48  19</a:t>
            </a: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34515" y="3582988"/>
            <a:ext cx="9008570"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71236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524000" y="0"/>
            <a:ext cx="9144000" cy="685800"/>
          </a:xfrm>
        </p:spPr>
        <p:txBody>
          <a:bodyPr/>
          <a:lstStyle/>
          <a:p>
            <a:r>
              <a:rPr lang="en-US" smtClean="0"/>
              <a:t>An Example</a:t>
            </a:r>
          </a:p>
        </p:txBody>
      </p:sp>
      <p:sp>
        <p:nvSpPr>
          <p:cNvPr id="53250"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26  5  37  1  61  11  59  15  48  19</a:t>
            </a: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34514" y="3984626"/>
            <a:ext cx="9025175" cy="32226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3797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0"/>
            <a:ext cx="9144000" cy="692150"/>
          </a:xfrm>
        </p:spPr>
        <p:txBody>
          <a:bodyPr/>
          <a:lstStyle/>
          <a:p>
            <a:pPr eaLnBrk="1" hangingPunct="1"/>
            <a:r>
              <a:rPr lang="en-US" dirty="0" smtClean="0"/>
              <a:t>Last Time (1)</a:t>
            </a:r>
          </a:p>
        </p:txBody>
      </p:sp>
      <p:sp>
        <p:nvSpPr>
          <p:cNvPr id="15362" name="Content Placeholder 2"/>
          <p:cNvSpPr>
            <a:spLocks/>
          </p:cNvSpPr>
          <p:nvPr/>
        </p:nvSpPr>
        <p:spPr bwMode="auto">
          <a:xfrm>
            <a:off x="143225" y="933451"/>
            <a:ext cx="11905550" cy="5683164"/>
          </a:xfrm>
          <a:prstGeom prst="rect">
            <a:avLst/>
          </a:prstGeom>
          <a:noFill/>
          <a:ln w="9525">
            <a:noFill/>
            <a:miter lim="800000"/>
            <a:headEnd/>
            <a:tailEnd/>
          </a:ln>
        </p:spPr>
        <p:txBody>
          <a:bodyPr/>
          <a:lstStyle/>
          <a:p>
            <a:pPr marL="419100" indent="-382588">
              <a:spcBef>
                <a:spcPts val="1200"/>
              </a:spcBef>
              <a:buClr>
                <a:schemeClr val="accent1"/>
              </a:buClr>
              <a:buSzPct val="80000"/>
              <a:buFont typeface="Wingdings 2" pitchFamily="18" charset="2"/>
              <a:buChar char=""/>
            </a:pPr>
            <a:r>
              <a:rPr lang="en-US" sz="3000" dirty="0"/>
              <a:t>Introduced sorting algorithms</a:t>
            </a:r>
          </a:p>
          <a:p>
            <a:pPr marL="419100" indent="-382588">
              <a:spcBef>
                <a:spcPts val="1200"/>
              </a:spcBef>
              <a:buClr>
                <a:schemeClr val="accent1"/>
              </a:buClr>
              <a:buSzPct val="80000"/>
              <a:buFont typeface="Wingdings 2" pitchFamily="18" charset="2"/>
              <a:buChar char=""/>
            </a:pPr>
            <a:r>
              <a:rPr lang="en-US" sz="3000" dirty="0"/>
              <a:t>Created a “test rig” to show before/after sorting</a:t>
            </a:r>
          </a:p>
          <a:p>
            <a:pPr marL="419100" indent="-382588">
              <a:spcBef>
                <a:spcPts val="1200"/>
              </a:spcBef>
              <a:buClr>
                <a:schemeClr val="accent1"/>
              </a:buClr>
              <a:buSzPct val="80000"/>
              <a:buFont typeface="Wingdings 2" pitchFamily="18" charset="2"/>
              <a:buChar char=""/>
            </a:pPr>
            <a:r>
              <a:rPr lang="en-US" sz="3000" dirty="0"/>
              <a:t>Simple sorts (</a:t>
            </a:r>
            <a:r>
              <a:rPr lang="en-US" sz="3000" dirty="0">
                <a:latin typeface="Times New Roman" pitchFamily="18" charset="0"/>
                <a:cs typeface="Times New Roman" pitchFamily="18" charset="0"/>
              </a:rPr>
              <a:t>§</a:t>
            </a:r>
            <a:r>
              <a:rPr lang="en-US" sz="3000" dirty="0"/>
              <a:t>10.2)</a:t>
            </a:r>
          </a:p>
          <a:p>
            <a:pPr marL="876300" lvl="1" indent="-382588">
              <a:spcBef>
                <a:spcPts val="1200"/>
              </a:spcBef>
              <a:buClr>
                <a:schemeClr val="accent1"/>
              </a:buClr>
              <a:buSzPct val="80000"/>
              <a:buFont typeface="Wingdings 2" pitchFamily="18" charset="2"/>
              <a:buChar char=""/>
            </a:pPr>
            <a:r>
              <a:rPr lang="en-US" sz="2600" dirty="0"/>
              <a:t>Properties of these sorts:  They all…</a:t>
            </a:r>
          </a:p>
          <a:p>
            <a:pPr marL="1333500" lvl="2" indent="-382588">
              <a:spcBef>
                <a:spcPts val="1200"/>
              </a:spcBef>
              <a:buClr>
                <a:schemeClr val="accent1"/>
              </a:buClr>
              <a:buSzPct val="80000"/>
              <a:buFont typeface="Wingdings 2" pitchFamily="18" charset="2"/>
              <a:buChar char=""/>
            </a:pPr>
            <a:r>
              <a:rPr lang="en-US" sz="2400" dirty="0"/>
              <a:t>…divide the list into an unsorted part and a sorted part</a:t>
            </a:r>
          </a:p>
          <a:p>
            <a:pPr marL="1333500" lvl="2" indent="-382588">
              <a:spcBef>
                <a:spcPts val="1200"/>
              </a:spcBef>
              <a:buClr>
                <a:schemeClr val="accent1"/>
              </a:buClr>
              <a:buSzPct val="80000"/>
              <a:buFont typeface="Wingdings 2" pitchFamily="18" charset="2"/>
              <a:buChar char=""/>
            </a:pPr>
            <a:r>
              <a:rPr lang="en-US" sz="2400" dirty="0"/>
              <a:t>…use an unsophisticated brute force approach</a:t>
            </a:r>
          </a:p>
          <a:p>
            <a:pPr marL="1333500" lvl="2" indent="-382588">
              <a:spcBef>
                <a:spcPts val="1200"/>
              </a:spcBef>
              <a:buClr>
                <a:schemeClr val="accent1"/>
              </a:buClr>
              <a:buSzPct val="80000"/>
              <a:buFont typeface="Wingdings 2" pitchFamily="18" charset="2"/>
              <a:buChar char=""/>
            </a:pPr>
            <a:r>
              <a:rPr lang="en-US" sz="2400" dirty="0"/>
              <a:t>…are not very efficient</a:t>
            </a:r>
          </a:p>
          <a:p>
            <a:pPr marL="1333500" lvl="2" indent="-382588">
              <a:spcBef>
                <a:spcPts val="1200"/>
              </a:spcBef>
              <a:buClr>
                <a:schemeClr val="accent1"/>
              </a:buClr>
              <a:buSzPct val="80000"/>
              <a:buFont typeface="Wingdings 2" pitchFamily="18" charset="2"/>
              <a:buChar char=""/>
            </a:pPr>
            <a:r>
              <a:rPr lang="en-US" sz="2400" dirty="0"/>
              <a:t>…are easy to understand and to implement</a:t>
            </a:r>
          </a:p>
          <a:p>
            <a:pPr marL="876300" lvl="1" indent="-382588">
              <a:spcBef>
                <a:spcPts val="1200"/>
              </a:spcBef>
              <a:buClr>
                <a:schemeClr val="accent1"/>
              </a:buClr>
              <a:buSzPct val="80000"/>
              <a:buFont typeface="Wingdings 2" pitchFamily="18" charset="2"/>
              <a:buChar cha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524000" y="0"/>
            <a:ext cx="9144000" cy="685800"/>
          </a:xfrm>
        </p:spPr>
        <p:txBody>
          <a:bodyPr/>
          <a:lstStyle/>
          <a:p>
            <a:r>
              <a:rPr lang="en-US" smtClean="0"/>
              <a:t>An Example</a:t>
            </a:r>
          </a:p>
        </p:txBody>
      </p:sp>
      <p:sp>
        <p:nvSpPr>
          <p:cNvPr id="55298"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26  5  37  1  61  11  59  15  48  19</a:t>
            </a: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81629" y="4350720"/>
            <a:ext cx="11867144"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752951" y="1490663"/>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507638" y="1490663"/>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742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0"/>
            <a:ext cx="9144000" cy="685800"/>
          </a:xfrm>
        </p:spPr>
        <p:txBody>
          <a:bodyPr/>
          <a:lstStyle/>
          <a:p>
            <a:r>
              <a:rPr lang="en-US" smtClean="0"/>
              <a:t>An Example</a:t>
            </a:r>
          </a:p>
        </p:txBody>
      </p:sp>
      <p:sp>
        <p:nvSpPr>
          <p:cNvPr id="57346"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81629" y="4350720"/>
            <a:ext cx="11867145"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775480" y="1495425"/>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530168" y="1495425"/>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9540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0"/>
            <a:ext cx="9144000" cy="685800"/>
          </a:xfrm>
        </p:spPr>
        <p:txBody>
          <a:bodyPr/>
          <a:lstStyle/>
          <a:p>
            <a:r>
              <a:rPr lang="en-US" smtClean="0"/>
              <a:t>An Example</a:t>
            </a:r>
          </a:p>
        </p:txBody>
      </p:sp>
      <p:sp>
        <p:nvSpPr>
          <p:cNvPr id="59394"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81630" y="5111751"/>
            <a:ext cx="8470900" cy="32226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754843" y="1524000"/>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509530" y="1524000"/>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51084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524000" y="0"/>
            <a:ext cx="9144000" cy="685800"/>
          </a:xfrm>
        </p:spPr>
        <p:txBody>
          <a:bodyPr/>
          <a:lstStyle/>
          <a:p>
            <a:r>
              <a:rPr lang="en-US" smtClean="0"/>
              <a:t>An Example</a:t>
            </a:r>
          </a:p>
        </p:txBody>
      </p:sp>
      <p:sp>
        <p:nvSpPr>
          <p:cNvPr id="61442"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72920" y="3582988"/>
            <a:ext cx="9341055"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117270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524000" y="0"/>
            <a:ext cx="9144000" cy="685800"/>
          </a:xfrm>
        </p:spPr>
        <p:txBody>
          <a:bodyPr/>
          <a:lstStyle/>
          <a:p>
            <a:r>
              <a:rPr lang="en-US" smtClean="0"/>
              <a:t>An Example</a:t>
            </a:r>
          </a:p>
        </p:txBody>
      </p:sp>
      <p:sp>
        <p:nvSpPr>
          <p:cNvPr id="63490"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j</a:t>
            </a:r>
            <a:endParaRPr lang="en-US" sz="2800" dirty="0">
              <a:latin typeface="Courier New" pitchFamily="49" charset="0"/>
              <a:cs typeface="Courier New" pitchFamily="49" charset="0"/>
            </a:endParaRP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72920" y="3966670"/>
            <a:ext cx="9370820"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7520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524000" y="0"/>
            <a:ext cx="9144000" cy="685800"/>
          </a:xfrm>
        </p:spPr>
        <p:txBody>
          <a:bodyPr/>
          <a:lstStyle/>
          <a:p>
            <a:r>
              <a:rPr lang="en-US" smtClean="0"/>
              <a:t>An Example</a:t>
            </a:r>
          </a:p>
        </p:txBody>
      </p:sp>
      <p:sp>
        <p:nvSpPr>
          <p:cNvPr id="65538" name="Content Placeholder 2"/>
          <p:cNvSpPr>
            <a:spLocks noGrp="1"/>
          </p:cNvSpPr>
          <p:nvPr>
            <p:ph idx="1"/>
          </p:nvPr>
        </p:nvSpPr>
        <p:spPr>
          <a:xfrm>
            <a:off x="181630" y="904875"/>
            <a:ext cx="11828740"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81630" y="4312315"/>
            <a:ext cx="11751929" cy="38405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87867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524000" y="0"/>
            <a:ext cx="9144000" cy="685800"/>
          </a:xfrm>
        </p:spPr>
        <p:txBody>
          <a:bodyPr/>
          <a:lstStyle/>
          <a:p>
            <a:r>
              <a:rPr lang="en-US" smtClean="0"/>
              <a:t>An Example</a:t>
            </a:r>
          </a:p>
        </p:txBody>
      </p:sp>
      <p:sp>
        <p:nvSpPr>
          <p:cNvPr id="67586"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1  61  11  59  15  48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81629" y="4312315"/>
            <a:ext cx="11636716" cy="38405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165457" y="1490663"/>
            <a:ext cx="688785"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5743557" y="1490663"/>
            <a:ext cx="688785"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68288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524000" y="0"/>
            <a:ext cx="9144000" cy="685800"/>
          </a:xfrm>
        </p:spPr>
        <p:txBody>
          <a:bodyPr/>
          <a:lstStyle/>
          <a:p>
            <a:r>
              <a:rPr lang="en-US" smtClean="0"/>
              <a:t>An Example</a:t>
            </a:r>
          </a:p>
        </p:txBody>
      </p:sp>
      <p:sp>
        <p:nvSpPr>
          <p:cNvPr id="69634"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a:t>
            </a:r>
            <a:r>
              <a:rPr lang="en-US" sz="2800" dirty="0">
                <a:latin typeface="Courier New" pitchFamily="49" charset="0"/>
                <a:cs typeface="Courier New" pitchFamily="49" charset="0"/>
              </a:rPr>
              <a:t>11  59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43225" y="5127626"/>
            <a:ext cx="8470900" cy="32226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246788" y="1490663"/>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824888" y="1490663"/>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51797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524000" y="0"/>
            <a:ext cx="9144000" cy="685800"/>
          </a:xfrm>
        </p:spPr>
        <p:txBody>
          <a:bodyPr/>
          <a:lstStyle/>
          <a:p>
            <a:r>
              <a:rPr lang="en-US" smtClean="0"/>
              <a:t>An Example</a:t>
            </a:r>
          </a:p>
        </p:txBody>
      </p:sp>
      <p:sp>
        <p:nvSpPr>
          <p:cNvPr id="71682"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a:t>
            </a:r>
            <a:r>
              <a:rPr lang="en-US" sz="2800" dirty="0">
                <a:latin typeface="Courier New" pitchFamily="49" charset="0"/>
                <a:cs typeface="Courier New" pitchFamily="49" charset="0"/>
              </a:rPr>
              <a:t>11  59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72919" y="3611563"/>
            <a:ext cx="9063581"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94792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524000" y="0"/>
            <a:ext cx="9144000" cy="685800"/>
          </a:xfrm>
        </p:spPr>
        <p:txBody>
          <a:bodyPr/>
          <a:lstStyle/>
          <a:p>
            <a:r>
              <a:rPr lang="en-US" smtClean="0"/>
              <a:t>An Example</a:t>
            </a:r>
          </a:p>
        </p:txBody>
      </p:sp>
      <p:sp>
        <p:nvSpPr>
          <p:cNvPr id="73730"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a:t>
            </a:r>
            <a:r>
              <a:rPr lang="en-US" sz="2800" dirty="0">
                <a:latin typeface="Courier New" pitchFamily="49" charset="0"/>
                <a:cs typeface="Courier New" pitchFamily="49" charset="0"/>
              </a:rPr>
              <a:t>11  59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72919" y="4014788"/>
            <a:ext cx="9063581" cy="32226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9669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pPr eaLnBrk="1" hangingPunct="1"/>
            <a:r>
              <a:rPr lang="en-US" dirty="0" smtClean="0"/>
              <a:t>Last Time (2)</a:t>
            </a:r>
          </a:p>
        </p:txBody>
      </p:sp>
      <p:sp>
        <p:nvSpPr>
          <p:cNvPr id="15362" name="Content Placeholder 2"/>
          <p:cNvSpPr>
            <a:spLocks/>
          </p:cNvSpPr>
          <p:nvPr/>
        </p:nvSpPr>
        <p:spPr bwMode="auto">
          <a:xfrm>
            <a:off x="143225" y="933451"/>
            <a:ext cx="11905550" cy="5192713"/>
          </a:xfrm>
          <a:prstGeom prst="rect">
            <a:avLst/>
          </a:prstGeom>
          <a:noFill/>
          <a:ln w="9525">
            <a:noFill/>
            <a:miter lim="800000"/>
            <a:headEnd/>
            <a:tailEnd/>
          </a:ln>
        </p:spPr>
        <p:txBody>
          <a:bodyPr/>
          <a:lstStyle/>
          <a:p>
            <a:pPr marL="419100" indent="-382588">
              <a:spcBef>
                <a:spcPts val="1200"/>
              </a:spcBef>
              <a:buClr>
                <a:schemeClr val="accent1"/>
              </a:buClr>
              <a:buSzPct val="80000"/>
              <a:buFont typeface="Wingdings 2" pitchFamily="18" charset="2"/>
              <a:buChar char=""/>
              <a:defRPr/>
            </a:pPr>
            <a:r>
              <a:rPr lang="en-US" sz="3000" dirty="0"/>
              <a:t>Selection Sort</a:t>
            </a:r>
          </a:p>
          <a:p>
            <a:pPr marL="1008062" lvl="1" indent="-514350">
              <a:spcBef>
                <a:spcPts val="1200"/>
              </a:spcBef>
              <a:buClr>
                <a:schemeClr val="accent1"/>
              </a:buClr>
              <a:buSzPct val="80000"/>
              <a:buFontTx/>
              <a:buAutoNum type="arabicPeriod"/>
              <a:defRPr/>
            </a:pPr>
            <a:r>
              <a:rPr lang="en-US" sz="2600" dirty="0"/>
              <a:t>Search through the unsorted part for the smallest remaining item.  </a:t>
            </a:r>
          </a:p>
          <a:p>
            <a:pPr marL="1008062" lvl="1" indent="-514350">
              <a:spcBef>
                <a:spcPts val="1200"/>
              </a:spcBef>
              <a:buClr>
                <a:schemeClr val="accent1"/>
              </a:buClr>
              <a:buSzPct val="80000"/>
              <a:buFontTx/>
              <a:buAutoNum type="arabicPeriod"/>
              <a:defRPr/>
            </a:pPr>
            <a:r>
              <a:rPr lang="en-US" sz="2600" dirty="0"/>
              <a:t>Swap that item with the first item in the unsorted part of the list.  The sorted part then grows by one slot, and the unsorted part shrinks by one.</a:t>
            </a:r>
          </a:p>
          <a:p>
            <a:pPr marL="1008062" lvl="1" indent="-514350">
              <a:spcBef>
                <a:spcPts val="1200"/>
              </a:spcBef>
              <a:buClr>
                <a:schemeClr val="accent1"/>
              </a:buClr>
              <a:buSzPct val="80000"/>
              <a:buFontTx/>
              <a:buAutoNum type="arabicPeriod"/>
              <a:defRPr/>
            </a:pPr>
            <a:r>
              <a:rPr lang="en-US" sz="2600" dirty="0"/>
              <a:t>Repeat steps 1 and 2 until there is only one item in the unsorted part of the list</a:t>
            </a:r>
          </a:p>
          <a:p>
            <a:pPr marL="419100" indent="-382588">
              <a:spcBef>
                <a:spcPts val="1200"/>
              </a:spcBef>
              <a:buClr>
                <a:schemeClr val="accent1"/>
              </a:buClr>
              <a:buSzPct val="80000"/>
              <a:buFont typeface="Wingdings 2" pitchFamily="18" charset="2"/>
              <a:buChar char=""/>
              <a:defRPr/>
            </a:pPr>
            <a:r>
              <a:rPr lang="en-US" sz="3000" dirty="0"/>
              <a:t>Makes </a:t>
            </a:r>
            <a:r>
              <a:rPr lang="en-US" sz="3000" dirty="0">
                <a:latin typeface="Times New Roman" pitchFamily="18" charset="0"/>
                <a:cs typeface="Times New Roman" pitchFamily="18" charset="0"/>
              </a:rPr>
              <a:t>½(</a:t>
            </a:r>
            <a:r>
              <a:rPr lang="en-US" sz="3000" i="1" dirty="0">
                <a:latin typeface="Times New Roman" pitchFamily="18" charset="0"/>
                <a:cs typeface="Times New Roman" pitchFamily="18" charset="0"/>
              </a:rPr>
              <a:t>N</a:t>
            </a:r>
            <a:r>
              <a:rPr lang="en-US" sz="3000" baseline="40000" dirty="0">
                <a:latin typeface="Times New Roman" pitchFamily="18" charset="0"/>
                <a:cs typeface="Times New Roman" pitchFamily="18" charset="0"/>
              </a:rPr>
              <a:t>2</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N</a:t>
            </a:r>
            <a:r>
              <a:rPr lang="en-US" sz="3000" dirty="0">
                <a:latin typeface="Times New Roman" pitchFamily="18" charset="0"/>
                <a:cs typeface="Times New Roman" pitchFamily="18" charset="0"/>
              </a:rPr>
              <a:t>)</a:t>
            </a:r>
            <a:r>
              <a:rPr lang="en-US" sz="3000" dirty="0"/>
              <a:t> comparisons</a:t>
            </a:r>
          </a:p>
          <a:p>
            <a:pPr marL="419100" indent="-382588">
              <a:spcBef>
                <a:spcPts val="1200"/>
              </a:spcBef>
              <a:buClr>
                <a:schemeClr val="accent1"/>
              </a:buClr>
              <a:buSzPct val="80000"/>
              <a:buFont typeface="Wingdings 2" pitchFamily="18" charset="2"/>
              <a:buChar char=""/>
              <a:defRPr/>
            </a:pPr>
            <a:r>
              <a:rPr lang="en-US" sz="3000" dirty="0"/>
              <a:t>May make up to </a:t>
            </a:r>
            <a:r>
              <a:rPr lang="en-US" sz="3000" i="1" dirty="0">
                <a:latin typeface="Times New Roman" pitchFamily="18" charset="0"/>
                <a:cs typeface="Times New Roman" pitchFamily="18" charset="0"/>
              </a:rPr>
              <a:t>N</a:t>
            </a:r>
            <a:r>
              <a:rPr lang="en-US" sz="3000" dirty="0"/>
              <a:t> swaps</a:t>
            </a:r>
          </a:p>
          <a:p>
            <a:pPr marL="876300" lvl="1" indent="-382588">
              <a:spcBef>
                <a:spcPts val="1200"/>
              </a:spcBef>
              <a:buClr>
                <a:schemeClr val="accent1"/>
              </a:buClr>
              <a:buSzPct val="80000"/>
              <a:buFont typeface="Wingdings 2" pitchFamily="18" charset="2"/>
              <a:buChar char=""/>
              <a:defRP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524000" y="0"/>
            <a:ext cx="9144000" cy="685800"/>
          </a:xfrm>
        </p:spPr>
        <p:txBody>
          <a:bodyPr/>
          <a:lstStyle/>
          <a:p>
            <a:r>
              <a:rPr lang="en-US" smtClean="0"/>
              <a:t>An Example</a:t>
            </a:r>
          </a:p>
        </p:txBody>
      </p:sp>
      <p:sp>
        <p:nvSpPr>
          <p:cNvPr id="75778"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a:latin typeface="Courier New" pitchFamily="49" charset="0"/>
                <a:cs typeface="Courier New" pitchFamily="49" charset="0"/>
              </a:rPr>
              <a:t>26  5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a:t>
            </a:r>
            <a:r>
              <a:rPr lang="en-US" sz="2800" dirty="0">
                <a:latin typeface="Courier New" pitchFamily="49" charset="0"/>
                <a:cs typeface="Courier New" pitchFamily="49" charset="0"/>
              </a:rPr>
              <a:t>11  59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834514" y="4343400"/>
            <a:ext cx="11214259" cy="736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906371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524000" y="0"/>
            <a:ext cx="9144000" cy="685800"/>
          </a:xfrm>
        </p:spPr>
        <p:txBody>
          <a:bodyPr/>
          <a:lstStyle/>
          <a:p>
            <a:r>
              <a:rPr lang="en-US" smtClean="0"/>
              <a:t>An Example</a:t>
            </a:r>
          </a:p>
        </p:txBody>
      </p:sp>
      <p:sp>
        <p:nvSpPr>
          <p:cNvPr id="77826"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smtClean="0">
                <a:latin typeface="Courier New" pitchFamily="49" charset="0"/>
                <a:cs typeface="Courier New" pitchFamily="49" charset="0"/>
              </a:rPr>
              <a:t>26  </a:t>
            </a:r>
            <a:r>
              <a:rPr lang="en-US" sz="2800" dirty="0">
                <a:latin typeface="Courier New" pitchFamily="49" charset="0"/>
                <a:cs typeface="Courier New" pitchFamily="49" charset="0"/>
              </a:rPr>
              <a:t>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15  11  </a:t>
            </a:r>
            <a:r>
              <a:rPr lang="en-US" sz="2800" dirty="0">
                <a:latin typeface="Courier New" pitchFamily="49" charset="0"/>
                <a:cs typeface="Courier New" pitchFamily="49" charset="0"/>
              </a:rPr>
              <a:t>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r>
              <a:rPr lang="en-US" dirty="0">
                <a:latin typeface="Consolas" pitchFamily="49" charset="0"/>
                <a:cs typeface="Courier New" pitchFamily="49" charset="0"/>
              </a:rPr>
              <a:t> </a:t>
            </a:r>
            <a:endParaRPr lang="en-US" dirty="0" smtClean="0">
              <a:latin typeface="Consolas" pitchFamily="49" charset="0"/>
              <a:cs typeface="Courier New" pitchFamily="49" charset="0"/>
            </a:endParaRPr>
          </a:p>
          <a:p>
            <a:pPr>
              <a:lnSpc>
                <a:spcPts val="3000"/>
              </a:lnSpc>
              <a:spcBef>
                <a:spcPct val="0"/>
              </a:spcBef>
              <a:buNone/>
            </a:pPr>
            <a:r>
              <a:rPr lang="en-US" dirty="0" smtClean="0">
                <a:latin typeface="Consolas" pitchFamily="49" charset="0"/>
                <a:cs typeface="Courier New" pitchFamily="49" charset="0"/>
              </a:rPr>
              <a:t>return </a:t>
            </a:r>
            <a:r>
              <a:rPr lang="en-US" dirty="0">
                <a:latin typeface="Consolas" pitchFamily="49" charset="0"/>
                <a:cs typeface="Courier New" pitchFamily="49" charset="0"/>
              </a:rPr>
              <a:t>j;</a:t>
            </a:r>
          </a:p>
        </p:txBody>
      </p:sp>
      <p:sp>
        <p:nvSpPr>
          <p:cNvPr id="4" name="Rectangle 3"/>
          <p:cNvSpPr/>
          <p:nvPr/>
        </p:nvSpPr>
        <p:spPr>
          <a:xfrm>
            <a:off x="220035" y="5464465"/>
            <a:ext cx="8470900" cy="38405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93061" y="1524000"/>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114173" y="1524000"/>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77711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524000" y="0"/>
            <a:ext cx="9144000" cy="685800"/>
          </a:xfrm>
        </p:spPr>
        <p:txBody>
          <a:bodyPr/>
          <a:lstStyle/>
          <a:p>
            <a:r>
              <a:rPr lang="en-US" smtClean="0"/>
              <a:t>An Example</a:t>
            </a:r>
          </a:p>
        </p:txBody>
      </p:sp>
      <p:sp>
        <p:nvSpPr>
          <p:cNvPr id="79874"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smtClean="0">
                <a:latin typeface="Courier New" pitchFamily="49" charset="0"/>
                <a:cs typeface="Courier New" pitchFamily="49" charset="0"/>
              </a:rPr>
              <a:t>11  </a:t>
            </a:r>
            <a:r>
              <a:rPr lang="en-US" sz="2800" dirty="0">
                <a:latin typeface="Courier New" pitchFamily="49" charset="0"/>
                <a:cs typeface="Courier New" pitchFamily="49" charset="0"/>
              </a:rPr>
              <a:t>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15  26  </a:t>
            </a:r>
            <a:r>
              <a:rPr lang="en-US" sz="2800" dirty="0">
                <a:latin typeface="Courier New" pitchFamily="49" charset="0"/>
                <a:cs typeface="Courier New" pitchFamily="49" charset="0"/>
              </a:rPr>
              <a:t>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220035" y="5464465"/>
            <a:ext cx="8324850" cy="38405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70681" y="1517650"/>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091793" y="1517650"/>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65807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1524000" y="0"/>
            <a:ext cx="9144000" cy="685800"/>
          </a:xfrm>
        </p:spPr>
        <p:txBody>
          <a:bodyPr/>
          <a:lstStyle/>
          <a:p>
            <a:r>
              <a:rPr lang="en-US" smtClean="0"/>
              <a:t>An Example</a:t>
            </a:r>
          </a:p>
        </p:txBody>
      </p:sp>
      <p:sp>
        <p:nvSpPr>
          <p:cNvPr id="81922" name="Content Placeholder 2"/>
          <p:cNvSpPr>
            <a:spLocks noGrp="1"/>
          </p:cNvSpPr>
          <p:nvPr>
            <p:ph idx="1"/>
          </p:nvPr>
        </p:nvSpPr>
        <p:spPr>
          <a:xfrm>
            <a:off x="181629" y="904875"/>
            <a:ext cx="11867145" cy="5608638"/>
          </a:xfrm>
        </p:spPr>
        <p:txBody>
          <a:bodyPr/>
          <a:lstStyle/>
          <a:p>
            <a:r>
              <a:rPr lang="en-US" dirty="0"/>
              <a:t>Quicksort this list:</a:t>
            </a:r>
          </a:p>
          <a:p>
            <a:pPr>
              <a:buNone/>
            </a:pPr>
            <a:r>
              <a:rPr lang="en-US" sz="2800" dirty="0" smtClean="0">
                <a:latin typeface="Courier New" pitchFamily="49" charset="0"/>
                <a:cs typeface="Courier New" pitchFamily="49" charset="0"/>
              </a:rPr>
              <a:t>11  </a:t>
            </a:r>
            <a:r>
              <a:rPr lang="en-US" sz="2800" dirty="0">
                <a:latin typeface="Courier New" pitchFamily="49" charset="0"/>
                <a:cs typeface="Courier New" pitchFamily="49" charset="0"/>
              </a:rPr>
              <a:t>5  </a:t>
            </a:r>
            <a:r>
              <a:rPr lang="en-US" sz="2800" dirty="0" smtClean="0">
                <a:latin typeface="Courier New" pitchFamily="49" charset="0"/>
                <a:cs typeface="Courier New" pitchFamily="49" charset="0"/>
              </a:rPr>
              <a:t>19  </a:t>
            </a:r>
            <a:r>
              <a:rPr lang="en-US" sz="2800" dirty="0">
                <a:latin typeface="Courier New" pitchFamily="49" charset="0"/>
                <a:cs typeface="Courier New" pitchFamily="49" charset="0"/>
              </a:rPr>
              <a:t>1  </a:t>
            </a:r>
            <a:r>
              <a:rPr lang="en-US" sz="2800" dirty="0" smtClean="0">
                <a:latin typeface="Courier New" pitchFamily="49" charset="0"/>
                <a:cs typeface="Courier New" pitchFamily="49" charset="0"/>
              </a:rPr>
              <a:t>15  26  </a:t>
            </a:r>
            <a:r>
              <a:rPr lang="en-US" sz="2800" dirty="0">
                <a:latin typeface="Courier New" pitchFamily="49" charset="0"/>
                <a:cs typeface="Courier New" pitchFamily="49" charset="0"/>
              </a:rPr>
              <a:t>59  </a:t>
            </a:r>
            <a:r>
              <a:rPr lang="en-US" sz="2800" dirty="0" smtClean="0">
                <a:latin typeface="Courier New" pitchFamily="49" charset="0"/>
                <a:cs typeface="Courier New" pitchFamily="49" charset="0"/>
              </a:rPr>
              <a:t>61  </a:t>
            </a:r>
            <a:r>
              <a:rPr lang="en-US" sz="2800" dirty="0">
                <a:latin typeface="Courier New" pitchFamily="49" charset="0"/>
                <a:cs typeface="Courier New" pitchFamily="49" charset="0"/>
              </a:rPr>
              <a:t>48  </a:t>
            </a:r>
            <a:r>
              <a:rPr lang="en-US" sz="2800" dirty="0" smtClean="0">
                <a:latin typeface="Courier New" pitchFamily="49" charset="0"/>
                <a:cs typeface="Courier New" pitchFamily="49" charset="0"/>
              </a:rPr>
              <a:t>37</a:t>
            </a:r>
            <a:endParaRPr lang="en-US" sz="2800" dirty="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a:t>
            </a:r>
          </a:p>
          <a:p>
            <a:pPr>
              <a:lnSpc>
                <a:spcPts val="3000"/>
              </a:lnSpc>
              <a:spcBef>
                <a:spcPct val="0"/>
              </a:spcBef>
              <a:buNone/>
            </a:pPr>
            <a:r>
              <a:rPr lang="en-US" dirty="0" err="1">
                <a:latin typeface="Consolas" pitchFamily="49" charset="0"/>
                <a:cs typeface="Courier New" pitchFamily="49" charset="0"/>
              </a:rPr>
              <a:t>i</a:t>
            </a:r>
            <a:r>
              <a:rPr lang="en-US" dirty="0">
                <a:latin typeface="Consolas" pitchFamily="49" charset="0"/>
                <a:cs typeface="Courier New" pitchFamily="49" charset="0"/>
              </a:rPr>
              <a:t>=lo; j=hi+1; </a:t>
            </a:r>
            <a:r>
              <a:rPr lang="en-US" dirty="0">
                <a:solidFill>
                  <a:srgbClr val="92D050"/>
                </a:solidFill>
                <a:latin typeface="Consolas" pitchFamily="49" charset="0"/>
                <a:cs typeface="Courier New" pitchFamily="49" charset="0"/>
              </a:rPr>
              <a:t>// start at the two ends</a:t>
            </a:r>
          </a:p>
          <a:p>
            <a:pPr>
              <a:lnSpc>
                <a:spcPts val="3000"/>
              </a:lnSpc>
              <a:spcBef>
                <a:spcPct val="0"/>
              </a:spcBef>
              <a:buNone/>
            </a:pPr>
            <a:r>
              <a:rPr lang="en-US" dirty="0">
                <a:latin typeface="Consolas" pitchFamily="49" charset="0"/>
                <a:cs typeface="Courier New" pitchFamily="49" charset="0"/>
              </a:rPr>
              <a:t>X = A[lo];    </a:t>
            </a:r>
            <a:r>
              <a:rPr lang="en-US" dirty="0">
                <a:solidFill>
                  <a:srgbClr val="92D050"/>
                </a:solidFill>
                <a:latin typeface="Consolas" pitchFamily="49" charset="0"/>
                <a:cs typeface="Courier New" pitchFamily="49" charset="0"/>
              </a:rPr>
              <a:t>// Get the pivot value (X) = 26</a:t>
            </a:r>
          </a:p>
          <a:p>
            <a:pPr>
              <a:lnSpc>
                <a:spcPts val="3000"/>
              </a:lnSpc>
              <a:spcBef>
                <a:spcPct val="0"/>
              </a:spcBef>
              <a:buNone/>
            </a:pPr>
            <a:r>
              <a:rPr lang="en-US" dirty="0">
                <a:latin typeface="Consolas" pitchFamily="49" charset="0"/>
                <a:cs typeface="Courier New" pitchFamily="49" charset="0"/>
              </a:rPr>
              <a:t>do {</a:t>
            </a:r>
          </a:p>
          <a:p>
            <a:pPr>
              <a:lnSpc>
                <a:spcPts val="3000"/>
              </a:lnSpc>
              <a:spcBef>
                <a:spcPct val="0"/>
              </a:spcBef>
              <a:buNone/>
            </a:pPr>
            <a:r>
              <a:rPr lang="en-US" dirty="0">
                <a:latin typeface="Consolas" pitchFamily="49" charset="0"/>
                <a:cs typeface="Courier New" pitchFamily="49" charset="0"/>
              </a:rPr>
              <a:t>   do </a:t>
            </a:r>
            <a:r>
              <a:rPr lang="en-US" dirty="0" err="1">
                <a:latin typeface="Consolas" pitchFamily="49" charset="0"/>
                <a:cs typeface="Courier New" pitchFamily="49" charset="0"/>
              </a:rPr>
              <a:t>i</a:t>
            </a:r>
            <a:r>
              <a:rPr lang="en-US" dirty="0">
                <a:latin typeface="Consolas" pitchFamily="49" charset="0"/>
                <a:cs typeface="Courier New" pitchFamily="49" charset="0"/>
              </a:rPr>
              <a:t>++; while (A[</a:t>
            </a:r>
            <a:r>
              <a:rPr lang="en-US" dirty="0" err="1">
                <a:latin typeface="Consolas" pitchFamily="49" charset="0"/>
                <a:cs typeface="Courier New" pitchFamily="49" charset="0"/>
              </a:rPr>
              <a:t>i</a:t>
            </a:r>
            <a:r>
              <a:rPr lang="en-US" dirty="0">
                <a:latin typeface="Consolas" pitchFamily="49" charset="0"/>
                <a:cs typeface="Courier New" pitchFamily="49" charset="0"/>
              </a:rPr>
              <a:t>] &lt; X); </a:t>
            </a:r>
            <a:r>
              <a:rPr lang="en-US" dirty="0">
                <a:solidFill>
                  <a:srgbClr val="92D050"/>
                </a:solidFill>
                <a:latin typeface="Consolas" pitchFamily="49" charset="0"/>
                <a:cs typeface="Courier New" pitchFamily="49" charset="0"/>
              </a:rPr>
              <a:t>//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moves right</a:t>
            </a:r>
          </a:p>
          <a:p>
            <a:pPr>
              <a:lnSpc>
                <a:spcPts val="3000"/>
              </a:lnSpc>
              <a:spcBef>
                <a:spcPct val="0"/>
              </a:spcBef>
              <a:buNone/>
            </a:pPr>
            <a:r>
              <a:rPr lang="en-US" dirty="0">
                <a:latin typeface="Consolas" pitchFamily="49" charset="0"/>
                <a:cs typeface="Courier New" pitchFamily="49" charset="0"/>
              </a:rPr>
              <a:t>   do j--; while (A[j] &gt; X); </a:t>
            </a:r>
            <a:r>
              <a:rPr lang="en-US" dirty="0">
                <a:solidFill>
                  <a:srgbClr val="92D050"/>
                </a:solidFill>
                <a:latin typeface="Consolas" pitchFamily="49" charset="0"/>
                <a:cs typeface="Courier New" pitchFamily="49" charset="0"/>
              </a:rPr>
              <a:t>// j moves left</a:t>
            </a:r>
          </a:p>
          <a:p>
            <a:pPr>
              <a:lnSpc>
                <a:spcPts val="3000"/>
              </a:lnSpc>
              <a:spcBef>
                <a:spcPct val="0"/>
              </a:spcBef>
              <a:buNone/>
            </a:pPr>
            <a:r>
              <a:rPr lang="en-US" dirty="0">
                <a:latin typeface="Consolas" pitchFamily="49" charset="0"/>
                <a:cs typeface="Courier New" pitchFamily="49" charset="0"/>
              </a:rPr>
              <a:t>   if (</a:t>
            </a:r>
            <a:r>
              <a:rPr lang="en-US" dirty="0" err="1">
                <a:latin typeface="Consolas" pitchFamily="49" charset="0"/>
                <a:cs typeface="Courier New" pitchFamily="49" charset="0"/>
              </a:rPr>
              <a:t>i</a:t>
            </a:r>
            <a:r>
              <a:rPr lang="en-US" dirty="0">
                <a:latin typeface="Consolas" pitchFamily="49" charset="0"/>
                <a:cs typeface="Courier New" pitchFamily="49" charset="0"/>
              </a:rPr>
              <a:t> &lt; j) swap A[</a:t>
            </a:r>
            <a:r>
              <a:rPr lang="en-US" dirty="0" err="1">
                <a:latin typeface="Consolas" pitchFamily="49" charset="0"/>
                <a:cs typeface="Courier New" pitchFamily="49" charset="0"/>
              </a:rPr>
              <a:t>i</a:t>
            </a:r>
            <a:r>
              <a:rPr lang="en-US" dirty="0">
                <a:latin typeface="Consolas" pitchFamily="49" charset="0"/>
                <a:cs typeface="Courier New" pitchFamily="49" charset="0"/>
              </a:rPr>
              <a:t>] and A[j]; </a:t>
            </a:r>
            <a:r>
              <a:rPr lang="en-US" dirty="0">
                <a:solidFill>
                  <a:srgbClr val="92D050"/>
                </a:solidFill>
                <a:latin typeface="Consolas" pitchFamily="49" charset="0"/>
                <a:cs typeface="Courier New" pitchFamily="49" charset="0"/>
              </a:rPr>
              <a:t>// if </a:t>
            </a:r>
            <a:r>
              <a:rPr lang="en-US" dirty="0" err="1">
                <a:solidFill>
                  <a:srgbClr val="92D050"/>
                </a:solidFill>
                <a:latin typeface="Consolas" pitchFamily="49" charset="0"/>
                <a:cs typeface="Courier New" pitchFamily="49" charset="0"/>
              </a:rPr>
              <a:t>i</a:t>
            </a:r>
            <a:r>
              <a:rPr lang="en-US" dirty="0">
                <a:solidFill>
                  <a:srgbClr val="92D050"/>
                </a:solidFill>
                <a:latin typeface="Consolas" pitchFamily="49" charset="0"/>
                <a:cs typeface="Courier New" pitchFamily="49" charset="0"/>
              </a:rPr>
              <a:t> is still left</a:t>
            </a:r>
          </a:p>
          <a:p>
            <a:pPr>
              <a:lnSpc>
                <a:spcPts val="3000"/>
              </a:lnSpc>
              <a:spcBef>
                <a:spcPct val="0"/>
              </a:spcBef>
              <a:buNone/>
            </a:pPr>
            <a:r>
              <a:rPr lang="en-US" dirty="0">
                <a:latin typeface="Consolas" pitchFamily="49" charset="0"/>
                <a:cs typeface="Courier New" pitchFamily="49" charset="0"/>
              </a:rPr>
              <a:t>        else  break;      </a:t>
            </a:r>
            <a:r>
              <a:rPr lang="en-US" dirty="0">
                <a:solidFill>
                  <a:srgbClr val="92D050"/>
                </a:solidFill>
                <a:latin typeface="Consolas" pitchFamily="49" charset="0"/>
                <a:cs typeface="Courier New" pitchFamily="49" charset="0"/>
              </a:rPr>
              <a:t>// of j, swap, and keep going</a:t>
            </a:r>
          </a:p>
          <a:p>
            <a:pPr>
              <a:lnSpc>
                <a:spcPts val="3000"/>
              </a:lnSpc>
              <a:spcBef>
                <a:spcPct val="0"/>
              </a:spcBef>
              <a:buNone/>
            </a:pPr>
            <a:r>
              <a:rPr lang="en-US" dirty="0">
                <a:latin typeface="Consolas" pitchFamily="49" charset="0"/>
                <a:cs typeface="Courier New" pitchFamily="49" charset="0"/>
              </a:rPr>
              <a:t>} while (true);</a:t>
            </a:r>
          </a:p>
          <a:p>
            <a:pPr>
              <a:lnSpc>
                <a:spcPts val="3000"/>
              </a:lnSpc>
              <a:spcBef>
                <a:spcPct val="0"/>
              </a:spcBef>
              <a:buNone/>
            </a:pPr>
            <a:r>
              <a:rPr lang="en-US" dirty="0">
                <a:latin typeface="Consolas" pitchFamily="49" charset="0"/>
                <a:cs typeface="Courier New" pitchFamily="49" charset="0"/>
              </a:rPr>
              <a:t>swap A[lo] and A[j</a:t>
            </a:r>
            <a:r>
              <a:rPr lang="en-US" dirty="0" smtClean="0">
                <a:latin typeface="Consolas" pitchFamily="49" charset="0"/>
                <a:cs typeface="Courier New" pitchFamily="49" charset="0"/>
              </a:rPr>
              <a:t>];</a:t>
            </a:r>
          </a:p>
          <a:p>
            <a:pPr>
              <a:lnSpc>
                <a:spcPts val="3000"/>
              </a:lnSpc>
              <a:spcBef>
                <a:spcPct val="0"/>
              </a:spcBef>
              <a:buNone/>
            </a:pPr>
            <a:r>
              <a:rPr lang="en-US" dirty="0">
                <a:latin typeface="Consolas" pitchFamily="49" charset="0"/>
                <a:cs typeface="Courier New" pitchFamily="49" charset="0"/>
              </a:rPr>
              <a:t>return j;</a:t>
            </a:r>
          </a:p>
        </p:txBody>
      </p:sp>
      <p:sp>
        <p:nvSpPr>
          <p:cNvPr id="4" name="Rectangle 3"/>
          <p:cNvSpPr/>
          <p:nvPr/>
        </p:nvSpPr>
        <p:spPr>
          <a:xfrm>
            <a:off x="143225" y="1527175"/>
            <a:ext cx="37830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110387" y="1527175"/>
            <a:ext cx="506412"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893025" y="1527175"/>
            <a:ext cx="3406775"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10257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1524000" y="0"/>
            <a:ext cx="9144000" cy="685800"/>
          </a:xfrm>
        </p:spPr>
        <p:txBody>
          <a:bodyPr/>
          <a:lstStyle/>
          <a:p>
            <a:r>
              <a:rPr lang="en-US" smtClean="0"/>
              <a:t>An Example</a:t>
            </a:r>
          </a:p>
        </p:txBody>
      </p:sp>
      <p:sp>
        <p:nvSpPr>
          <p:cNvPr id="90115" name="Content Placeholder 2"/>
          <p:cNvSpPr>
            <a:spLocks noGrp="1"/>
          </p:cNvSpPr>
          <p:nvPr>
            <p:ph idx="1"/>
          </p:nvPr>
        </p:nvSpPr>
        <p:spPr>
          <a:xfrm>
            <a:off x="181630" y="904875"/>
            <a:ext cx="11828740" cy="5608638"/>
          </a:xfrm>
        </p:spPr>
        <p:txBody>
          <a:bodyPr/>
          <a:lstStyle/>
          <a:p>
            <a:r>
              <a:rPr lang="en-US" dirty="0" smtClean="0"/>
              <a:t>Quicksort this list:</a:t>
            </a:r>
          </a:p>
          <a:p>
            <a:pPr>
              <a:buFont typeface="Wingdings 2" pitchFamily="18" charset="2"/>
              <a:buNone/>
            </a:pPr>
            <a:r>
              <a:rPr lang="en-US" sz="2800" dirty="0">
                <a:latin typeface="Courier New" pitchFamily="49" charset="0"/>
                <a:cs typeface="Courier New" pitchFamily="49" charset="0"/>
              </a:rPr>
              <a:t>11  5  19  1  15  26  59  61  48  37</a:t>
            </a:r>
          </a:p>
          <a:p>
            <a:pPr>
              <a:buFont typeface="Wingdings 2" pitchFamily="18" charset="2"/>
              <a:buNone/>
            </a:pPr>
            <a:r>
              <a:rPr lang="en-US" sz="2800" dirty="0">
                <a:latin typeface="Courier New" pitchFamily="49" charset="0"/>
                <a:cs typeface="Courier New" pitchFamily="49" charset="0"/>
              </a:rPr>
              <a:t>lo            j-1  j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          hi</a:t>
            </a:r>
          </a:p>
          <a:p>
            <a:endParaRPr lang="en-US" sz="2800" dirty="0">
              <a:cs typeface="Courier New" pitchFamily="49" charset="0"/>
            </a:endParaRPr>
          </a:p>
          <a:p>
            <a:r>
              <a:rPr lang="en-US" dirty="0" smtClean="0">
                <a:cs typeface="Courier New" pitchFamily="49" charset="0"/>
              </a:rPr>
              <a:t>Now our list is partitioned into three segments:</a:t>
            </a:r>
          </a:p>
          <a:p>
            <a:pPr lvl="1"/>
            <a:r>
              <a:rPr lang="en-US" dirty="0" smtClean="0">
                <a:cs typeface="Courier New" pitchFamily="49" charset="0"/>
              </a:rPr>
              <a:t>A left part, running from </a:t>
            </a:r>
            <a:r>
              <a:rPr lang="en-US" dirty="0" smtClean="0">
                <a:latin typeface="Courier New" pitchFamily="49" charset="0"/>
                <a:cs typeface="Courier New" pitchFamily="49" charset="0"/>
              </a:rPr>
              <a:t>[lo]</a:t>
            </a:r>
            <a:r>
              <a:rPr lang="en-US" dirty="0" smtClean="0">
                <a:cs typeface="Courier New" pitchFamily="49" charset="0"/>
              </a:rPr>
              <a:t> to </a:t>
            </a:r>
            <a:r>
              <a:rPr lang="en-US" dirty="0" smtClean="0">
                <a:latin typeface="Courier New" pitchFamily="49" charset="0"/>
                <a:cs typeface="Courier New" pitchFamily="49" charset="0"/>
              </a:rPr>
              <a:t>[j-1]</a:t>
            </a:r>
            <a:r>
              <a:rPr lang="en-US" dirty="0" smtClean="0">
                <a:cs typeface="Courier New" pitchFamily="49" charset="0"/>
              </a:rPr>
              <a:t>, (may be multiple items)</a:t>
            </a:r>
          </a:p>
          <a:p>
            <a:pPr lvl="1"/>
            <a:r>
              <a:rPr lang="en-US" dirty="0" smtClean="0">
                <a:cs typeface="Courier New" pitchFamily="49" charset="0"/>
              </a:rPr>
              <a:t>The pivot value at </a:t>
            </a:r>
            <a:r>
              <a:rPr lang="en-US" dirty="0" smtClean="0">
                <a:latin typeface="Courier New" pitchFamily="49" charset="0"/>
                <a:cs typeface="Courier New" pitchFamily="49" charset="0"/>
              </a:rPr>
              <a:t>[j]</a:t>
            </a:r>
            <a:r>
              <a:rPr lang="en-US" dirty="0" smtClean="0">
                <a:cs typeface="Courier New" pitchFamily="49" charset="0"/>
              </a:rPr>
              <a:t> (just one item), and </a:t>
            </a:r>
          </a:p>
          <a:p>
            <a:pPr lvl="1"/>
            <a:r>
              <a:rPr lang="en-US" dirty="0" smtClean="0">
                <a:cs typeface="Courier New" pitchFamily="49" charset="0"/>
              </a:rPr>
              <a:t>A right part, running from </a:t>
            </a:r>
            <a:r>
              <a:rPr lang="en-US" dirty="0" smtClean="0">
                <a:latin typeface="Courier New" pitchFamily="49" charset="0"/>
                <a:cs typeface="Courier New" pitchFamily="49" charset="0"/>
              </a:rPr>
              <a:t>[j+1]</a:t>
            </a:r>
            <a:r>
              <a:rPr lang="en-US" dirty="0" smtClean="0">
                <a:cs typeface="Courier New" pitchFamily="49" charset="0"/>
              </a:rPr>
              <a:t> to </a:t>
            </a:r>
            <a:r>
              <a:rPr lang="en-US" dirty="0" smtClean="0">
                <a:latin typeface="Courier New" pitchFamily="49" charset="0"/>
                <a:cs typeface="Courier New" pitchFamily="49" charset="0"/>
              </a:rPr>
              <a:t>[hi]</a:t>
            </a:r>
            <a:r>
              <a:rPr lang="en-US" dirty="0">
                <a:cs typeface="Courier New" pitchFamily="49" charset="0"/>
              </a:rPr>
              <a:t> (may be multiple items)</a:t>
            </a:r>
            <a:endParaRPr lang="en-US" dirty="0" smtClean="0">
              <a:latin typeface="Courier New" pitchFamily="49" charset="0"/>
              <a:cs typeface="Courier New" pitchFamily="49" charset="0"/>
            </a:endParaRPr>
          </a:p>
          <a:p>
            <a:pPr marL="1143000" lvl="2" indent="-228600"/>
            <a:r>
              <a:rPr lang="en-US" dirty="0" err="1" smtClean="0">
                <a:latin typeface="Courier New" pitchFamily="49" charset="0"/>
                <a:cs typeface="Courier New" pitchFamily="49" charset="0"/>
              </a:rPr>
              <a:t>i</a:t>
            </a:r>
            <a:r>
              <a:rPr lang="en-US" dirty="0" smtClean="0">
                <a:cs typeface="Courier New" pitchFamily="49" charset="0"/>
              </a:rPr>
              <a:t> happens to hold </a:t>
            </a:r>
            <a:r>
              <a:rPr lang="en-US" dirty="0" smtClean="0">
                <a:latin typeface="Courier New" pitchFamily="49" charset="0"/>
                <a:cs typeface="Courier New" pitchFamily="49" charset="0"/>
              </a:rPr>
              <a:t>j+1</a:t>
            </a:r>
            <a:r>
              <a:rPr lang="en-US" dirty="0" smtClean="0">
                <a:cs typeface="Courier New" pitchFamily="49" charset="0"/>
              </a:rPr>
              <a:t> at this point</a:t>
            </a:r>
          </a:p>
          <a:p>
            <a:pPr>
              <a:buFont typeface="Wingdings 2" pitchFamily="18" charset="2"/>
              <a:buNone/>
            </a:pPr>
            <a:endParaRPr lang="en-US" sz="2400" dirty="0">
              <a:cs typeface="Courier New" pitchFamily="49" charset="0"/>
            </a:endParaRPr>
          </a:p>
          <a:p>
            <a:pPr>
              <a:buFont typeface="Wingdings 2" pitchFamily="18" charset="2"/>
              <a:buNone/>
            </a:pPr>
            <a:endParaRPr lang="en-US" sz="2800" dirty="0">
              <a:cs typeface="Courier New" pitchFamily="49" charset="0"/>
            </a:endParaRPr>
          </a:p>
        </p:txBody>
      </p:sp>
      <p:sp>
        <p:nvSpPr>
          <p:cNvPr id="4" name="Rectangle 3"/>
          <p:cNvSpPr/>
          <p:nvPr/>
        </p:nvSpPr>
        <p:spPr>
          <a:xfrm>
            <a:off x="181630" y="1527175"/>
            <a:ext cx="3590925"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094817" y="1527175"/>
            <a:ext cx="506413"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877455" y="1527175"/>
            <a:ext cx="3176587" cy="3683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9865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1"/>
            <a:ext cx="9144000" cy="701675"/>
          </a:xfrm>
        </p:spPr>
        <p:txBody>
          <a:bodyPr/>
          <a:lstStyle/>
          <a:p>
            <a:pPr eaLnBrk="1" hangingPunct="1"/>
            <a:r>
              <a:rPr lang="en-US" dirty="0" smtClean="0"/>
              <a:t>Analyzing </a:t>
            </a:r>
            <a:r>
              <a:rPr lang="en-US" dirty="0" err="1" smtClean="0">
                <a:solidFill>
                  <a:srgbClr val="FFC000"/>
                </a:solidFill>
                <a:latin typeface="Consolas" pitchFamily="49" charset="0"/>
                <a:cs typeface="Consolas" pitchFamily="49" charset="0"/>
              </a:rPr>
              <a:t>quickSort</a:t>
            </a:r>
            <a:endParaRPr lang="en-US" dirty="0" smtClean="0">
              <a:solidFill>
                <a:srgbClr val="FFC000"/>
              </a:solidFill>
              <a:latin typeface="Consolas" pitchFamily="49" charset="0"/>
              <a:cs typeface="Consolas" pitchFamily="49" charset="0"/>
            </a:endParaRP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600"/>
              </a:spcBef>
            </a:pPr>
            <a:r>
              <a:rPr lang="en-US" dirty="0" smtClean="0"/>
              <a:t>On the first call, every element in the array is compared to the dividing / pivot value (the “split value”), so the work done is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t>
            </a:r>
          </a:p>
          <a:p>
            <a:pPr eaLnBrk="1" hangingPunct="1">
              <a:spcBef>
                <a:spcPts val="1600"/>
              </a:spcBef>
            </a:pPr>
            <a:r>
              <a:rPr lang="en-US" dirty="0" smtClean="0"/>
              <a:t>The array is divided into two sub-arrays (not necessarily halves)</a:t>
            </a:r>
          </a:p>
          <a:p>
            <a:pPr eaLnBrk="1" hangingPunct="1">
              <a:spcBef>
                <a:spcPts val="1600"/>
              </a:spcBef>
            </a:pPr>
            <a:r>
              <a:rPr lang="en-US" dirty="0" smtClean="0"/>
              <a:t>Each of these pieces is then divided in two, and so on. </a:t>
            </a:r>
          </a:p>
          <a:p>
            <a:pPr eaLnBrk="1" hangingPunct="1">
              <a:spcBef>
                <a:spcPts val="1600"/>
              </a:spcBef>
            </a:pPr>
            <a:r>
              <a:rPr lang="en-US" dirty="0" smtClean="0"/>
              <a:t>If each piece is split approximately in half, there are </a:t>
            </a:r>
            <a:r>
              <a:rPr lang="en-US" i="1" dirty="0" smtClean="0">
                <a:latin typeface="Times New Roman" pitchFamily="18" charset="0"/>
              </a:rPr>
              <a:t>O</a:t>
            </a:r>
            <a:r>
              <a:rPr lang="en-US" dirty="0" smtClean="0">
                <a:latin typeface="Times New Roman" pitchFamily="18" charset="0"/>
              </a:rPr>
              <a:t>(log</a:t>
            </a:r>
            <a:r>
              <a:rPr lang="en-US" baseline="-25000" dirty="0" smtClean="0">
                <a:latin typeface="Times New Roman" pitchFamily="18" charset="0"/>
              </a:rPr>
              <a:t>2</a:t>
            </a:r>
            <a:r>
              <a:rPr lang="en-US" i="1" dirty="0" smtClean="0">
                <a:latin typeface="Times New Roman" pitchFamily="18" charset="0"/>
              </a:rPr>
              <a:t>N</a:t>
            </a:r>
            <a:r>
              <a:rPr lang="en-US" dirty="0" smtClean="0">
                <a:latin typeface="Times New Roman" pitchFamily="18" charset="0"/>
              </a:rPr>
              <a:t>)</a:t>
            </a:r>
            <a:r>
              <a:rPr lang="en-US" dirty="0" smtClean="0"/>
              <a:t> levels of splits. At each level, we make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comparisons. </a:t>
            </a:r>
          </a:p>
          <a:p>
            <a:pPr eaLnBrk="1" hangingPunct="1">
              <a:spcBef>
                <a:spcPts val="1600"/>
              </a:spcBef>
            </a:pPr>
            <a:r>
              <a:rPr lang="en-US" dirty="0" smtClean="0"/>
              <a:t>So, </a:t>
            </a:r>
            <a:r>
              <a:rPr lang="en-US" dirty="0" err="1" smtClean="0">
                <a:solidFill>
                  <a:srgbClr val="FFC000"/>
                </a:solidFill>
                <a:latin typeface="Consolas" pitchFamily="49" charset="0"/>
                <a:cs typeface="Consolas" pitchFamily="49" charset="0"/>
              </a:rPr>
              <a:t>quickSort</a:t>
            </a:r>
            <a:r>
              <a:rPr lang="en-US" dirty="0" smtClean="0"/>
              <a:t> is an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 </a:t>
            </a:r>
            <a:r>
              <a:rPr lang="en-US" dirty="0" smtClean="0">
                <a:latin typeface="Times New Roman" pitchFamily="18" charset="0"/>
              </a:rPr>
              <a:t>log</a:t>
            </a:r>
            <a:r>
              <a:rPr lang="en-US" baseline="-25000" dirty="0" smtClean="0">
                <a:latin typeface="Times New Roman" pitchFamily="18" charset="0"/>
              </a:rPr>
              <a:t>2</a:t>
            </a:r>
            <a:r>
              <a:rPr lang="en-US" i="1" dirty="0" smtClean="0">
                <a:latin typeface="Times New Roman" pitchFamily="18" charset="0"/>
              </a:rPr>
              <a:t>N</a:t>
            </a:r>
            <a:r>
              <a:rPr lang="en-US" dirty="0" smtClean="0">
                <a:latin typeface="Times New Roman" pitchFamily="18" charset="0"/>
              </a:rPr>
              <a:t>)</a:t>
            </a:r>
            <a:r>
              <a:rPr lang="en-US" dirty="0" smtClean="0"/>
              <a:t>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524000" y="1"/>
            <a:ext cx="9144000" cy="701675"/>
          </a:xfrm>
        </p:spPr>
        <p:txBody>
          <a:bodyPr/>
          <a:lstStyle/>
          <a:p>
            <a:pPr eaLnBrk="1" hangingPunct="1"/>
            <a:r>
              <a:rPr lang="en-US" dirty="0" smtClean="0"/>
              <a:t>Drawbacks of </a:t>
            </a:r>
            <a:r>
              <a:rPr lang="en-US" dirty="0" err="1" smtClean="0">
                <a:solidFill>
                  <a:srgbClr val="FFC000"/>
                </a:solidFill>
                <a:latin typeface="Consolas" pitchFamily="49" charset="0"/>
                <a:cs typeface="Consolas" pitchFamily="49" charset="0"/>
              </a:rPr>
              <a:t>quickSort</a:t>
            </a:r>
            <a:endParaRPr lang="en-US" dirty="0" smtClean="0">
              <a:solidFill>
                <a:srgbClr val="FFC000"/>
              </a:solidFill>
              <a:latin typeface="Consolas" pitchFamily="49" charset="0"/>
              <a:cs typeface="Consolas" pitchFamily="49" charset="0"/>
            </a:endParaRPr>
          </a:p>
        </p:txBody>
      </p:sp>
      <p:sp>
        <p:nvSpPr>
          <p:cNvPr id="14338" name="Content Placeholder 2"/>
          <p:cNvSpPr>
            <a:spLocks noGrp="1"/>
          </p:cNvSpPr>
          <p:nvPr>
            <p:ph idx="1"/>
          </p:nvPr>
        </p:nvSpPr>
        <p:spPr>
          <a:xfrm>
            <a:off x="143225" y="933450"/>
            <a:ext cx="11905549" cy="5683250"/>
          </a:xfrm>
        </p:spPr>
        <p:txBody>
          <a:bodyPr/>
          <a:lstStyle/>
          <a:p>
            <a:pPr eaLnBrk="1" hangingPunct="1"/>
            <a:r>
              <a:rPr lang="en-US" dirty="0" err="1" smtClean="0">
                <a:solidFill>
                  <a:srgbClr val="FFC000"/>
                </a:solidFill>
                <a:latin typeface="Consolas" pitchFamily="49" charset="0"/>
                <a:cs typeface="Consolas" pitchFamily="49" charset="0"/>
              </a:rPr>
              <a:t>quickSort</a:t>
            </a:r>
            <a:r>
              <a:rPr lang="en-US" dirty="0" smtClean="0"/>
              <a:t> isn’t always quicker.</a:t>
            </a:r>
          </a:p>
          <a:p>
            <a:pPr eaLnBrk="1" hangingPunct="1">
              <a:spcBef>
                <a:spcPts val="1200"/>
              </a:spcBef>
            </a:pPr>
            <a:r>
              <a:rPr lang="en-US" dirty="0" smtClean="0"/>
              <a:t>There are </a:t>
            </a:r>
            <a:r>
              <a:rPr lang="en-US" dirty="0" smtClean="0">
                <a:latin typeface="Times New Roman" pitchFamily="18" charset="0"/>
              </a:rPr>
              <a:t>log</a:t>
            </a:r>
            <a:r>
              <a:rPr lang="en-US" baseline="-25000" dirty="0" smtClean="0">
                <a:latin typeface="Times New Roman" pitchFamily="18" charset="0"/>
              </a:rPr>
              <a:t>2</a:t>
            </a:r>
            <a:r>
              <a:rPr lang="en-US" i="1" dirty="0" smtClean="0">
                <a:latin typeface="Times New Roman" pitchFamily="18" charset="0"/>
              </a:rPr>
              <a:t>N</a:t>
            </a:r>
            <a:r>
              <a:rPr lang="en-US" dirty="0" smtClean="0"/>
              <a:t> levels of splits </a:t>
            </a:r>
            <a:r>
              <a:rPr lang="en-US" i="1" u="sng" dirty="0" smtClean="0"/>
              <a:t>if each split divides the segment of the array approximately in half</a:t>
            </a:r>
            <a:r>
              <a:rPr lang="en-US" dirty="0" smtClean="0"/>
              <a:t>. As we’ve seen, the array division of Quick Sort is sensitive to the order of the data; that is, to the choice of the splitting value.</a:t>
            </a:r>
          </a:p>
          <a:p>
            <a:pPr eaLnBrk="1" hangingPunct="1">
              <a:spcBef>
                <a:spcPts val="1200"/>
              </a:spcBef>
            </a:pPr>
            <a:r>
              <a:rPr lang="en-US" dirty="0" smtClean="0"/>
              <a:t>If the splits are very lopsided, and the subsequent recursive calls to </a:t>
            </a:r>
            <a:r>
              <a:rPr lang="en-US" dirty="0" err="1" smtClean="0">
                <a:solidFill>
                  <a:srgbClr val="FFC000"/>
                </a:solidFill>
                <a:latin typeface="Consolas" pitchFamily="49" charset="0"/>
                <a:cs typeface="Consolas" pitchFamily="49" charset="0"/>
              </a:rPr>
              <a:t>quickSort</a:t>
            </a:r>
            <a:r>
              <a:rPr lang="en-US" dirty="0" smtClean="0"/>
              <a:t> also result in lopsided splits, we can end up with a sort that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baseline="30000" dirty="0" smtClean="0">
                <a:latin typeface="Times New Roman" pitchFamily="18" charset="0"/>
              </a:rPr>
              <a:t>2</a:t>
            </a:r>
            <a:r>
              <a:rPr lang="en-US" dirty="0" smtClean="0">
                <a:latin typeface="Times New Roman" pitchFamily="18" charset="0"/>
              </a:rPr>
              <a:t>)</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1675"/>
          </a:xfrm>
        </p:spPr>
        <p:txBody>
          <a:bodyPr/>
          <a:lstStyle/>
          <a:p>
            <a:pPr eaLnBrk="1" hangingPunct="1"/>
            <a:r>
              <a:rPr lang="en-US" dirty="0" smtClean="0"/>
              <a:t>Drawbacks of </a:t>
            </a:r>
            <a:r>
              <a:rPr lang="en-US" dirty="0" err="1" smtClean="0">
                <a:solidFill>
                  <a:srgbClr val="FFC000"/>
                </a:solidFill>
              </a:rPr>
              <a:t>q</a:t>
            </a:r>
            <a:r>
              <a:rPr lang="en-US" dirty="0" err="1" smtClean="0">
                <a:solidFill>
                  <a:srgbClr val="FFC000"/>
                </a:solidFill>
                <a:latin typeface="Consolas" pitchFamily="49" charset="0"/>
                <a:cs typeface="Consolas" pitchFamily="49" charset="0"/>
              </a:rPr>
              <a:t>uickSort</a:t>
            </a:r>
            <a:endParaRPr lang="en-US" dirty="0" smtClean="0">
              <a:solidFill>
                <a:srgbClr val="FFC000"/>
              </a:solidFill>
            </a:endParaRP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smtClean="0"/>
              <a:t>What about space requirements? </a:t>
            </a:r>
          </a:p>
          <a:p>
            <a:pPr eaLnBrk="1" hangingPunct="1">
              <a:spcBef>
                <a:spcPts val="1200"/>
              </a:spcBef>
            </a:pPr>
            <a:r>
              <a:rPr lang="en-US" dirty="0" smtClean="0"/>
              <a:t>There can be many levels of recursion “saved” on the system stack at any time. </a:t>
            </a:r>
          </a:p>
          <a:p>
            <a:pPr eaLnBrk="1" hangingPunct="1">
              <a:spcBef>
                <a:spcPts val="1200"/>
              </a:spcBef>
            </a:pPr>
            <a:r>
              <a:rPr lang="en-US" dirty="0" smtClean="0"/>
              <a:t>On average, the algorithm requires </a:t>
            </a:r>
            <a:r>
              <a:rPr lang="en-US" i="1" dirty="0" smtClean="0">
                <a:latin typeface="Times New Roman" pitchFamily="18" charset="0"/>
              </a:rPr>
              <a:t>O</a:t>
            </a:r>
            <a:r>
              <a:rPr lang="en-US" dirty="0" smtClean="0">
                <a:latin typeface="Times New Roman" pitchFamily="18" charset="0"/>
              </a:rPr>
              <a:t>(log</a:t>
            </a:r>
            <a:r>
              <a:rPr lang="en-US" baseline="-25000" dirty="0" smtClean="0">
                <a:latin typeface="Times New Roman" pitchFamily="18" charset="0"/>
              </a:rPr>
              <a:t>2</a:t>
            </a:r>
            <a:r>
              <a:rPr lang="en-US" i="1" dirty="0" smtClean="0">
                <a:latin typeface="Times New Roman" pitchFamily="18" charset="0"/>
              </a:rPr>
              <a:t>N</a:t>
            </a:r>
            <a:r>
              <a:rPr lang="en-US" dirty="0" smtClean="0">
                <a:latin typeface="Times New Roman" pitchFamily="18" charset="0"/>
              </a:rPr>
              <a:t>)</a:t>
            </a:r>
            <a:r>
              <a:rPr lang="en-US" dirty="0" smtClean="0"/>
              <a:t> extra space to hold this information and in the worst case requires </a:t>
            </a:r>
            <a:r>
              <a:rPr lang="en-US" dirty="0" smtClean="0">
                <a:latin typeface="Times New Roman" pitchFamily="18" charset="0"/>
              </a:rPr>
              <a:t>O(</a:t>
            </a:r>
            <a:r>
              <a:rPr lang="en-US" i="1" dirty="0" smtClean="0">
                <a:latin typeface="Times New Roman" pitchFamily="18" charset="0"/>
              </a:rPr>
              <a:t>N</a:t>
            </a:r>
            <a:r>
              <a:rPr lang="en-US" dirty="0" smtClean="0">
                <a:latin typeface="Times New Roman" pitchFamily="18" charset="0"/>
              </a:rPr>
              <a:t>)</a:t>
            </a:r>
            <a:r>
              <a:rPr lang="en-US" dirty="0" smtClean="0"/>
              <a:t> extra space, the same as </a:t>
            </a:r>
            <a:r>
              <a:rPr lang="en-US" dirty="0" err="1" smtClean="0">
                <a:solidFill>
                  <a:srgbClr val="FFC000"/>
                </a:solidFill>
                <a:latin typeface="Consolas" pitchFamily="49" charset="0"/>
                <a:cs typeface="Consolas" pitchFamily="49" charset="0"/>
              </a:rPr>
              <a:t>MergeSort</a:t>
            </a:r>
            <a:r>
              <a:rPr lang="en-US" dirty="0" smtClean="0"/>
              <a:t>. </a:t>
            </a:r>
          </a:p>
          <a:p>
            <a:pPr lvl="1" eaLnBrk="1" hangingPunct="1">
              <a:spcBef>
                <a:spcPts val="1200"/>
              </a:spcBef>
            </a:pPr>
            <a:r>
              <a:rPr lang="en-US" dirty="0" smtClean="0"/>
              <a:t>In the case of </a:t>
            </a:r>
            <a:r>
              <a:rPr lang="en-US" dirty="0" err="1" smtClean="0">
                <a:solidFill>
                  <a:srgbClr val="FFC000"/>
                </a:solidFill>
                <a:latin typeface="Consolas" pitchFamily="49" charset="0"/>
                <a:cs typeface="Consolas" pitchFamily="49" charset="0"/>
              </a:rPr>
              <a:t>MergeSort</a:t>
            </a:r>
            <a:r>
              <a:rPr lang="en-US" dirty="0" smtClean="0"/>
              <a:t>, the extra space goes into an auxiliary array; in </a:t>
            </a:r>
            <a:r>
              <a:rPr lang="en-US" dirty="0" err="1" smtClean="0">
                <a:solidFill>
                  <a:srgbClr val="FFC000"/>
                </a:solidFill>
              </a:rPr>
              <a:t>q</a:t>
            </a:r>
            <a:r>
              <a:rPr lang="en-US" dirty="0" err="1" smtClean="0">
                <a:solidFill>
                  <a:srgbClr val="FFC000"/>
                </a:solidFill>
                <a:latin typeface="Consolas" pitchFamily="49" charset="0"/>
                <a:cs typeface="Consolas" pitchFamily="49" charset="0"/>
              </a:rPr>
              <a:t>uickSort</a:t>
            </a:r>
            <a:r>
              <a:rPr lang="en-US" dirty="0" smtClean="0"/>
              <a:t>, it’s stack space for the recursive calls.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524000" y="1"/>
            <a:ext cx="9144000" cy="701675"/>
          </a:xfrm>
        </p:spPr>
        <p:txBody>
          <a:bodyPr/>
          <a:lstStyle/>
          <a:p>
            <a:pPr eaLnBrk="1" hangingPunct="1"/>
            <a:r>
              <a:rPr lang="en-US" dirty="0" smtClean="0"/>
              <a:t>The Final Word on </a:t>
            </a:r>
            <a:r>
              <a:rPr lang="en-US" dirty="0" err="1" smtClean="0">
                <a:solidFill>
                  <a:srgbClr val="FFC000"/>
                </a:solidFill>
                <a:latin typeface="Consolas" pitchFamily="49" charset="0"/>
                <a:cs typeface="Consolas" pitchFamily="49" charset="0"/>
              </a:rPr>
              <a:t>quickSort</a:t>
            </a:r>
            <a:endParaRPr lang="en-US" dirty="0" smtClean="0">
              <a:solidFill>
                <a:srgbClr val="FFC000"/>
              </a:solidFill>
              <a:latin typeface="Consolas" pitchFamily="49" charset="0"/>
              <a:cs typeface="Consolas" pitchFamily="49" charset="0"/>
            </a:endParaRPr>
          </a:p>
        </p:txBody>
      </p:sp>
      <p:sp>
        <p:nvSpPr>
          <p:cNvPr id="14338" name="Content Placeholder 2"/>
          <p:cNvSpPr>
            <a:spLocks noGrp="1"/>
          </p:cNvSpPr>
          <p:nvPr>
            <p:ph idx="1"/>
          </p:nvPr>
        </p:nvSpPr>
        <p:spPr>
          <a:xfrm>
            <a:off x="143226" y="933450"/>
            <a:ext cx="11905550" cy="5683250"/>
          </a:xfrm>
        </p:spPr>
        <p:txBody>
          <a:bodyPr/>
          <a:lstStyle/>
          <a:p>
            <a:pPr eaLnBrk="1" hangingPunct="1">
              <a:spcBef>
                <a:spcPts val="1200"/>
              </a:spcBef>
            </a:pPr>
            <a:r>
              <a:rPr lang="en-US" dirty="0" smtClean="0"/>
              <a:t>Despite the drawbacks, remember that </a:t>
            </a:r>
            <a:r>
              <a:rPr lang="en-US" dirty="0" err="1" smtClean="0">
                <a:solidFill>
                  <a:srgbClr val="FFC000"/>
                </a:solidFill>
                <a:latin typeface="Consolas" pitchFamily="49" charset="0"/>
                <a:cs typeface="Consolas" pitchFamily="49" charset="0"/>
              </a:rPr>
              <a:t>quickSort</a:t>
            </a:r>
            <a:r>
              <a:rPr lang="en-US" dirty="0" smtClean="0"/>
              <a:t> is VERY fast for large collections of random data</a:t>
            </a:r>
          </a:p>
          <a:p>
            <a:pPr eaLnBrk="1" hangingPunct="1">
              <a:spcBef>
                <a:spcPts val="1200"/>
              </a:spcBef>
            </a:pPr>
            <a:r>
              <a:rPr lang="en-US" dirty="0" smtClean="0"/>
              <a:t>The drawbacks only apply in specific worst-case scenarios</a:t>
            </a:r>
          </a:p>
          <a:p>
            <a:pPr eaLnBrk="1" hangingPunct="1">
              <a:spcBef>
                <a:spcPts val="1200"/>
              </a:spcBef>
            </a:pPr>
            <a:r>
              <a:rPr lang="en-US" dirty="0" smtClean="0"/>
              <a:t>In EECS 2510, we will revisit </a:t>
            </a:r>
            <a:r>
              <a:rPr lang="en-US" dirty="0" err="1" smtClean="0">
                <a:solidFill>
                  <a:srgbClr val="FFC000"/>
                </a:solidFill>
                <a:latin typeface="Consolas" pitchFamily="49" charset="0"/>
                <a:cs typeface="Consolas" pitchFamily="49" charset="0"/>
              </a:rPr>
              <a:t>quickSort</a:t>
            </a:r>
            <a:r>
              <a:rPr lang="en-US" dirty="0" smtClean="0"/>
              <a:t> and see how to avoid (or a least mitigate) most of the potential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524000" y="1"/>
            <a:ext cx="9144000" cy="701675"/>
          </a:xfrm>
        </p:spPr>
        <p:txBody>
          <a:bodyPr/>
          <a:lstStyle/>
          <a:p>
            <a:pPr eaLnBrk="1" hangingPunct="1"/>
            <a:r>
              <a:rPr lang="en-US" dirty="0" err="1" smtClean="0">
                <a:solidFill>
                  <a:srgbClr val="FFC000"/>
                </a:solidFill>
                <a:latin typeface="Consolas" pitchFamily="49" charset="0"/>
                <a:cs typeface="Consolas" pitchFamily="49" charset="0"/>
              </a:rPr>
              <a:t>heapSort</a:t>
            </a:r>
            <a:r>
              <a:rPr lang="en-US" dirty="0" smtClean="0">
                <a:latin typeface="Arial" charset="0"/>
                <a:cs typeface="Courier New" pitchFamily="49" charset="0"/>
              </a:rPr>
              <a:t> (pp. 704 – 709)</a:t>
            </a:r>
            <a:endParaRPr lang="en-US" dirty="0" smtClean="0">
              <a:latin typeface="Arial" charset="0"/>
            </a:endParaRPr>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pPr>
            <a:r>
              <a:rPr lang="en-US" dirty="0" err="1" smtClean="0">
                <a:solidFill>
                  <a:srgbClr val="FFC000"/>
                </a:solidFill>
                <a:latin typeface="Consolas" pitchFamily="49" charset="0"/>
                <a:cs typeface="Consolas" pitchFamily="49" charset="0"/>
              </a:rPr>
              <a:t>heapSort</a:t>
            </a:r>
            <a:r>
              <a:rPr lang="en-US" dirty="0" smtClean="0"/>
              <a:t> is based on a data structure known as a </a:t>
            </a:r>
            <a:r>
              <a:rPr lang="en-US" i="1" u="sng" dirty="0" smtClean="0"/>
              <a:t>heap</a:t>
            </a:r>
          </a:p>
          <a:p>
            <a:pPr eaLnBrk="1" hangingPunct="1">
              <a:spcBef>
                <a:spcPts val="1200"/>
              </a:spcBef>
            </a:pPr>
            <a:r>
              <a:rPr lang="en-US" dirty="0" smtClean="0"/>
              <a:t>Heaps are non-linear data structures (based on binary trees), and as such, will be covered in EECS 2510</a:t>
            </a:r>
          </a:p>
          <a:p>
            <a:pPr eaLnBrk="1" hangingPunct="1">
              <a:spcBef>
                <a:spcPts val="1200"/>
              </a:spcBef>
            </a:pPr>
            <a:r>
              <a:rPr lang="en-US" dirty="0" smtClean="0"/>
              <a:t>You will not be responsible for any of Chapters 8 or 9, or the parts of Chapter 10 that rely on Chapters 8 or 9 (like heaps), unless we have enough extra time leftover, and can back up and cover some Chapter 8 material.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a:lstStyle/>
          <a:p>
            <a:pPr eaLnBrk="1" hangingPunct="1"/>
            <a:r>
              <a:rPr lang="en-US" dirty="0" smtClean="0"/>
              <a:t>Last Time (3)</a:t>
            </a:r>
          </a:p>
        </p:txBody>
      </p:sp>
      <p:sp>
        <p:nvSpPr>
          <p:cNvPr id="15362" name="Content Placeholder 2"/>
          <p:cNvSpPr>
            <a:spLocks/>
          </p:cNvSpPr>
          <p:nvPr/>
        </p:nvSpPr>
        <p:spPr bwMode="auto">
          <a:xfrm>
            <a:off x="181629" y="933451"/>
            <a:ext cx="11867145" cy="5683164"/>
          </a:xfrm>
          <a:prstGeom prst="rect">
            <a:avLst/>
          </a:prstGeom>
          <a:noFill/>
          <a:ln w="9525">
            <a:noFill/>
            <a:miter lim="800000"/>
            <a:headEnd/>
            <a:tailEnd/>
          </a:ln>
        </p:spPr>
        <p:txBody>
          <a:bodyPr/>
          <a:lstStyle/>
          <a:p>
            <a:pPr marL="419100" indent="-382588">
              <a:spcBef>
                <a:spcPts val="1200"/>
              </a:spcBef>
              <a:buClr>
                <a:schemeClr val="accent1"/>
              </a:buClr>
              <a:buSzPct val="80000"/>
              <a:buFont typeface="Wingdings 2" pitchFamily="18" charset="2"/>
              <a:buChar char=""/>
              <a:defRPr/>
            </a:pPr>
            <a:r>
              <a:rPr lang="en-US" sz="3000" dirty="0"/>
              <a:t>Bubble Sort</a:t>
            </a:r>
          </a:p>
          <a:p>
            <a:pPr marL="1008062" lvl="1" indent="-514350">
              <a:spcBef>
                <a:spcPts val="1200"/>
              </a:spcBef>
              <a:buClr>
                <a:schemeClr val="accent1"/>
              </a:buClr>
              <a:buSzPct val="80000"/>
              <a:buFontTx/>
              <a:buAutoNum type="arabicPeriod"/>
              <a:defRPr/>
            </a:pPr>
            <a:r>
              <a:rPr lang="en-US" sz="2600" dirty="0"/>
              <a:t>Starting at the end of the </a:t>
            </a:r>
            <a:r>
              <a:rPr lang="en-US" sz="2600" dirty="0" err="1"/>
              <a:t>UNsorted</a:t>
            </a:r>
            <a:r>
              <a:rPr lang="en-US" sz="2600" dirty="0"/>
              <a:t> part, compare the last two adjacent items (Items </a:t>
            </a:r>
            <a:r>
              <a:rPr lang="en-US" sz="2600" dirty="0" smtClean="0"/>
              <a:t>#</a:t>
            </a:r>
            <a:r>
              <a:rPr lang="en-US" sz="2600" i="1" dirty="0" smtClean="0">
                <a:latin typeface="Times New Roman" panose="02020603050405020304" pitchFamily="18" charset="0"/>
                <a:cs typeface="Times New Roman" panose="02020603050405020304" pitchFamily="18" charset="0"/>
              </a:rPr>
              <a:t>N</a:t>
            </a:r>
            <a:r>
              <a:rPr lang="en-US" sz="2600" dirty="0" smtClean="0"/>
              <a:t> </a:t>
            </a:r>
            <a:r>
              <a:rPr lang="en-US" sz="2600" dirty="0"/>
              <a:t>and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 1</a:t>
            </a:r>
            <a:r>
              <a:rPr lang="en-US" sz="2600" dirty="0" smtClean="0"/>
              <a:t>).  </a:t>
            </a:r>
            <a:r>
              <a:rPr lang="en-US" sz="2600" dirty="0"/>
              <a:t>If they’re not in order (relative to each other), exchange them.</a:t>
            </a:r>
          </a:p>
          <a:p>
            <a:pPr marL="1008062" lvl="1" indent="-514350">
              <a:spcBef>
                <a:spcPts val="1200"/>
              </a:spcBef>
              <a:buClr>
                <a:schemeClr val="accent1"/>
              </a:buClr>
              <a:buSzPct val="80000"/>
              <a:buFontTx/>
              <a:buAutoNum type="arabicPeriod"/>
              <a:defRPr/>
            </a:pPr>
            <a:r>
              <a:rPr lang="en-US" sz="2600" dirty="0"/>
              <a:t>Repeat with the previous pair (items #</a:t>
            </a:r>
            <a:r>
              <a:rPr lang="en-US" sz="2600" i="1" dirty="0" smtClean="0">
                <a:latin typeface="Times New Roman" panose="02020603050405020304" pitchFamily="18" charset="0"/>
                <a:cs typeface="Times New Roman" panose="02020603050405020304" pitchFamily="18" charset="0"/>
              </a:rPr>
              <a:t>N</a:t>
            </a:r>
            <a:r>
              <a:rPr lang="en-US" sz="2600" dirty="0" smtClean="0">
                <a:latin typeface="Times New Roman" panose="02020603050405020304" pitchFamily="18" charset="0"/>
                <a:cs typeface="Times New Roman" panose="02020603050405020304" pitchFamily="18" charset="0"/>
              </a:rPr>
              <a:t> – 1</a:t>
            </a:r>
            <a:r>
              <a:rPr lang="en-US" sz="2600" dirty="0" smtClean="0"/>
              <a:t> </a:t>
            </a:r>
            <a:r>
              <a:rPr lang="en-US" sz="2600" dirty="0"/>
              <a:t>and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 </a:t>
            </a:r>
            <a:r>
              <a:rPr lang="en-US" sz="2600" dirty="0" smtClean="0">
                <a:latin typeface="Times New Roman" panose="02020603050405020304" pitchFamily="18" charset="0"/>
                <a:cs typeface="Times New Roman" panose="02020603050405020304" pitchFamily="18" charset="0"/>
              </a:rPr>
              <a:t>2</a:t>
            </a:r>
            <a:r>
              <a:rPr lang="en-US" sz="2600" dirty="0" smtClean="0"/>
              <a:t>)</a:t>
            </a:r>
            <a:endParaRPr lang="en-US" sz="2600" dirty="0"/>
          </a:p>
          <a:p>
            <a:pPr marL="1008062" lvl="1" indent="-514350">
              <a:spcBef>
                <a:spcPts val="1200"/>
              </a:spcBef>
              <a:buClr>
                <a:schemeClr val="accent1"/>
              </a:buClr>
              <a:buSzPct val="80000"/>
              <a:buFontTx/>
              <a:buAutoNum type="arabicPeriod"/>
              <a:defRPr/>
            </a:pPr>
            <a:r>
              <a:rPr lang="en-US" sz="2600" dirty="0"/>
              <a:t>Continue comparing (and swapping) pairs until we reach the sorted part of the list</a:t>
            </a:r>
          </a:p>
          <a:p>
            <a:pPr marL="1008062" lvl="1" indent="-514350">
              <a:spcBef>
                <a:spcPts val="1200"/>
              </a:spcBef>
              <a:buClr>
                <a:schemeClr val="accent1"/>
              </a:buClr>
              <a:buSzPct val="80000"/>
              <a:buFontTx/>
              <a:buAutoNum type="arabicPeriod"/>
              <a:defRPr/>
            </a:pPr>
            <a:r>
              <a:rPr lang="en-US" sz="2600" dirty="0"/>
              <a:t>Repeat steps 1 – 3 </a:t>
            </a:r>
            <a:r>
              <a:rPr lang="en-US" sz="2600" i="1" dirty="0">
                <a:latin typeface="Times New Roman" panose="02020603050405020304" pitchFamily="18" charset="0"/>
                <a:cs typeface="Times New Roman" panose="02020603050405020304" pitchFamily="18" charset="0"/>
              </a:rPr>
              <a:t>N</a:t>
            </a:r>
            <a:r>
              <a:rPr lang="en-US" sz="2600" dirty="0" smtClean="0"/>
              <a:t> </a:t>
            </a:r>
            <a:r>
              <a:rPr lang="en-US" sz="2600" dirty="0"/>
              <a:t>times.</a:t>
            </a:r>
          </a:p>
          <a:p>
            <a:pPr marL="419100" indent="-382588">
              <a:spcBef>
                <a:spcPts val="1200"/>
              </a:spcBef>
              <a:buClr>
                <a:schemeClr val="accent1"/>
              </a:buClr>
              <a:buSzPct val="80000"/>
              <a:buFont typeface="Wingdings 2" pitchFamily="18" charset="2"/>
              <a:buChar char=""/>
              <a:defRPr/>
            </a:pPr>
            <a:r>
              <a:rPr lang="en-US" sz="3000" dirty="0"/>
              <a:t>Makes </a:t>
            </a:r>
            <a:r>
              <a:rPr lang="en-US" sz="3000" dirty="0">
                <a:latin typeface="Times New Roman" pitchFamily="18" charset="0"/>
                <a:cs typeface="Times New Roman" pitchFamily="18" charset="0"/>
              </a:rPr>
              <a:t>½(</a:t>
            </a:r>
            <a:r>
              <a:rPr lang="en-US" sz="3000" i="1" dirty="0">
                <a:latin typeface="Times New Roman" pitchFamily="18" charset="0"/>
                <a:cs typeface="Times New Roman" pitchFamily="18" charset="0"/>
              </a:rPr>
              <a:t>N</a:t>
            </a:r>
            <a:r>
              <a:rPr lang="en-US" sz="3000" baseline="40000" dirty="0">
                <a:latin typeface="Times New Roman" pitchFamily="18" charset="0"/>
                <a:cs typeface="Times New Roman" pitchFamily="18" charset="0"/>
              </a:rPr>
              <a:t>2</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N</a:t>
            </a:r>
            <a:r>
              <a:rPr lang="en-US" sz="3000" dirty="0">
                <a:latin typeface="Times New Roman" pitchFamily="18" charset="0"/>
                <a:cs typeface="Times New Roman" pitchFamily="18" charset="0"/>
              </a:rPr>
              <a:t>)</a:t>
            </a:r>
            <a:r>
              <a:rPr lang="en-US" sz="3000" dirty="0"/>
              <a:t> comparisons</a:t>
            </a:r>
          </a:p>
          <a:p>
            <a:pPr marL="419100" indent="-382588">
              <a:spcBef>
                <a:spcPts val="1200"/>
              </a:spcBef>
              <a:buClr>
                <a:schemeClr val="accent1"/>
              </a:buClr>
              <a:buSzPct val="80000"/>
              <a:buFont typeface="Wingdings 2" pitchFamily="18" charset="2"/>
              <a:buChar char=""/>
              <a:defRPr/>
            </a:pPr>
            <a:r>
              <a:rPr lang="en-US" sz="3000" dirty="0"/>
              <a:t>May make up to </a:t>
            </a:r>
            <a:r>
              <a:rPr lang="en-US" sz="3000" dirty="0">
                <a:latin typeface="Times New Roman" pitchFamily="18" charset="0"/>
                <a:cs typeface="Times New Roman" pitchFamily="18" charset="0"/>
              </a:rPr>
              <a:t>½(</a:t>
            </a:r>
            <a:r>
              <a:rPr lang="en-US" sz="3000" i="1" dirty="0">
                <a:latin typeface="Times New Roman" pitchFamily="18" charset="0"/>
                <a:cs typeface="Times New Roman" pitchFamily="18" charset="0"/>
              </a:rPr>
              <a:t>N</a:t>
            </a:r>
            <a:r>
              <a:rPr lang="en-US" sz="3000" baseline="40000" dirty="0">
                <a:latin typeface="Times New Roman" pitchFamily="18" charset="0"/>
                <a:cs typeface="Times New Roman" pitchFamily="18" charset="0"/>
              </a:rPr>
              <a:t>2</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N</a:t>
            </a:r>
            <a:r>
              <a:rPr lang="en-US" sz="3000" dirty="0">
                <a:latin typeface="Times New Roman" pitchFamily="18" charset="0"/>
                <a:cs typeface="Times New Roman" pitchFamily="18" charset="0"/>
              </a:rPr>
              <a:t>)</a:t>
            </a:r>
            <a:r>
              <a:rPr lang="en-US" sz="3000" dirty="0"/>
              <a:t> swaps</a:t>
            </a:r>
          </a:p>
          <a:p>
            <a:pPr marL="876300" lvl="1" indent="-382588">
              <a:spcBef>
                <a:spcPts val="1200"/>
              </a:spcBef>
              <a:buClr>
                <a:schemeClr val="accent1"/>
              </a:buClr>
              <a:buSzPct val="80000"/>
              <a:buFont typeface="Wingdings 2" pitchFamily="18" charset="2"/>
              <a:buChar char=""/>
              <a:defRP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1675"/>
          </a:xfrm>
        </p:spPr>
        <p:txBody>
          <a:bodyPr/>
          <a:lstStyle/>
          <a:p>
            <a:pPr eaLnBrk="1" hangingPunct="1"/>
            <a:r>
              <a:rPr lang="en-US" smtClean="0"/>
              <a:t>? Questions ?</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600200" y="1104900"/>
            <a:ext cx="8953500" cy="5410200"/>
          </a:xfrm>
        </p:spPr>
        <p:txBody>
          <a:bodyPr/>
          <a:lstStyle/>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algn="ctr" eaLnBrk="1" hangingPunct="1">
              <a:lnSpc>
                <a:spcPct val="95000"/>
              </a:lnSpc>
              <a:spcBef>
                <a:spcPct val="5000"/>
              </a:spcBef>
              <a:buFont typeface="Wingdings 2" pitchFamily="18" charset="2"/>
              <a:buNone/>
            </a:pPr>
            <a:r>
              <a:rPr lang="en-US" sz="900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dirty="0" smtClean="0"/>
              <a:t>Last Time (4)</a:t>
            </a:r>
          </a:p>
        </p:txBody>
      </p:sp>
      <p:sp>
        <p:nvSpPr>
          <p:cNvPr id="15362" name="Content Placeholder 2"/>
          <p:cNvSpPr>
            <a:spLocks/>
          </p:cNvSpPr>
          <p:nvPr/>
        </p:nvSpPr>
        <p:spPr bwMode="auto">
          <a:xfrm>
            <a:off x="143225" y="933451"/>
            <a:ext cx="11905550" cy="5192713"/>
          </a:xfrm>
          <a:prstGeom prst="rect">
            <a:avLst/>
          </a:prstGeom>
          <a:noFill/>
          <a:ln w="9525">
            <a:noFill/>
            <a:miter lim="800000"/>
            <a:headEnd/>
            <a:tailEnd/>
          </a:ln>
        </p:spPr>
        <p:txBody>
          <a:bodyPr/>
          <a:lstStyle/>
          <a:p>
            <a:pPr marL="419100" indent="-382588">
              <a:spcBef>
                <a:spcPts val="1200"/>
              </a:spcBef>
              <a:buClr>
                <a:schemeClr val="accent1"/>
              </a:buClr>
              <a:buSzPct val="80000"/>
              <a:buFont typeface="Wingdings 2" pitchFamily="18" charset="2"/>
              <a:buChar char=""/>
              <a:defRPr/>
            </a:pPr>
            <a:r>
              <a:rPr lang="en-US" sz="3000" dirty="0"/>
              <a:t>Insertion Sort</a:t>
            </a:r>
          </a:p>
          <a:p>
            <a:pPr marL="1008062" lvl="1" indent="-514350">
              <a:spcBef>
                <a:spcPts val="1200"/>
              </a:spcBef>
              <a:buClr>
                <a:schemeClr val="accent1"/>
              </a:buClr>
              <a:buSzPct val="80000"/>
              <a:buFontTx/>
              <a:buAutoNum type="arabicPeriod"/>
              <a:defRPr/>
            </a:pPr>
            <a:r>
              <a:rPr lang="en-US" sz="2600" dirty="0"/>
              <a:t>Start with the sorted part containing one item, and the unsorted part containing the remainder of the list</a:t>
            </a:r>
          </a:p>
          <a:p>
            <a:pPr marL="1008062" lvl="1" indent="-514350">
              <a:spcBef>
                <a:spcPts val="1200"/>
              </a:spcBef>
              <a:buClr>
                <a:schemeClr val="accent1"/>
              </a:buClr>
              <a:buSzPct val="80000"/>
              <a:buFontTx/>
              <a:buAutoNum type="arabicPeriod"/>
              <a:defRPr/>
            </a:pPr>
            <a:r>
              <a:rPr lang="en-US" sz="2600" dirty="0"/>
              <a:t>Take the item at the top of the unsorted part, and repeatedly swap items above it until it reaches its proper location in the sorted part</a:t>
            </a:r>
          </a:p>
          <a:p>
            <a:pPr marL="1008062" lvl="1" indent="-514350">
              <a:spcBef>
                <a:spcPts val="1200"/>
              </a:spcBef>
              <a:buClr>
                <a:schemeClr val="accent1"/>
              </a:buClr>
              <a:buSzPct val="80000"/>
              <a:buFontTx/>
              <a:buAutoNum type="arabicPeriod"/>
              <a:defRPr/>
            </a:pPr>
            <a:r>
              <a:rPr lang="en-US" sz="2600" dirty="0"/>
              <a:t>Repeat step 2 N-1 times.</a:t>
            </a:r>
          </a:p>
          <a:p>
            <a:pPr marL="419100" indent="-382588">
              <a:spcBef>
                <a:spcPts val="1200"/>
              </a:spcBef>
              <a:buClr>
                <a:schemeClr val="accent1"/>
              </a:buClr>
              <a:buSzPct val="80000"/>
              <a:buFont typeface="Wingdings 2" pitchFamily="18" charset="2"/>
              <a:buChar char=""/>
              <a:defRPr/>
            </a:pPr>
            <a:r>
              <a:rPr lang="en-US" sz="3000" dirty="0"/>
              <a:t>Makes between </a:t>
            </a:r>
            <a:r>
              <a:rPr lang="en-US" sz="3000" i="1" dirty="0">
                <a:latin typeface="Times New Roman" pitchFamily="18" charset="0"/>
                <a:cs typeface="Times New Roman" pitchFamily="18" charset="0"/>
              </a:rPr>
              <a:t>N</a:t>
            </a:r>
            <a:r>
              <a:rPr lang="en-US" sz="3000" dirty="0"/>
              <a:t> and </a:t>
            </a:r>
            <a:r>
              <a:rPr lang="en-US" sz="3000" dirty="0">
                <a:latin typeface="Times New Roman" pitchFamily="18" charset="0"/>
                <a:cs typeface="Times New Roman" pitchFamily="18" charset="0"/>
              </a:rPr>
              <a:t>½(</a:t>
            </a:r>
            <a:r>
              <a:rPr lang="en-US" sz="3000" i="1" dirty="0">
                <a:latin typeface="Times New Roman" pitchFamily="18" charset="0"/>
                <a:cs typeface="Times New Roman" pitchFamily="18" charset="0"/>
              </a:rPr>
              <a:t>N</a:t>
            </a:r>
            <a:r>
              <a:rPr lang="en-US" sz="3000" baseline="40000" dirty="0">
                <a:latin typeface="Times New Roman" pitchFamily="18" charset="0"/>
                <a:cs typeface="Times New Roman" pitchFamily="18" charset="0"/>
              </a:rPr>
              <a:t>2</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N</a:t>
            </a:r>
            <a:r>
              <a:rPr lang="en-US" sz="3000" dirty="0">
                <a:latin typeface="Times New Roman" pitchFamily="18" charset="0"/>
                <a:cs typeface="Times New Roman" pitchFamily="18" charset="0"/>
              </a:rPr>
              <a:t>)</a:t>
            </a:r>
            <a:r>
              <a:rPr lang="en-US" sz="3000" dirty="0"/>
              <a:t> comparisons</a:t>
            </a:r>
          </a:p>
          <a:p>
            <a:pPr marL="419100" indent="-382588">
              <a:spcBef>
                <a:spcPts val="1200"/>
              </a:spcBef>
              <a:buClr>
                <a:schemeClr val="accent1"/>
              </a:buClr>
              <a:buSzPct val="80000"/>
              <a:buFont typeface="Wingdings 2" pitchFamily="18" charset="2"/>
              <a:buChar char=""/>
              <a:defRPr/>
            </a:pPr>
            <a:r>
              <a:rPr lang="en-US" sz="3000" dirty="0"/>
              <a:t>Makes between </a:t>
            </a:r>
            <a:r>
              <a:rPr lang="en-US" sz="3000" dirty="0">
                <a:latin typeface="Times New Roman" panose="02020603050405020304" pitchFamily="18" charset="0"/>
                <a:cs typeface="Times New Roman" panose="02020603050405020304" pitchFamily="18" charset="0"/>
              </a:rPr>
              <a:t>0</a:t>
            </a:r>
            <a:r>
              <a:rPr lang="en-US" sz="3000" dirty="0"/>
              <a:t> and </a:t>
            </a:r>
            <a:r>
              <a:rPr lang="en-US" sz="3000" dirty="0">
                <a:latin typeface="Times New Roman" pitchFamily="18" charset="0"/>
                <a:cs typeface="Times New Roman" pitchFamily="18" charset="0"/>
              </a:rPr>
              <a:t>½(</a:t>
            </a:r>
            <a:r>
              <a:rPr lang="en-US" sz="3000" i="1" dirty="0">
                <a:latin typeface="Times New Roman" pitchFamily="18" charset="0"/>
                <a:cs typeface="Times New Roman" pitchFamily="18" charset="0"/>
              </a:rPr>
              <a:t>N</a:t>
            </a:r>
            <a:r>
              <a:rPr lang="en-US" sz="3000" baseline="40000" dirty="0">
                <a:latin typeface="Times New Roman" pitchFamily="18" charset="0"/>
                <a:cs typeface="Times New Roman" pitchFamily="18" charset="0"/>
              </a:rPr>
              <a:t>2</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N</a:t>
            </a:r>
            <a:r>
              <a:rPr lang="en-US" sz="3000" dirty="0">
                <a:latin typeface="Times New Roman" pitchFamily="18" charset="0"/>
                <a:cs typeface="Times New Roman" pitchFamily="18" charset="0"/>
              </a:rPr>
              <a:t>)</a:t>
            </a:r>
            <a:r>
              <a:rPr lang="en-US" sz="3000" dirty="0"/>
              <a:t> swaps</a:t>
            </a:r>
          </a:p>
          <a:p>
            <a:pPr marL="876300" lvl="1" indent="-382588">
              <a:spcBef>
                <a:spcPts val="1200"/>
              </a:spcBef>
              <a:buClr>
                <a:schemeClr val="accent1"/>
              </a:buClr>
              <a:buSzPct val="80000"/>
              <a:buFont typeface="Wingdings 2" pitchFamily="18" charset="2"/>
              <a:buChar char=""/>
              <a:defRP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dirty="0" smtClean="0"/>
              <a:t>Last Time (5)</a:t>
            </a:r>
          </a:p>
        </p:txBody>
      </p:sp>
      <p:sp>
        <p:nvSpPr>
          <p:cNvPr id="15362" name="Content Placeholder 2"/>
          <p:cNvSpPr>
            <a:spLocks/>
          </p:cNvSpPr>
          <p:nvPr/>
        </p:nvSpPr>
        <p:spPr bwMode="auto">
          <a:xfrm>
            <a:off x="143225" y="933451"/>
            <a:ext cx="11905550" cy="5683164"/>
          </a:xfrm>
          <a:prstGeom prst="rect">
            <a:avLst/>
          </a:prstGeom>
          <a:noFill/>
          <a:ln w="9525">
            <a:noFill/>
            <a:miter lim="800000"/>
            <a:headEnd/>
            <a:tailEnd/>
          </a:ln>
        </p:spPr>
        <p:txBody>
          <a:bodyPr/>
          <a:lstStyle/>
          <a:p>
            <a:pPr marL="419100" indent="-382588">
              <a:spcBef>
                <a:spcPts val="1200"/>
              </a:spcBef>
              <a:buClr>
                <a:schemeClr val="accent1"/>
              </a:buClr>
              <a:buSzPct val="80000"/>
              <a:buFont typeface="Wingdings 2" pitchFamily="18" charset="2"/>
              <a:buChar char=""/>
              <a:defRPr/>
            </a:pPr>
            <a:r>
              <a:rPr lang="en-US" sz="3000" dirty="0"/>
              <a:t>“</a:t>
            </a:r>
            <a:r>
              <a:rPr lang="en-US" sz="3000" dirty="0" err="1"/>
              <a:t>Sortedness</a:t>
            </a:r>
            <a:r>
              <a:rPr lang="en-US" sz="3000" dirty="0"/>
              <a:t>” – counting inversions</a:t>
            </a:r>
          </a:p>
          <a:p>
            <a:pPr marL="876300" lvl="1" indent="-382588">
              <a:spcBef>
                <a:spcPts val="1200"/>
              </a:spcBef>
              <a:buClr>
                <a:schemeClr val="accent1"/>
              </a:buClr>
              <a:buSzPct val="80000"/>
              <a:buFont typeface="Wingdings 2" pitchFamily="18" charset="2"/>
              <a:buChar char=""/>
              <a:defRPr/>
            </a:pPr>
            <a:r>
              <a:rPr lang="en-US" sz="2600" dirty="0"/>
              <a:t>A list will have between </a:t>
            </a:r>
            <a:r>
              <a:rPr lang="en-US" sz="2600" dirty="0">
                <a:latin typeface="Times New Roman" panose="02020603050405020304" pitchFamily="18" charset="0"/>
                <a:cs typeface="Times New Roman" panose="02020603050405020304" pitchFamily="18" charset="0"/>
              </a:rPr>
              <a:t>0</a:t>
            </a:r>
            <a:r>
              <a:rPr lang="en-US" sz="2600" dirty="0"/>
              <a:t> and </a:t>
            </a:r>
            <a:r>
              <a:rPr lang="en-US" sz="2600" dirty="0">
                <a:latin typeface="Times New Roman" panose="02020603050405020304" pitchFamily="18" charset="0"/>
                <a:cs typeface="Times New Roman" panose="02020603050405020304" pitchFamily="18" charset="0"/>
              </a:rPr>
              <a:t>½(</a:t>
            </a:r>
            <a:r>
              <a:rPr lang="en-US" sz="2600" i="1" dirty="0">
                <a:latin typeface="Times New Roman" panose="02020603050405020304" pitchFamily="18" charset="0"/>
                <a:cs typeface="Times New Roman" panose="02020603050405020304" pitchFamily="18" charset="0"/>
              </a:rPr>
              <a:t>N</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a:t>
            </a:r>
            <a:r>
              <a:rPr lang="en-US" sz="2600" dirty="0"/>
              <a:t> inversions, depending on how close to sorted </a:t>
            </a:r>
            <a:r>
              <a:rPr lang="en-US" sz="2600" dirty="0" smtClean="0"/>
              <a:t>(or reverse sorted) it </a:t>
            </a:r>
            <a:r>
              <a:rPr lang="en-US" sz="2600" dirty="0"/>
              <a:t>is</a:t>
            </a:r>
          </a:p>
          <a:p>
            <a:pPr marL="419100" indent="-382588">
              <a:spcBef>
                <a:spcPts val="1200"/>
              </a:spcBef>
              <a:buClr>
                <a:schemeClr val="accent1"/>
              </a:buClr>
              <a:buSzPct val="80000"/>
              <a:buFont typeface="Wingdings 2" pitchFamily="18" charset="2"/>
              <a:buChar char=""/>
              <a:defRPr/>
            </a:pPr>
            <a:r>
              <a:rPr lang="en-US" sz="2600" dirty="0"/>
              <a:t>The </a:t>
            </a:r>
            <a:r>
              <a:rPr lang="en-US" sz="2600" i="1"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a:t>
            </a:r>
            <a:r>
              <a:rPr lang="en-US" sz="2600" dirty="0"/>
              <a:t> sorts ARE </a:t>
            </a:r>
            <a:r>
              <a:rPr lang="en-US" sz="2600" i="1"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a:t>
            </a:r>
            <a:r>
              <a:rPr lang="en-US" sz="2600" dirty="0"/>
              <a:t> because they can address, </a:t>
            </a:r>
            <a:r>
              <a:rPr lang="en-US" sz="2600" dirty="0" smtClean="0"/>
              <a:t>at </a:t>
            </a:r>
            <a:r>
              <a:rPr lang="en-US" sz="2600" dirty="0"/>
              <a:t>best, one inversion per operation</a:t>
            </a:r>
          </a:p>
          <a:p>
            <a:pPr marL="419100" indent="-382588">
              <a:spcBef>
                <a:spcPts val="1200"/>
              </a:spcBef>
              <a:buClr>
                <a:schemeClr val="accent1"/>
              </a:buClr>
              <a:buSzPct val="80000"/>
              <a:buFont typeface="Wingdings 2" pitchFamily="18" charset="2"/>
              <a:buChar char=""/>
              <a:defRPr/>
            </a:pPr>
            <a:r>
              <a:rPr lang="en-US" sz="2600" i="1"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lg</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a:t>
            </a:r>
            <a:r>
              <a:rPr lang="en-US" sz="2600" dirty="0"/>
              <a:t> sorts – remove multiple inversions per operation</a:t>
            </a:r>
          </a:p>
          <a:p>
            <a:pPr marL="876300" lvl="1" indent="-382588">
              <a:spcBef>
                <a:spcPts val="1200"/>
              </a:spcBef>
              <a:buClr>
                <a:schemeClr val="accent1"/>
              </a:buClr>
              <a:buSzPct val="80000"/>
              <a:buFont typeface="Wingdings 2" pitchFamily="18" charset="2"/>
              <a:buChar char=""/>
              <a:defRPr/>
            </a:pPr>
            <a:r>
              <a:rPr lang="en-US" sz="2600" dirty="0"/>
              <a:t>Typically, </a:t>
            </a:r>
            <a:r>
              <a:rPr lang="en-US" sz="2600" dirty="0" smtClean="0"/>
              <a:t>they’re divide </a:t>
            </a:r>
            <a:r>
              <a:rPr lang="en-US" sz="2600" dirty="0"/>
              <a:t>and conquer (recursive)</a:t>
            </a:r>
          </a:p>
          <a:p>
            <a:pPr marL="419100" indent="-382588">
              <a:spcBef>
                <a:spcPts val="1200"/>
              </a:spcBef>
              <a:buClr>
                <a:schemeClr val="accent1"/>
              </a:buClr>
              <a:buSzPct val="80000"/>
              <a:buFont typeface="Wingdings 2" pitchFamily="18" charset="2"/>
              <a:buChar char=""/>
              <a:defRPr/>
            </a:pPr>
            <a:r>
              <a:rPr lang="en-US" sz="2600" dirty="0" err="1"/>
              <a:t>MergeSort</a:t>
            </a:r>
            <a:r>
              <a:rPr lang="en-US" sz="2600" dirty="0"/>
              <a:t> - </a:t>
            </a:r>
            <a:r>
              <a:rPr lang="en-US" sz="2600" i="1"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lg</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a:t>
            </a:r>
            <a:r>
              <a:rPr lang="en-US" sz="2600" dirty="0"/>
              <a:t> time, but </a:t>
            </a:r>
            <a:r>
              <a:rPr lang="en-US" sz="2600" i="1"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a:t>
            </a:r>
            <a:r>
              <a:rPr lang="en-US" sz="2600" dirty="0"/>
              <a:t> additional memory requirement</a:t>
            </a:r>
          </a:p>
        </p:txBody>
      </p:sp>
    </p:spTree>
    <p:extLst>
      <p:ext uri="{BB962C8B-B14F-4D97-AF65-F5344CB8AC3E}">
        <p14:creationId xmlns:p14="http://schemas.microsoft.com/office/powerpoint/2010/main" val="20520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dirty="0" smtClean="0"/>
              <a:t>? Questions So Far ?</a:t>
            </a:r>
          </a:p>
        </p:txBody>
      </p:sp>
      <p:sp>
        <p:nvSpPr>
          <p:cNvPr id="15362" name="Content Placeholder 2"/>
          <p:cNvSpPr>
            <a:spLocks/>
          </p:cNvSpPr>
          <p:nvPr/>
        </p:nvSpPr>
        <p:spPr bwMode="auto">
          <a:xfrm>
            <a:off x="143225" y="933451"/>
            <a:ext cx="11905550" cy="5192713"/>
          </a:xfrm>
          <a:prstGeom prst="rect">
            <a:avLst/>
          </a:prstGeom>
          <a:noFill/>
          <a:ln w="9525">
            <a:noFill/>
            <a:miter lim="800000"/>
            <a:headEnd/>
            <a:tailEnd/>
          </a:ln>
        </p:spPr>
        <p:txBody>
          <a:bodyPr/>
          <a:lstStyle/>
          <a:p>
            <a:pPr marL="419100" indent="-382588">
              <a:spcBef>
                <a:spcPct val="20000"/>
              </a:spcBef>
              <a:buClr>
                <a:schemeClr val="accent1"/>
              </a:buClr>
              <a:buSzPct val="80000"/>
              <a:buFont typeface="Wingdings 2" pitchFamily="18" charset="2"/>
              <a:buChar char=""/>
              <a:defRPr/>
            </a:pPr>
            <a:r>
              <a:rPr lang="en-US" sz="3000" dirty="0"/>
              <a:t>Any questions so far regarding sorting?</a:t>
            </a:r>
            <a:endParaRPr lang="en-US" sz="2600" dirty="0"/>
          </a:p>
        </p:txBody>
      </p:sp>
    </p:spTree>
    <p:extLst>
      <p:ext uri="{BB962C8B-B14F-4D97-AF65-F5344CB8AC3E}">
        <p14:creationId xmlns:p14="http://schemas.microsoft.com/office/powerpoint/2010/main" val="15794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pPr eaLnBrk="1" hangingPunct="1"/>
            <a:r>
              <a:rPr lang="en-US" dirty="0" err="1" smtClean="0"/>
              <a:t>QuickSort</a:t>
            </a:r>
            <a:endParaRPr lang="en-US" dirty="0" smtClean="0"/>
          </a:p>
        </p:txBody>
      </p:sp>
      <p:sp>
        <p:nvSpPr>
          <p:cNvPr id="14338" name="Content Placeholder 2"/>
          <p:cNvSpPr>
            <a:spLocks noGrp="1"/>
          </p:cNvSpPr>
          <p:nvPr>
            <p:ph idx="1"/>
          </p:nvPr>
        </p:nvSpPr>
        <p:spPr>
          <a:xfrm>
            <a:off x="143225" y="933450"/>
            <a:ext cx="11905549" cy="5683250"/>
          </a:xfrm>
        </p:spPr>
        <p:txBody>
          <a:bodyPr/>
          <a:lstStyle/>
          <a:p>
            <a:pPr eaLnBrk="1" hangingPunct="1">
              <a:spcBef>
                <a:spcPts val="1200"/>
              </a:spcBef>
              <a:tabLst>
                <a:tab pos="2343150" algn="l"/>
              </a:tabLst>
            </a:pPr>
            <a:r>
              <a:rPr lang="en-US" dirty="0" smtClean="0"/>
              <a:t>A divide-and-conquer algorithm</a:t>
            </a:r>
          </a:p>
          <a:p>
            <a:pPr marL="742950" lvl="1" indent="-285750" eaLnBrk="1" hangingPunct="1">
              <a:spcBef>
                <a:spcPts val="1200"/>
              </a:spcBef>
              <a:tabLst>
                <a:tab pos="2343150" algn="l"/>
              </a:tabLst>
            </a:pPr>
            <a:r>
              <a:rPr lang="en-US" dirty="0" smtClean="0"/>
              <a:t>Sir Charles Anthony Richard Hoare (Tony): 1960 (When he was 26!)</a:t>
            </a:r>
          </a:p>
          <a:p>
            <a:pPr eaLnBrk="1" hangingPunct="1">
              <a:spcBef>
                <a:spcPts val="1200"/>
              </a:spcBef>
              <a:tabLst>
                <a:tab pos="2343150" algn="l"/>
              </a:tabLst>
            </a:pPr>
            <a:r>
              <a:rPr lang="en-US" dirty="0" smtClean="0"/>
              <a:t>Inherently recursive</a:t>
            </a:r>
          </a:p>
          <a:p>
            <a:pPr eaLnBrk="1" hangingPunct="1">
              <a:spcBef>
                <a:spcPts val="1200"/>
              </a:spcBef>
              <a:tabLst>
                <a:tab pos="2343150" algn="l"/>
              </a:tabLst>
            </a:pPr>
            <a:r>
              <a:rPr lang="en-US" dirty="0" smtClean="0"/>
              <a:t>At each stage the part of the array being sorted is divided into two “piles”, with everything in the left pile less than everything in the right pile</a:t>
            </a:r>
          </a:p>
          <a:p>
            <a:pPr eaLnBrk="1" hangingPunct="1">
              <a:spcBef>
                <a:spcPts val="1200"/>
              </a:spcBef>
              <a:tabLst>
                <a:tab pos="2343150" algn="l"/>
              </a:tabLst>
            </a:pPr>
            <a:r>
              <a:rPr lang="en-US" dirty="0" smtClean="0"/>
              <a:t>The same approach is used to sort each of the smaller piles (a smaller case). </a:t>
            </a:r>
          </a:p>
          <a:p>
            <a:pPr eaLnBrk="1" hangingPunct="1">
              <a:spcBef>
                <a:spcPts val="1200"/>
              </a:spcBef>
              <a:tabLst>
                <a:tab pos="2343150" algn="l"/>
              </a:tabLst>
            </a:pPr>
            <a:r>
              <a:rPr lang="en-US" dirty="0" smtClean="0"/>
              <a:t>This process goes on until the small piles do not need to be further divided (the base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5"/>
          <p:cNvSpPr>
            <a:spLocks noChangeArrowheads="1"/>
          </p:cNvSpPr>
          <p:nvPr/>
        </p:nvSpPr>
        <p:spPr bwMode="auto">
          <a:xfrm>
            <a:off x="604085" y="1163105"/>
            <a:ext cx="10951734" cy="503237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3010" name="Title 1"/>
          <p:cNvSpPr>
            <a:spLocks noGrp="1"/>
          </p:cNvSpPr>
          <p:nvPr>
            <p:ph type="title"/>
          </p:nvPr>
        </p:nvSpPr>
        <p:spPr>
          <a:xfrm>
            <a:off x="1524000" y="1"/>
            <a:ext cx="9144000" cy="701675"/>
          </a:xfrm>
        </p:spPr>
        <p:txBody>
          <a:bodyPr/>
          <a:lstStyle/>
          <a:p>
            <a:pPr eaLnBrk="1" hangingPunct="1"/>
            <a:r>
              <a:rPr lang="en-US" dirty="0" err="1" smtClean="0"/>
              <a:t>QuickSort</a:t>
            </a:r>
            <a:r>
              <a:rPr lang="en-US" dirty="0" smtClean="0"/>
              <a:t> Illustrated (Poorly)</a:t>
            </a:r>
          </a:p>
        </p:txBody>
      </p:sp>
      <p:pic>
        <p:nvPicPr>
          <p:cNvPr id="43011" name="Picture 4" descr="37461_CH10_FIG1012"/>
          <p:cNvPicPr>
            <a:picLocks noChangeAspect="1" noChangeArrowheads="1"/>
          </p:cNvPicPr>
          <p:nvPr/>
        </p:nvPicPr>
        <p:blipFill>
          <a:blip r:embed="rId2"/>
          <a:srcRect/>
          <a:stretch>
            <a:fillRect/>
          </a:stretch>
        </p:blipFill>
        <p:spPr bwMode="auto">
          <a:xfrm>
            <a:off x="856511" y="1355976"/>
            <a:ext cx="10507221" cy="46775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ECS PowerPoint 2010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 PowerPoint 2010 Theme</Template>
  <TotalTime>12521</TotalTime>
  <Words>3719</Words>
  <Application>Microsoft Office PowerPoint</Application>
  <PresentationFormat>Widescreen</PresentationFormat>
  <Paragraphs>422</Paragraphs>
  <Slides>40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Courier New</vt:lpstr>
      <vt:lpstr>Franklin Gothic Book</vt:lpstr>
      <vt:lpstr>Symbol</vt:lpstr>
      <vt:lpstr>Times New Roman</vt:lpstr>
      <vt:lpstr>Wingdings 2</vt:lpstr>
      <vt:lpstr>EECS PowerPoint 2010 Theme</vt:lpstr>
      <vt:lpstr>EECS 2500  Linear Data Structures</vt:lpstr>
      <vt:lpstr>Last Time (1)</vt:lpstr>
      <vt:lpstr>Last Time (2)</vt:lpstr>
      <vt:lpstr>Last Time (3)</vt:lpstr>
      <vt:lpstr>Last Time (4)</vt:lpstr>
      <vt:lpstr>Last Time (5)</vt:lpstr>
      <vt:lpstr>? Questions So Far ?</vt:lpstr>
      <vt:lpstr>QuickSort</vt:lpstr>
      <vt:lpstr>QuickSort Illustrated (Poorly)</vt:lpstr>
      <vt:lpstr>QuickSort Summary</vt:lpstr>
      <vt:lpstr>The QuickSort Algorithm (2)</vt:lpstr>
      <vt:lpstr>The QuickSort Steps</vt:lpstr>
      <vt:lpstr>The quickSort Method</vt:lpstr>
      <vt:lpstr>The split Operation</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Analyzing quickSort</vt:lpstr>
      <vt:lpstr>Drawbacks of quickSort</vt:lpstr>
      <vt:lpstr>Drawbacks of quickSort</vt:lpstr>
      <vt:lpstr>The Final Word on quickSort</vt:lpstr>
      <vt:lpstr>heapSort (pp. 704 – 709)</vt:lpstr>
      <vt:lpstr>?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LGT</cp:lastModifiedBy>
  <cp:revision>2994</cp:revision>
  <dcterms:created xsi:type="dcterms:W3CDTF">2010-07-29T23:41:00Z</dcterms:created>
  <dcterms:modified xsi:type="dcterms:W3CDTF">2016-11-11T00:33:32Z</dcterms:modified>
</cp:coreProperties>
</file>