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606" r:id="rId4"/>
    <p:sldId id="607" r:id="rId5"/>
    <p:sldId id="608" r:id="rId6"/>
    <p:sldId id="649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703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664" r:id="rId23"/>
    <p:sldId id="665" r:id="rId24"/>
    <p:sldId id="666" r:id="rId25"/>
    <p:sldId id="667" r:id="rId26"/>
    <p:sldId id="668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353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FF9933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475" autoAdjust="0"/>
    <p:restoredTop sz="94660"/>
  </p:normalViewPr>
  <p:slideViewPr>
    <p:cSldViewPr>
      <p:cViewPr varScale="1">
        <p:scale>
          <a:sx n="112" d="100"/>
          <a:sy n="112" d="100"/>
        </p:scale>
        <p:origin x="82" y="6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BA38D6-D3DB-4CC8-91CB-343B3DC5D66D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790C14-E0EE-41F6-B27E-159F72898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9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44A1AAD-DC88-471D-9572-57121773C632}" type="slidenum">
              <a:rPr lang="en-US" sz="1200">
                <a:latin typeface="+mn-lt"/>
              </a:rPr>
              <a:pPr algn="r">
                <a:defRPr/>
              </a:pPr>
              <a:t>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030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DEF435-347A-4D7E-91C3-0057AE8982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FE4F66-6941-4601-9896-BDE66D798C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1CF1CB-391F-468D-BC68-DB2D4CBBAD0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C692B7-BEFA-4A94-9033-14C4328195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1665D8-34E5-4142-BBAA-69AF523BDAD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064E52-2E7E-485B-9566-FE3587EEA7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4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220CF5-4DE6-4FEA-B4C1-588DCB8CEA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8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DD77EDA-44A5-41A9-BF21-8BBE8AF734D2}" type="slidenum">
              <a:rPr lang="en-US" sz="1200">
                <a:latin typeface="+mn-lt"/>
              </a:rPr>
              <a:pPr algn="r">
                <a:defRPr/>
              </a:pPr>
              <a:t>22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5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77E848E-FD06-4A0A-B419-63355398316B}" type="slidenum">
              <a:rPr lang="en-US" sz="1200">
                <a:latin typeface="+mn-lt"/>
              </a:rPr>
              <a:pPr algn="r">
                <a:defRPr/>
              </a:pPr>
              <a:t>23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68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056C17-2395-4378-B365-745F071CD3D5}" type="slidenum">
              <a:rPr lang="en-US" sz="1200">
                <a:latin typeface="+mn-lt"/>
              </a:rPr>
              <a:pPr algn="r">
                <a:defRPr/>
              </a:pPr>
              <a:t>24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4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1F0C54-3169-4AC0-B4F4-4D3E77F284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6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056C17-2395-4378-B365-745F071CD3D5}" type="slidenum">
              <a:rPr lang="en-US" sz="1200">
                <a:latin typeface="+mn-lt"/>
              </a:rPr>
              <a:pPr algn="r">
                <a:defRPr/>
              </a:pPr>
              <a:t>25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110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056C17-2395-4378-B365-745F071CD3D5}" type="slidenum">
              <a:rPr lang="en-US" sz="1200">
                <a:latin typeface="+mn-lt"/>
              </a:rPr>
              <a:pPr algn="r">
                <a:defRPr/>
              </a:pPr>
              <a:t>26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92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3485F9B-D8AC-4F38-B96D-E203D6295379}" type="slidenum">
              <a:rPr lang="en-US" sz="1200">
                <a:latin typeface="+mn-lt"/>
              </a:rPr>
              <a:pPr algn="r">
                <a:defRPr/>
              </a:pPr>
              <a:t>27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927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DC08A24-720D-4311-AEFA-9C6D9B11BCD8}" type="slidenum">
              <a:rPr lang="en-US" sz="1200">
                <a:latin typeface="+mn-lt"/>
              </a:rPr>
              <a:pPr algn="r">
                <a:defRPr/>
              </a:pPr>
              <a:t>28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809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CCD3DBC-43C5-45D5-BC6F-93EB6A2B435D}" type="slidenum">
              <a:rPr lang="en-US" sz="1200">
                <a:latin typeface="+mn-lt"/>
              </a:rPr>
              <a:pPr algn="r">
                <a:defRPr/>
              </a:pPr>
              <a:t>29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9240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1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DD73EB-43C4-4E87-9941-DACF3E580D7C}" type="slidenum">
              <a:rPr lang="en-US" sz="1200">
                <a:latin typeface="+mn-lt"/>
              </a:rPr>
              <a:pPr algn="r">
                <a:defRPr/>
              </a:pPr>
              <a:t>30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373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9F2EF91-7DDD-4086-B251-6973C2626D46}" type="slidenum">
              <a:rPr lang="en-US" sz="1200">
                <a:latin typeface="+mn-lt"/>
              </a:rPr>
              <a:pPr algn="r">
                <a:defRPr/>
              </a:pPr>
              <a:t>31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253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31640C9-62F7-4FF4-85FD-849367BA3B4D}" type="slidenum">
              <a:rPr lang="en-US" sz="1200">
                <a:latin typeface="+mn-lt"/>
              </a:rPr>
              <a:pPr algn="r">
                <a:defRPr/>
              </a:pPr>
              <a:t>32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489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1D4779C-B086-4479-8DC2-FDEC3146740B}" type="slidenum">
              <a:rPr lang="en-US" sz="1200">
                <a:latin typeface="+mn-lt"/>
              </a:rPr>
              <a:pPr algn="r">
                <a:defRPr/>
              </a:pPr>
              <a:t>33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927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5F45CA2-3AE0-41FD-9CF4-991863F894C6}" type="slidenum">
              <a:rPr lang="en-US" sz="1200">
                <a:latin typeface="+mn-lt"/>
              </a:rPr>
              <a:pPr algn="r">
                <a:defRPr/>
              </a:pPr>
              <a:t>34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12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26AC3-1D3E-4664-8928-7BE315B1A6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BD2DE9-1C21-4B85-8C8D-C50A5E556A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12DF54-E7BB-4A76-89E4-053B6AC1E13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05D26-BF8F-4DF1-A3C9-A781F2A962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7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A70813-ADAC-4904-B8A8-3183BD5C47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297F0-2E23-4651-B239-6C3000D0DA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297F0-2E23-4651-B239-6C3000D0DA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84F4E-5CDE-48CA-B601-5A2771636134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647B7-4DA9-4AAC-89DB-F098EF6AF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2B75-DC9B-4992-9852-31506DFBA4E7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995AB-5943-4A62-9DE3-2FF012F7E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82716-D737-42D8-B21C-FE96A1370063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A8B9D-E2F5-496A-A40D-905C13CC1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08720"/>
            <a:ext cx="11938000" cy="5606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003D-A001-4718-801F-DA5B4841C72A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03F1F-A784-445E-A87C-D7BC76588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06A7F-F669-428F-94B0-18E5FE1B0768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BD8F9-94BC-4D63-B577-4997B9889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A041D-8BEB-41B5-B814-86E2D41F3BA0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C827-5E90-40AF-BF67-2DBAAC315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08EF-E90E-44FA-B7D0-F42D2969EF66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F75B-9DF5-49D1-BD88-98681C5AD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5B458-9955-4870-AF5D-14949227DAA3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D2441-C588-4EF9-9C00-C119049ED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DC52A-2D4C-4BFB-87F7-62662A1420A2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7D46E-AF28-47A2-BF22-40ACB5CCD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E58E-D390-490A-BED8-979F6EB97E5E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68174-BABD-48E5-A9EE-2B1BC886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D2226-C43B-4829-B41B-D466A6F52FFB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D704-AA78-42FA-8DD0-8DE36E246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D4BD4F-9007-4F4E-B006-097B1981C930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211D57-0CE9-4F7A-9BCB-2A71F5E1A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9" r:id="rId7"/>
    <p:sldLayoutId id="2147483696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385"/>
            <a:ext cx="12192000" cy="292091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dirty="0"/>
              <a:t>EECS 2500 </a:t>
            </a:r>
            <a:br>
              <a:rPr sz="8000" dirty="0"/>
            </a:br>
            <a:r>
              <a:rPr sz="8000" dirty="0"/>
              <a:t>Linear Data Structures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3636963"/>
            <a:ext cx="9144000" cy="136664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dirty="0"/>
              <a:t>Lecture </a:t>
            </a:r>
            <a:r>
              <a:rPr lang="en-US" sz="2400" dirty="0" smtClean="0"/>
              <a:t>18</a:t>
            </a:r>
            <a:endParaRPr lang="en-US" sz="2400" dirty="0"/>
          </a:p>
          <a:p>
            <a:pPr algn="ctr" eaLnBrk="1" hangingPunct="1"/>
            <a:r>
              <a:rPr lang="en-US" sz="3000" dirty="0"/>
              <a:t>Chapter 10 – Searching and Sorting – Part </a:t>
            </a:r>
            <a:r>
              <a:rPr lang="en-US" sz="3000" dirty="0"/>
              <a:t>3</a:t>
            </a:r>
            <a:endParaRPr lang="en-US" sz="3000" dirty="0" smtClean="0"/>
          </a:p>
          <a:p>
            <a:pPr algn="ctr" eaLnBrk="1" hangingPunct="1"/>
            <a:r>
              <a:rPr lang="en-US" sz="2400" dirty="0" smtClean="0"/>
              <a:t>Fall 2016</a:t>
            </a:r>
            <a:endParaRPr lang="en-US" sz="2400" dirty="0"/>
          </a:p>
        </p:txBody>
      </p:sp>
      <p:sp>
        <p:nvSpPr>
          <p:cNvPr id="14339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5256"/>
            <a:ext cx="11893296" cy="5609844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Insertion Sort on this list:</a:t>
            </a:r>
          </a:p>
          <a:p>
            <a:pPr eaLnBrk="1" hangingPunct="1"/>
            <a:r>
              <a:rPr lang="en-US" dirty="0" smtClean="0"/>
              <a:t>Compare (and maybe swap) adjacent items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50B82941-F93E-430B-A0C8-B749269D3BF6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235200" y="3962400"/>
            <a:ext cx="609600" cy="381000"/>
            <a:chOff x="768" y="2160"/>
            <a:chExt cx="288" cy="240"/>
          </a:xfrm>
        </p:grpSpPr>
        <p:sp>
          <p:nvSpPr>
            <p:cNvPr id="84008" name="Line 37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9" name="Line 38"/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10" name="Line 39"/>
            <p:cNvSpPr>
              <a:spLocks noChangeShapeType="1"/>
            </p:cNvSpPr>
            <p:nvPr/>
          </p:nvSpPr>
          <p:spPr bwMode="auto">
            <a:xfrm>
              <a:off x="76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235200" y="3962400"/>
            <a:ext cx="609600" cy="381000"/>
            <a:chOff x="912" y="2160"/>
            <a:chExt cx="288" cy="240"/>
          </a:xfrm>
        </p:grpSpPr>
        <p:sp>
          <p:nvSpPr>
            <p:cNvPr id="84006" name="Line 40"/>
            <p:cNvSpPr>
              <a:spLocks noChangeShapeType="1"/>
            </p:cNvSpPr>
            <p:nvPr/>
          </p:nvSpPr>
          <p:spPr bwMode="auto">
            <a:xfrm flipV="1">
              <a:off x="9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07" name="Line 41"/>
            <p:cNvSpPr>
              <a:spLocks noChangeShapeType="1"/>
            </p:cNvSpPr>
            <p:nvPr/>
          </p:nvSpPr>
          <p:spPr bwMode="auto">
            <a:xfrm>
              <a:off x="91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6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 -2.96296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5 -2.96296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5 2.22222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-2.96296E-6 L -0.1 -2.96296E-6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5 -2.96296E-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5 2.22222E-6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10261" grpId="0" animBg="1"/>
      <p:bldP spid="10262" grpId="0" animBg="1"/>
      <p:bldP spid="102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5256"/>
            <a:ext cx="11893296" cy="5609844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Insertion Sort on this list:</a:t>
            </a:r>
          </a:p>
          <a:p>
            <a:pPr eaLnBrk="1" hangingPunct="1"/>
            <a:r>
              <a:rPr lang="en-US" dirty="0" smtClean="0"/>
              <a:t>Compare (and maybe swap) adjacent items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CA2465DB-581F-4EF4-A309-29470E796F93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844800" y="3962400"/>
            <a:ext cx="609600" cy="381000"/>
            <a:chOff x="768" y="2160"/>
            <a:chExt cx="288" cy="240"/>
          </a:xfrm>
        </p:grpSpPr>
        <p:sp>
          <p:nvSpPr>
            <p:cNvPr id="86056" name="Line 37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Line 38"/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Line 39"/>
            <p:cNvSpPr>
              <a:spLocks noChangeShapeType="1"/>
            </p:cNvSpPr>
            <p:nvPr/>
          </p:nvSpPr>
          <p:spPr bwMode="auto">
            <a:xfrm>
              <a:off x="76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844800" y="3962400"/>
            <a:ext cx="609600" cy="381000"/>
            <a:chOff x="912" y="2160"/>
            <a:chExt cx="288" cy="240"/>
          </a:xfrm>
        </p:grpSpPr>
        <p:sp>
          <p:nvSpPr>
            <p:cNvPr id="86054" name="Line 41"/>
            <p:cNvSpPr>
              <a:spLocks noChangeShapeType="1"/>
            </p:cNvSpPr>
            <p:nvPr/>
          </p:nvSpPr>
          <p:spPr bwMode="auto">
            <a:xfrm flipV="1">
              <a:off x="9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5" name="Line 42"/>
            <p:cNvSpPr>
              <a:spLocks noChangeShapeType="1"/>
            </p:cNvSpPr>
            <p:nvPr/>
          </p:nvSpPr>
          <p:spPr bwMode="auto">
            <a:xfrm>
              <a:off x="91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3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5 0.00093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93 L -0.05 0.00093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5 2.22222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/>
      <p:bldP spid="133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5256"/>
            <a:ext cx="11893296" cy="5609844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Insertion Sort on this list:</a:t>
            </a:r>
          </a:p>
          <a:p>
            <a:pPr eaLnBrk="1" hangingPunct="1"/>
            <a:r>
              <a:rPr lang="en-US" dirty="0" smtClean="0"/>
              <a:t>Compare (and maybe swap) adjacent items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09AFD109-BF97-4CF0-9E23-281D3F588C57}" type="slidenum">
              <a:rPr lang="en-US"/>
              <a:pPr algn="ctr">
                <a:defRPr/>
              </a:pPr>
              <a:t>12</a:t>
            </a:fld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454400" y="3962400"/>
            <a:ext cx="609600" cy="381000"/>
            <a:chOff x="912" y="2160"/>
            <a:chExt cx="288" cy="240"/>
          </a:xfrm>
        </p:grpSpPr>
        <p:sp>
          <p:nvSpPr>
            <p:cNvPr id="88106" name="Line 41"/>
            <p:cNvSpPr>
              <a:spLocks noChangeShapeType="1"/>
            </p:cNvSpPr>
            <p:nvPr/>
          </p:nvSpPr>
          <p:spPr bwMode="auto">
            <a:xfrm flipV="1">
              <a:off x="9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7" name="Line 42"/>
            <p:cNvSpPr>
              <a:spLocks noChangeShapeType="1"/>
            </p:cNvSpPr>
            <p:nvPr/>
          </p:nvSpPr>
          <p:spPr bwMode="auto">
            <a:xfrm>
              <a:off x="912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88071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88074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88077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88078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88079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88080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88081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88082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88083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88084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88085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88086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10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88091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88092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88093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88094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88095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88096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88097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88099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88100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454400" y="3962400"/>
            <a:ext cx="609600" cy="381000"/>
            <a:chOff x="768" y="2160"/>
            <a:chExt cx="288" cy="240"/>
          </a:xfrm>
        </p:grpSpPr>
        <p:sp>
          <p:nvSpPr>
            <p:cNvPr id="88103" name="Line 37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4" name="Line 38"/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5" name="Line 39"/>
            <p:cNvSpPr>
              <a:spLocks noChangeShapeType="1"/>
            </p:cNvSpPr>
            <p:nvPr/>
          </p:nvSpPr>
          <p:spPr bwMode="auto">
            <a:xfrm>
              <a:off x="76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1200" y="4441825"/>
            <a:ext cx="109728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Summary:	Select elements in location sequence.</a:t>
            </a:r>
            <a:b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March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element back upstream, one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position at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 time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/>
            </a:r>
            <a:b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until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it’s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where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it belongs.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So,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how does </a:t>
            </a:r>
            <a:r>
              <a:rPr lang="en-US" sz="28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Shellsort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“improve”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on this?</a:t>
            </a:r>
          </a:p>
        </p:txBody>
      </p:sp>
    </p:spTree>
    <p:extLst>
      <p:ext uri="{BB962C8B-B14F-4D97-AF65-F5344CB8AC3E}">
        <p14:creationId xmlns:p14="http://schemas.microsoft.com/office/powerpoint/2010/main" val="34934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5 -7.40741E-7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5 -7.40741E-7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1.48148E-6 L -0.1 1.48148E-6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153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53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 animBg="1"/>
      <p:bldP spid="15383" grpId="0" animBg="1"/>
      <p:bldP spid="15384" grpId="0" animBg="1"/>
      <p:bldP spid="15384" grpId="1" animBg="1"/>
      <p:bldP spid="15384" grpId="2"/>
      <p:bldP spid="15385" grpId="0"/>
      <p:bldP spid="154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5256"/>
            <a:ext cx="11893296" cy="5609844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some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apart (5)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4E2E4F94-BEEC-45C7-AC18-CCE8BAE2F7A0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8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V="1">
            <a:off x="162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 flipV="1">
            <a:off x="4673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V="1">
            <a:off x="772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 flipV="1">
            <a:off x="1076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2" name="Line 40"/>
          <p:cNvSpPr>
            <a:spLocks noChangeShapeType="1"/>
          </p:cNvSpPr>
          <p:nvPr/>
        </p:nvSpPr>
        <p:spPr bwMode="auto">
          <a:xfrm>
            <a:off x="162560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fixed" ptsTypes="">
                                      <p:cBhvr>
                                        <p:cTn id="6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8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0.5 -4.44444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14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18" dur="10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4.44444E-6 L 0.75 -4.44444E-6 " pathEditMode="fixed" rAng="0" ptsTypes="AA">
                                      <p:cBhvr>
                                        <p:cTn id="20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5 -4.44444E-6 " pathEditMode="fixed" rAng="0" ptsTypes="AA">
                                      <p:cBhvr>
                                        <p:cTn id="24" dur="10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3.33333E-6 -4.44444E-6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4" grpId="1" animBg="1"/>
      <p:bldP spid="16404" grpId="2" animBg="1"/>
      <p:bldP spid="16409" grpId="0" animBg="1"/>
      <p:bldP spid="16414" grpId="0" animBg="1"/>
      <p:bldP spid="16414" grpId="1" animBg="1"/>
      <p:bldP spid="16419" grpId="0" animBg="1"/>
      <p:bldP spid="164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Notice What Just Happened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5256"/>
            <a:ext cx="11893296" cy="5609844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some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apart (5)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4E2E4F94-BEEC-45C7-AC18-CCE8BAE2F7A0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8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V="1">
            <a:off x="162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 flipV="1">
            <a:off x="4673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V="1">
            <a:off x="7721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 flipV="1">
            <a:off x="1076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52" name="Line 40"/>
          <p:cNvSpPr>
            <a:spLocks noChangeShapeType="1"/>
          </p:cNvSpPr>
          <p:nvPr/>
        </p:nvSpPr>
        <p:spPr bwMode="auto">
          <a:xfrm>
            <a:off x="1625600" y="4343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0" y="4800600"/>
            <a:ext cx="1219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Just 6 comparisons and 4 swaps took out 20 inversions!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Reduce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the distance, and make another pass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14045" y="837927"/>
            <a:ext cx="215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Inversions: 65</a:t>
            </a:r>
          </a:p>
          <a:p>
            <a:r>
              <a:rPr lang="en-US" sz="2400" dirty="0" smtClean="0"/>
              <a:t>Inversions: 56</a:t>
            </a:r>
          </a:p>
          <a:p>
            <a:r>
              <a:rPr lang="en-US" sz="2400" dirty="0" smtClean="0"/>
              <a:t>Inversions: 53</a:t>
            </a:r>
          </a:p>
          <a:p>
            <a:r>
              <a:rPr lang="en-US" sz="2400" dirty="0" smtClean="0"/>
              <a:t>Inversions: 46</a:t>
            </a:r>
          </a:p>
          <a:p>
            <a:r>
              <a:rPr lang="en-US" sz="2400" dirty="0" smtClean="0"/>
              <a:t>Inversions: 45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fixed" ptsTypes="">
                                      <p:cBhvr>
                                        <p:cTn id="10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12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0.5 -4.44444E-6 " pathEditMode="fixed" rAng="0" ptsTypes="AA">
                                      <p:cBhvr>
                                        <p:cTn id="19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21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fixed" ptsTypes="">
                                      <p:cBhvr>
                                        <p:cTn id="28" dur="10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4.44444E-6 L 0.75 -4.44444E-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5 -4.44444E-6 " pathEditMode="fixed" rAng="0" ptsTypes="AA">
                                      <p:cBhvr>
                                        <p:cTn id="37" dur="10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3.33333E-6 -4.44444E-6 " pathEditMode="fixed" rAng="0" ptsTypes="AA">
                                      <p:cBhvr>
                                        <p:cTn id="39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4" grpId="1" animBg="1"/>
      <p:bldP spid="16404" grpId="2" animBg="1"/>
      <p:bldP spid="16409" grpId="0" animBg="1"/>
      <p:bldP spid="16414" grpId="0" animBg="1"/>
      <p:bldP spid="16414" grpId="1" animBg="1"/>
      <p:bldP spid="16419" grpId="0" animBg="1"/>
      <p:bldP spid="16419" grpId="1" animBg="1"/>
      <p:bldP spid="16425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apart (4)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3A194BE9-FB39-4E11-8589-0FFE4FBEAC6B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10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5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625600" y="3962400"/>
            <a:ext cx="7315200" cy="381000"/>
            <a:chOff x="768" y="2496"/>
            <a:chExt cx="3456" cy="240"/>
          </a:xfrm>
        </p:grpSpPr>
        <p:sp>
          <p:nvSpPr>
            <p:cNvPr id="92197" name="Line 36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8" name="Line 37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Line 38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>
              <a:off x="768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1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4.44444E-6 L 0.1 4.44444E-6 " pathEditMode="fixed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4.44444E-6 L 0.15 4.44444E-6 " pathEditMode="fixed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4.44444E-6 L -3.33333E-6 4.44444E-6 " pathEditMode="fixed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 1.48148E-6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24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74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174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174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74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742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74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74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74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17429" grpId="0"/>
      <p:bldP spid="17432" grpId="0" animBg="1"/>
      <p:bldP spid="17432" grpId="1"/>
      <p:bldP spid="17433" grpId="0"/>
      <p:bldP spid="17436" grpId="0" animBg="1"/>
      <p:bldP spid="17436" grpId="1"/>
      <p:bldP spid="17437" grpId="0"/>
      <p:bldP spid="17440" grpId="0"/>
      <p:bldP spid="174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apart (4)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44D8705C-7DC3-4FD2-ABE6-872607FF045E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7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8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2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35200" y="3962400"/>
            <a:ext cx="7315200" cy="381000"/>
            <a:chOff x="768" y="2496"/>
            <a:chExt cx="3456" cy="240"/>
          </a:xfrm>
        </p:grpSpPr>
        <p:sp>
          <p:nvSpPr>
            <p:cNvPr id="94245" name="Line 3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6" name="Line 39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7" name="Line 40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8" name="Line 41"/>
            <p:cNvSpPr>
              <a:spLocks noChangeShapeType="1"/>
            </p:cNvSpPr>
            <p:nvPr/>
          </p:nvSpPr>
          <p:spPr bwMode="auto">
            <a:xfrm>
              <a:off x="768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49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 1.48148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1.48148E-6 L -0.4 1.48148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 1.48148E-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1.48148E-6 L 0.4 1.48148E-6 " pathEditMode="fixed" rAng="0" ptsTypes="AA">
                                      <p:cBhvr>
                                        <p:cTn id="20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1.48148E-6 L 0.4 1.48148E-6 " pathEditMode="fixed" rAng="0" ptsTypes="AA">
                                      <p:cBhvr>
                                        <p:cTn id="24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1.48148E-6 L -0.4 1.48148E-6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1846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84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184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845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84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845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84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184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nimBg="1"/>
      <p:bldP spid="18453" grpId="1" animBg="1"/>
      <p:bldP spid="18453" grpId="2"/>
      <p:bldP spid="18454" grpId="0"/>
      <p:bldP spid="18457" grpId="0" animBg="1"/>
      <p:bldP spid="18457" grpId="1" animBg="1"/>
      <p:bldP spid="18457" grpId="2"/>
      <p:bldP spid="18458" grpId="0"/>
      <p:bldP spid="18461" grpId="0" animBg="1"/>
      <p:bldP spid="18461" grpId="1" animBg="1"/>
      <p:bldP spid="18461" grpId="2"/>
      <p:bldP spid="18462" grpId="0"/>
      <p:bldP spid="18465" grpId="0" animBg="1"/>
      <p:bldP spid="18465" grpId="1" animBg="1"/>
      <p:bldP spid="18465" grpId="2"/>
      <p:bldP spid="184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apart (4)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AB77C550-FFBB-44E7-8514-E42BA4F07E6F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12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844800" y="3962400"/>
            <a:ext cx="7315200" cy="381000"/>
            <a:chOff x="768" y="2496"/>
            <a:chExt cx="3456" cy="240"/>
          </a:xfrm>
        </p:grpSpPr>
        <p:sp>
          <p:nvSpPr>
            <p:cNvPr id="96293" name="Line 3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94" name="Line 39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95" name="Line 40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96" name="Line 41"/>
            <p:cNvSpPr>
              <a:spLocks noChangeShapeType="1"/>
            </p:cNvSpPr>
            <p:nvPr/>
          </p:nvSpPr>
          <p:spPr bwMode="auto">
            <a:xfrm>
              <a:off x="768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97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8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 1.48148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947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194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94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194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194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194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94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8" grpId="0"/>
      <p:bldP spid="19479" grpId="0"/>
      <p:bldP spid="19482" grpId="0"/>
      <p:bldP spid="19483" grpId="0"/>
      <p:bldP spid="19486" grpId="0" animBg="1"/>
      <p:bldP spid="19486" grpId="1"/>
      <p:bldP spid="19487" grpId="0"/>
      <p:bldP spid="19490" grpId="0" animBg="1"/>
      <p:bldP spid="19490" grpId="1"/>
      <p:bldP spid="194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apart (4)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B7F342EC-6F1E-4F55-808D-98EF3875ACF6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15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9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0" y="4800600"/>
            <a:ext cx="1219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Reduce the distance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again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and make another pass</a:t>
            </a:r>
          </a:p>
        </p:txBody>
      </p:sp>
      <p:grpSp>
        <p:nvGrpSpPr>
          <p:cNvPr id="98341" name="Group 37"/>
          <p:cNvGrpSpPr>
            <a:grpSpLocks/>
          </p:cNvGrpSpPr>
          <p:nvPr/>
        </p:nvGrpSpPr>
        <p:grpSpPr bwMode="auto">
          <a:xfrm>
            <a:off x="3454400" y="3962400"/>
            <a:ext cx="7315200" cy="381000"/>
            <a:chOff x="768" y="2496"/>
            <a:chExt cx="3456" cy="240"/>
          </a:xfrm>
        </p:grpSpPr>
        <p:sp>
          <p:nvSpPr>
            <p:cNvPr id="98342" name="Line 3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3" name="Line 39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Line 40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Line 41"/>
            <p:cNvSpPr>
              <a:spLocks noChangeShapeType="1"/>
            </p:cNvSpPr>
            <p:nvPr/>
          </p:nvSpPr>
          <p:spPr bwMode="auto">
            <a:xfrm>
              <a:off x="768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1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2 1.48148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1.48148E-6 L -0.4 1.48148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 1.48148E-6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 animBg="1"/>
      <p:bldP spid="20507" grpId="0" animBg="1"/>
      <p:bldP spid="20511" grpId="0" animBg="1"/>
      <p:bldP spid="20511" grpId="1" animBg="1"/>
      <p:bldP spid="205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apart (2)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BCA5F54A-CB7C-432F-8B0D-6B2C4D6FCCC4}" type="slidenum">
              <a:rPr lang="en-US"/>
              <a:pPr algn="ctr">
                <a:defRPr/>
              </a:pPr>
              <a:t>19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10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12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13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14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625600" y="3962400"/>
            <a:ext cx="8534400" cy="381000"/>
            <a:chOff x="768" y="2496"/>
            <a:chExt cx="4032" cy="240"/>
          </a:xfrm>
        </p:grpSpPr>
        <p:sp>
          <p:nvSpPr>
            <p:cNvPr id="100389" name="Line 3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Line 39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1" name="Line 40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2" name="Line 41"/>
            <p:cNvSpPr>
              <a:spLocks noChangeShapeType="1"/>
            </p:cNvSpPr>
            <p:nvPr/>
          </p:nvSpPr>
          <p:spPr bwMode="auto">
            <a:xfrm>
              <a:off x="768" y="273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3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4" name="Line 43"/>
            <p:cNvSpPr>
              <a:spLocks noChangeShapeType="1"/>
            </p:cNvSpPr>
            <p:nvPr/>
          </p:nvSpPr>
          <p:spPr bwMode="auto">
            <a:xfrm flipV="1">
              <a:off x="134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5" name="Line 44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6" name="Line 45"/>
            <p:cNvSpPr>
              <a:spLocks noChangeShapeType="1"/>
            </p:cNvSpPr>
            <p:nvPr/>
          </p:nvSpPr>
          <p:spPr bwMode="auto">
            <a:xfrm flipV="1">
              <a:off x="364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7" name="Line 46"/>
            <p:cNvSpPr>
              <a:spLocks noChangeShapeType="1"/>
            </p:cNvSpPr>
            <p:nvPr/>
          </p:nvSpPr>
          <p:spPr bwMode="auto">
            <a:xfrm flipV="1">
              <a:off x="48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4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15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5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5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15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15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15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153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15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/>
      <p:bldP spid="21526" grpId="0"/>
      <p:bldP spid="21528" grpId="0"/>
      <p:bldP spid="21530" grpId="0"/>
      <p:bldP spid="21532" grpId="0"/>
      <p:bldP spid="21534" grpId="0"/>
      <p:bldP spid="21536" grpId="0"/>
      <p:bldP spid="215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150"/>
          </a:xfrm>
        </p:spPr>
        <p:txBody>
          <a:bodyPr/>
          <a:lstStyle/>
          <a:p>
            <a:pPr eaLnBrk="1" hangingPunct="1"/>
            <a:r>
              <a:rPr lang="en-US" dirty="0" smtClean="0"/>
              <a:t>Last </a:t>
            </a:r>
            <a:r>
              <a:rPr lang="en-US" dirty="0" smtClean="0"/>
              <a:t>Time</a:t>
            </a:r>
            <a:endParaRPr lang="en-US" dirty="0" smtClean="0"/>
          </a:p>
        </p:txBody>
      </p:sp>
      <p:sp>
        <p:nvSpPr>
          <p:cNvPr id="15362" name="Content Placeholder 2"/>
          <p:cNvSpPr>
            <a:spLocks/>
          </p:cNvSpPr>
          <p:nvPr/>
        </p:nvSpPr>
        <p:spPr bwMode="auto">
          <a:xfrm>
            <a:off x="143225" y="933451"/>
            <a:ext cx="11905550" cy="568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Reviewed: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The simple 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4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 smtClean="0"/>
              <a:t>) sorting algorithms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Inversions and “</a:t>
            </a:r>
            <a:r>
              <a:rPr lang="en-US" sz="3000" dirty="0" err="1" smtClean="0"/>
              <a:t>sortedness</a:t>
            </a:r>
            <a:r>
              <a:rPr lang="en-US" sz="3000" dirty="0" smtClean="0"/>
              <a:t>”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Merge Sort 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 smtClean="0"/>
              <a:t>)</a:t>
            </a:r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Quicksort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Partitioning around the pivot value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Performance: </a:t>
            </a:r>
            <a:r>
              <a:rPr lang="en-US" sz="3000" dirty="0"/>
              <a:t>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 smtClean="0"/>
              <a:t>) – Average case; </a:t>
            </a:r>
            <a:r>
              <a:rPr lang="en-US" sz="3000" dirty="0"/>
              <a:t>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4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 smtClean="0"/>
              <a:t>) Worst-case, but there are things we can do to prevent the worst case.</a:t>
            </a:r>
          </a:p>
          <a:p>
            <a:pPr marL="876300" lvl="1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 smtClean="0"/>
              <a:t>Recursive (divide and conquer)</a:t>
            </a:r>
          </a:p>
          <a:p>
            <a:pPr marL="419100" indent="-382588">
              <a:spcBef>
                <a:spcPts val="12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apart (2)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55A70E71-9A39-4690-913D-0BA7B063DDDA}" type="slidenum">
              <a:rPr lang="en-US"/>
              <a:pPr algn="ctr">
                <a:defRPr/>
              </a:pPr>
              <a:t>20</a:t>
            </a:fld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9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2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7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15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8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0" y="4800600"/>
            <a:ext cx="1219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Reduce the distance 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again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and make another pass</a:t>
            </a:r>
          </a:p>
        </p:txBody>
      </p:sp>
      <p:grpSp>
        <p:nvGrpSpPr>
          <p:cNvPr id="102437" name="Group 37"/>
          <p:cNvGrpSpPr>
            <a:grpSpLocks/>
          </p:cNvGrpSpPr>
          <p:nvPr/>
        </p:nvGrpSpPr>
        <p:grpSpPr bwMode="auto">
          <a:xfrm>
            <a:off x="2235200" y="3962400"/>
            <a:ext cx="8534400" cy="381000"/>
            <a:chOff x="768" y="2496"/>
            <a:chExt cx="4032" cy="240"/>
          </a:xfrm>
        </p:grpSpPr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 flipV="1">
              <a:off x="76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 flipV="1">
              <a:off x="3072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>
              <a:off x="768" y="273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V="1"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 flipV="1">
              <a:off x="134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Line 44"/>
            <p:cNvSpPr>
              <a:spLocks noChangeShapeType="1"/>
            </p:cNvSpPr>
            <p:nvPr/>
          </p:nvSpPr>
          <p:spPr bwMode="auto">
            <a:xfrm flipV="1">
              <a:off x="249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 flipV="1">
              <a:off x="364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 flipV="1">
              <a:off x="48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0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 1.48148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 1.48148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 1.48148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 1.48148E-6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1.48148E-6 L -0.2 1.48148E-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1.48148E-6 L 0.2 1.48148E-6 " pathEditMode="fixed" rAng="0" ptsTypes="AA">
                                      <p:cBhvr>
                                        <p:cTn id="20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 1.48148E-6 " pathEditMode="fixed" rAng="0" ptsTypes="AA">
                                      <p:cBhvr>
                                        <p:cTn id="24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 1.48148E-6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1.48148E-6 L -0.2 1.48148E-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1.48148E-6 L 0.2 1.48148E-6 " pathEditMode="fixed" rAng="0" ptsTypes="AA">
                                      <p:cBhvr>
                                        <p:cTn id="32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1.48148E-6 L -0.3 1.48148E-6 " pathEditMode="fixed" rAng="0" ptsTypes="AA">
                                      <p:cBhvr>
                                        <p:cTn id="36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1.48148E-6 L 0.3 1.48148E-6 " pathEditMode="fixed" rAng="0" ptsTypes="AA">
                                      <p:cBhvr>
                                        <p:cTn id="38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  <p:bldP spid="22551" grpId="1" animBg="1"/>
      <p:bldP spid="22551" grpId="2" animBg="1"/>
      <p:bldP spid="22553" grpId="0" animBg="1"/>
      <p:bldP spid="22555" grpId="0" animBg="1"/>
      <p:bldP spid="22555" grpId="1" animBg="1"/>
      <p:bldP spid="22557" grpId="0" animBg="1"/>
      <p:bldP spid="22557" grpId="1" animBg="1"/>
      <p:bldP spid="22559" grpId="0" animBg="1"/>
      <p:bldP spid="22561" grpId="0" animBg="1"/>
      <p:bldP spid="22561" grpId="1" animBg="1"/>
      <p:bldP spid="22561" grpId="2" animBg="1"/>
      <p:bldP spid="225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46304" y="908720"/>
            <a:ext cx="11893296" cy="5606380"/>
          </a:xfrm>
        </p:spPr>
        <p:txBody>
          <a:bodyPr/>
          <a:lstStyle/>
          <a:p>
            <a:pPr eaLnBrk="1" hangingPunct="1"/>
            <a:r>
              <a:rPr lang="en-US" dirty="0" smtClean="0"/>
              <a:t>Improvement on Insertion Sort</a:t>
            </a:r>
          </a:p>
          <a:p>
            <a:pPr eaLnBrk="1" hangingPunct="1"/>
            <a:r>
              <a:rPr lang="en-US" dirty="0" smtClean="0"/>
              <a:t>Consider using Shell Sort on this list</a:t>
            </a:r>
          </a:p>
          <a:p>
            <a:pPr eaLnBrk="1" hangingPunct="1"/>
            <a:r>
              <a:rPr lang="en-US" dirty="0" smtClean="0"/>
              <a:t>Compare (&amp; swap) items distance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apart (1)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5600" y="6421439"/>
            <a:ext cx="3860800" cy="365125"/>
          </a:xfrm>
        </p:spPr>
        <p:txBody>
          <a:bodyPr/>
          <a:lstStyle/>
          <a:p>
            <a:pPr algn="ctr">
              <a:defRPr/>
            </a:pPr>
            <a:fld id="{413148D6-2D1B-46C8-ABDD-37B8D5DABE89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320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930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540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149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759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368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978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5588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6197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807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416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80264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86360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92456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98552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0464800" y="297180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320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930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540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149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759200" y="3505200"/>
            <a:ext cx="609600" cy="4445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368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978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588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6197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6807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7416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80264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86360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92456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98552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464800" y="350520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V="1">
            <a:off x="2235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0" y="4648200"/>
            <a:ext cx="1219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Completing a pass with </a:t>
            </a: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= 1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guarantees that the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19882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5 4.44444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35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235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4.44444E-6 L 0.1 4.44444E-6 " pathEditMode="fixed" rAng="0" ptsTypes="AA">
                                      <p:cBhvr>
                                        <p:cTn id="2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235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2357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28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1.48148E-6 L -0.1 1.48148E-6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1.48148E-6 L 0.1 1.48148E-6 " pathEditMode="fixed" rAng="0" ptsTypes="AA">
                                      <p:cBhvr>
                                        <p:cTn id="3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4.44444E-6 L 0.15 4.44444E-6 " pathEditMode="fixed" rAng="0" ptsTypes="AA">
                                      <p:cBhvr>
                                        <p:cTn id="4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2357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235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4.44444E-6 L 0.2 4.44444E-6 " pathEditMode="fixed" rAng="0" ptsTypes="AA">
                                      <p:cBhvr>
                                        <p:cTn id="4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235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2357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4.44444E-6 L 0.25 4.44444E-6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2357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2357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64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66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44444E-6 L 0.3 4.44444E-6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2357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235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 4.44444E-6 L 0.35 4.44444E-6 " pathEditMode="fixed" rAng="0" ptsTypes="AA">
                                      <p:cBhvr>
                                        <p:cTn id="7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235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2358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4.44444E-6 L 0.4 4.44444E-6 " pathEditMode="fixed" rAng="0" ptsTypes="AA">
                                      <p:cBhvr>
                                        <p:cTn id="86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0" fill="hold"/>
                                        <p:tgtEl>
                                          <p:spTgt spid="2358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1000" fill="hold"/>
                                        <p:tgtEl>
                                          <p:spTgt spid="235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94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96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4.44444E-6 L 0.45 4.44444E-6 " pathEditMode="fixed" rAng="0" ptsTypes="AA">
                                      <p:cBhvr>
                                        <p:cTn id="10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1000" fill="hold"/>
                                        <p:tgtEl>
                                          <p:spTgt spid="235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1000" fill="hold"/>
                                        <p:tgtEl>
                                          <p:spTgt spid="235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4.44444E-6 L 0.5 4.44444E-6 " pathEditMode="fixed" rAng="0" ptsTypes="AA">
                                      <p:cBhvr>
                                        <p:cTn id="10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235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1000" fill="hold"/>
                                        <p:tgtEl>
                                          <p:spTgt spid="235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116" dur="10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118" dur="10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4.44444E-6 L 0.55 4.44444E-6 " pathEditMode="fixed" rAng="0" ptsTypes="AA">
                                      <p:cBhvr>
                                        <p:cTn id="122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0" fill="hold"/>
                                        <p:tgtEl>
                                          <p:spTgt spid="235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0" fill="hold"/>
                                        <p:tgtEl>
                                          <p:spTgt spid="235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 4.44444E-6 L 0.6 4.44444E-6 " pathEditMode="fixed" rAng="0" ptsTypes="AA">
                                      <p:cBhvr>
                                        <p:cTn id="13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1000" fill="hold"/>
                                        <p:tgtEl>
                                          <p:spTgt spid="235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1000" fill="hold"/>
                                        <p:tgtEl>
                                          <p:spTgt spid="235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 4.44444E-6 L 0.65 4.44444E-6 " pathEditMode="fixed" rAng="0" ptsTypes="AA">
                                      <p:cBhvr>
                                        <p:cTn id="13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1000" fill="hold"/>
                                        <p:tgtEl>
                                          <p:spTgt spid="235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1000" fill="hold"/>
                                        <p:tgtEl>
                                          <p:spTgt spid="235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5 1.48148E-6 " pathEditMode="fixed" rAng="0" ptsTypes="AA">
                                      <p:cBhvr>
                                        <p:cTn id="146" dur="1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5 1.48148E-6 " pathEditMode="fixed" rAng="0" ptsTypes="AA">
                                      <p:cBhvr>
                                        <p:cTn id="148" dur="1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4.44444E-6 L 0.7 4.44444E-6 " pathEditMode="fixed" rAng="0" ptsTypes="AA">
                                      <p:cBhvr>
                                        <p:cTn id="152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000" fill="hold"/>
                                        <p:tgtEl>
                                          <p:spTgt spid="235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235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nimBg="1"/>
      <p:bldP spid="23572" grpId="1" animBg="1"/>
      <p:bldP spid="23573" grpId="0" animBg="1"/>
      <p:bldP spid="23573" grpId="1"/>
      <p:bldP spid="23574" grpId="0"/>
      <p:bldP spid="23574" grpId="1"/>
      <p:bldP spid="23574" grpId="2" animBg="1"/>
      <p:bldP spid="23575" grpId="0"/>
      <p:bldP spid="23575" grpId="1" animBg="1"/>
      <p:bldP spid="23575" grpId="2" animBg="1"/>
      <p:bldP spid="23575" grpId="3"/>
      <p:bldP spid="23576" grpId="0"/>
      <p:bldP spid="23576" grpId="1"/>
      <p:bldP spid="23577" grpId="0" animBg="1"/>
      <p:bldP spid="23577" grpId="1"/>
      <p:bldP spid="23577" grpId="2"/>
      <p:bldP spid="23578" grpId="0" animBg="1"/>
      <p:bldP spid="23578" grpId="1"/>
      <p:bldP spid="23578" grpId="2"/>
      <p:bldP spid="23579" grpId="0"/>
      <p:bldP spid="23579" grpId="1"/>
      <p:bldP spid="23580" grpId="0"/>
      <p:bldP spid="23580" grpId="1"/>
      <p:bldP spid="23580" grpId="2" animBg="1"/>
      <p:bldP spid="23581" grpId="0"/>
      <p:bldP spid="23581" grpId="1" animBg="1"/>
      <p:bldP spid="23581" grpId="2"/>
      <p:bldP spid="23582" grpId="0"/>
      <p:bldP spid="23582" grpId="1"/>
      <p:bldP spid="23582" grpId="2" animBg="1"/>
      <p:bldP spid="23583" grpId="0"/>
      <p:bldP spid="23583" grpId="1" animBg="1"/>
      <p:bldP spid="23583" grpId="2"/>
      <p:bldP spid="23584" grpId="0"/>
      <p:bldP spid="23584" grpId="1"/>
      <p:bldP spid="23585" grpId="0"/>
      <p:bldP spid="23585" grpId="1"/>
      <p:bldP spid="23585" grpId="2" animBg="1"/>
      <p:bldP spid="23586" grpId="0"/>
      <p:bldP spid="23586" grpId="1" animBg="1"/>
      <p:bldP spid="23586" grpId="2"/>
      <p:bldP spid="23587" grpId="0"/>
      <p:bldP spid="23590" grpId="0" animBg="1"/>
      <p:bldP spid="23590" grpId="1" animBg="1"/>
      <p:bldP spid="23590" grpId="2" animBg="1"/>
      <p:bldP spid="23590" grpId="3" animBg="1"/>
      <p:bldP spid="23590" grpId="4" animBg="1"/>
      <p:bldP spid="23590" grpId="5" animBg="1"/>
      <p:bldP spid="23590" grpId="6" animBg="1"/>
      <p:bldP spid="23590" grpId="7" animBg="1"/>
      <p:bldP spid="23590" grpId="8" animBg="1"/>
      <p:bldP spid="23590" grpId="9" animBg="1"/>
      <p:bldP spid="23590" grpId="10" animBg="1"/>
      <p:bldP spid="23590" grpId="11" animBg="1"/>
      <p:bldP spid="23590" grpId="12" animBg="1"/>
      <p:bldP spid="23590" grpId="13" animBg="1"/>
      <p:bldP spid="235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Interval Sequences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50" cy="53506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We just saw a 4-pass </a:t>
            </a:r>
            <a:r>
              <a:rPr lang="en-US" dirty="0" err="1" smtClean="0"/>
              <a:t>Shellsort</a:t>
            </a:r>
            <a:r>
              <a:rPr lang="en-US" dirty="0" smtClean="0"/>
              <a:t>;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5;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4;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2;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{5, 4, 2, 1} or {1, 2, 4, 5}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Interval sequences must always be </a:t>
            </a:r>
            <a:r>
              <a:rPr lang="en-US" i="1" dirty="0" smtClean="0"/>
              <a:t>executed</a:t>
            </a:r>
            <a:r>
              <a:rPr lang="en-US" dirty="0" smtClean="0"/>
              <a:t> in descending order, but are sometimes </a:t>
            </a:r>
            <a:r>
              <a:rPr lang="en-US" i="1" dirty="0" smtClean="0"/>
              <a:t>referred to</a:t>
            </a:r>
            <a:r>
              <a:rPr lang="en-US" dirty="0" smtClean="0"/>
              <a:t> in ascending order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8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/>
              <a:t>Shellsort</a:t>
            </a:r>
            <a:r>
              <a:rPr lang="en-US" dirty="0"/>
              <a:t> Algorithm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1863"/>
            <a:ext cx="11905550" cy="56847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Shellsort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(X[], N, d[])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Sorts N items in X[] using intervals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d[].  Assumes</a:t>
            </a:r>
            <a:endParaRPr lang="en-US" sz="2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intervals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decreasing,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that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last d[] value is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p = 0; 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Pass Number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k = d[p]; 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Interval this pass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for (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 (N - k);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++) 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“comb” position</a:t>
            </a:r>
            <a:endParaRPr lang="en-US" sz="2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 j &gt;= 0; j -= k)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 sort w/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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= 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if (X[j]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&lt;=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X[j + k]) break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moved far enough</a:t>
            </a:r>
            <a:endParaRPr lang="en-US" sz="2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else swap X[j] and X[j + k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break; else, swap</a:t>
            </a:r>
            <a:endParaRPr lang="en-US" sz="2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p++;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next pass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while (d[p] &gt; 0 )</a:t>
            </a:r>
          </a:p>
        </p:txBody>
      </p:sp>
    </p:spTree>
    <p:extLst>
      <p:ext uri="{BB962C8B-B14F-4D97-AF65-F5344CB8AC3E}">
        <p14:creationId xmlns:p14="http://schemas.microsoft.com/office/powerpoint/2010/main" val="33166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Rules For Building Interval Sequences</a:t>
            </a:r>
            <a:endParaRPr lang="en-US" dirty="0"/>
          </a:p>
        </p:txBody>
      </p:sp>
      <p:sp>
        <p:nvSpPr>
          <p:cNvPr id="110594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2675"/>
            <a:ext cx="11867145" cy="53506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   (Where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= List Length)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First interval must be less than the list length</a:t>
            </a:r>
          </a:p>
          <a:p>
            <a:pPr eaLnBrk="1" hangingPunct="1">
              <a:spcBef>
                <a:spcPts val="12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Successive intervals must be decreasing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Let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/>
              <a:t> = </a:t>
            </a:r>
            <a:r>
              <a:rPr lang="en-US" dirty="0" smtClean="0"/>
              <a:t># of passes (4 in our example)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Number of passes must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1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N</a:t>
            </a:r>
          </a:p>
          <a:p>
            <a:pPr eaLnBrk="1" hangingPunct="1">
              <a:spcBef>
                <a:spcPts val="120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Last pass must be with an interval of 1</a:t>
            </a:r>
          </a:p>
        </p:txBody>
      </p:sp>
    </p:spTree>
    <p:extLst>
      <p:ext uri="{BB962C8B-B14F-4D97-AF65-F5344CB8AC3E}">
        <p14:creationId xmlns:p14="http://schemas.microsoft.com/office/powerpoint/2010/main" val="33341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Analysis of </a:t>
            </a:r>
            <a:r>
              <a:rPr lang="en-US" dirty="0" err="1" smtClean="0"/>
              <a:t>Shellsort</a:t>
            </a:r>
            <a:endParaRPr lang="en-US" dirty="0"/>
          </a:p>
        </p:txBody>
      </p:sp>
      <p:sp>
        <p:nvSpPr>
          <p:cNvPr id="110594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2675"/>
            <a:ext cx="11867145" cy="56839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An exact analysis of </a:t>
            </a:r>
            <a:r>
              <a:rPr lang="en-US" dirty="0" err="1" smtClean="0"/>
              <a:t>Shellsort</a:t>
            </a:r>
            <a:r>
              <a:rPr lang="en-US" dirty="0" smtClean="0"/>
              <a:t> has eluded computer scientists for over 50 years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It’s not as fast in practice as </a:t>
            </a:r>
            <a:r>
              <a:rPr lang="en-US" dirty="0" err="1" smtClean="0"/>
              <a:t>QuickSort</a:t>
            </a:r>
            <a:r>
              <a:rPr lang="en-US" dirty="0" smtClean="0"/>
              <a:t> (it’s not quite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It’s MUCH faster than any of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sorts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Its actual performance depends on the number of intervals, and what they are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With 2 intervals, it’s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4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1.66667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With 3 intervals, it’s</a:t>
            </a:r>
            <a:r>
              <a:rPr lang="en-US" dirty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4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1.53333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/>
              <a:t>With </a:t>
            </a:r>
            <a:r>
              <a:rPr lang="en-US" dirty="0" smtClean="0"/>
              <a:t>enough (and the optimal) intervals</a:t>
            </a:r>
            <a:r>
              <a:rPr lang="en-US" dirty="0"/>
              <a:t>, it’s </a:t>
            </a:r>
            <a:r>
              <a:rPr lang="en-US" dirty="0" smtClean="0"/>
              <a:t>believed to be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4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1+</a:t>
            </a:r>
            <a:r>
              <a:rPr lang="en-US" baseline="4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smtClean="0">
                <a:cs typeface="Times New Roman" panose="02020603050405020304" pitchFamily="18" charset="0"/>
              </a:rPr>
              <a:t>but we’re not sure how small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 can go!</a:t>
            </a:r>
            <a:endParaRPr lang="en-US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6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Analysis of </a:t>
            </a:r>
            <a:r>
              <a:rPr lang="en-US" dirty="0" err="1" smtClean="0"/>
              <a:t>Shellsort</a:t>
            </a:r>
            <a:endParaRPr lang="en-US" dirty="0"/>
          </a:p>
        </p:txBody>
      </p:sp>
      <p:sp>
        <p:nvSpPr>
          <p:cNvPr id="110594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2675"/>
            <a:ext cx="11867145" cy="56839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Nobody knows what the “optimal” interval sequence is, or exactly how it will behave </a:t>
            </a:r>
            <a:r>
              <a:rPr lang="en-US" i="1" dirty="0" smtClean="0"/>
              <a:t>under</a:t>
            </a:r>
            <a:r>
              <a:rPr lang="en-US" dirty="0" smtClean="0"/>
              <a:t> that sequence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There are a huge number of sequences to choose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If you’re sorting 100 items, there are 2</a:t>
            </a:r>
            <a:r>
              <a:rPr lang="en-US" baseline="45000" dirty="0" smtClean="0"/>
              <a:t>98</a:t>
            </a:r>
            <a:r>
              <a:rPr lang="en-US" dirty="0" smtClean="0"/>
              <a:t> possible sequences to pick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That’s </a:t>
            </a:r>
            <a:r>
              <a:rPr lang="en-US" dirty="0" smtClean="0"/>
              <a:t>316,912,650,057,057,350,374,175,801,344 possibilities!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Most are categorically BAD choices, but what’s the BEST one?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We’ll consider some specific sequences in 2510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For some technical reasons (which we’ll see in 2510), </a:t>
            </a:r>
            <a:r>
              <a:rPr lang="en-US" dirty="0" err="1" smtClean="0"/>
              <a:t>Shellsort</a:t>
            </a:r>
            <a:r>
              <a:rPr lang="en-US" dirty="0" smtClean="0"/>
              <a:t> has fallen out of favor (</a:t>
            </a:r>
            <a:r>
              <a:rPr lang="en-US" dirty="0" err="1" smtClean="0"/>
              <a:t>QuickSort</a:t>
            </a:r>
            <a:r>
              <a:rPr lang="en-US" dirty="0" smtClean="0"/>
              <a:t> is </a:t>
            </a:r>
            <a:r>
              <a:rPr lang="en-US" i="1" dirty="0" smtClean="0"/>
              <a:t>much</a:t>
            </a:r>
            <a:r>
              <a:rPr lang="en-US" dirty="0" smtClean="0"/>
              <a:t> more often used)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But </a:t>
            </a:r>
            <a:r>
              <a:rPr lang="en-US" dirty="0" err="1" smtClean="0"/>
              <a:t>QuickSort</a:t>
            </a:r>
            <a:r>
              <a:rPr lang="en-US" dirty="0" smtClean="0"/>
              <a:t> can eat up stack space, and Shell is in-place.  So, if stack space is critical, Shell can be a good choice.</a:t>
            </a:r>
          </a:p>
        </p:txBody>
      </p:sp>
    </p:spTree>
    <p:extLst>
      <p:ext uri="{BB962C8B-B14F-4D97-AF65-F5344CB8AC3E}">
        <p14:creationId xmlns:p14="http://schemas.microsoft.com/office/powerpoint/2010/main" val="22160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/>
          <a:lstStyle/>
          <a:p>
            <a:pPr eaLnBrk="1" hangingPunct="1"/>
            <a:r>
              <a:rPr lang="en-US" sz="4000" dirty="0"/>
              <a:t>How Many Possible </a:t>
            </a:r>
            <a:r>
              <a:rPr lang="en-US" sz="4000" dirty="0" err="1" smtClean="0"/>
              <a:t>Shellsort</a:t>
            </a:r>
            <a:r>
              <a:rPr lang="en-US" sz="4000" dirty="0" smtClean="0"/>
              <a:t> Sequences </a:t>
            </a:r>
            <a:r>
              <a:rPr lang="en-US" sz="4000" dirty="0"/>
              <a:t>ARE There?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50" cy="5683940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dirty="0" smtClean="0"/>
              <a:t>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 smtClean="0"/>
              <a:t>, there’s nothing to sort</a:t>
            </a:r>
          </a:p>
          <a:p>
            <a:pPr eaLnBrk="1" hangingPunct="1">
              <a:spcBef>
                <a:spcPts val="900"/>
              </a:spcBef>
            </a:pPr>
            <a:r>
              <a:rPr lang="en-US" dirty="0" smtClean="0"/>
              <a:t>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, we can use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pass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dirty="0" smtClean="0"/>
              <a:t>)</a:t>
            </a:r>
          </a:p>
          <a:p>
            <a:pPr eaLnBrk="1" hangingPunct="1">
              <a:spcBef>
                <a:spcPts val="900"/>
              </a:spcBef>
            </a:pPr>
            <a:r>
              <a:rPr lang="en-US" dirty="0" smtClean="0"/>
              <a:t>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, we can use either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pass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:</a:t>
            </a:r>
          </a:p>
          <a:p>
            <a:pPr lvl="1" eaLnBrk="1" hangingPunct="1">
              <a:spcBef>
                <a:spcPts val="9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1:  {1}</a:t>
            </a:r>
          </a:p>
          <a:p>
            <a:pPr lvl="1" eaLnBrk="1" hangingPunct="1">
              <a:spcBef>
                <a:spcPts val="9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2:  {2, 1}</a:t>
            </a:r>
          </a:p>
          <a:p>
            <a:pPr eaLnBrk="1" hangingPunct="1">
              <a:spcBef>
                <a:spcPts val="900"/>
              </a:spcBef>
            </a:pPr>
            <a:r>
              <a:rPr lang="en-US" dirty="0" smtClean="0"/>
              <a:t>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/>
              <a:t>, we can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1, 2,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passes:</a:t>
            </a:r>
          </a:p>
          <a:p>
            <a:pPr lvl="1" eaLnBrk="1" hangingPunct="1">
              <a:spcBef>
                <a:spcPts val="9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1:  {1}</a:t>
            </a:r>
          </a:p>
          <a:p>
            <a:pPr lvl="1" eaLnBrk="1" hangingPunct="1">
              <a:spcBef>
                <a:spcPts val="9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2:  {2, 1}   or   {3, 1}</a:t>
            </a:r>
          </a:p>
          <a:p>
            <a:pPr lvl="1" eaLnBrk="1" hangingPunct="1">
              <a:spcBef>
                <a:spcPts val="9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3:  {3, 2, 1}</a:t>
            </a:r>
          </a:p>
          <a:p>
            <a:pPr eaLnBrk="1" hangingPunct="1">
              <a:spcBef>
                <a:spcPts val="900"/>
              </a:spcBef>
            </a:pPr>
            <a:r>
              <a:rPr lang="en-US" dirty="0" smtClean="0"/>
              <a:t>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1, 2, 3, 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0, 1, 2, 4</a:t>
            </a:r>
            <a:r>
              <a:rPr lang="en-US" dirty="0" smtClean="0">
                <a:sym typeface="Wingdings" pitchFamily="2" charset="2"/>
              </a:rPr>
              <a:t> different sequences, respectively,…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1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/>
          <a:lstStyle/>
          <a:p>
            <a:pPr eaLnBrk="1" hangingPunct="1"/>
            <a:r>
              <a:rPr lang="en-US" sz="4000" dirty="0"/>
              <a:t>How Many Possible </a:t>
            </a:r>
            <a:r>
              <a:rPr lang="en-US" sz="4000" dirty="0" err="1"/>
              <a:t>Shellsort</a:t>
            </a:r>
            <a:r>
              <a:rPr lang="en-US" sz="4000" dirty="0"/>
              <a:t> Sequences ARE </a:t>
            </a:r>
            <a:r>
              <a:rPr lang="en-US" sz="4000" dirty="0" smtClean="0"/>
              <a:t>There (2)?</a:t>
            </a:r>
            <a:endParaRPr lang="en-US" sz="4000" dirty="0"/>
          </a:p>
        </p:txBody>
      </p:sp>
      <p:sp>
        <p:nvSpPr>
          <p:cNvPr id="135171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50" cy="55303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r>
              <a:rPr lang="en-US" dirty="0" smtClean="0"/>
              <a:t>, we can 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1, 2, 3,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/>
              <a:t> passes: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1:  {1}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2:  {2, 1}       {3,1}         {4, 1}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3:  {3, 2, 1}   {4, 2, 1}    {4, 3, 1}</a:t>
            </a:r>
          </a:p>
          <a:p>
            <a:pPr lvl="1" eaLnBrk="1" hangingPunct="1">
              <a:spcBef>
                <a:spcPts val="1200"/>
              </a:spcBef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4:  {4, 3, 2, 1}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That’s 8 ways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6</a:t>
            </a:r>
            <a:r>
              <a:rPr lang="en-US" dirty="0" smtClean="0"/>
              <a:t>, there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 smtClean="0"/>
              <a:t> possible sequences to pick from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In general, 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6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(N-2</a:t>
            </a:r>
            <a:r>
              <a:rPr lang="en-US" sz="2800" i="1" baseline="6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possible interval sequences (scenarios) to choose from when applying </a:t>
            </a:r>
            <a:r>
              <a:rPr lang="en-US" dirty="0" err="1" smtClean="0"/>
              <a:t>Shellsort</a:t>
            </a:r>
            <a:r>
              <a:rPr lang="en-US" dirty="0" smtClean="0"/>
              <a:t>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2993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701675"/>
          </a:xfrm>
        </p:spPr>
        <p:txBody>
          <a:bodyPr/>
          <a:lstStyle/>
          <a:p>
            <a:pPr eaLnBrk="1" hangingPunct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nPass</a:t>
            </a:r>
            <a:r>
              <a:rPr lang="en-US" dirty="0"/>
              <a:t>, and the Number of </a:t>
            </a:r>
            <a:r>
              <a:rPr lang="en-US" dirty="0" smtClean="0"/>
              <a:t>Sequences</a:t>
            </a:r>
            <a:endParaRPr lang="en-US" dirty="0"/>
          </a:p>
        </p:txBody>
      </p:sp>
      <p:graphicFrame>
        <p:nvGraphicFramePr>
          <p:cNvPr id="116833" name="Group 97"/>
          <p:cNvGraphicFramePr>
            <a:graphicFrameLocks noGrp="1"/>
          </p:cNvGraphicFramePr>
          <p:nvPr/>
        </p:nvGraphicFramePr>
        <p:xfrm>
          <a:off x="1935163" y="1463676"/>
          <a:ext cx="8367712" cy="4625977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1052512"/>
              </a:tblGrid>
              <a:tr h="5175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Number Of Passes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More Sorting Considerations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§</a:t>
            </a:r>
            <a:r>
              <a:rPr lang="en-US" dirty="0" smtClean="0"/>
              <a:t>10.4)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6832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In this section, the text wraps up its coverage of sorting by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revisiting testing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revisiting efficiency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discussing special concerns involved with sorting objects rather than primitive types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considering the “stability” of sorting algorithms</a:t>
            </a:r>
            <a:endParaRPr lang="en-US" dirty="0"/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But we have one more not-in-the-book sorting algorithm, which we will cover after this section…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i="1" dirty="0"/>
              <a:t>In General, There are…</a:t>
            </a:r>
            <a:endParaRPr lang="en-US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81200" y="990601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POSSIBLE </a:t>
            </a: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sequences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3581400" y="1828801"/>
          <a:ext cx="19240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749160" imgH="457200" progId="">
                  <p:embed/>
                </p:oleObj>
              </mc:Choice>
              <mc:Fallback>
                <p:oleObj name="Equation" r:id="rId4" imgW="74916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1"/>
                        <a:ext cx="1924050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3581400" y="3810000"/>
          <a:ext cx="4800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739880" imgH="419040" progId="">
                  <p:embed/>
                </p:oleObj>
              </mc:Choice>
              <mc:Fallback>
                <p:oleObj name="Equation" r:id="rId6" imgW="17398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48006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The Fundamental Questions</a:t>
            </a:r>
          </a:p>
        </p:txBody>
      </p:sp>
      <p:sp>
        <p:nvSpPr>
          <p:cNvPr id="141314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50" cy="56839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What is the </a:t>
            </a:r>
            <a:r>
              <a:rPr lang="en-US" i="1" u="sng" dirty="0" smtClean="0"/>
              <a:t>best</a:t>
            </a:r>
            <a:r>
              <a:rPr lang="en-US" dirty="0" smtClean="0"/>
              <a:t> interval sequence?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Is there a one-size-fits-all best sequence, or is the optimal solution adaptive (i.e., depends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)?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For a given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, what is the optimal number of passes?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If we can count on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dirty="0" smtClean="0"/>
              <a:t> passes, we can get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What is the average-case behavior of the algorithm using that “best” sequence?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Should we optimize for comparisons or swaps, or is it possible to optimize for both?</a:t>
            </a:r>
          </a:p>
        </p:txBody>
      </p:sp>
    </p:spTree>
    <p:extLst>
      <p:ext uri="{BB962C8B-B14F-4D97-AF65-F5344CB8AC3E}">
        <p14:creationId xmlns:p14="http://schemas.microsoft.com/office/powerpoint/2010/main" val="25421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Sequences That Have Been Tried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225" y="894271"/>
            <a:ext cx="11905550" cy="5389055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Shell: </a:t>
            </a: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 smtClean="0">
                <a:sym typeface="Symbol" pitchFamily="18" charset="2"/>
              </a:rPr>
              <a:t></a:t>
            </a:r>
            <a:r>
              <a:rPr lang="en-US" dirty="0" smtClean="0"/>
              <a:t>,   </a:t>
            </a: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en-US" dirty="0" smtClean="0">
                <a:sym typeface="Symbol" pitchFamily="18" charset="2"/>
              </a:rPr>
              <a:t></a:t>
            </a:r>
            <a:r>
              <a:rPr lang="en-US" dirty="0" smtClean="0"/>
              <a:t>,   </a:t>
            </a: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  <a:r>
              <a:rPr lang="en-US" dirty="0" smtClean="0">
                <a:sym typeface="Symbol" pitchFamily="18" charset="2"/>
              </a:rPr>
              <a:t></a:t>
            </a:r>
            <a:r>
              <a:rPr lang="en-US" dirty="0" smtClean="0"/>
              <a:t>, …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“undesirable when the binary representation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contains a long string of zeroes”</a:t>
            </a:r>
          </a:p>
          <a:p>
            <a:pPr marL="1005840" lvl="2" indent="-25603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			- D. Knuth “The Art Of Computer Programming”</a:t>
            </a:r>
          </a:p>
          <a:p>
            <a:pPr marL="1490472" lvl="4" indent="-182880" eaLnBrk="1" fontAlgn="auto" hangingPunct="1">
              <a:spcAft>
                <a:spcPts val="0"/>
              </a:spcAft>
              <a:buClr>
                <a:schemeClr val="accent4"/>
              </a:buClr>
              <a:buNone/>
              <a:defRPr/>
            </a:pPr>
            <a:endParaRPr lang="en-US" sz="1200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Lazarus &amp; Frank: Add 1 as needed to keep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odd</a:t>
            </a:r>
          </a:p>
          <a:p>
            <a:pPr marL="1490472" lvl="4" indent="-182880" eaLnBrk="1" fontAlgn="auto" hangingPunct="1">
              <a:spcAft>
                <a:spcPts val="0"/>
              </a:spcAft>
              <a:buClr>
                <a:schemeClr val="accent4"/>
              </a:buClr>
              <a:buNone/>
              <a:defRPr/>
            </a:pPr>
            <a:endParaRPr lang="en-US" sz="1200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tabLst>
                <a:tab pos="1943100" algn="l"/>
              </a:tabLst>
              <a:defRPr/>
            </a:pPr>
            <a:r>
              <a:rPr lang="en-US" dirty="0" smtClean="0"/>
              <a:t>Hibbard: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dirty="0" smtClean="0"/>
              <a:t>  (largest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)</a:t>
            </a:r>
          </a:p>
          <a:p>
            <a:pPr marL="420624" indent="-384048" eaLnBrk="1" fontAlgn="auto" hangingPunct="1">
              <a:spcAft>
                <a:spcPts val="0"/>
              </a:spcAft>
              <a:buNone/>
              <a:tabLst>
                <a:tab pos="1943100" algn="l"/>
              </a:tabLst>
              <a:defRPr/>
            </a:pPr>
            <a:r>
              <a:rPr lang="en-US" dirty="0" smtClean="0"/>
              <a:t>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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</a:t>
            </a:r>
          </a:p>
          <a:p>
            <a:pPr marL="420624" indent="-384048" eaLnBrk="1" fontAlgn="auto" hangingPunct="1">
              <a:spcAft>
                <a:spcPts val="0"/>
              </a:spcAft>
              <a:buNone/>
              <a:tabLst>
                <a:tab pos="19431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{…, 511, 255, 127, 63, 31, 15, 7, 3, 1}</a:t>
            </a:r>
          </a:p>
          <a:p>
            <a:pPr marL="420624" indent="-384048" eaLnBrk="1" fontAlgn="auto" hangingPunct="1">
              <a:spcAft>
                <a:spcPts val="0"/>
              </a:spcAft>
              <a:buNone/>
              <a:tabLst>
                <a:tab pos="1943100" algn="l"/>
              </a:tabLs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1.5</a:t>
            </a:r>
            <a:r>
              <a:rPr lang="en-US" sz="800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1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More Sequences</a:t>
            </a:r>
          </a:p>
        </p:txBody>
      </p:sp>
      <p:sp>
        <p:nvSpPr>
          <p:cNvPr id="145410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50" cy="535065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Pratt: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i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2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for all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s.t.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sz="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1, 2, 3, 4, 6, 8, 9, 12, 16, 18, 24, 27, 32, 36, 48, 54, 64, 72, 81,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(log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11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	Large number of passes; requires </a:t>
            </a:r>
            <a:r>
              <a:rPr lang="en-US" b="1" u="sng" dirty="0" smtClean="0">
                <a:sym typeface="Symbol" pitchFamily="18" charset="2"/>
              </a:rPr>
              <a:t>very</a:t>
            </a:r>
            <a:r>
              <a:rPr lang="en-US" dirty="0" smtClean="0">
                <a:sym typeface="Symbol" pitchFamily="18" charset="2"/>
              </a:rPr>
              <a:t> large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to be useful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	DOES minimize the number of swaps, but costs more in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		extra comparisons than it saves in swaps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/>
              <a:t>More Sequences, Cont’d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4294967295"/>
          </p:nvPr>
        </p:nvSpPr>
        <p:spPr>
          <a:xfrm>
            <a:off x="181629" y="932675"/>
            <a:ext cx="11867145" cy="568394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			1, 3, 5, 9, 17, 33, 65, …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(–1)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800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/ 3		1, 3, 5, 11, 21, 43, 85, …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1) / 2 (Knuth)	1, 4, 13, 40, 121, …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Start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dirty="0" smtClean="0"/>
              <a:t>.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(3*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Stop with largest less than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Stop with second-largest less than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 smtClean="0"/>
          </a:p>
          <a:p>
            <a:pPr eaLnBrk="1" hangingPunct="1">
              <a:spcBef>
                <a:spcPts val="18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1, 2, 3, 5, 8, 13, 21, 34, …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cs typeface="Times New Roman" panose="02020603050405020304" pitchFamily="18" charset="0"/>
              </a:rPr>
              <a:t>This one turns out to be horrible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989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smtClean="0"/>
              <a:t>? Questions ?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1104900"/>
            <a:ext cx="8953500" cy="5410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endParaRPr lang="en-US" smtClean="0"/>
          </a:p>
          <a:p>
            <a:pPr algn="ctr" eaLnBrk="1" hangingPunct="1">
              <a:lnSpc>
                <a:spcPct val="95000"/>
              </a:lnSpc>
              <a:spcBef>
                <a:spcPct val="5000"/>
              </a:spcBef>
              <a:buFont typeface="Wingdings 2" pitchFamily="18" charset="2"/>
              <a:buNone/>
            </a:pPr>
            <a:r>
              <a:rPr lang="en-US" sz="9000"/>
              <a:t>?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Testing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683250"/>
          </a:xfrm>
        </p:spPr>
        <p:txBody>
          <a:bodyPr/>
          <a:lstStyle/>
          <a:p>
            <a:pPr eaLnBrk="1" hangingPunct="1"/>
            <a:r>
              <a:rPr lang="en-US" dirty="0" smtClean="0"/>
              <a:t>To thoroughly test our sorting methods we should </a:t>
            </a:r>
          </a:p>
          <a:p>
            <a:pPr lvl="1" eaLnBrk="1" hangingPunct="1"/>
            <a:r>
              <a:rPr lang="en-US" dirty="0" smtClean="0"/>
              <a:t>vary the size of the array</a:t>
            </a:r>
          </a:p>
          <a:p>
            <a:pPr lvl="1" eaLnBrk="1" hangingPunct="1"/>
            <a:r>
              <a:rPr lang="en-US" dirty="0" smtClean="0"/>
              <a:t>vary the original order of the array</a:t>
            </a:r>
          </a:p>
          <a:p>
            <a:pPr lvl="2" eaLnBrk="1" hangingPunct="1"/>
            <a:r>
              <a:rPr lang="en-US" dirty="0" smtClean="0"/>
              <a:t>Random order</a:t>
            </a:r>
          </a:p>
          <a:p>
            <a:pPr lvl="2" eaLnBrk="1" hangingPunct="1"/>
            <a:r>
              <a:rPr lang="en-US" dirty="0" smtClean="0"/>
              <a:t>Reverse order</a:t>
            </a:r>
          </a:p>
          <a:p>
            <a:pPr lvl="2" eaLnBrk="1" hangingPunct="1"/>
            <a:r>
              <a:rPr lang="en-US" dirty="0" smtClean="0"/>
              <a:t>Almost sorted</a:t>
            </a:r>
          </a:p>
          <a:p>
            <a:pPr lvl="2" eaLnBrk="1" hangingPunct="1"/>
            <a:r>
              <a:rPr lang="en-US" dirty="0" smtClean="0"/>
              <a:t>Already sorted</a:t>
            </a:r>
          </a:p>
          <a:p>
            <a:pPr lvl="2" eaLnBrk="1" hangingPunct="1"/>
            <a:r>
              <a:rPr lang="en-US" dirty="0" smtClean="0"/>
              <a:t>All identical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7016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Efficiency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225" y="933450"/>
            <a:ext cx="11905549" cy="56832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dirty="0"/>
              <a:t>When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/>
              <a:t> is small, the simple sorts may be more efficient than the “fast” sorts because they require less overhead</a:t>
            </a:r>
          </a:p>
          <a:p>
            <a:pPr eaLnBrk="1" hangingPunct="1">
              <a:spcBef>
                <a:spcPts val="1200"/>
              </a:spcBef>
            </a:pPr>
            <a:r>
              <a:rPr lang="en-US" sz="3200" dirty="0"/>
              <a:t>Sometimes it may be desirable, for efficiency considerations, to streamline the code as much as possible, even at the expense of readability. </a:t>
            </a:r>
          </a:p>
          <a:p>
            <a:pPr marL="742950" lvl="1" indent="-285750" eaLnBrk="1" hangingPunct="1">
              <a:spcBef>
                <a:spcPts val="1200"/>
              </a:spcBef>
            </a:pPr>
            <a:r>
              <a:rPr lang="en-US" sz="2800" dirty="0"/>
              <a:t>For instance, instead of using a 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800" dirty="0"/>
              <a:t> </a:t>
            </a:r>
            <a:r>
              <a:rPr lang="en-US" sz="2800" i="1" dirty="0"/>
              <a:t>method</a:t>
            </a:r>
            <a:r>
              <a:rPr lang="en-US" sz="2800" dirty="0"/>
              <a:t>, we could directly code the swap operation within the sorting method (it’s only three statements</a:t>
            </a:r>
            <a:r>
              <a:rPr lang="en-US" sz="2800" dirty="0" smtClean="0"/>
              <a:t>). That avoids the work of creating an activation record and doing a call / return for what amounts to minimal work IN the method</a:t>
            </a:r>
            <a:endParaRPr lang="en-US" sz="2800" dirty="0"/>
          </a:p>
          <a:p>
            <a:pPr marL="420624" indent="-379413" eaLnBrk="1" hangingPunct="1">
              <a:spcBef>
                <a:spcPts val="1200"/>
              </a:spcBef>
            </a:pPr>
            <a:r>
              <a:rPr lang="en-US" dirty="0" smtClean="0"/>
              <a:t>Now, for that last algorithm, …</a:t>
            </a:r>
            <a:endParaRPr lang="en-US" dirty="0"/>
          </a:p>
          <a:p>
            <a:pPr marL="438150" indent="-438150" eaLnBrk="1" hangingPunct="1">
              <a:spcBef>
                <a:spcPts val="1200"/>
              </a:spcBef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1524000" y="1"/>
            <a:ext cx="9144000" cy="701675"/>
          </a:xfrm>
        </p:spPr>
        <p:txBody>
          <a:bodyPr/>
          <a:lstStyle/>
          <a:p>
            <a:pPr eaLnBrk="1" hangingPunct="1"/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143225" y="932675"/>
            <a:ext cx="11905549" cy="53506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Not a “shell game;” invented by Donald Shell in 1959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Our previous sorting methods (except for </a:t>
            </a:r>
            <a:r>
              <a:rPr lang="en-US" dirty="0" err="1" smtClean="0"/>
              <a:t>QuickSort</a:t>
            </a:r>
            <a:r>
              <a:rPr lang="en-US" dirty="0" smtClean="0"/>
              <a:t>) all worked on </a:t>
            </a:r>
            <a:r>
              <a:rPr lang="en-US" i="1" u="sng" dirty="0" smtClean="0"/>
              <a:t>adjacent</a:t>
            </a:r>
            <a:r>
              <a:rPr lang="en-US" dirty="0" smtClean="0"/>
              <a:t> items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Shell Sort attempts to move items that are far from where they will ultimately end up by large distances initially, to get the list “nearly sorted” very quickly.</a:t>
            </a:r>
          </a:p>
        </p:txBody>
      </p:sp>
    </p:spTree>
    <p:extLst>
      <p:ext uri="{BB962C8B-B14F-4D97-AF65-F5344CB8AC3E}">
        <p14:creationId xmlns:p14="http://schemas.microsoft.com/office/powerpoint/2010/main" val="3750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77826" name="Rectangle 3"/>
          <p:cNvSpPr txBox="1">
            <a:spLocks noChangeArrowheads="1"/>
          </p:cNvSpPr>
          <p:nvPr/>
        </p:nvSpPr>
        <p:spPr bwMode="auto">
          <a:xfrm>
            <a:off x="146304" y="905256"/>
            <a:ext cx="11436096" cy="558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Improvement on Insertion Sort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Consider using Insertion Sort on this </a:t>
            </a:r>
            <a:r>
              <a:rPr lang="en-US" sz="3000" dirty="0" smtClean="0"/>
              <a:t>list:</a:t>
            </a:r>
            <a:endParaRPr lang="en-US" sz="3000" dirty="0"/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Compare (and maybe swap) adjacent items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1320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77828" name="Text Box 7"/>
          <p:cNvSpPr txBox="1">
            <a:spLocks noChangeArrowheads="1"/>
          </p:cNvSpPr>
          <p:nvPr/>
        </p:nvSpPr>
        <p:spPr bwMode="auto">
          <a:xfrm>
            <a:off x="1930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77829" name="Text Box 8"/>
          <p:cNvSpPr txBox="1">
            <a:spLocks noChangeArrowheads="1"/>
          </p:cNvSpPr>
          <p:nvPr/>
        </p:nvSpPr>
        <p:spPr bwMode="auto">
          <a:xfrm>
            <a:off x="2540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77830" name="Text Box 9"/>
          <p:cNvSpPr txBox="1">
            <a:spLocks noChangeArrowheads="1"/>
          </p:cNvSpPr>
          <p:nvPr/>
        </p:nvSpPr>
        <p:spPr bwMode="auto">
          <a:xfrm>
            <a:off x="3149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77831" name="Text Box 10"/>
          <p:cNvSpPr txBox="1">
            <a:spLocks noChangeArrowheads="1"/>
          </p:cNvSpPr>
          <p:nvPr/>
        </p:nvSpPr>
        <p:spPr bwMode="auto">
          <a:xfrm>
            <a:off x="3759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77832" name="Text Box 11"/>
          <p:cNvSpPr txBox="1">
            <a:spLocks noChangeArrowheads="1"/>
          </p:cNvSpPr>
          <p:nvPr/>
        </p:nvSpPr>
        <p:spPr bwMode="auto">
          <a:xfrm>
            <a:off x="4368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77833" name="Text Box 12"/>
          <p:cNvSpPr txBox="1">
            <a:spLocks noChangeArrowheads="1"/>
          </p:cNvSpPr>
          <p:nvPr/>
        </p:nvSpPr>
        <p:spPr bwMode="auto">
          <a:xfrm>
            <a:off x="4978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77834" name="Text Box 13"/>
          <p:cNvSpPr txBox="1">
            <a:spLocks noChangeArrowheads="1"/>
          </p:cNvSpPr>
          <p:nvPr/>
        </p:nvSpPr>
        <p:spPr bwMode="auto">
          <a:xfrm>
            <a:off x="5588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77835" name="Text Box 14"/>
          <p:cNvSpPr txBox="1">
            <a:spLocks noChangeArrowheads="1"/>
          </p:cNvSpPr>
          <p:nvPr/>
        </p:nvSpPr>
        <p:spPr bwMode="auto">
          <a:xfrm>
            <a:off x="6197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77836" name="Text Box 15"/>
          <p:cNvSpPr txBox="1">
            <a:spLocks noChangeArrowheads="1"/>
          </p:cNvSpPr>
          <p:nvPr/>
        </p:nvSpPr>
        <p:spPr bwMode="auto">
          <a:xfrm>
            <a:off x="6807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77837" name="Text Box 16"/>
          <p:cNvSpPr txBox="1">
            <a:spLocks noChangeArrowheads="1"/>
          </p:cNvSpPr>
          <p:nvPr/>
        </p:nvSpPr>
        <p:spPr bwMode="auto">
          <a:xfrm>
            <a:off x="7416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77838" name="Text Box 17"/>
          <p:cNvSpPr txBox="1">
            <a:spLocks noChangeArrowheads="1"/>
          </p:cNvSpPr>
          <p:nvPr/>
        </p:nvSpPr>
        <p:spPr bwMode="auto">
          <a:xfrm>
            <a:off x="8026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77839" name="Text Box 18"/>
          <p:cNvSpPr txBox="1">
            <a:spLocks noChangeArrowheads="1"/>
          </p:cNvSpPr>
          <p:nvPr/>
        </p:nvSpPr>
        <p:spPr bwMode="auto">
          <a:xfrm>
            <a:off x="8636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77840" name="Text Box 19"/>
          <p:cNvSpPr txBox="1">
            <a:spLocks noChangeArrowheads="1"/>
          </p:cNvSpPr>
          <p:nvPr/>
        </p:nvSpPr>
        <p:spPr bwMode="auto">
          <a:xfrm>
            <a:off x="9245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77841" name="Text Box 20"/>
          <p:cNvSpPr txBox="1">
            <a:spLocks noChangeArrowheads="1"/>
          </p:cNvSpPr>
          <p:nvPr/>
        </p:nvSpPr>
        <p:spPr bwMode="auto">
          <a:xfrm>
            <a:off x="9855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77842" name="Text Box 21"/>
          <p:cNvSpPr txBox="1">
            <a:spLocks noChangeArrowheads="1"/>
          </p:cNvSpPr>
          <p:nvPr/>
        </p:nvSpPr>
        <p:spPr bwMode="auto">
          <a:xfrm>
            <a:off x="10464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77843" name="Text Box 22"/>
          <p:cNvSpPr txBox="1">
            <a:spLocks noChangeArrowheads="1"/>
          </p:cNvSpPr>
          <p:nvPr/>
        </p:nvSpPr>
        <p:spPr bwMode="auto">
          <a:xfrm>
            <a:off x="1320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16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77844" name="Text Box 23"/>
          <p:cNvSpPr txBox="1">
            <a:spLocks noChangeArrowheads="1"/>
          </p:cNvSpPr>
          <p:nvPr/>
        </p:nvSpPr>
        <p:spPr bwMode="auto">
          <a:xfrm>
            <a:off x="1930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7</a:t>
            </a:r>
            <a:endParaRPr lang="en-US" sz="2600" b="1" baseline="-25000"/>
          </a:p>
        </p:txBody>
      </p:sp>
      <p:sp>
        <p:nvSpPr>
          <p:cNvPr id="77845" name="Text Box 24"/>
          <p:cNvSpPr txBox="1">
            <a:spLocks noChangeArrowheads="1"/>
          </p:cNvSpPr>
          <p:nvPr/>
        </p:nvSpPr>
        <p:spPr bwMode="auto">
          <a:xfrm>
            <a:off x="2540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77846" name="Text Box 25"/>
          <p:cNvSpPr txBox="1">
            <a:spLocks noChangeArrowheads="1"/>
          </p:cNvSpPr>
          <p:nvPr/>
        </p:nvSpPr>
        <p:spPr bwMode="auto">
          <a:xfrm>
            <a:off x="3149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77847" name="Text Box 26"/>
          <p:cNvSpPr txBox="1">
            <a:spLocks noChangeArrowheads="1"/>
          </p:cNvSpPr>
          <p:nvPr/>
        </p:nvSpPr>
        <p:spPr bwMode="auto">
          <a:xfrm>
            <a:off x="3759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77848" name="Text Box 27"/>
          <p:cNvSpPr txBox="1">
            <a:spLocks noChangeArrowheads="1"/>
          </p:cNvSpPr>
          <p:nvPr/>
        </p:nvSpPr>
        <p:spPr bwMode="auto">
          <a:xfrm>
            <a:off x="4368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77849" name="Text Box 28"/>
          <p:cNvSpPr txBox="1">
            <a:spLocks noChangeArrowheads="1"/>
          </p:cNvSpPr>
          <p:nvPr/>
        </p:nvSpPr>
        <p:spPr bwMode="auto">
          <a:xfrm>
            <a:off x="4978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77850" name="Text Box 29"/>
          <p:cNvSpPr txBox="1">
            <a:spLocks noChangeArrowheads="1"/>
          </p:cNvSpPr>
          <p:nvPr/>
        </p:nvSpPr>
        <p:spPr bwMode="auto">
          <a:xfrm>
            <a:off x="5588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77851" name="Text Box 30"/>
          <p:cNvSpPr txBox="1">
            <a:spLocks noChangeArrowheads="1"/>
          </p:cNvSpPr>
          <p:nvPr/>
        </p:nvSpPr>
        <p:spPr bwMode="auto">
          <a:xfrm>
            <a:off x="6197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77852" name="Text Box 31"/>
          <p:cNvSpPr txBox="1">
            <a:spLocks noChangeArrowheads="1"/>
          </p:cNvSpPr>
          <p:nvPr/>
        </p:nvSpPr>
        <p:spPr bwMode="auto">
          <a:xfrm>
            <a:off x="6807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77853" name="Text Box 32"/>
          <p:cNvSpPr txBox="1">
            <a:spLocks noChangeArrowheads="1"/>
          </p:cNvSpPr>
          <p:nvPr/>
        </p:nvSpPr>
        <p:spPr bwMode="auto">
          <a:xfrm>
            <a:off x="7416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77854" name="Text Box 33"/>
          <p:cNvSpPr txBox="1">
            <a:spLocks noChangeArrowheads="1"/>
          </p:cNvSpPr>
          <p:nvPr/>
        </p:nvSpPr>
        <p:spPr bwMode="auto">
          <a:xfrm>
            <a:off x="8026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77855" name="Text Box 34"/>
          <p:cNvSpPr txBox="1">
            <a:spLocks noChangeArrowheads="1"/>
          </p:cNvSpPr>
          <p:nvPr/>
        </p:nvSpPr>
        <p:spPr bwMode="auto">
          <a:xfrm>
            <a:off x="8636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77856" name="Text Box 35"/>
          <p:cNvSpPr txBox="1">
            <a:spLocks noChangeArrowheads="1"/>
          </p:cNvSpPr>
          <p:nvPr/>
        </p:nvSpPr>
        <p:spPr bwMode="auto">
          <a:xfrm>
            <a:off x="9245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77857" name="Text Box 36"/>
          <p:cNvSpPr txBox="1">
            <a:spLocks noChangeArrowheads="1"/>
          </p:cNvSpPr>
          <p:nvPr/>
        </p:nvSpPr>
        <p:spPr bwMode="auto">
          <a:xfrm>
            <a:off x="9855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77858" name="Text Box 37"/>
          <p:cNvSpPr txBox="1">
            <a:spLocks noChangeArrowheads="1"/>
          </p:cNvSpPr>
          <p:nvPr/>
        </p:nvSpPr>
        <p:spPr bwMode="auto">
          <a:xfrm>
            <a:off x="10464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sp>
        <p:nvSpPr>
          <p:cNvPr id="77859" name="Line 39"/>
          <p:cNvSpPr>
            <a:spLocks noChangeShapeType="1"/>
          </p:cNvSpPr>
          <p:nvPr/>
        </p:nvSpPr>
        <p:spPr bwMode="auto">
          <a:xfrm flipV="1">
            <a:off x="1625600" y="3968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79874" name="Rectangle 3"/>
          <p:cNvSpPr txBox="1">
            <a:spLocks noChangeArrowheads="1"/>
          </p:cNvSpPr>
          <p:nvPr/>
        </p:nvSpPr>
        <p:spPr bwMode="auto">
          <a:xfrm>
            <a:off x="146304" y="905256"/>
            <a:ext cx="11436096" cy="558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Improvement on Insertion Sort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Consider using Insertion Sort on this </a:t>
            </a:r>
            <a:r>
              <a:rPr lang="en-US" sz="3000" dirty="0" smtClean="0"/>
              <a:t>list:</a:t>
            </a:r>
            <a:endParaRPr lang="en-US" sz="3000" dirty="0"/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Compare (and maybe swap) adjacent items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320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1930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2540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3149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79879" name="Text Box 8"/>
          <p:cNvSpPr txBox="1">
            <a:spLocks noChangeArrowheads="1"/>
          </p:cNvSpPr>
          <p:nvPr/>
        </p:nvSpPr>
        <p:spPr bwMode="auto">
          <a:xfrm>
            <a:off x="3759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79880" name="Text Box 9"/>
          <p:cNvSpPr txBox="1">
            <a:spLocks noChangeArrowheads="1"/>
          </p:cNvSpPr>
          <p:nvPr/>
        </p:nvSpPr>
        <p:spPr bwMode="auto">
          <a:xfrm>
            <a:off x="4368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79881" name="Text Box 10"/>
          <p:cNvSpPr txBox="1">
            <a:spLocks noChangeArrowheads="1"/>
          </p:cNvSpPr>
          <p:nvPr/>
        </p:nvSpPr>
        <p:spPr bwMode="auto">
          <a:xfrm>
            <a:off x="4978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79882" name="Text Box 11"/>
          <p:cNvSpPr txBox="1">
            <a:spLocks noChangeArrowheads="1"/>
          </p:cNvSpPr>
          <p:nvPr/>
        </p:nvSpPr>
        <p:spPr bwMode="auto">
          <a:xfrm>
            <a:off x="5588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6197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79884" name="Text Box 13"/>
          <p:cNvSpPr txBox="1">
            <a:spLocks noChangeArrowheads="1"/>
          </p:cNvSpPr>
          <p:nvPr/>
        </p:nvSpPr>
        <p:spPr bwMode="auto">
          <a:xfrm>
            <a:off x="6807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79885" name="Text Box 14"/>
          <p:cNvSpPr txBox="1">
            <a:spLocks noChangeArrowheads="1"/>
          </p:cNvSpPr>
          <p:nvPr/>
        </p:nvSpPr>
        <p:spPr bwMode="auto">
          <a:xfrm>
            <a:off x="7416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79886" name="Text Box 15"/>
          <p:cNvSpPr txBox="1">
            <a:spLocks noChangeArrowheads="1"/>
          </p:cNvSpPr>
          <p:nvPr/>
        </p:nvSpPr>
        <p:spPr bwMode="auto">
          <a:xfrm>
            <a:off x="8026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79887" name="Text Box 16"/>
          <p:cNvSpPr txBox="1">
            <a:spLocks noChangeArrowheads="1"/>
          </p:cNvSpPr>
          <p:nvPr/>
        </p:nvSpPr>
        <p:spPr bwMode="auto">
          <a:xfrm>
            <a:off x="8636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79888" name="Text Box 17"/>
          <p:cNvSpPr txBox="1">
            <a:spLocks noChangeArrowheads="1"/>
          </p:cNvSpPr>
          <p:nvPr/>
        </p:nvSpPr>
        <p:spPr bwMode="auto">
          <a:xfrm>
            <a:off x="9245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79889" name="Text Box 18"/>
          <p:cNvSpPr txBox="1">
            <a:spLocks noChangeArrowheads="1"/>
          </p:cNvSpPr>
          <p:nvPr/>
        </p:nvSpPr>
        <p:spPr bwMode="auto">
          <a:xfrm>
            <a:off x="9855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79890" name="Text Box 19"/>
          <p:cNvSpPr txBox="1">
            <a:spLocks noChangeArrowheads="1"/>
          </p:cNvSpPr>
          <p:nvPr/>
        </p:nvSpPr>
        <p:spPr bwMode="auto">
          <a:xfrm>
            <a:off x="10464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79891" name="Text Box 20"/>
          <p:cNvSpPr txBox="1">
            <a:spLocks noChangeArrowheads="1"/>
          </p:cNvSpPr>
          <p:nvPr/>
        </p:nvSpPr>
        <p:spPr bwMode="auto">
          <a:xfrm>
            <a:off x="1320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79892" name="Text Box 21"/>
          <p:cNvSpPr txBox="1">
            <a:spLocks noChangeArrowheads="1"/>
          </p:cNvSpPr>
          <p:nvPr/>
        </p:nvSpPr>
        <p:spPr bwMode="auto">
          <a:xfrm>
            <a:off x="1930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dirty="0">
                <a:solidFill>
                  <a:schemeClr val="hlink"/>
                </a:solidFill>
              </a:rPr>
              <a:t>7</a:t>
            </a:r>
            <a:endParaRPr lang="en-US" sz="2600" b="1" baseline="-25000" dirty="0">
              <a:solidFill>
                <a:schemeClr val="hlink"/>
              </a:solidFill>
            </a:endParaRPr>
          </a:p>
        </p:txBody>
      </p:sp>
      <p:sp>
        <p:nvSpPr>
          <p:cNvPr id="79893" name="Text Box 22"/>
          <p:cNvSpPr txBox="1">
            <a:spLocks noChangeArrowheads="1"/>
          </p:cNvSpPr>
          <p:nvPr/>
        </p:nvSpPr>
        <p:spPr bwMode="auto">
          <a:xfrm>
            <a:off x="2540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79894" name="Text Box 23"/>
          <p:cNvSpPr txBox="1">
            <a:spLocks noChangeArrowheads="1"/>
          </p:cNvSpPr>
          <p:nvPr/>
        </p:nvSpPr>
        <p:spPr bwMode="auto">
          <a:xfrm>
            <a:off x="3149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79895" name="Text Box 24"/>
          <p:cNvSpPr txBox="1">
            <a:spLocks noChangeArrowheads="1"/>
          </p:cNvSpPr>
          <p:nvPr/>
        </p:nvSpPr>
        <p:spPr bwMode="auto">
          <a:xfrm>
            <a:off x="3759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79896" name="Text Box 25"/>
          <p:cNvSpPr txBox="1">
            <a:spLocks noChangeArrowheads="1"/>
          </p:cNvSpPr>
          <p:nvPr/>
        </p:nvSpPr>
        <p:spPr bwMode="auto">
          <a:xfrm>
            <a:off x="4368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4978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79898" name="Text Box 27"/>
          <p:cNvSpPr txBox="1">
            <a:spLocks noChangeArrowheads="1"/>
          </p:cNvSpPr>
          <p:nvPr/>
        </p:nvSpPr>
        <p:spPr bwMode="auto">
          <a:xfrm>
            <a:off x="5588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79899" name="Text Box 28"/>
          <p:cNvSpPr txBox="1">
            <a:spLocks noChangeArrowheads="1"/>
          </p:cNvSpPr>
          <p:nvPr/>
        </p:nvSpPr>
        <p:spPr bwMode="auto">
          <a:xfrm>
            <a:off x="6197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79900" name="Text Box 29"/>
          <p:cNvSpPr txBox="1">
            <a:spLocks noChangeArrowheads="1"/>
          </p:cNvSpPr>
          <p:nvPr/>
        </p:nvSpPr>
        <p:spPr bwMode="auto">
          <a:xfrm>
            <a:off x="6807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79901" name="Text Box 30"/>
          <p:cNvSpPr txBox="1">
            <a:spLocks noChangeArrowheads="1"/>
          </p:cNvSpPr>
          <p:nvPr/>
        </p:nvSpPr>
        <p:spPr bwMode="auto">
          <a:xfrm>
            <a:off x="7416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79902" name="Text Box 31"/>
          <p:cNvSpPr txBox="1">
            <a:spLocks noChangeArrowheads="1"/>
          </p:cNvSpPr>
          <p:nvPr/>
        </p:nvSpPr>
        <p:spPr bwMode="auto">
          <a:xfrm>
            <a:off x="8026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79903" name="Text Box 32"/>
          <p:cNvSpPr txBox="1">
            <a:spLocks noChangeArrowheads="1"/>
          </p:cNvSpPr>
          <p:nvPr/>
        </p:nvSpPr>
        <p:spPr bwMode="auto">
          <a:xfrm>
            <a:off x="8636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79904" name="Text Box 33"/>
          <p:cNvSpPr txBox="1">
            <a:spLocks noChangeArrowheads="1"/>
          </p:cNvSpPr>
          <p:nvPr/>
        </p:nvSpPr>
        <p:spPr bwMode="auto">
          <a:xfrm>
            <a:off x="9245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79905" name="Text Box 34"/>
          <p:cNvSpPr txBox="1">
            <a:spLocks noChangeArrowheads="1"/>
          </p:cNvSpPr>
          <p:nvPr/>
        </p:nvSpPr>
        <p:spPr bwMode="auto">
          <a:xfrm>
            <a:off x="9855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79906" name="Text Box 35"/>
          <p:cNvSpPr txBox="1">
            <a:spLocks noChangeArrowheads="1"/>
          </p:cNvSpPr>
          <p:nvPr/>
        </p:nvSpPr>
        <p:spPr bwMode="auto">
          <a:xfrm>
            <a:off x="10464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grpSp>
        <p:nvGrpSpPr>
          <p:cNvPr id="79907" name="Group 36"/>
          <p:cNvGrpSpPr>
            <a:grpSpLocks/>
          </p:cNvGrpSpPr>
          <p:nvPr/>
        </p:nvGrpSpPr>
        <p:grpSpPr bwMode="auto">
          <a:xfrm>
            <a:off x="1625600" y="3968750"/>
            <a:ext cx="609600" cy="381000"/>
            <a:chOff x="768" y="2160"/>
            <a:chExt cx="288" cy="240"/>
          </a:xfrm>
        </p:grpSpPr>
        <p:sp>
          <p:nvSpPr>
            <p:cNvPr id="79908" name="Line 37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38"/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39"/>
            <p:cNvSpPr>
              <a:spLocks noChangeShapeType="1"/>
            </p:cNvSpPr>
            <p:nvPr/>
          </p:nvSpPr>
          <p:spPr bwMode="auto">
            <a:xfrm>
              <a:off x="76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0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Shellsort Work?</a:t>
            </a:r>
          </a:p>
        </p:txBody>
      </p:sp>
      <p:sp>
        <p:nvSpPr>
          <p:cNvPr id="81922" name="Rectangle 3"/>
          <p:cNvSpPr txBox="1">
            <a:spLocks noChangeArrowheads="1"/>
          </p:cNvSpPr>
          <p:nvPr/>
        </p:nvSpPr>
        <p:spPr bwMode="auto">
          <a:xfrm>
            <a:off x="146304" y="905256"/>
            <a:ext cx="11436096" cy="558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Improvement on Insertion Sort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Consider using Insertion Sort on this </a:t>
            </a:r>
            <a:r>
              <a:rPr lang="en-US" sz="3000" dirty="0" smtClean="0"/>
              <a:t>list:</a:t>
            </a:r>
            <a:endParaRPr lang="en-US" sz="3000" dirty="0"/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US" sz="3000" dirty="0"/>
              <a:t>Compare (and maybe swap) adjacent items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1320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1930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2</a:t>
            </a: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2540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3</a:t>
            </a: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3149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4</a:t>
            </a:r>
          </a:p>
        </p:txBody>
      </p:sp>
      <p:sp>
        <p:nvSpPr>
          <p:cNvPr id="81927" name="Text Box 8"/>
          <p:cNvSpPr txBox="1">
            <a:spLocks noChangeArrowheads="1"/>
          </p:cNvSpPr>
          <p:nvPr/>
        </p:nvSpPr>
        <p:spPr bwMode="auto">
          <a:xfrm>
            <a:off x="3759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5</a:t>
            </a: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4368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6</a:t>
            </a:r>
          </a:p>
        </p:txBody>
      </p:sp>
      <p:sp>
        <p:nvSpPr>
          <p:cNvPr id="81929" name="Text Box 10"/>
          <p:cNvSpPr txBox="1">
            <a:spLocks noChangeArrowheads="1"/>
          </p:cNvSpPr>
          <p:nvPr/>
        </p:nvSpPr>
        <p:spPr bwMode="auto">
          <a:xfrm>
            <a:off x="4978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7</a:t>
            </a:r>
          </a:p>
        </p:txBody>
      </p:sp>
      <p:sp>
        <p:nvSpPr>
          <p:cNvPr id="81930" name="Text Box 11"/>
          <p:cNvSpPr txBox="1">
            <a:spLocks noChangeArrowheads="1"/>
          </p:cNvSpPr>
          <p:nvPr/>
        </p:nvSpPr>
        <p:spPr bwMode="auto">
          <a:xfrm>
            <a:off x="5588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8</a:t>
            </a:r>
          </a:p>
        </p:txBody>
      </p:sp>
      <p:sp>
        <p:nvSpPr>
          <p:cNvPr id="81931" name="Text Box 12"/>
          <p:cNvSpPr txBox="1">
            <a:spLocks noChangeArrowheads="1"/>
          </p:cNvSpPr>
          <p:nvPr/>
        </p:nvSpPr>
        <p:spPr bwMode="auto">
          <a:xfrm>
            <a:off x="6197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9</a:t>
            </a:r>
          </a:p>
        </p:txBody>
      </p:sp>
      <p:sp>
        <p:nvSpPr>
          <p:cNvPr id="81932" name="Text Box 13"/>
          <p:cNvSpPr txBox="1">
            <a:spLocks noChangeArrowheads="1"/>
          </p:cNvSpPr>
          <p:nvPr/>
        </p:nvSpPr>
        <p:spPr bwMode="auto">
          <a:xfrm>
            <a:off x="6807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10</a:t>
            </a:r>
          </a:p>
        </p:txBody>
      </p:sp>
      <p:sp>
        <p:nvSpPr>
          <p:cNvPr id="81933" name="Text Box 14"/>
          <p:cNvSpPr txBox="1">
            <a:spLocks noChangeArrowheads="1"/>
          </p:cNvSpPr>
          <p:nvPr/>
        </p:nvSpPr>
        <p:spPr bwMode="auto">
          <a:xfrm>
            <a:off x="7416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11</a:t>
            </a:r>
          </a:p>
        </p:txBody>
      </p:sp>
      <p:sp>
        <p:nvSpPr>
          <p:cNvPr id="81934" name="Text Box 15"/>
          <p:cNvSpPr txBox="1">
            <a:spLocks noChangeArrowheads="1"/>
          </p:cNvSpPr>
          <p:nvPr/>
        </p:nvSpPr>
        <p:spPr bwMode="auto">
          <a:xfrm>
            <a:off x="80264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12</a:t>
            </a:r>
          </a:p>
        </p:txBody>
      </p:sp>
      <p:sp>
        <p:nvSpPr>
          <p:cNvPr id="81935" name="Text Box 16"/>
          <p:cNvSpPr txBox="1">
            <a:spLocks noChangeArrowheads="1"/>
          </p:cNvSpPr>
          <p:nvPr/>
        </p:nvSpPr>
        <p:spPr bwMode="auto">
          <a:xfrm>
            <a:off x="86360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13</a:t>
            </a:r>
          </a:p>
        </p:txBody>
      </p:sp>
      <p:sp>
        <p:nvSpPr>
          <p:cNvPr id="81936" name="Text Box 17"/>
          <p:cNvSpPr txBox="1">
            <a:spLocks noChangeArrowheads="1"/>
          </p:cNvSpPr>
          <p:nvPr/>
        </p:nvSpPr>
        <p:spPr bwMode="auto">
          <a:xfrm>
            <a:off x="92456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14</a:t>
            </a:r>
          </a:p>
        </p:txBody>
      </p:sp>
      <p:sp>
        <p:nvSpPr>
          <p:cNvPr id="81937" name="Text Box 18"/>
          <p:cNvSpPr txBox="1">
            <a:spLocks noChangeArrowheads="1"/>
          </p:cNvSpPr>
          <p:nvPr/>
        </p:nvSpPr>
        <p:spPr bwMode="auto">
          <a:xfrm>
            <a:off x="98552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15</a:t>
            </a:r>
          </a:p>
        </p:txBody>
      </p:sp>
      <p:sp>
        <p:nvSpPr>
          <p:cNvPr id="81938" name="Text Box 19"/>
          <p:cNvSpPr txBox="1">
            <a:spLocks noChangeArrowheads="1"/>
          </p:cNvSpPr>
          <p:nvPr/>
        </p:nvSpPr>
        <p:spPr bwMode="auto">
          <a:xfrm>
            <a:off x="10464800" y="2978150"/>
            <a:ext cx="60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A</a:t>
            </a:r>
            <a:r>
              <a:rPr lang="en-US" sz="2000" b="1" baseline="-25000"/>
              <a:t>16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320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16</a:t>
            </a:r>
            <a:endParaRPr lang="en-US" sz="2600" b="1" baseline="-2500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930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>
                <a:solidFill>
                  <a:schemeClr val="hlink"/>
                </a:solidFill>
              </a:rPr>
              <a:t>7</a:t>
            </a:r>
            <a:endParaRPr lang="en-US" sz="2600" b="1" baseline="-25000">
              <a:solidFill>
                <a:schemeClr val="hlink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40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4</a:t>
            </a:r>
            <a:endParaRPr lang="en-US" sz="2600" b="1" baseline="-25000"/>
          </a:p>
        </p:txBody>
      </p:sp>
      <p:sp>
        <p:nvSpPr>
          <p:cNvPr id="81942" name="Text Box 23"/>
          <p:cNvSpPr txBox="1">
            <a:spLocks noChangeArrowheads="1"/>
          </p:cNvSpPr>
          <p:nvPr/>
        </p:nvSpPr>
        <p:spPr bwMode="auto">
          <a:xfrm>
            <a:off x="3149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11</a:t>
            </a:r>
            <a:endParaRPr lang="en-US" sz="2600" b="1" baseline="-25000"/>
          </a:p>
        </p:txBody>
      </p:sp>
      <p:sp>
        <p:nvSpPr>
          <p:cNvPr id="81943" name="Text Box 24"/>
          <p:cNvSpPr txBox="1">
            <a:spLocks noChangeArrowheads="1"/>
          </p:cNvSpPr>
          <p:nvPr/>
        </p:nvSpPr>
        <p:spPr bwMode="auto">
          <a:xfrm>
            <a:off x="3759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10</a:t>
            </a:r>
            <a:endParaRPr lang="en-US" sz="2600" b="1" baseline="-25000"/>
          </a:p>
        </p:txBody>
      </p:sp>
      <p:sp>
        <p:nvSpPr>
          <p:cNvPr id="81944" name="Text Box 25"/>
          <p:cNvSpPr txBox="1">
            <a:spLocks noChangeArrowheads="1"/>
          </p:cNvSpPr>
          <p:nvPr/>
        </p:nvSpPr>
        <p:spPr bwMode="auto">
          <a:xfrm>
            <a:off x="4368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3</a:t>
            </a:r>
            <a:endParaRPr lang="en-US" sz="2600" b="1" baseline="-25000"/>
          </a:p>
        </p:txBody>
      </p:sp>
      <p:sp>
        <p:nvSpPr>
          <p:cNvPr id="81945" name="Text Box 26"/>
          <p:cNvSpPr txBox="1">
            <a:spLocks noChangeArrowheads="1"/>
          </p:cNvSpPr>
          <p:nvPr/>
        </p:nvSpPr>
        <p:spPr bwMode="auto">
          <a:xfrm>
            <a:off x="4978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6</a:t>
            </a:r>
            <a:endParaRPr lang="en-US" sz="2600" b="1" baseline="-25000"/>
          </a:p>
        </p:txBody>
      </p:sp>
      <p:sp>
        <p:nvSpPr>
          <p:cNvPr id="81946" name="Text Box 27"/>
          <p:cNvSpPr txBox="1">
            <a:spLocks noChangeArrowheads="1"/>
          </p:cNvSpPr>
          <p:nvPr/>
        </p:nvSpPr>
        <p:spPr bwMode="auto">
          <a:xfrm>
            <a:off x="5588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15</a:t>
            </a:r>
            <a:endParaRPr lang="en-US" sz="2600" b="1" baseline="-25000"/>
          </a:p>
        </p:txBody>
      </p:sp>
      <p:sp>
        <p:nvSpPr>
          <p:cNvPr id="81947" name="Text Box 28"/>
          <p:cNvSpPr txBox="1">
            <a:spLocks noChangeArrowheads="1"/>
          </p:cNvSpPr>
          <p:nvPr/>
        </p:nvSpPr>
        <p:spPr bwMode="auto">
          <a:xfrm>
            <a:off x="6197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5</a:t>
            </a:r>
            <a:endParaRPr lang="en-US" sz="2600" b="1" baseline="-25000"/>
          </a:p>
        </p:txBody>
      </p:sp>
      <p:sp>
        <p:nvSpPr>
          <p:cNvPr id="81948" name="Text Box 29"/>
          <p:cNvSpPr txBox="1">
            <a:spLocks noChangeArrowheads="1"/>
          </p:cNvSpPr>
          <p:nvPr/>
        </p:nvSpPr>
        <p:spPr bwMode="auto">
          <a:xfrm>
            <a:off x="6807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</a:t>
            </a:r>
            <a:endParaRPr lang="en-US" sz="2600" b="1" baseline="-25000"/>
          </a:p>
        </p:txBody>
      </p:sp>
      <p:sp>
        <p:nvSpPr>
          <p:cNvPr id="81949" name="Text Box 30"/>
          <p:cNvSpPr txBox="1">
            <a:spLocks noChangeArrowheads="1"/>
          </p:cNvSpPr>
          <p:nvPr/>
        </p:nvSpPr>
        <p:spPr bwMode="auto">
          <a:xfrm>
            <a:off x="7416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14</a:t>
            </a:r>
            <a:endParaRPr lang="en-US" sz="2600" b="1" baseline="-25000"/>
          </a:p>
        </p:txBody>
      </p:sp>
      <p:sp>
        <p:nvSpPr>
          <p:cNvPr id="81950" name="Text Box 31"/>
          <p:cNvSpPr txBox="1">
            <a:spLocks noChangeArrowheads="1"/>
          </p:cNvSpPr>
          <p:nvPr/>
        </p:nvSpPr>
        <p:spPr bwMode="auto">
          <a:xfrm>
            <a:off x="80264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9</a:t>
            </a:r>
            <a:endParaRPr lang="en-US" sz="2600" b="1" baseline="-25000"/>
          </a:p>
        </p:txBody>
      </p:sp>
      <p:sp>
        <p:nvSpPr>
          <p:cNvPr id="81951" name="Text Box 32"/>
          <p:cNvSpPr txBox="1">
            <a:spLocks noChangeArrowheads="1"/>
          </p:cNvSpPr>
          <p:nvPr/>
        </p:nvSpPr>
        <p:spPr bwMode="auto">
          <a:xfrm>
            <a:off x="86360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13</a:t>
            </a:r>
            <a:endParaRPr lang="en-US" sz="2600" b="1" baseline="-25000"/>
          </a:p>
        </p:txBody>
      </p:sp>
      <p:sp>
        <p:nvSpPr>
          <p:cNvPr id="81952" name="Text Box 33"/>
          <p:cNvSpPr txBox="1">
            <a:spLocks noChangeArrowheads="1"/>
          </p:cNvSpPr>
          <p:nvPr/>
        </p:nvSpPr>
        <p:spPr bwMode="auto">
          <a:xfrm>
            <a:off x="92456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2</a:t>
            </a:r>
            <a:endParaRPr lang="en-US" sz="2600" b="1" baseline="-25000"/>
          </a:p>
        </p:txBody>
      </p:sp>
      <p:sp>
        <p:nvSpPr>
          <p:cNvPr id="81953" name="Text Box 34"/>
          <p:cNvSpPr txBox="1">
            <a:spLocks noChangeArrowheads="1"/>
          </p:cNvSpPr>
          <p:nvPr/>
        </p:nvSpPr>
        <p:spPr bwMode="auto">
          <a:xfrm>
            <a:off x="98552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12</a:t>
            </a:r>
            <a:endParaRPr lang="en-US" sz="2600" b="1" baseline="-25000"/>
          </a:p>
        </p:txBody>
      </p:sp>
      <p:sp>
        <p:nvSpPr>
          <p:cNvPr id="81954" name="Text Box 35"/>
          <p:cNvSpPr txBox="1">
            <a:spLocks noChangeArrowheads="1"/>
          </p:cNvSpPr>
          <p:nvPr/>
        </p:nvSpPr>
        <p:spPr bwMode="auto">
          <a:xfrm>
            <a:off x="10464800" y="3511550"/>
            <a:ext cx="6096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8288" rIns="0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/>
              <a:t>8</a:t>
            </a:r>
            <a:endParaRPr lang="en-US" sz="2600" b="1" baseline="-25000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625600" y="3968750"/>
            <a:ext cx="609600" cy="381000"/>
            <a:chOff x="768" y="2160"/>
            <a:chExt cx="288" cy="240"/>
          </a:xfrm>
        </p:grpSpPr>
        <p:sp>
          <p:nvSpPr>
            <p:cNvPr id="81956" name="Line 37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7" name="Line 38"/>
            <p:cNvSpPr>
              <a:spLocks noChangeShapeType="1"/>
            </p:cNvSpPr>
            <p:nvPr/>
          </p:nvSpPr>
          <p:spPr bwMode="auto">
            <a:xfrm flipV="1">
              <a:off x="768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8" name="Line 39"/>
            <p:cNvSpPr>
              <a:spLocks noChangeShapeType="1"/>
            </p:cNvSpPr>
            <p:nvPr/>
          </p:nvSpPr>
          <p:spPr bwMode="auto">
            <a:xfrm>
              <a:off x="768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03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5 -2.96296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 -2.96296E-6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5 2.22222E-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3" grpId="0"/>
    </p:bldLst>
  </p:timing>
</p:sld>
</file>

<file path=ppt/theme/theme1.xml><?xml version="1.0" encoding="utf-8"?>
<a:theme xmlns:a="http://schemas.openxmlformats.org/drawingml/2006/main" name="EECS PowerPoint 2010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 PowerPoint 2010 Theme</Template>
  <TotalTime>12538</TotalTime>
  <Words>2328</Words>
  <Application>Microsoft Office PowerPoint</Application>
  <PresentationFormat>Widescreen</PresentationFormat>
  <Paragraphs>798</Paragraphs>
  <Slides>35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Franklin Gothic Book</vt:lpstr>
      <vt:lpstr>Symbol</vt:lpstr>
      <vt:lpstr>Times New Roman</vt:lpstr>
      <vt:lpstr>Wingdings</vt:lpstr>
      <vt:lpstr>Wingdings 2</vt:lpstr>
      <vt:lpstr>EECS PowerPoint 2010 Theme</vt:lpstr>
      <vt:lpstr>Equation</vt:lpstr>
      <vt:lpstr>EECS 2500  Linear Data Structures</vt:lpstr>
      <vt:lpstr>Last Time</vt:lpstr>
      <vt:lpstr>More Sorting Considerations (§10.4)</vt:lpstr>
      <vt:lpstr>Testing</vt:lpstr>
      <vt:lpstr>Efficiency</vt:lpstr>
      <vt:lpstr>Shellsort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Notice What Just Happened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How Does Shellsort Work?</vt:lpstr>
      <vt:lpstr>Interval Sequences</vt:lpstr>
      <vt:lpstr>The Shellsort Algorithm</vt:lpstr>
      <vt:lpstr>Rules For Building Interval Sequences</vt:lpstr>
      <vt:lpstr>Analysis of Shellsort</vt:lpstr>
      <vt:lpstr>Analysis of Shellsort</vt:lpstr>
      <vt:lpstr>How Many Possible Shellsort Sequences ARE There?</vt:lpstr>
      <vt:lpstr>How Many Possible Shellsort Sequences ARE There (2)?</vt:lpstr>
      <vt:lpstr>N, nPass, and the Number of Sequences</vt:lpstr>
      <vt:lpstr>In General, There are…</vt:lpstr>
      <vt:lpstr>The Fundamental Questions</vt:lpstr>
      <vt:lpstr>Sequences That Have Been Tried</vt:lpstr>
      <vt:lpstr>More Sequences</vt:lpstr>
      <vt:lpstr>More Sequences, Cont’d</vt:lpstr>
      <vt:lpstr>?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1010 – First Year Design</dc:title>
  <dc:creator>LGT</dc:creator>
  <cp:lastModifiedBy>LGT</cp:lastModifiedBy>
  <cp:revision>2996</cp:revision>
  <dcterms:created xsi:type="dcterms:W3CDTF">2010-07-29T23:41:00Z</dcterms:created>
  <dcterms:modified xsi:type="dcterms:W3CDTF">2016-11-11T00:32:22Z</dcterms:modified>
</cp:coreProperties>
</file>