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6"/>
  </p:notesMasterIdLst>
  <p:sldIdLst>
    <p:sldId id="256" r:id="rId2"/>
    <p:sldId id="257" r:id="rId3"/>
    <p:sldId id="609" r:id="rId4"/>
    <p:sldId id="610" r:id="rId5"/>
    <p:sldId id="611" r:id="rId6"/>
    <p:sldId id="612" r:id="rId7"/>
    <p:sldId id="613" r:id="rId8"/>
    <p:sldId id="614" r:id="rId9"/>
    <p:sldId id="615" r:id="rId10"/>
    <p:sldId id="616" r:id="rId11"/>
    <p:sldId id="617" r:id="rId12"/>
    <p:sldId id="618" r:id="rId13"/>
    <p:sldId id="619" r:id="rId14"/>
    <p:sldId id="620" r:id="rId15"/>
    <p:sldId id="621" r:id="rId16"/>
    <p:sldId id="622" r:id="rId17"/>
    <p:sldId id="623" r:id="rId18"/>
    <p:sldId id="625" r:id="rId19"/>
    <p:sldId id="624" r:id="rId20"/>
    <p:sldId id="639" r:id="rId21"/>
    <p:sldId id="626" r:id="rId22"/>
    <p:sldId id="627" r:id="rId23"/>
    <p:sldId id="628" r:id="rId24"/>
    <p:sldId id="629" r:id="rId25"/>
    <p:sldId id="630" r:id="rId26"/>
    <p:sldId id="631" r:id="rId27"/>
    <p:sldId id="632" r:id="rId28"/>
    <p:sldId id="633" r:id="rId29"/>
    <p:sldId id="634" r:id="rId30"/>
    <p:sldId id="635" r:id="rId31"/>
    <p:sldId id="636" r:id="rId32"/>
    <p:sldId id="637" r:id="rId33"/>
    <p:sldId id="640" r:id="rId34"/>
    <p:sldId id="353" r:id="rId3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0000"/>
    <a:srgbClr val="FF9933"/>
    <a:srgbClr val="00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27" autoAdjust="0"/>
    <p:restoredTop sz="94660"/>
  </p:normalViewPr>
  <p:slideViewPr>
    <p:cSldViewPr>
      <p:cViewPr varScale="1">
        <p:scale>
          <a:sx n="104" d="100"/>
          <a:sy n="104" d="100"/>
        </p:scale>
        <p:origin x="120" y="864"/>
      </p:cViewPr>
      <p:guideLst>
        <p:guide orient="horz" pos="2160"/>
        <p:guide pos="3840"/>
      </p:guideLst>
    </p:cSldViewPr>
  </p:slideViewPr>
  <p:notesTextViewPr>
    <p:cViewPr>
      <p:scale>
        <a:sx n="100" d="100"/>
        <a:sy n="100" d="100"/>
      </p:scale>
      <p:origin x="0" y="0"/>
    </p:cViewPr>
  </p:notesTextViewPr>
  <p:sorterViewPr>
    <p:cViewPr>
      <p:scale>
        <a:sx n="88" d="100"/>
        <a:sy n="88"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3B39CE5-7FFA-42E0-8CC7-0ACEC7860BB4}" type="datetimeFigureOut">
              <a:rPr lang="en-US"/>
              <a:pPr>
                <a:defRPr/>
              </a:pPr>
              <a:t>11/10/2016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6EFF0C5-CF2D-4471-9DD3-AEB7C5540B5C}" type="slidenum">
              <a:rPr lang="en-US"/>
              <a:pPr>
                <a:defRPr/>
              </a:pPr>
              <a:t>‹#›</a:t>
            </a:fld>
            <a:endParaRPr lang="en-US"/>
          </a:p>
        </p:txBody>
      </p:sp>
    </p:spTree>
    <p:extLst>
      <p:ext uri="{BB962C8B-B14F-4D97-AF65-F5344CB8AC3E}">
        <p14:creationId xmlns:p14="http://schemas.microsoft.com/office/powerpoint/2010/main" val="1242604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DF937FAF-F76F-47CE-BAC9-BADE935AA5D6}" type="datetimeFigureOut">
              <a:rPr lang="en-US"/>
              <a:pPr>
                <a:defRPr/>
              </a:pPr>
              <a:t>11/10/2016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25E47D77-E2AE-4376-BDF6-19B935E6693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E2517C7-11B3-4E16-BE7C-2732268807FA}" type="datetimeFigureOut">
              <a:rPr lang="en-US"/>
              <a:pPr>
                <a:defRPr/>
              </a:pPr>
              <a:t>11/10/2016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ECF4B57-E40A-44A2-9309-DFDB02C994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C12B949-C9C5-4C8B-BCF8-D1028BDEB4AB}" type="datetimeFigureOut">
              <a:rPr lang="en-US"/>
              <a:pPr>
                <a:defRPr/>
              </a:pPr>
              <a:t>11/10/2016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7D298F3-A260-48D2-88D0-31ECEAF06FC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a:lvl1pPr>
          </a:lstStyle>
          <a:p>
            <a:pPr>
              <a:defRPr/>
            </a:pPr>
            <a:fld id="{E9FA8FA6-821D-43EB-90AE-E6AD641A41AB}" type="datetimeFigureOut">
              <a:rPr lang="en-US"/>
              <a:pPr>
                <a:defRPr/>
              </a:pPr>
              <a:t>11/10/2016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a:lvl1pPr>
          </a:lstStyle>
          <a:p>
            <a:pPr>
              <a:defRPr/>
            </a:pPr>
            <a:fld id="{C4EE43D1-C591-4987-9B86-50D5749272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B64C213-EF07-475B-AF22-6D7BA7CE4CBC}" type="datetimeFigureOut">
              <a:rPr lang="en-US"/>
              <a:pPr>
                <a:defRPr/>
              </a:pPr>
              <a:t>11/10/2016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3E7887-8B49-4706-99CD-383772D028A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50" y="692150"/>
            <a:ext cx="12192001"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a:lvl1pPr>
          </a:lstStyle>
          <a:p>
            <a:pPr>
              <a:defRPr/>
            </a:pPr>
            <a:fld id="{08F6707E-FEC7-46D3-A6AA-E940F0642548}" type="datetimeFigureOut">
              <a:rPr lang="en-US"/>
              <a:pPr>
                <a:defRPr/>
              </a:pPr>
              <a:t>11/10/2016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a:lvl1pPr>
          </a:lstStyle>
          <a:p>
            <a:pPr>
              <a:defRPr/>
            </a:pPr>
            <a:fld id="{777B35CD-BF16-468E-B23A-ABD46D6D82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4FCADB55-80E5-4508-90CA-3A09B3A2A1EC}" type="datetimeFigureOut">
              <a:rPr lang="en-US"/>
              <a:pPr>
                <a:defRPr/>
              </a:pPr>
              <a:t>11/10/2016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991E1555-90D0-4277-B963-CE4E4B90D5D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a:lvl1pPr>
          </a:lstStyle>
          <a:p>
            <a:pPr>
              <a:defRPr/>
            </a:pPr>
            <a:fld id="{C4B98780-6780-4303-AB58-A8AFE76D9A10}" type="datetimeFigureOut">
              <a:rPr lang="en-US"/>
              <a:pPr>
                <a:defRPr/>
              </a:pPr>
              <a:t>11/10/2016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5FB9F57-F8FF-4CC6-93C5-F9870929881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D903D03-9591-40DB-9F00-0F977BE25D7B}" type="datetimeFigureOut">
              <a:rPr lang="en-US"/>
              <a:pPr>
                <a:defRPr/>
              </a:pPr>
              <a:t>11/10/2016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9B44A3F0-6BFD-4599-A2E9-2BB1FAD415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D20FD1F-EA0E-464F-BEBF-92EF716FFF95}" type="datetimeFigureOut">
              <a:rPr lang="en-US"/>
              <a:pPr>
                <a:defRPr/>
              </a:pPr>
              <a:t>11/10/2016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a:lvl1pPr>
          </a:lstStyle>
          <a:p>
            <a:pPr>
              <a:defRPr/>
            </a:pPr>
            <a:fld id="{A1BAA5F6-E750-4BB5-9D1C-505CD896964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3DFF2071-BF50-4908-A9BC-76B761EF9433}" type="datetimeFigureOut">
              <a:rPr lang="en-US"/>
              <a:pPr>
                <a:defRPr/>
              </a:pPr>
              <a:t>11/10/2016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A959484-28FC-4251-B9D0-3845AF27CB7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92000"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867" y="1016001"/>
            <a:ext cx="11616267"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A82EBC61-0C35-43C6-AC37-2B4F9E895D74}" type="datetimeFigureOut">
              <a:rPr lang="en-US"/>
              <a:pPr>
                <a:defRPr/>
              </a:pPr>
              <a:t>11/10/2016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9EE3A60F-ACB8-4E1F-B67F-F7B669026E04}"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9" r:id="rId7"/>
    <p:sldLayoutId id="2147483696" r:id="rId8"/>
    <p:sldLayoutId id="2147483688" r:id="rId9"/>
    <p:sldLayoutId id="2147483687" r:id="rId10"/>
    <p:sldLayoutId id="2147483686" r:id="rId11"/>
  </p:sldLayoutIdLst>
  <p:timing>
    <p:tnLst>
      <p:par>
        <p:cTn id="1" dur="indefinite" restart="never" nodeType="tmRoot"/>
      </p:par>
    </p:tnLst>
  </p:timing>
  <p:txStyles>
    <p:titleStyle>
      <a:lvl1pPr algn="ctr" rtl="0" eaLnBrk="0" fontAlgn="base" hangingPunct="0">
        <a:spcBef>
          <a:spcPct val="0"/>
        </a:spcBef>
        <a:spcAft>
          <a:spcPct val="0"/>
        </a:spcAft>
        <a:defRPr sz="4600" kern="1200">
          <a:solidFill>
            <a:schemeClr val="tx1"/>
          </a:solidFill>
          <a:latin typeface="+mj-lt"/>
          <a:ea typeface="+mj-ea"/>
          <a:cs typeface="+mj-cs"/>
        </a:defRPr>
      </a:lvl1pPr>
      <a:lvl2pPr algn="ctr" rtl="0" eaLnBrk="0" fontAlgn="base" hangingPunct="0">
        <a:spcBef>
          <a:spcPct val="0"/>
        </a:spcBef>
        <a:spcAft>
          <a:spcPct val="0"/>
        </a:spcAft>
        <a:defRPr sz="4600">
          <a:solidFill>
            <a:schemeClr val="tx1"/>
          </a:solidFill>
          <a:latin typeface="Franklin Gothic Book" pitchFamily="34" charset="0"/>
        </a:defRPr>
      </a:lvl2pPr>
      <a:lvl3pPr algn="ctr" rtl="0" eaLnBrk="0" fontAlgn="base" hangingPunct="0">
        <a:spcBef>
          <a:spcPct val="0"/>
        </a:spcBef>
        <a:spcAft>
          <a:spcPct val="0"/>
        </a:spcAft>
        <a:defRPr sz="4600">
          <a:solidFill>
            <a:schemeClr val="tx1"/>
          </a:solidFill>
          <a:latin typeface="Franklin Gothic Book" pitchFamily="34" charset="0"/>
        </a:defRPr>
      </a:lvl3pPr>
      <a:lvl4pPr algn="ctr" rtl="0" eaLnBrk="0" fontAlgn="base" hangingPunct="0">
        <a:spcBef>
          <a:spcPct val="0"/>
        </a:spcBef>
        <a:spcAft>
          <a:spcPct val="0"/>
        </a:spcAft>
        <a:defRPr sz="4600">
          <a:solidFill>
            <a:schemeClr val="tx1"/>
          </a:solidFill>
          <a:latin typeface="Franklin Gothic Book" pitchFamily="34" charset="0"/>
        </a:defRPr>
      </a:lvl4pPr>
      <a:lvl5pPr algn="ctr" rtl="0" eaLnBrk="0" fontAlgn="base" hangingPunct="0">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1385"/>
            <a:ext cx="12192000" cy="2920915"/>
          </a:xfrm>
        </p:spPr>
        <p:txBody>
          <a:bodyPr>
            <a:normAutofit/>
          </a:bodyPr>
          <a:lstStyle/>
          <a:p>
            <a:pPr algn="ctr" eaLnBrk="1" fontAlgn="auto" hangingPunct="1">
              <a:spcAft>
                <a:spcPts val="0"/>
              </a:spcAft>
              <a:defRPr/>
            </a:pPr>
            <a:r>
              <a:rPr sz="8000" dirty="0"/>
              <a:t>EECS 2500 </a:t>
            </a:r>
            <a:br>
              <a:rPr sz="8000" dirty="0"/>
            </a:br>
            <a:r>
              <a:rPr sz="8000" dirty="0"/>
              <a:t>Linear Data Structures</a:t>
            </a:r>
          </a:p>
        </p:txBody>
      </p:sp>
      <p:sp>
        <p:nvSpPr>
          <p:cNvPr id="14338" name="Subtitle 2"/>
          <p:cNvSpPr>
            <a:spLocks noGrp="1"/>
          </p:cNvSpPr>
          <p:nvPr>
            <p:ph type="subTitle" idx="1"/>
          </p:nvPr>
        </p:nvSpPr>
        <p:spPr>
          <a:xfrm>
            <a:off x="1524000" y="3636962"/>
            <a:ext cx="9144000" cy="1673883"/>
          </a:xfrm>
        </p:spPr>
        <p:txBody>
          <a:bodyPr>
            <a:normAutofit/>
          </a:bodyPr>
          <a:lstStyle/>
          <a:p>
            <a:pPr algn="ctr" eaLnBrk="1" hangingPunct="1"/>
            <a:r>
              <a:rPr lang="en-US" sz="2400" dirty="0"/>
              <a:t>Lecture </a:t>
            </a:r>
            <a:r>
              <a:rPr lang="en-US" sz="2400" dirty="0" smtClean="0"/>
              <a:t>19</a:t>
            </a:r>
            <a:endParaRPr lang="en-US" sz="2400" dirty="0"/>
          </a:p>
          <a:p>
            <a:pPr algn="ctr" eaLnBrk="1" hangingPunct="1"/>
            <a:r>
              <a:rPr lang="en-US" sz="3000" dirty="0"/>
              <a:t>Chapter 10 – Searching and Sorting – Part 4</a:t>
            </a:r>
          </a:p>
          <a:p>
            <a:pPr algn="ctr" eaLnBrk="1" hangingPunct="1"/>
            <a:r>
              <a:rPr lang="en-US" sz="2400" dirty="0"/>
              <a:t>Fall </a:t>
            </a:r>
            <a:r>
              <a:rPr lang="en-US" sz="2400" dirty="0" smtClean="0"/>
              <a:t>2016</a:t>
            </a:r>
            <a:endParaRPr lang="en-US" sz="2400" dirty="0"/>
          </a:p>
        </p:txBody>
      </p:sp>
      <p:sp>
        <p:nvSpPr>
          <p:cNvPr id="14339"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Stability of a Sorting Algorithm</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i="1" u="sng" dirty="0" smtClean="0"/>
              <a:t>Stable Sort</a:t>
            </a:r>
            <a:r>
              <a:rPr lang="en-US" dirty="0" smtClean="0"/>
              <a:t>: A sorting algorithm that preserves the relative order of duplicates in the input</a:t>
            </a:r>
          </a:p>
          <a:p>
            <a:pPr eaLnBrk="1" hangingPunct="1">
              <a:spcBef>
                <a:spcPts val="1200"/>
              </a:spcBef>
            </a:pPr>
            <a:r>
              <a:rPr lang="en-US" dirty="0" smtClean="0"/>
              <a:t>Of the sorts that we have discussed in this book, only </a:t>
            </a:r>
            <a:r>
              <a:rPr lang="en-US" dirty="0" err="1" smtClean="0">
                <a:solidFill>
                  <a:srgbClr val="FFC000"/>
                </a:solidFill>
                <a:latin typeface="Consolas" pitchFamily="49" charset="0"/>
                <a:cs typeface="Consolas" pitchFamily="49" charset="0"/>
              </a:rPr>
              <a:t>quickSort</a:t>
            </a:r>
            <a:r>
              <a:rPr lang="en-US" dirty="0" smtClean="0"/>
              <a:t> is inherently unstable (so is Shell, but it wasn’t in the book)</a:t>
            </a:r>
          </a:p>
          <a:p>
            <a:pPr eaLnBrk="1" hangingPunct="1">
              <a:spcBef>
                <a:spcPts val="1200"/>
              </a:spcBef>
            </a:pPr>
            <a:r>
              <a:rPr lang="en-US" dirty="0" smtClean="0"/>
              <a:t>What does it matter?</a:t>
            </a:r>
          </a:p>
          <a:p>
            <a:pPr eaLnBrk="1" hangingPunct="1">
              <a:spcBef>
                <a:spcPts val="1200"/>
              </a:spcBef>
            </a:pPr>
            <a:r>
              <a:rPr lang="en-US" dirty="0" smtClean="0"/>
              <a:t>Most of the time, it doesn’t – if all we want to do is put our list in order, stability is a non-issue</a:t>
            </a:r>
          </a:p>
          <a:p>
            <a:pPr eaLnBrk="1" hangingPunct="1">
              <a:spcBef>
                <a:spcPts val="1200"/>
              </a:spcBef>
            </a:pPr>
            <a:r>
              <a:rPr lang="en-US" dirty="0" smtClean="0"/>
              <a:t>When </a:t>
            </a:r>
            <a:r>
              <a:rPr lang="en-US" dirty="0" smtClean="0"/>
              <a:t>we get into some of the even more advanced sorting methods in EECS 2510, stability will become a requirement.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smtClean="0"/>
              <a:t>Searching (</a:t>
            </a:r>
            <a:r>
              <a:rPr lang="en-US" dirty="0" smtClean="0">
                <a:latin typeface="Times New Roman" pitchFamily="18" charset="0"/>
                <a:cs typeface="Times New Roman" pitchFamily="18" charset="0"/>
              </a:rPr>
              <a:t>§</a:t>
            </a:r>
            <a:r>
              <a:rPr lang="en-US" dirty="0" smtClean="0"/>
              <a:t>10.5)</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We put things into lists so we can later </a:t>
            </a:r>
            <a:r>
              <a:rPr lang="en-US" i="1" dirty="0" smtClean="0"/>
              <a:t>retrieve</a:t>
            </a:r>
            <a:r>
              <a:rPr lang="en-US" dirty="0" smtClean="0"/>
              <a:t> them.  Retrieving them requires </a:t>
            </a:r>
            <a:r>
              <a:rPr lang="en-US" i="1" dirty="0" smtClean="0"/>
              <a:t>finding</a:t>
            </a:r>
            <a:r>
              <a:rPr lang="en-US" dirty="0" smtClean="0"/>
              <a:t> them</a:t>
            </a:r>
          </a:p>
          <a:p>
            <a:pPr marL="742950" lvl="1" indent="-285750" eaLnBrk="1" hangingPunct="1">
              <a:spcBef>
                <a:spcPts val="1200"/>
              </a:spcBef>
            </a:pPr>
            <a:r>
              <a:rPr lang="en-US" dirty="0" smtClean="0"/>
              <a:t>In the case of a stack or a queue, we find them “when we’re supposed to” based on arrival time (FIFO/LIFO)</a:t>
            </a:r>
          </a:p>
          <a:p>
            <a:pPr eaLnBrk="1" hangingPunct="1">
              <a:spcBef>
                <a:spcPts val="1200"/>
              </a:spcBef>
            </a:pPr>
            <a:r>
              <a:rPr lang="en-US" dirty="0" smtClean="0"/>
              <a:t>In this section we look at some of the basic “search by value” techniques for lists. </a:t>
            </a:r>
          </a:p>
          <a:p>
            <a:pPr eaLnBrk="1" hangingPunct="1">
              <a:spcBef>
                <a:spcPts val="1200"/>
              </a:spcBef>
            </a:pPr>
            <a:r>
              <a:rPr lang="en-US" dirty="0" smtClean="0"/>
              <a:t>We’ve already seen some of these techniques: linear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and binary search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lg</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eaLnBrk="1" hangingPunct="1">
              <a:spcBef>
                <a:spcPts val="1200"/>
              </a:spcBef>
            </a:pPr>
            <a:r>
              <a:rPr lang="en-US" dirty="0" smtClean="0"/>
              <a:t>In </a:t>
            </a:r>
            <a:r>
              <a:rPr lang="en-US" dirty="0" smtClean="0">
                <a:latin typeface="Times New Roman" pitchFamily="18" charset="0"/>
                <a:cs typeface="Times New Roman" pitchFamily="18" charset="0"/>
              </a:rPr>
              <a:t>§</a:t>
            </a:r>
            <a:r>
              <a:rPr lang="en-US" dirty="0" smtClean="0"/>
              <a:t>10.6 we look at an advanced technique, called </a:t>
            </a:r>
            <a:r>
              <a:rPr lang="en-US" i="1" u="sng" dirty="0" smtClean="0"/>
              <a:t>hashing</a:t>
            </a:r>
            <a:r>
              <a:rPr lang="en-US" dirty="0" smtClean="0"/>
              <a:t>, that can often provide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(1)</a:t>
            </a:r>
            <a:r>
              <a:rPr lang="en-US" dirty="0" smtClean="0"/>
              <a:t> searches by value.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Linear Searching</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If we want to </a:t>
            </a:r>
            <a:r>
              <a:rPr lang="en-US" u="sng" dirty="0" smtClean="0"/>
              <a:t>add</a:t>
            </a:r>
            <a:r>
              <a:rPr lang="en-US" dirty="0" smtClean="0"/>
              <a:t> elements as quickly as possible to a list, and we are not as concerned about how long it takes to </a:t>
            </a:r>
            <a:r>
              <a:rPr lang="en-US" u="sng" dirty="0" smtClean="0"/>
              <a:t>find</a:t>
            </a:r>
            <a:r>
              <a:rPr lang="en-US" dirty="0" smtClean="0"/>
              <a:t> them we would put the element: </a:t>
            </a:r>
          </a:p>
          <a:p>
            <a:pPr marL="742950" lvl="1" indent="-285750" eaLnBrk="1" hangingPunct="1">
              <a:spcBef>
                <a:spcPts val="1200"/>
              </a:spcBef>
            </a:pPr>
            <a:r>
              <a:rPr lang="en-US" dirty="0" smtClean="0"/>
              <a:t>into the last slot in an array-based list </a:t>
            </a:r>
          </a:p>
          <a:p>
            <a:pPr marL="742950" lvl="1" indent="-285750" eaLnBrk="1" hangingPunct="1">
              <a:spcBef>
                <a:spcPts val="1200"/>
              </a:spcBef>
            </a:pPr>
            <a:r>
              <a:rPr lang="en-US" dirty="0" smtClean="0"/>
              <a:t>into the first slot in a linked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Linear Searching (2)</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To search this list for the element with a given key, we must use a simple </a:t>
            </a:r>
            <a:r>
              <a:rPr lang="en-US" i="1" dirty="0" smtClean="0"/>
              <a:t>linear</a:t>
            </a:r>
            <a:r>
              <a:rPr lang="en-US" dirty="0" smtClean="0"/>
              <a:t> (or </a:t>
            </a:r>
            <a:r>
              <a:rPr lang="en-US" i="1" dirty="0" smtClean="0"/>
              <a:t>sequential</a:t>
            </a:r>
            <a:r>
              <a:rPr lang="en-US" dirty="0" smtClean="0"/>
              <a:t>) </a:t>
            </a:r>
            <a:r>
              <a:rPr lang="en-US" i="1" dirty="0" smtClean="0"/>
              <a:t>search</a:t>
            </a:r>
          </a:p>
          <a:p>
            <a:pPr marL="742950" lvl="1" indent="-285750" eaLnBrk="1" hangingPunct="1">
              <a:spcBef>
                <a:spcPts val="1200"/>
              </a:spcBef>
            </a:pPr>
            <a:r>
              <a:rPr lang="en-US" dirty="0" smtClean="0"/>
              <a:t>Beginning with the first element in the list, we search for the desired element by examining each subsequent element’s key until either the search is successful or the list is exhausted.</a:t>
            </a:r>
          </a:p>
          <a:p>
            <a:pPr marL="742950" lvl="1" indent="-285750" eaLnBrk="1" hangingPunct="1">
              <a:spcBef>
                <a:spcPts val="1200"/>
              </a:spcBef>
            </a:pPr>
            <a:r>
              <a:rPr lang="en-US" dirty="0" smtClean="0"/>
              <a:t>The number of comparisons in this search is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a:t>
            </a:r>
          </a:p>
          <a:p>
            <a:pPr marL="742950" lvl="1" indent="-285750" eaLnBrk="1" hangingPunct="1">
              <a:spcBef>
                <a:spcPts val="1200"/>
              </a:spcBef>
            </a:pPr>
            <a:r>
              <a:rPr lang="en-US" i="1" u="sng" dirty="0" smtClean="0"/>
              <a:t>Worst</a:t>
            </a:r>
            <a:r>
              <a:rPr lang="en-US" dirty="0" smtClean="0"/>
              <a:t> case: we have to make </a:t>
            </a:r>
            <a:r>
              <a:rPr lang="en-US" i="1" dirty="0" smtClean="0">
                <a:latin typeface="Times New Roman" pitchFamily="18" charset="0"/>
              </a:rPr>
              <a:t>N</a:t>
            </a:r>
            <a:r>
              <a:rPr lang="en-US" dirty="0" smtClean="0"/>
              <a:t> key comparisons. </a:t>
            </a:r>
          </a:p>
          <a:p>
            <a:pPr marL="742950" lvl="1" indent="-285750" eaLnBrk="1" hangingPunct="1">
              <a:spcBef>
                <a:spcPts val="1200"/>
              </a:spcBef>
            </a:pPr>
            <a:r>
              <a:rPr lang="en-US" dirty="0" smtClean="0"/>
              <a:t>On the </a:t>
            </a:r>
            <a:r>
              <a:rPr lang="en-US" i="1" u="sng" dirty="0" smtClean="0"/>
              <a:t>average</a:t>
            </a:r>
            <a:r>
              <a:rPr lang="en-US" dirty="0" smtClean="0"/>
              <a:t>, assuming that there is an equal probability of searching for any element in the list, we make </a:t>
            </a:r>
            <a:r>
              <a:rPr lang="en-US" i="1" dirty="0" smtClean="0">
                <a:latin typeface="Times New Roman" pitchFamily="18" charset="0"/>
              </a:rPr>
              <a:t>N</a:t>
            </a:r>
            <a:r>
              <a:rPr lang="en-US" dirty="0" smtClean="0">
                <a:latin typeface="Times New Roman" pitchFamily="18" charset="0"/>
              </a:rPr>
              <a:t>/2</a:t>
            </a:r>
            <a:r>
              <a:rPr lang="en-US" dirty="0" smtClean="0"/>
              <a:t> comparisons for a successful 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High-Probability Ordering (1)</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Sometimes certain list elements are in much greater demand than others. We can then improve the search: </a:t>
            </a:r>
          </a:p>
          <a:p>
            <a:pPr marL="742950" lvl="1" indent="-285750" eaLnBrk="1" hangingPunct="1">
              <a:spcBef>
                <a:spcPts val="1200"/>
              </a:spcBef>
            </a:pPr>
            <a:r>
              <a:rPr lang="en-US" dirty="0" smtClean="0"/>
              <a:t>Put the most-often-desired elements at the beginning of the list</a:t>
            </a:r>
          </a:p>
          <a:p>
            <a:pPr marL="742950" lvl="1" indent="-285750" eaLnBrk="1" hangingPunct="1">
              <a:spcBef>
                <a:spcPts val="1200"/>
              </a:spcBef>
            </a:pPr>
            <a:r>
              <a:rPr lang="en-US" dirty="0" smtClean="0"/>
              <a:t>Using this scheme, we are more likely to make a hit in the first few tries, and rarely do we have to search the whole list.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smtClean="0"/>
              <a:t>High-Probability Ordering (2)</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If the elements in the list are not static or if we cannot predict their relative demand, we can:</a:t>
            </a:r>
          </a:p>
          <a:p>
            <a:pPr marL="742950" lvl="1" indent="-285750" eaLnBrk="1" hangingPunct="1">
              <a:spcBef>
                <a:spcPts val="1200"/>
              </a:spcBef>
            </a:pPr>
            <a:r>
              <a:rPr lang="en-US" dirty="0" smtClean="0"/>
              <a:t>move each element accessed to the front of the list or</a:t>
            </a:r>
          </a:p>
          <a:p>
            <a:pPr marL="742950" lvl="1" indent="-285750" eaLnBrk="1" hangingPunct="1">
              <a:spcBef>
                <a:spcPts val="1200"/>
              </a:spcBef>
            </a:pPr>
            <a:r>
              <a:rPr lang="en-US" dirty="0" smtClean="0"/>
              <a:t>as an element is found, it is swapped with the element that precedes it (increment its importance or “</a:t>
            </a:r>
            <a:r>
              <a:rPr lang="en-US" dirty="0" err="1" smtClean="0"/>
              <a:t>firstness</a:t>
            </a:r>
            <a:r>
              <a:rPr lang="en-US" dirty="0" smtClean="0"/>
              <a:t>”)</a:t>
            </a:r>
          </a:p>
          <a:p>
            <a:pPr eaLnBrk="1" hangingPunct="1">
              <a:spcBef>
                <a:spcPts val="1200"/>
              </a:spcBef>
            </a:pPr>
            <a:r>
              <a:rPr lang="en-US" dirty="0" smtClean="0"/>
              <a:t>Lists in which the relative positions of the elements are changed in an attempt to improve search efficiency are called </a:t>
            </a:r>
            <a:r>
              <a:rPr lang="en-US" i="1" dirty="0" smtClean="0"/>
              <a:t>self-organizing</a:t>
            </a:r>
            <a:r>
              <a:rPr lang="en-US" dirty="0" smtClean="0"/>
              <a:t> or </a:t>
            </a:r>
            <a:r>
              <a:rPr lang="en-US" i="1" dirty="0" smtClean="0"/>
              <a:t>self-adjusting</a:t>
            </a:r>
            <a:r>
              <a:rPr lang="en-US" dirty="0" smtClean="0"/>
              <a:t>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Sorted Lists</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If the list is </a:t>
            </a:r>
            <a:r>
              <a:rPr lang="en-US" i="1" u="sng" dirty="0" smtClean="0"/>
              <a:t>sorted</a:t>
            </a:r>
            <a:r>
              <a:rPr lang="en-US" dirty="0" smtClean="0"/>
              <a:t>, a sequential search no longer needs to search the </a:t>
            </a:r>
            <a:r>
              <a:rPr lang="en-US" i="1" u="sng" dirty="0" smtClean="0"/>
              <a:t>whole</a:t>
            </a:r>
            <a:r>
              <a:rPr lang="en-US" dirty="0" smtClean="0"/>
              <a:t> list to discover that an element does </a:t>
            </a:r>
            <a:r>
              <a:rPr lang="en-US" i="1" dirty="0" smtClean="0"/>
              <a:t>not</a:t>
            </a:r>
            <a:r>
              <a:rPr lang="en-US" dirty="0" smtClean="0"/>
              <a:t> exist. It only needs to search until it has passed the element’s logical place in the list – a that is, until an element with a larger key value is encountered. </a:t>
            </a:r>
          </a:p>
          <a:p>
            <a:pPr eaLnBrk="1" hangingPunct="1">
              <a:spcBef>
                <a:spcPts val="1200"/>
              </a:spcBef>
            </a:pPr>
            <a:r>
              <a:rPr lang="en-US" dirty="0" smtClean="0"/>
              <a:t>Another advantage of linear searching is its simplicity. </a:t>
            </a:r>
          </a:p>
          <a:p>
            <a:pPr eaLnBrk="1" hangingPunct="1">
              <a:spcBef>
                <a:spcPts val="1200"/>
              </a:spcBef>
            </a:pPr>
            <a:r>
              <a:rPr lang="en-US" dirty="0" smtClean="0"/>
              <a:t>The binary search is usually faster; however, it is not guaranteed to be faster for searching very small lists, and can’t be used at all on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Sorted Lists (2)</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As the number of elements increases, however, the disparity between the linear search and the binary search grows very quickly.</a:t>
            </a:r>
          </a:p>
          <a:p>
            <a:pPr eaLnBrk="1" hangingPunct="1">
              <a:spcBef>
                <a:spcPts val="1200"/>
              </a:spcBef>
            </a:pPr>
            <a:r>
              <a:rPr lang="en-US" dirty="0" smtClean="0"/>
              <a:t>The binary search is appropriate only for list elements stored in a sequential array-based representation. </a:t>
            </a:r>
          </a:p>
          <a:p>
            <a:pPr eaLnBrk="1" hangingPunct="1">
              <a:spcBef>
                <a:spcPts val="1200"/>
              </a:spcBef>
            </a:pPr>
            <a:r>
              <a:rPr lang="en-US" dirty="0" smtClean="0"/>
              <a:t>However, a binary search </a:t>
            </a:r>
            <a:r>
              <a:rPr lang="en-US" i="1" u="sng" dirty="0" smtClean="0"/>
              <a:t>tree</a:t>
            </a:r>
            <a:r>
              <a:rPr lang="en-US" dirty="0" smtClean="0"/>
              <a:t> (EECS 2510) allows us to perform a binary search on a linked data representation</a:t>
            </a:r>
          </a:p>
          <a:p>
            <a:pPr eaLnBrk="1" hangingPunct="1">
              <a:spcBef>
                <a:spcPts val="12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a:t>Hashing (</a:t>
            </a:r>
            <a:r>
              <a:rPr lang="en-US" dirty="0">
                <a:latin typeface="Times New Roman" pitchFamily="18" charset="0"/>
                <a:cs typeface="Times New Roman" pitchFamily="18" charset="0"/>
              </a:rPr>
              <a:t>§</a:t>
            </a:r>
            <a:r>
              <a:rPr lang="en-US" dirty="0"/>
              <a:t>10.6)</a:t>
            </a:r>
            <a:endParaRPr lang="en-US" dirty="0" smtClean="0"/>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The idea behind hashing is that the value itself tells us (more or less immediately) where to:</a:t>
            </a:r>
          </a:p>
          <a:p>
            <a:pPr lvl="1" eaLnBrk="1" hangingPunct="1">
              <a:spcBef>
                <a:spcPts val="700"/>
              </a:spcBef>
            </a:pPr>
            <a:r>
              <a:rPr lang="en-US" dirty="0" smtClean="0"/>
              <a:t>A) Store the item when we first see it</a:t>
            </a:r>
          </a:p>
          <a:p>
            <a:pPr lvl="1" eaLnBrk="1" hangingPunct="1">
              <a:spcBef>
                <a:spcPts val="700"/>
              </a:spcBef>
            </a:pPr>
            <a:r>
              <a:rPr lang="en-US" dirty="0" smtClean="0"/>
              <a:t>B) Look for it when we want to retrieve it</a:t>
            </a:r>
          </a:p>
          <a:p>
            <a:pPr lvl="1" eaLnBrk="1" hangingPunct="1">
              <a:spcBef>
                <a:spcPts val="700"/>
              </a:spcBef>
            </a:pPr>
            <a:r>
              <a:rPr lang="en-US" dirty="0" smtClean="0"/>
              <a:t>WITHOUT having to linear- or binary-search the list</a:t>
            </a:r>
          </a:p>
          <a:p>
            <a:pPr eaLnBrk="1" hangingPunct="1">
              <a:spcBef>
                <a:spcPts val="1200"/>
              </a:spcBef>
            </a:pPr>
            <a:r>
              <a:rPr lang="en-US" dirty="0" smtClean="0"/>
              <a:t>HOW?</a:t>
            </a:r>
          </a:p>
          <a:p>
            <a:pPr eaLnBrk="1" hangingPunct="1">
              <a:spcBef>
                <a:spcPts val="1200"/>
              </a:spcBef>
            </a:pPr>
            <a:r>
              <a:rPr lang="en-US" dirty="0" smtClean="0"/>
              <a:t>Before we continue, if you’ve ever downloaded a large file, and wanted to make sure it downloaded without error, you might also download a hash of the file and use a program to generate a hash of the file as-received.  If the two match, the file downloaded OK</a:t>
            </a:r>
          </a:p>
          <a:p>
            <a:pPr eaLnBrk="1" hangingPunct="1">
              <a:spcBef>
                <a:spcPts val="1200"/>
              </a:spcBef>
            </a:pPr>
            <a:r>
              <a:rPr lang="en-US" dirty="0" smtClean="0"/>
              <a:t>This kind of hash has nothing to do with hash tables!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smtClean="0"/>
              <a:t>Hashing (</a:t>
            </a:r>
            <a:r>
              <a:rPr lang="en-US" dirty="0" smtClean="0">
                <a:latin typeface="Times New Roman" pitchFamily="18" charset="0"/>
                <a:cs typeface="Times New Roman" pitchFamily="18" charset="0"/>
              </a:rPr>
              <a:t>§</a:t>
            </a:r>
            <a:r>
              <a:rPr lang="en-US" dirty="0" smtClean="0"/>
              <a:t>10.6)</a:t>
            </a:r>
          </a:p>
        </p:txBody>
      </p:sp>
      <p:grpSp>
        <p:nvGrpSpPr>
          <p:cNvPr id="2" name="Group 1"/>
          <p:cNvGrpSpPr/>
          <p:nvPr/>
        </p:nvGrpSpPr>
        <p:grpSpPr>
          <a:xfrm>
            <a:off x="3560764" y="1047890"/>
            <a:ext cx="5146675" cy="5491162"/>
            <a:chOff x="3560764" y="1163638"/>
            <a:chExt cx="5146675" cy="5491162"/>
          </a:xfrm>
        </p:grpSpPr>
        <p:sp>
          <p:nvSpPr>
            <p:cNvPr id="31745" name="Rectangle 5"/>
            <p:cNvSpPr>
              <a:spLocks noChangeArrowheads="1"/>
            </p:cNvSpPr>
            <p:nvPr/>
          </p:nvSpPr>
          <p:spPr bwMode="auto">
            <a:xfrm>
              <a:off x="3560764" y="1163638"/>
              <a:ext cx="5146675" cy="5491162"/>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31747" name="Picture 4" descr="37461_CH10_FIG1019"/>
            <p:cNvPicPr>
              <a:picLocks noChangeAspect="1" noChangeArrowheads="1"/>
            </p:cNvPicPr>
            <p:nvPr/>
          </p:nvPicPr>
          <p:blipFill>
            <a:blip r:embed="rId2"/>
            <a:srcRect/>
            <a:stretch>
              <a:fillRect/>
            </a:stretch>
          </p:blipFill>
          <p:spPr bwMode="auto">
            <a:xfrm>
              <a:off x="3665538" y="1277938"/>
              <a:ext cx="4887912" cy="52578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0"/>
            <a:ext cx="9144000" cy="692150"/>
          </a:xfrm>
        </p:spPr>
        <p:txBody>
          <a:bodyPr/>
          <a:lstStyle/>
          <a:p>
            <a:pPr eaLnBrk="1" hangingPunct="1"/>
            <a:r>
              <a:rPr lang="en-US" smtClean="0"/>
              <a:t>Last Time</a:t>
            </a:r>
          </a:p>
        </p:txBody>
      </p:sp>
      <p:sp>
        <p:nvSpPr>
          <p:cNvPr id="15362" name="Content Placeholder 2"/>
          <p:cNvSpPr>
            <a:spLocks/>
          </p:cNvSpPr>
          <p:nvPr/>
        </p:nvSpPr>
        <p:spPr bwMode="auto">
          <a:xfrm>
            <a:off x="143225" y="933451"/>
            <a:ext cx="11905550" cy="5192713"/>
          </a:xfrm>
          <a:prstGeom prst="rect">
            <a:avLst/>
          </a:prstGeom>
          <a:noFill/>
          <a:ln w="9525">
            <a:noFill/>
            <a:miter lim="800000"/>
            <a:headEnd/>
            <a:tailEnd/>
          </a:ln>
        </p:spPr>
        <p:txBody>
          <a:bodyPr/>
          <a:lstStyle/>
          <a:p>
            <a:pPr marL="419100" indent="-382588">
              <a:spcBef>
                <a:spcPct val="20000"/>
              </a:spcBef>
              <a:buClr>
                <a:schemeClr val="accent1"/>
              </a:buClr>
              <a:buSzPct val="80000"/>
              <a:buFont typeface="Wingdings 2" pitchFamily="18" charset="2"/>
              <a:buChar char=""/>
            </a:pPr>
            <a:r>
              <a:rPr lang="en-US" sz="3000" dirty="0" err="1"/>
              <a:t>Shellsort</a:t>
            </a:r>
            <a:endParaRPr lang="en-US" sz="3000" dirty="0"/>
          </a:p>
          <a:p>
            <a:pPr marL="876300" lvl="1" indent="-382588">
              <a:spcBef>
                <a:spcPct val="20000"/>
              </a:spcBef>
              <a:buClr>
                <a:schemeClr val="accent1"/>
              </a:buClr>
              <a:buSzPct val="80000"/>
              <a:buFont typeface="Wingdings 2" pitchFamily="18" charset="2"/>
              <a:buChar char=""/>
            </a:pPr>
            <a:r>
              <a:rPr lang="en-US" sz="2600" dirty="0"/>
              <a:t>An improvement on Insertion Sort</a:t>
            </a:r>
          </a:p>
          <a:p>
            <a:pPr marL="1143000" lvl="2" indent="-228600">
              <a:spcBef>
                <a:spcPct val="20000"/>
              </a:spcBef>
              <a:buClr>
                <a:schemeClr val="accent1"/>
              </a:buClr>
              <a:buSzPct val="80000"/>
              <a:buFont typeface="Wingdings 2" pitchFamily="18" charset="2"/>
              <a:buChar char=""/>
            </a:pPr>
            <a:r>
              <a:rPr lang="en-US" sz="2200" dirty="0"/>
              <a:t>  Performance is d</a:t>
            </a:r>
            <a:r>
              <a:rPr lang="en-US" sz="2400" dirty="0"/>
              <a:t>riven by interval sequences and # of passes</a:t>
            </a:r>
          </a:p>
          <a:p>
            <a:pPr marL="1600200" lvl="3" indent="-228600">
              <a:spcBef>
                <a:spcPct val="20000"/>
              </a:spcBef>
              <a:buClr>
                <a:schemeClr val="accent1"/>
              </a:buClr>
              <a:buSzPct val="80000"/>
              <a:buFont typeface="Wingdings 2" pitchFamily="18" charset="2"/>
              <a:buChar char=""/>
            </a:pPr>
            <a:r>
              <a:rPr lang="en-US" sz="2000" dirty="0">
                <a:latin typeface="Times New Roman" pitchFamily="18" charset="0"/>
              </a:rPr>
              <a:t> </a:t>
            </a:r>
            <a:r>
              <a:rPr lang="en-US" sz="2000" i="1" dirty="0">
                <a:latin typeface="Times New Roman" pitchFamily="18" charset="0"/>
              </a:rPr>
              <a:t>d</a:t>
            </a:r>
            <a:r>
              <a:rPr lang="en-US" sz="2000" i="1" baseline="-25000" dirty="0">
                <a:latin typeface="Times New Roman" pitchFamily="18" charset="0"/>
              </a:rPr>
              <a:t>0</a:t>
            </a:r>
            <a:r>
              <a:rPr lang="en-US" sz="2000" dirty="0">
                <a:latin typeface="Times New Roman" pitchFamily="18" charset="0"/>
              </a:rPr>
              <a:t> &lt; </a:t>
            </a:r>
            <a:r>
              <a:rPr lang="en-US" sz="2000" i="1" dirty="0">
                <a:latin typeface="Times New Roman" pitchFamily="18" charset="0"/>
              </a:rPr>
              <a:t>N</a:t>
            </a:r>
          </a:p>
          <a:p>
            <a:pPr marL="1600200" lvl="3" indent="-228600">
              <a:spcBef>
                <a:spcPct val="20000"/>
              </a:spcBef>
              <a:buClr>
                <a:schemeClr val="accent1"/>
              </a:buClr>
              <a:buSzPct val="80000"/>
              <a:buFont typeface="Wingdings 2" pitchFamily="18" charset="2"/>
              <a:buChar char=""/>
            </a:pPr>
            <a:r>
              <a:rPr lang="en-US" sz="2000" i="1" dirty="0">
                <a:latin typeface="Times New Roman" pitchFamily="18" charset="0"/>
              </a:rPr>
              <a:t>d</a:t>
            </a:r>
            <a:r>
              <a:rPr lang="en-US" sz="2000" i="1" baseline="-25000" dirty="0">
                <a:latin typeface="Times New Roman" pitchFamily="18" charset="0"/>
              </a:rPr>
              <a:t>i+</a:t>
            </a:r>
            <a:r>
              <a:rPr lang="en-US" sz="2000" baseline="-25000" dirty="0">
                <a:latin typeface="Times New Roman" pitchFamily="18" charset="0"/>
              </a:rPr>
              <a:t>1</a:t>
            </a:r>
            <a:r>
              <a:rPr lang="en-US" sz="2000" i="1" dirty="0">
                <a:latin typeface="Times New Roman" pitchFamily="18" charset="0"/>
              </a:rPr>
              <a:t> &lt; d</a:t>
            </a:r>
            <a:r>
              <a:rPr lang="en-US" sz="2000" i="1" baseline="-25000" dirty="0">
                <a:latin typeface="Times New Roman" pitchFamily="18" charset="0"/>
              </a:rPr>
              <a:t>i</a:t>
            </a:r>
          </a:p>
          <a:p>
            <a:pPr marL="1600200" lvl="3" indent="-228600">
              <a:spcBef>
                <a:spcPct val="20000"/>
              </a:spcBef>
              <a:buClr>
                <a:schemeClr val="accent1"/>
              </a:buClr>
              <a:buSzPct val="80000"/>
              <a:buFont typeface="Wingdings 2" pitchFamily="18" charset="2"/>
              <a:buChar char=""/>
            </a:pPr>
            <a:r>
              <a:rPr lang="en-US" sz="2000" dirty="0">
                <a:latin typeface="Times New Roman" pitchFamily="18" charset="0"/>
              </a:rPr>
              <a:t>1</a:t>
            </a:r>
            <a:r>
              <a:rPr lang="en-US" sz="2000" i="1" dirty="0">
                <a:latin typeface="Times New Roman" pitchFamily="18" charset="0"/>
              </a:rPr>
              <a:t> ≤ </a:t>
            </a:r>
            <a:r>
              <a:rPr lang="en-US" sz="2000" i="1" dirty="0" err="1">
                <a:latin typeface="Times New Roman" pitchFamily="18" charset="0"/>
              </a:rPr>
              <a:t>nPass</a:t>
            </a:r>
            <a:r>
              <a:rPr lang="en-US" sz="2000" i="1" dirty="0">
                <a:latin typeface="Times New Roman" pitchFamily="18" charset="0"/>
              </a:rPr>
              <a:t> &lt; N</a:t>
            </a:r>
          </a:p>
          <a:p>
            <a:pPr marL="1600200" lvl="3" indent="-228600">
              <a:spcBef>
                <a:spcPct val="20000"/>
              </a:spcBef>
              <a:buClr>
                <a:schemeClr val="accent1"/>
              </a:buClr>
              <a:buSzPct val="80000"/>
              <a:buFont typeface="Wingdings 2" pitchFamily="18" charset="2"/>
              <a:buChar char=""/>
            </a:pPr>
            <a:r>
              <a:rPr lang="en-US" sz="2000" i="1" dirty="0">
                <a:latin typeface="Times New Roman" pitchFamily="18" charset="0"/>
              </a:rPr>
              <a:t>d</a:t>
            </a:r>
            <a:r>
              <a:rPr lang="en-US" sz="2000" i="1" baseline="-25000" dirty="0">
                <a:latin typeface="Times New Roman" pitchFamily="18" charset="0"/>
              </a:rPr>
              <a:t>nPass-</a:t>
            </a:r>
            <a:r>
              <a:rPr lang="en-US" sz="2000" baseline="-25000" dirty="0">
                <a:latin typeface="Times New Roman" pitchFamily="18" charset="0"/>
              </a:rPr>
              <a:t>1</a:t>
            </a:r>
            <a:r>
              <a:rPr lang="en-US" sz="2000" i="1" dirty="0">
                <a:latin typeface="Times New Roman" pitchFamily="18" charset="0"/>
              </a:rPr>
              <a:t> = </a:t>
            </a:r>
            <a:r>
              <a:rPr lang="en-US" sz="2000" dirty="0">
                <a:latin typeface="Times New Roman" pitchFamily="18" charset="0"/>
              </a:rPr>
              <a:t>1</a:t>
            </a:r>
          </a:p>
          <a:p>
            <a:pPr marL="419100" indent="-382588">
              <a:spcBef>
                <a:spcPct val="20000"/>
              </a:spcBef>
              <a:buClr>
                <a:schemeClr val="accent1"/>
              </a:buClr>
              <a:buSzPct val="80000"/>
              <a:buFont typeface="Wingdings 2" pitchFamily="18" charset="2"/>
              <a:buChar char=""/>
            </a:pPr>
            <a:endParaRPr lang="en-US" sz="2000" i="1" dirty="0">
              <a:latin typeface="Times New Roman" pitchFamily="18" charset="0"/>
            </a:endParaRPr>
          </a:p>
          <a:p>
            <a:pPr marL="1600200" lvl="3" indent="-228600">
              <a:spcBef>
                <a:spcPct val="20000"/>
              </a:spcBef>
              <a:buClr>
                <a:schemeClr val="accent1"/>
              </a:buClr>
              <a:buSzPct val="80000"/>
              <a:buFont typeface="Wingdings 2" pitchFamily="18" charset="2"/>
              <a:buChar char=""/>
            </a:pPr>
            <a:endParaRPr lang="en-US" i="1" dirty="0"/>
          </a:p>
          <a:p>
            <a:pPr marL="1600200" lvl="3" indent="-228600">
              <a:spcBef>
                <a:spcPct val="20000"/>
              </a:spcBef>
              <a:buClr>
                <a:schemeClr val="accent1"/>
              </a:buClr>
              <a:buSzPct val="80000"/>
              <a:buFont typeface="Wingdings 2" pitchFamily="18" charset="2"/>
              <a:buChar char=""/>
            </a:pPr>
            <a:endParaRPr lang="en-US" i="1" dirty="0"/>
          </a:p>
          <a:p>
            <a:pPr marL="1600200" lvl="3" indent="-228600">
              <a:spcBef>
                <a:spcPct val="20000"/>
              </a:spcBef>
              <a:buClr>
                <a:schemeClr val="accent1"/>
              </a:buClr>
              <a:buSzPct val="80000"/>
              <a:buFont typeface="Wingdings 2" pitchFamily="18" charset="2"/>
              <a:buChar char=""/>
            </a:pPr>
            <a:endParaRPr lang="en-US"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Definitions</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800"/>
              </a:spcBef>
            </a:pPr>
            <a:r>
              <a:rPr lang="en-US" i="1" u="sng" dirty="0" smtClean="0"/>
              <a:t>Hash Function</a:t>
            </a:r>
            <a:r>
              <a:rPr lang="en-US" b="1" dirty="0" smtClean="0"/>
              <a:t>:</a:t>
            </a:r>
            <a:r>
              <a:rPr lang="en-US" dirty="0" smtClean="0"/>
              <a:t> A function used to manipulate the </a:t>
            </a:r>
            <a:r>
              <a:rPr lang="en-US" i="1" dirty="0" smtClean="0"/>
              <a:t>key</a:t>
            </a:r>
            <a:r>
              <a:rPr lang="en-US" dirty="0" smtClean="0"/>
              <a:t> of an element in a list to identify its </a:t>
            </a:r>
            <a:r>
              <a:rPr lang="en-US" i="1" dirty="0" smtClean="0"/>
              <a:t>location</a:t>
            </a:r>
            <a:r>
              <a:rPr lang="en-US" dirty="0" smtClean="0"/>
              <a:t> in the list</a:t>
            </a:r>
          </a:p>
          <a:p>
            <a:pPr eaLnBrk="1" hangingPunct="1">
              <a:spcBef>
                <a:spcPts val="1800"/>
              </a:spcBef>
            </a:pPr>
            <a:r>
              <a:rPr lang="en-US" i="1" u="sng" dirty="0" smtClean="0"/>
              <a:t>Hashing</a:t>
            </a:r>
            <a:r>
              <a:rPr lang="en-US" b="1" dirty="0" smtClean="0"/>
              <a:t>:</a:t>
            </a:r>
            <a:r>
              <a:rPr lang="en-US" dirty="0" smtClean="0"/>
              <a:t> The technique for ordering and accessing elements in a list in a relatively constant amount of time by manipulating the key to identify its location in the list</a:t>
            </a:r>
          </a:p>
          <a:p>
            <a:pPr eaLnBrk="1" hangingPunct="1">
              <a:spcBef>
                <a:spcPts val="1800"/>
              </a:spcBef>
            </a:pPr>
            <a:r>
              <a:rPr lang="en-US" i="1" u="sng" dirty="0" smtClean="0"/>
              <a:t>Hash table</a:t>
            </a:r>
            <a:r>
              <a:rPr lang="en-US" b="1" dirty="0" smtClean="0"/>
              <a:t>:</a:t>
            </a:r>
            <a:r>
              <a:rPr lang="en-US" dirty="0" smtClean="0"/>
              <a:t> The data structure used to store and retrieve elements using hashing</a:t>
            </a:r>
          </a:p>
          <a:p>
            <a:pPr eaLnBrk="1" hangingPunct="1">
              <a:spcBef>
                <a:spcPts val="1800"/>
              </a:spcBef>
            </a:pPr>
            <a:r>
              <a:rPr lang="en-US" i="1" u="sng" dirty="0" smtClean="0"/>
              <a:t>Hash Table Loading</a:t>
            </a:r>
            <a:r>
              <a:rPr lang="en-US" dirty="0" smtClean="0"/>
              <a:t>: The percentage of </a:t>
            </a:r>
            <a:r>
              <a:rPr lang="en-US" i="1" u="sng" dirty="0" smtClean="0"/>
              <a:t>possible</a:t>
            </a:r>
            <a:r>
              <a:rPr lang="en-US" dirty="0" smtClean="0"/>
              <a:t> space in a hash table </a:t>
            </a:r>
            <a:r>
              <a:rPr lang="en-US" i="1" u="sng" dirty="0" smtClean="0"/>
              <a:t>actually</a:t>
            </a:r>
            <a:r>
              <a:rPr lang="en-US" dirty="0" smtClean="0"/>
              <a:t> being used</a:t>
            </a:r>
          </a:p>
          <a:p>
            <a:pPr eaLnBrk="1" hangingPunct="1">
              <a:spcBef>
                <a:spcPts val="1800"/>
              </a:spcBef>
            </a:pPr>
            <a:endParaRPr lang="en-US" dirty="0" smtClean="0"/>
          </a:p>
        </p:txBody>
      </p:sp>
    </p:spTree>
    <p:extLst>
      <p:ext uri="{BB962C8B-B14F-4D97-AF65-F5344CB8AC3E}">
        <p14:creationId xmlns:p14="http://schemas.microsoft.com/office/powerpoint/2010/main" val="261863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smtClean="0"/>
              <a:t>Our </a:t>
            </a:r>
            <a:r>
              <a:rPr lang="en-US" dirty="0" err="1" smtClean="0">
                <a:solidFill>
                  <a:srgbClr val="FFC000"/>
                </a:solidFill>
                <a:latin typeface="Consolas" pitchFamily="49" charset="0"/>
                <a:cs typeface="Consolas" pitchFamily="49" charset="0"/>
              </a:rPr>
              <a:t>Hashable</a:t>
            </a:r>
            <a:r>
              <a:rPr lang="en-US" dirty="0" smtClean="0"/>
              <a:t> Interface</a:t>
            </a:r>
          </a:p>
        </p:txBody>
      </p:sp>
      <p:sp>
        <p:nvSpPr>
          <p:cNvPr id="33794" name="Content Placeholder 2"/>
          <p:cNvSpPr>
            <a:spLocks noGrp="1"/>
          </p:cNvSpPr>
          <p:nvPr>
            <p:ph idx="1"/>
          </p:nvPr>
        </p:nvSpPr>
        <p:spPr>
          <a:xfrm>
            <a:off x="143225" y="933450"/>
            <a:ext cx="11905549" cy="5683250"/>
          </a:xfrm>
        </p:spPr>
        <p:txBody>
          <a:bodyPr/>
          <a:lstStyle/>
          <a:p>
            <a:pPr marL="0" indent="0" eaLnBrk="1" hangingPunct="1">
              <a:buNone/>
            </a:pPr>
            <a:r>
              <a:rPr lang="en-US" sz="2600" dirty="0">
                <a:latin typeface="Consolas" pitchFamily="49" charset="0"/>
                <a:cs typeface="Consolas" pitchFamily="49" charset="0"/>
              </a:rPr>
              <a:t>public interface </a:t>
            </a:r>
            <a:r>
              <a:rPr lang="en-US" sz="2600" dirty="0" err="1">
                <a:latin typeface="Consolas" pitchFamily="49" charset="0"/>
                <a:cs typeface="Consolas" pitchFamily="49" charset="0"/>
              </a:rPr>
              <a:t>Hashable</a:t>
            </a:r>
            <a:endParaRPr lang="en-US" sz="2600" dirty="0">
              <a:latin typeface="Consolas" pitchFamily="49" charset="0"/>
              <a:cs typeface="Consolas" pitchFamily="49" charset="0"/>
            </a:endParaRPr>
          </a:p>
          <a:p>
            <a:pPr marL="0" indent="0" eaLnBrk="1" hangingPunct="1">
              <a:buNone/>
            </a:pPr>
            <a:r>
              <a:rPr lang="en-US" sz="2600" dirty="0">
                <a:latin typeface="Consolas" pitchFamily="49" charset="0"/>
                <a:cs typeface="Consolas" pitchFamily="49" charset="0"/>
              </a:rPr>
              <a:t>{</a:t>
            </a:r>
          </a:p>
          <a:p>
            <a:pPr marL="0" indent="0" eaLnBrk="1" hangingPunct="1">
              <a:buNone/>
            </a:pPr>
            <a:r>
              <a:rPr lang="en-US" sz="2600" dirty="0">
                <a:solidFill>
                  <a:srgbClr val="92D050"/>
                </a:solidFill>
                <a:latin typeface="Consolas" pitchFamily="49" charset="0"/>
                <a:cs typeface="Consolas" pitchFamily="49" charset="0"/>
              </a:rPr>
              <a:t>  // Objects of classes that implement </a:t>
            </a:r>
            <a:r>
              <a:rPr lang="en-US" sz="2600" dirty="0" smtClean="0">
                <a:solidFill>
                  <a:srgbClr val="92D050"/>
                </a:solidFill>
                <a:latin typeface="Consolas" pitchFamily="49" charset="0"/>
                <a:cs typeface="Consolas" pitchFamily="49" charset="0"/>
              </a:rPr>
              <a:t>this interface</a:t>
            </a:r>
            <a:r>
              <a:rPr lang="en-US" sz="2600" dirty="0">
                <a:solidFill>
                  <a:srgbClr val="92D050"/>
                </a:solidFill>
                <a:latin typeface="Consolas" pitchFamily="49" charset="0"/>
                <a:cs typeface="Consolas" pitchFamily="49" charset="0"/>
              </a:rPr>
              <a:t/>
            </a:r>
            <a:br>
              <a:rPr lang="en-US" sz="2600" dirty="0">
                <a:solidFill>
                  <a:srgbClr val="92D050"/>
                </a:solidFill>
                <a:latin typeface="Consolas" pitchFamily="49" charset="0"/>
                <a:cs typeface="Consolas" pitchFamily="49" charset="0"/>
              </a:rPr>
            </a:br>
            <a:r>
              <a:rPr lang="en-US" sz="2600" dirty="0">
                <a:solidFill>
                  <a:srgbClr val="92D050"/>
                </a:solidFill>
                <a:latin typeface="Consolas" pitchFamily="49" charset="0"/>
                <a:cs typeface="Consolas" pitchFamily="49" charset="0"/>
              </a:rPr>
              <a:t>  // </a:t>
            </a:r>
            <a:r>
              <a:rPr lang="en-US" sz="2600" dirty="0" smtClean="0">
                <a:solidFill>
                  <a:srgbClr val="92D050"/>
                </a:solidFill>
                <a:latin typeface="Consolas" pitchFamily="49" charset="0"/>
                <a:cs typeface="Consolas" pitchFamily="49" charset="0"/>
              </a:rPr>
              <a:t>can </a:t>
            </a:r>
            <a:r>
              <a:rPr lang="en-US" sz="2600" dirty="0">
                <a:solidFill>
                  <a:srgbClr val="92D050"/>
                </a:solidFill>
                <a:latin typeface="Consolas" pitchFamily="49" charset="0"/>
                <a:cs typeface="Consolas" pitchFamily="49" charset="0"/>
              </a:rPr>
              <a:t>be used with lists based </a:t>
            </a:r>
            <a:r>
              <a:rPr lang="en-US" sz="2600" dirty="0" smtClean="0">
                <a:solidFill>
                  <a:srgbClr val="92D050"/>
                </a:solidFill>
                <a:latin typeface="Consolas" pitchFamily="49" charset="0"/>
                <a:cs typeface="Consolas" pitchFamily="49" charset="0"/>
              </a:rPr>
              <a:t>on hashing</a:t>
            </a:r>
            <a:r>
              <a:rPr lang="en-US" sz="2600" dirty="0">
                <a:solidFill>
                  <a:srgbClr val="92D050"/>
                </a:solidFill>
                <a:latin typeface="Consolas" pitchFamily="49" charset="0"/>
                <a:cs typeface="Consolas" pitchFamily="49" charset="0"/>
              </a:rPr>
              <a:t>.</a:t>
            </a:r>
          </a:p>
          <a:p>
            <a:pPr marL="0" indent="0" eaLnBrk="1" hangingPunct="1">
              <a:buNone/>
            </a:pPr>
            <a:endParaRPr lang="en-US" sz="2600" dirty="0">
              <a:latin typeface="Consolas" pitchFamily="49" charset="0"/>
              <a:cs typeface="Consolas" pitchFamily="49" charset="0"/>
            </a:endParaRPr>
          </a:p>
          <a:p>
            <a:pPr marL="0" indent="0" eaLnBrk="1" hangingPunct="1">
              <a:buNone/>
            </a:pPr>
            <a:r>
              <a:rPr lang="en-US" sz="2600" dirty="0">
                <a:latin typeface="Consolas" pitchFamily="49" charset="0"/>
                <a:cs typeface="Consolas" pitchFamily="49" charset="0"/>
              </a:rPr>
              <a:t> </a:t>
            </a:r>
            <a:r>
              <a:rPr lang="en-US" sz="2600" dirty="0" err="1">
                <a:latin typeface="Consolas" pitchFamily="49" charset="0"/>
                <a:cs typeface="Consolas" pitchFamily="49" charset="0"/>
              </a:rPr>
              <a:t>int</a:t>
            </a:r>
            <a:r>
              <a:rPr lang="en-US" sz="2600" dirty="0">
                <a:latin typeface="Consolas" pitchFamily="49" charset="0"/>
                <a:cs typeface="Consolas" pitchFamily="49" charset="0"/>
              </a:rPr>
              <a:t> hash();</a:t>
            </a:r>
          </a:p>
          <a:p>
            <a:pPr marL="0" indent="0" eaLnBrk="1" hangingPunct="1">
              <a:buNone/>
            </a:pPr>
            <a:r>
              <a:rPr lang="en-US" sz="2600" dirty="0">
                <a:solidFill>
                  <a:srgbClr val="92D050"/>
                </a:solidFill>
                <a:latin typeface="Consolas" pitchFamily="49" charset="0"/>
                <a:cs typeface="Consolas" pitchFamily="49" charset="0"/>
              </a:rPr>
              <a:t>  // hash() is a mathematical function </a:t>
            </a:r>
            <a:r>
              <a:rPr lang="en-US" sz="2600" dirty="0" smtClean="0">
                <a:solidFill>
                  <a:srgbClr val="92D050"/>
                </a:solidFill>
                <a:latin typeface="Consolas" pitchFamily="49" charset="0"/>
                <a:cs typeface="Consolas" pitchFamily="49" charset="0"/>
              </a:rPr>
              <a:t>used to manipulate</a:t>
            </a:r>
            <a:endParaRPr lang="en-US" sz="2600" dirty="0">
              <a:solidFill>
                <a:srgbClr val="92D050"/>
              </a:solidFill>
              <a:latin typeface="Consolas" pitchFamily="49" charset="0"/>
              <a:cs typeface="Consolas" pitchFamily="49" charset="0"/>
            </a:endParaRPr>
          </a:p>
          <a:p>
            <a:pPr marL="0" indent="0" eaLnBrk="1" hangingPunct="1">
              <a:buNone/>
            </a:pPr>
            <a:r>
              <a:rPr lang="en-US" sz="2600" dirty="0">
                <a:solidFill>
                  <a:srgbClr val="92D050"/>
                </a:solidFill>
                <a:latin typeface="Consolas" pitchFamily="49" charset="0"/>
                <a:cs typeface="Consolas" pitchFamily="49" charset="0"/>
              </a:rPr>
              <a:t>  // </a:t>
            </a:r>
            <a:r>
              <a:rPr lang="en-US" sz="2600" dirty="0" smtClean="0">
                <a:solidFill>
                  <a:srgbClr val="92D050"/>
                </a:solidFill>
                <a:latin typeface="Consolas" pitchFamily="49" charset="0"/>
                <a:cs typeface="Consolas" pitchFamily="49" charset="0"/>
              </a:rPr>
              <a:t>the key </a:t>
            </a:r>
            <a:r>
              <a:rPr lang="en-US" sz="2600" dirty="0">
                <a:solidFill>
                  <a:srgbClr val="92D050"/>
                </a:solidFill>
                <a:latin typeface="Consolas" pitchFamily="49" charset="0"/>
                <a:cs typeface="Consolas" pitchFamily="49" charset="0"/>
              </a:rPr>
              <a:t>of an element in </a:t>
            </a:r>
            <a:r>
              <a:rPr lang="en-US" sz="2600" dirty="0" smtClean="0">
                <a:solidFill>
                  <a:srgbClr val="92D050"/>
                </a:solidFill>
                <a:latin typeface="Consolas" pitchFamily="49" charset="0"/>
                <a:cs typeface="Consolas" pitchFamily="49" charset="0"/>
              </a:rPr>
              <a:t>a list </a:t>
            </a:r>
            <a:r>
              <a:rPr lang="en-US" sz="2600" dirty="0">
                <a:solidFill>
                  <a:srgbClr val="92D050"/>
                </a:solidFill>
                <a:latin typeface="Consolas" pitchFamily="49" charset="0"/>
                <a:cs typeface="Consolas" pitchFamily="49" charset="0"/>
              </a:rPr>
              <a:t>to identify its </a:t>
            </a:r>
            <a:r>
              <a:rPr lang="en-US" sz="2600" dirty="0" smtClean="0">
                <a:solidFill>
                  <a:srgbClr val="92D050"/>
                </a:solidFill>
                <a:latin typeface="Consolas" pitchFamily="49" charset="0"/>
                <a:cs typeface="Consolas" pitchFamily="49" charset="0"/>
              </a:rPr>
              <a:t>location</a:t>
            </a:r>
          </a:p>
          <a:p>
            <a:pPr marL="0" indent="0" eaLnBrk="1" hangingPunct="1">
              <a:buNone/>
            </a:pPr>
            <a:r>
              <a:rPr lang="en-US" sz="2600" dirty="0">
                <a:solidFill>
                  <a:srgbClr val="92D050"/>
                </a:solidFill>
                <a:latin typeface="Consolas" pitchFamily="49" charset="0"/>
                <a:cs typeface="Consolas" pitchFamily="49" charset="0"/>
              </a:rPr>
              <a:t> </a:t>
            </a:r>
            <a:r>
              <a:rPr lang="en-US" sz="2600" dirty="0" smtClean="0">
                <a:solidFill>
                  <a:srgbClr val="92D050"/>
                </a:solidFill>
                <a:latin typeface="Consolas" pitchFamily="49" charset="0"/>
                <a:cs typeface="Consolas" pitchFamily="49" charset="0"/>
              </a:rPr>
              <a:t> // </a:t>
            </a:r>
            <a:r>
              <a:rPr lang="en-US" sz="2600" dirty="0">
                <a:solidFill>
                  <a:srgbClr val="92D050"/>
                </a:solidFill>
                <a:latin typeface="Consolas" pitchFamily="49" charset="0"/>
                <a:cs typeface="Consolas" pitchFamily="49" charset="0"/>
              </a:rPr>
              <a:t>in the list.</a:t>
            </a:r>
          </a:p>
          <a:p>
            <a:pPr marL="0" indent="0" eaLnBrk="1" hangingPunct="1">
              <a:buNone/>
            </a:pPr>
            <a:r>
              <a:rPr lang="en-US" sz="2600" dirty="0">
                <a:solidFill>
                  <a:srgbClr val="92D050"/>
                </a:solidFill>
                <a:latin typeface="Consolas" pitchFamily="49" charset="0"/>
                <a:cs typeface="Consolas" pitchFamily="49" charset="0"/>
              </a:rPr>
              <a:t>  //</a:t>
            </a:r>
          </a:p>
          <a:p>
            <a:pPr marL="0" indent="0" eaLnBrk="1" hangingPunct="1">
              <a:buNone/>
            </a:pPr>
            <a:r>
              <a:rPr lang="en-US" sz="2600" dirty="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smtClean="0"/>
              <a:t>Using the </a:t>
            </a:r>
            <a:r>
              <a:rPr lang="en-US" dirty="0" smtClean="0">
                <a:solidFill>
                  <a:srgbClr val="FFC000"/>
                </a:solidFill>
                <a:latin typeface="Consolas" pitchFamily="49" charset="0"/>
                <a:cs typeface="Consolas" pitchFamily="49" charset="0"/>
              </a:rPr>
              <a:t>hash</a:t>
            </a:r>
            <a:r>
              <a:rPr lang="en-US" dirty="0" smtClean="0"/>
              <a:t> Method</a:t>
            </a:r>
          </a:p>
        </p:txBody>
      </p:sp>
      <p:sp>
        <p:nvSpPr>
          <p:cNvPr id="34818" name="Content Placeholder 2"/>
          <p:cNvSpPr>
            <a:spLocks noGrp="1"/>
          </p:cNvSpPr>
          <p:nvPr>
            <p:ph idx="1"/>
          </p:nvPr>
        </p:nvSpPr>
        <p:spPr>
          <a:xfrm>
            <a:off x="143226" y="933450"/>
            <a:ext cx="10410476" cy="5683250"/>
          </a:xfrm>
        </p:spPr>
        <p:txBody>
          <a:bodyPr/>
          <a:lstStyle/>
          <a:p>
            <a:pPr marL="0" indent="0" eaLnBrk="1" hangingPunct="1">
              <a:lnSpc>
                <a:spcPct val="90000"/>
              </a:lnSpc>
              <a:spcBef>
                <a:spcPct val="0"/>
              </a:spcBef>
              <a:buNone/>
            </a:pPr>
            <a:r>
              <a:rPr lang="en-US" sz="2200" dirty="0">
                <a:latin typeface="Consolas" pitchFamily="49" charset="0"/>
                <a:cs typeface="Consolas" pitchFamily="49" charset="0"/>
              </a:rPr>
              <a:t>public void add (</a:t>
            </a:r>
            <a:r>
              <a:rPr lang="en-US" sz="2200" dirty="0" err="1">
                <a:latin typeface="Consolas" pitchFamily="49" charset="0"/>
                <a:cs typeface="Consolas" pitchFamily="49" charset="0"/>
              </a:rPr>
              <a:t>Hashable</a:t>
            </a:r>
            <a:r>
              <a:rPr lang="en-US" sz="2200" dirty="0">
                <a:latin typeface="Consolas" pitchFamily="49" charset="0"/>
                <a:cs typeface="Consolas" pitchFamily="49" charset="0"/>
              </a:rPr>
              <a:t> element)</a:t>
            </a:r>
          </a:p>
          <a:p>
            <a:pPr marL="0" indent="0" eaLnBrk="1" hangingPunct="1">
              <a:lnSpc>
                <a:spcPct val="90000"/>
              </a:lnSpc>
              <a:spcBef>
                <a:spcPct val="0"/>
              </a:spcBef>
              <a:buNone/>
            </a:pPr>
            <a:r>
              <a:rPr lang="en-US" sz="2200" dirty="0">
                <a:latin typeface="Consolas" pitchFamily="49" charset="0"/>
                <a:cs typeface="Consolas" pitchFamily="49" charset="0"/>
              </a:rPr>
              <a:t>{</a:t>
            </a:r>
          </a:p>
          <a:p>
            <a:pPr marL="0" indent="0" eaLnBrk="1" hangingPunct="1">
              <a:lnSpc>
                <a:spcPct val="90000"/>
              </a:lnSpc>
              <a:spcBef>
                <a:spcPct val="0"/>
              </a:spcBef>
              <a:buNone/>
            </a:pPr>
            <a:r>
              <a:rPr lang="en-US" sz="2200" dirty="0">
                <a:solidFill>
                  <a:srgbClr val="92D050"/>
                </a:solidFill>
                <a:latin typeface="Consolas" pitchFamily="49" charset="0"/>
                <a:cs typeface="Consolas" pitchFamily="49" charset="0"/>
              </a:rPr>
              <a:t>  // Adds element to this list </a:t>
            </a:r>
            <a:r>
              <a:rPr lang="en-US" sz="2200" dirty="0" smtClean="0">
                <a:solidFill>
                  <a:srgbClr val="92D050"/>
                </a:solidFill>
                <a:latin typeface="Consolas" pitchFamily="49" charset="0"/>
                <a:cs typeface="Consolas" pitchFamily="49" charset="0"/>
              </a:rPr>
              <a:t>at position </a:t>
            </a:r>
            <a:r>
              <a:rPr lang="en-US" sz="2200" dirty="0" err="1">
                <a:solidFill>
                  <a:srgbClr val="92D050"/>
                </a:solidFill>
                <a:latin typeface="Consolas" pitchFamily="49" charset="0"/>
                <a:cs typeface="Consolas" pitchFamily="49" charset="0"/>
              </a:rPr>
              <a:t>element.hash</a:t>
            </a:r>
            <a:r>
              <a:rPr lang="en-US" sz="2200" dirty="0">
                <a:solidFill>
                  <a:srgbClr val="92D050"/>
                </a:solidFill>
                <a:latin typeface="Consolas" pitchFamily="49" charset="0"/>
                <a:cs typeface="Consolas" pitchFamily="49" charset="0"/>
              </a:rPr>
              <a:t>()</a:t>
            </a:r>
          </a:p>
          <a:p>
            <a:pPr marL="0" indent="0" eaLnBrk="1" hangingPunct="1">
              <a:lnSpc>
                <a:spcPct val="90000"/>
              </a:lnSpc>
              <a:spcBef>
                <a:spcPct val="0"/>
              </a:spcBef>
              <a:buNone/>
            </a:pPr>
            <a:r>
              <a:rPr lang="en-US" sz="2200" dirty="0">
                <a:solidFill>
                  <a:srgbClr val="92D050"/>
                </a:solidFill>
                <a:latin typeface="Consolas" pitchFamily="49" charset="0"/>
                <a:cs typeface="Consolas" pitchFamily="49" charset="0"/>
              </a:rPr>
              <a:t>  //</a:t>
            </a:r>
          </a:p>
          <a:p>
            <a:pPr marL="0" indent="0" eaLnBrk="1" hangingPunct="1">
              <a:lnSpc>
                <a:spcPct val="90000"/>
              </a:lnSpc>
              <a:spcBef>
                <a:spcPct val="0"/>
              </a:spcBef>
              <a:buNone/>
            </a:pPr>
            <a:r>
              <a:rPr lang="en-US" sz="2200" dirty="0">
                <a:latin typeface="Consolas" pitchFamily="49" charset="0"/>
                <a:cs typeface="Consolas" pitchFamily="49" charset="0"/>
              </a:rPr>
              <a:t>  </a:t>
            </a:r>
            <a:r>
              <a:rPr lang="en-US" sz="2200" dirty="0" err="1">
                <a:latin typeface="Consolas" pitchFamily="49" charset="0"/>
                <a:cs typeface="Consolas" pitchFamily="49" charset="0"/>
              </a:rPr>
              <a:t>int</a:t>
            </a:r>
            <a:r>
              <a:rPr lang="en-US" sz="2200" dirty="0">
                <a:latin typeface="Consolas" pitchFamily="49" charset="0"/>
                <a:cs typeface="Consolas" pitchFamily="49" charset="0"/>
              </a:rPr>
              <a:t> location;</a:t>
            </a:r>
          </a:p>
          <a:p>
            <a:pPr marL="0" indent="0" eaLnBrk="1" hangingPunct="1">
              <a:lnSpc>
                <a:spcPct val="90000"/>
              </a:lnSpc>
              <a:spcBef>
                <a:spcPct val="0"/>
              </a:spcBef>
              <a:buNone/>
            </a:pPr>
            <a:r>
              <a:rPr lang="en-US" sz="2200" dirty="0">
                <a:latin typeface="Consolas" pitchFamily="49" charset="0"/>
                <a:cs typeface="Consolas" pitchFamily="49" charset="0"/>
              </a:rPr>
              <a:t>  location = </a:t>
            </a:r>
            <a:r>
              <a:rPr lang="en-US" sz="2200" dirty="0" err="1">
                <a:latin typeface="Consolas" pitchFamily="49" charset="0"/>
                <a:cs typeface="Consolas" pitchFamily="49" charset="0"/>
              </a:rPr>
              <a:t>element.</a:t>
            </a:r>
            <a:r>
              <a:rPr lang="en-US" sz="2200" dirty="0" err="1">
                <a:solidFill>
                  <a:srgbClr val="FFC000"/>
                </a:solidFill>
                <a:latin typeface="Consolas" pitchFamily="49" charset="0"/>
                <a:cs typeface="Consolas" pitchFamily="49" charset="0"/>
              </a:rPr>
              <a:t>hash</a:t>
            </a:r>
            <a:r>
              <a:rPr lang="en-US" sz="2200" dirty="0">
                <a:latin typeface="Consolas" pitchFamily="49" charset="0"/>
                <a:cs typeface="Consolas" pitchFamily="49" charset="0"/>
              </a:rPr>
              <a:t>();</a:t>
            </a:r>
          </a:p>
          <a:p>
            <a:pPr marL="0" indent="0" eaLnBrk="1" hangingPunct="1">
              <a:lnSpc>
                <a:spcPct val="90000"/>
              </a:lnSpc>
              <a:spcBef>
                <a:spcPct val="0"/>
              </a:spcBef>
              <a:buNone/>
            </a:pPr>
            <a:r>
              <a:rPr lang="en-US" sz="2200" dirty="0">
                <a:latin typeface="Consolas" pitchFamily="49" charset="0"/>
                <a:cs typeface="Consolas" pitchFamily="49" charset="0"/>
              </a:rPr>
              <a:t>  list[location] = element;</a:t>
            </a:r>
          </a:p>
          <a:p>
            <a:pPr marL="0" indent="0" eaLnBrk="1" hangingPunct="1">
              <a:lnSpc>
                <a:spcPct val="90000"/>
              </a:lnSpc>
              <a:spcBef>
                <a:spcPct val="0"/>
              </a:spcBef>
              <a:buNone/>
            </a:pPr>
            <a:r>
              <a:rPr lang="en-US" sz="2200" dirty="0">
                <a:latin typeface="Consolas" pitchFamily="49" charset="0"/>
                <a:cs typeface="Consolas" pitchFamily="49" charset="0"/>
              </a:rPr>
              <a:t>  </a:t>
            </a:r>
            <a:r>
              <a:rPr lang="en-US" sz="2200" dirty="0" err="1">
                <a:latin typeface="Consolas" pitchFamily="49" charset="0"/>
                <a:cs typeface="Consolas" pitchFamily="49" charset="0"/>
              </a:rPr>
              <a:t>numElements</a:t>
            </a:r>
            <a:r>
              <a:rPr lang="en-US" sz="2200" dirty="0">
                <a:latin typeface="Consolas" pitchFamily="49" charset="0"/>
                <a:cs typeface="Consolas" pitchFamily="49" charset="0"/>
              </a:rPr>
              <a:t>++;</a:t>
            </a:r>
          </a:p>
          <a:p>
            <a:pPr marL="0" indent="0" eaLnBrk="1" hangingPunct="1">
              <a:lnSpc>
                <a:spcPct val="90000"/>
              </a:lnSpc>
              <a:spcBef>
                <a:spcPct val="0"/>
              </a:spcBef>
              <a:buNone/>
            </a:pPr>
            <a:r>
              <a:rPr lang="en-US" sz="2200" dirty="0">
                <a:latin typeface="Consolas" pitchFamily="49" charset="0"/>
                <a:cs typeface="Consolas" pitchFamily="49" charset="0"/>
              </a:rPr>
              <a:t>}</a:t>
            </a:r>
          </a:p>
          <a:p>
            <a:pPr marL="0" indent="0" eaLnBrk="1" hangingPunct="1">
              <a:lnSpc>
                <a:spcPct val="90000"/>
              </a:lnSpc>
              <a:spcBef>
                <a:spcPct val="0"/>
              </a:spcBef>
              <a:buNone/>
            </a:pPr>
            <a:endParaRPr lang="en-US" sz="2200" dirty="0">
              <a:latin typeface="Consolas" pitchFamily="49" charset="0"/>
              <a:cs typeface="Consolas" pitchFamily="49" charset="0"/>
            </a:endParaRPr>
          </a:p>
          <a:p>
            <a:pPr marL="0" indent="0" eaLnBrk="1" hangingPunct="1">
              <a:lnSpc>
                <a:spcPct val="90000"/>
              </a:lnSpc>
              <a:spcBef>
                <a:spcPct val="0"/>
              </a:spcBef>
              <a:buNone/>
            </a:pPr>
            <a:r>
              <a:rPr lang="en-US" sz="2200" dirty="0">
                <a:latin typeface="Consolas" pitchFamily="49" charset="0"/>
                <a:cs typeface="Consolas" pitchFamily="49" charset="0"/>
              </a:rPr>
              <a:t>public </a:t>
            </a:r>
            <a:r>
              <a:rPr lang="en-US" sz="2200" dirty="0" err="1">
                <a:latin typeface="Consolas" pitchFamily="49" charset="0"/>
                <a:cs typeface="Consolas" pitchFamily="49" charset="0"/>
              </a:rPr>
              <a:t>Hashable</a:t>
            </a:r>
            <a:r>
              <a:rPr lang="en-US" sz="2200" dirty="0">
                <a:latin typeface="Consolas" pitchFamily="49" charset="0"/>
                <a:cs typeface="Consolas" pitchFamily="49" charset="0"/>
              </a:rPr>
              <a:t> get(</a:t>
            </a:r>
            <a:r>
              <a:rPr lang="en-US" sz="2200" dirty="0" err="1">
                <a:latin typeface="Consolas" pitchFamily="49" charset="0"/>
                <a:cs typeface="Consolas" pitchFamily="49" charset="0"/>
              </a:rPr>
              <a:t>Hashable</a:t>
            </a:r>
            <a:r>
              <a:rPr lang="en-US" sz="2200" dirty="0">
                <a:latin typeface="Consolas" pitchFamily="49" charset="0"/>
                <a:cs typeface="Consolas" pitchFamily="49" charset="0"/>
              </a:rPr>
              <a:t> element)</a:t>
            </a:r>
          </a:p>
          <a:p>
            <a:pPr marL="0" indent="0" eaLnBrk="1" hangingPunct="1">
              <a:lnSpc>
                <a:spcPct val="90000"/>
              </a:lnSpc>
              <a:spcBef>
                <a:spcPct val="0"/>
              </a:spcBef>
              <a:buNone/>
            </a:pPr>
            <a:r>
              <a:rPr lang="en-US" sz="2200" dirty="0">
                <a:latin typeface="Consolas" pitchFamily="49" charset="0"/>
                <a:cs typeface="Consolas" pitchFamily="49" charset="0"/>
              </a:rPr>
              <a:t>{</a:t>
            </a:r>
          </a:p>
          <a:p>
            <a:pPr marL="0" indent="0" eaLnBrk="1" hangingPunct="1">
              <a:lnSpc>
                <a:spcPct val="90000"/>
              </a:lnSpc>
              <a:spcBef>
                <a:spcPct val="0"/>
              </a:spcBef>
              <a:buNone/>
            </a:pPr>
            <a:r>
              <a:rPr lang="en-US" sz="2200" dirty="0">
                <a:solidFill>
                  <a:srgbClr val="92D050"/>
                </a:solidFill>
                <a:latin typeface="Consolas" pitchFamily="49" charset="0"/>
                <a:cs typeface="Consolas" pitchFamily="49" charset="0"/>
              </a:rPr>
              <a:t>  // Returns an element e from this </a:t>
            </a:r>
            <a:r>
              <a:rPr lang="en-US" sz="2200" dirty="0" smtClean="0">
                <a:solidFill>
                  <a:srgbClr val="92D050"/>
                </a:solidFill>
                <a:latin typeface="Consolas" pitchFamily="49" charset="0"/>
                <a:cs typeface="Consolas" pitchFamily="49" charset="0"/>
              </a:rPr>
              <a:t>list such that</a:t>
            </a:r>
            <a:endParaRPr lang="en-US" sz="2200" dirty="0">
              <a:solidFill>
                <a:srgbClr val="92D050"/>
              </a:solidFill>
              <a:latin typeface="Consolas" pitchFamily="49" charset="0"/>
              <a:cs typeface="Consolas" pitchFamily="49" charset="0"/>
            </a:endParaRPr>
          </a:p>
          <a:p>
            <a:pPr marL="0" indent="0" eaLnBrk="1" hangingPunct="1">
              <a:lnSpc>
                <a:spcPct val="90000"/>
              </a:lnSpc>
              <a:spcBef>
                <a:spcPct val="0"/>
              </a:spcBef>
              <a:buNone/>
            </a:pPr>
            <a:r>
              <a:rPr lang="en-US" sz="2200" dirty="0">
                <a:solidFill>
                  <a:srgbClr val="92D050"/>
                </a:solidFill>
                <a:latin typeface="Consolas" pitchFamily="49" charset="0"/>
                <a:cs typeface="Consolas" pitchFamily="49" charset="0"/>
              </a:rPr>
              <a:t>  // </a:t>
            </a:r>
            <a:r>
              <a:rPr lang="en-US" sz="2200" dirty="0" err="1" smtClean="0">
                <a:solidFill>
                  <a:srgbClr val="92D050"/>
                </a:solidFill>
                <a:latin typeface="Consolas" pitchFamily="49" charset="0"/>
                <a:cs typeface="Consolas" pitchFamily="49" charset="0"/>
              </a:rPr>
              <a:t>e.equals</a:t>
            </a:r>
            <a:r>
              <a:rPr lang="en-US" sz="2200" dirty="0" smtClean="0">
                <a:solidFill>
                  <a:srgbClr val="92D050"/>
                </a:solidFill>
                <a:latin typeface="Consolas" pitchFamily="49" charset="0"/>
                <a:cs typeface="Consolas" pitchFamily="49" charset="0"/>
              </a:rPr>
              <a:t>(element</a:t>
            </a:r>
            <a:r>
              <a:rPr lang="en-US" sz="2200" dirty="0">
                <a:solidFill>
                  <a:srgbClr val="92D050"/>
                </a:solidFill>
                <a:latin typeface="Consolas" pitchFamily="49" charset="0"/>
                <a:cs typeface="Consolas" pitchFamily="49" charset="0"/>
              </a:rPr>
              <a:t>).</a:t>
            </a:r>
          </a:p>
          <a:p>
            <a:pPr marL="0" indent="0" eaLnBrk="1" hangingPunct="1">
              <a:lnSpc>
                <a:spcPct val="90000"/>
              </a:lnSpc>
              <a:spcBef>
                <a:spcPct val="0"/>
              </a:spcBef>
              <a:buNone/>
            </a:pPr>
            <a:r>
              <a:rPr lang="en-US" sz="2200" dirty="0">
                <a:latin typeface="Consolas" pitchFamily="49" charset="0"/>
                <a:cs typeface="Consolas" pitchFamily="49" charset="0"/>
              </a:rPr>
              <a:t>  </a:t>
            </a:r>
            <a:r>
              <a:rPr lang="en-US" sz="2200" dirty="0" err="1">
                <a:latin typeface="Consolas" pitchFamily="49" charset="0"/>
                <a:cs typeface="Consolas" pitchFamily="49" charset="0"/>
              </a:rPr>
              <a:t>int</a:t>
            </a:r>
            <a:r>
              <a:rPr lang="en-US" sz="2200" dirty="0">
                <a:latin typeface="Consolas" pitchFamily="49" charset="0"/>
                <a:cs typeface="Consolas" pitchFamily="49" charset="0"/>
              </a:rPr>
              <a:t> location;</a:t>
            </a:r>
          </a:p>
          <a:p>
            <a:pPr marL="0" indent="0" eaLnBrk="1" hangingPunct="1">
              <a:lnSpc>
                <a:spcPct val="90000"/>
              </a:lnSpc>
              <a:spcBef>
                <a:spcPct val="0"/>
              </a:spcBef>
              <a:buNone/>
            </a:pPr>
            <a:r>
              <a:rPr lang="en-US" sz="2200" dirty="0">
                <a:latin typeface="Consolas" pitchFamily="49" charset="0"/>
                <a:cs typeface="Consolas" pitchFamily="49" charset="0"/>
              </a:rPr>
              <a:t>  location = </a:t>
            </a:r>
            <a:r>
              <a:rPr lang="en-US" sz="2200" dirty="0" err="1">
                <a:latin typeface="Consolas" pitchFamily="49" charset="0"/>
                <a:cs typeface="Consolas" pitchFamily="49" charset="0"/>
              </a:rPr>
              <a:t>element.</a:t>
            </a:r>
            <a:r>
              <a:rPr lang="en-US" sz="2200" dirty="0" err="1">
                <a:solidFill>
                  <a:srgbClr val="FFC000"/>
                </a:solidFill>
                <a:latin typeface="Consolas" pitchFamily="49" charset="0"/>
                <a:cs typeface="Consolas" pitchFamily="49" charset="0"/>
              </a:rPr>
              <a:t>hash</a:t>
            </a:r>
            <a:r>
              <a:rPr lang="en-US" sz="2200" dirty="0">
                <a:latin typeface="Consolas" pitchFamily="49" charset="0"/>
                <a:cs typeface="Consolas" pitchFamily="49" charset="0"/>
              </a:rPr>
              <a:t>();</a:t>
            </a:r>
          </a:p>
          <a:p>
            <a:pPr marL="0" indent="0" eaLnBrk="1" hangingPunct="1">
              <a:lnSpc>
                <a:spcPct val="90000"/>
              </a:lnSpc>
              <a:spcBef>
                <a:spcPct val="0"/>
              </a:spcBef>
              <a:buNone/>
            </a:pPr>
            <a:r>
              <a:rPr lang="en-US" sz="2200" dirty="0">
                <a:latin typeface="Consolas" pitchFamily="49" charset="0"/>
                <a:cs typeface="Consolas" pitchFamily="49" charset="0"/>
              </a:rPr>
              <a:t>  return (</a:t>
            </a:r>
            <a:r>
              <a:rPr lang="en-US" sz="2200" dirty="0" err="1">
                <a:latin typeface="Consolas" pitchFamily="49" charset="0"/>
                <a:cs typeface="Consolas" pitchFamily="49" charset="0"/>
              </a:rPr>
              <a:t>Hashable</a:t>
            </a:r>
            <a:r>
              <a:rPr lang="en-US" sz="2200" dirty="0">
                <a:latin typeface="Consolas" pitchFamily="49" charset="0"/>
                <a:cs typeface="Consolas" pitchFamily="49" charset="0"/>
              </a:rPr>
              <a:t>)list[location];</a:t>
            </a:r>
          </a:p>
          <a:p>
            <a:pPr marL="0" indent="0" eaLnBrk="1" hangingPunct="1">
              <a:lnSpc>
                <a:spcPct val="90000"/>
              </a:lnSpc>
              <a:spcBef>
                <a:spcPct val="0"/>
              </a:spcBef>
              <a:buNone/>
            </a:pPr>
            <a:r>
              <a:rPr lang="en-US" sz="2200" dirty="0">
                <a:latin typeface="Consolas" pitchFamily="49" charset="0"/>
                <a:cs typeface="Consolas" pitchFamily="49" charset="0"/>
              </a:rPr>
              <a:t>}</a:t>
            </a:r>
          </a:p>
        </p:txBody>
      </p:sp>
      <p:grpSp>
        <p:nvGrpSpPr>
          <p:cNvPr id="103430" name="Group 6"/>
          <p:cNvGrpSpPr>
            <a:grpSpLocks/>
          </p:cNvGrpSpPr>
          <p:nvPr/>
        </p:nvGrpSpPr>
        <p:grpSpPr bwMode="auto">
          <a:xfrm>
            <a:off x="9205813" y="1009485"/>
            <a:ext cx="2842962" cy="5261764"/>
            <a:chOff x="4283" y="1047"/>
            <a:chExt cx="1307" cy="2419"/>
          </a:xfrm>
        </p:grpSpPr>
        <p:sp>
          <p:nvSpPr>
            <p:cNvPr id="34820" name="Rectangle 5"/>
            <p:cNvSpPr>
              <a:spLocks noChangeArrowheads="1"/>
            </p:cNvSpPr>
            <p:nvPr/>
          </p:nvSpPr>
          <p:spPr bwMode="auto">
            <a:xfrm>
              <a:off x="4283" y="1047"/>
              <a:ext cx="1307" cy="2419"/>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34821" name="Picture 4" descr="37461_CH10_FIG1020"/>
            <p:cNvPicPr>
              <a:picLocks noChangeAspect="1" noChangeArrowheads="1"/>
            </p:cNvPicPr>
            <p:nvPr/>
          </p:nvPicPr>
          <p:blipFill>
            <a:blip r:embed="rId2"/>
            <a:srcRect/>
            <a:stretch>
              <a:fillRect/>
            </a:stretch>
          </p:blipFill>
          <p:spPr bwMode="auto">
            <a:xfrm>
              <a:off x="4356" y="1120"/>
              <a:ext cx="1159" cy="230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Collisions</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i="1" u="sng" dirty="0" smtClean="0"/>
              <a:t>Collision</a:t>
            </a:r>
            <a:r>
              <a:rPr lang="en-US" dirty="0" smtClean="0"/>
              <a:t>: The condition resulting when two or more keys produce the same hash location</a:t>
            </a:r>
          </a:p>
          <a:p>
            <a:pPr lvl="1" eaLnBrk="1" hangingPunct="1">
              <a:spcBef>
                <a:spcPts val="1200"/>
              </a:spcBef>
            </a:pPr>
            <a:r>
              <a:rPr lang="en-US" dirty="0" smtClean="0"/>
              <a:t>The lower the hash table loading, the less likely collisions are</a:t>
            </a:r>
          </a:p>
          <a:p>
            <a:pPr lvl="1" eaLnBrk="1" hangingPunct="1">
              <a:spcBef>
                <a:spcPts val="1200"/>
              </a:spcBef>
            </a:pPr>
            <a:r>
              <a:rPr lang="en-US" dirty="0" smtClean="0"/>
              <a:t>Lower hash table loading means we over-allocated the table, and we’re wasting space</a:t>
            </a:r>
          </a:p>
          <a:p>
            <a:pPr lvl="1" eaLnBrk="1" hangingPunct="1">
              <a:spcBef>
                <a:spcPts val="1200"/>
              </a:spcBef>
            </a:pPr>
            <a:r>
              <a:rPr lang="en-US" dirty="0" smtClean="0"/>
              <a:t>Hash tables are a tradeoff between avoiding collisions and wasting space</a:t>
            </a:r>
          </a:p>
          <a:p>
            <a:pPr eaLnBrk="1" hangingPunct="1">
              <a:spcBef>
                <a:spcPts val="1800"/>
              </a:spcBef>
            </a:pPr>
            <a:r>
              <a:rPr lang="en-US" i="1" u="sng" dirty="0" smtClean="0"/>
              <a:t>Linear probing</a:t>
            </a:r>
            <a:r>
              <a:rPr lang="en-US" dirty="0" smtClean="0"/>
              <a:t>: </a:t>
            </a:r>
            <a:r>
              <a:rPr lang="en-US" dirty="0" smtClean="0"/>
              <a:t>One way to resolve </a:t>
            </a:r>
            <a:r>
              <a:rPr lang="en-US" dirty="0" smtClean="0"/>
              <a:t>a hash collision </a:t>
            </a:r>
            <a:r>
              <a:rPr lang="en-US" dirty="0" smtClean="0"/>
              <a:t>is by </a:t>
            </a:r>
            <a:r>
              <a:rPr lang="en-US" dirty="0" smtClean="0"/>
              <a:t>sequentially searching a hash table beginning at the location returned by the hash </a:t>
            </a:r>
            <a:r>
              <a:rPr lang="en-US" dirty="0" smtClean="0"/>
              <a:t>function</a:t>
            </a:r>
          </a:p>
          <a:p>
            <a:pPr lvl="1" eaLnBrk="1" hangingPunct="1">
              <a:spcBef>
                <a:spcPts val="1800"/>
              </a:spcBef>
            </a:pPr>
            <a:r>
              <a:rPr lang="en-US" dirty="0" smtClean="0"/>
              <a:t>If the key hashes to location 100, and 100 is occupied, try 101, 102, etc.</a:t>
            </a:r>
            <a:endParaRPr lang="en-US" dirty="0" smtClean="0"/>
          </a:p>
          <a:p>
            <a:pPr eaLnBrk="1" hangingPunct="1">
              <a:spcBef>
                <a:spcPts val="1200"/>
              </a:spcBef>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Revised Methods</a:t>
            </a:r>
          </a:p>
        </p:txBody>
      </p:sp>
      <p:sp>
        <p:nvSpPr>
          <p:cNvPr id="36866" name="Content Placeholder 2"/>
          <p:cNvSpPr>
            <a:spLocks noGrp="1"/>
          </p:cNvSpPr>
          <p:nvPr>
            <p:ph idx="1"/>
          </p:nvPr>
        </p:nvSpPr>
        <p:spPr>
          <a:xfrm>
            <a:off x="143225" y="894270"/>
            <a:ext cx="11905549" cy="5722345"/>
          </a:xfrm>
        </p:spPr>
        <p:txBody>
          <a:bodyPr/>
          <a:lstStyle/>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public static void add (</a:t>
            </a:r>
            <a:r>
              <a:rPr lang="en-US" sz="1900" dirty="0" err="1">
                <a:latin typeface="Consolas" pitchFamily="49" charset="0"/>
                <a:cs typeface="Consolas" pitchFamily="49" charset="0"/>
              </a:rPr>
              <a:t>Hashable</a:t>
            </a:r>
            <a:r>
              <a:rPr lang="en-US" sz="1900" dirty="0">
                <a:latin typeface="Consolas" pitchFamily="49" charset="0"/>
                <a:cs typeface="Consolas" pitchFamily="49" charset="0"/>
              </a:rPr>
              <a:t> element)</a:t>
            </a:r>
          </a:p>
          <a:p>
            <a:pPr eaLnBrk="1" hangingPunct="1">
              <a:lnSpc>
                <a:spcPct val="95000"/>
              </a:lnSpc>
              <a:spcBef>
                <a:spcPct val="0"/>
              </a:spcBef>
              <a:buFont typeface="Wingdings 2" pitchFamily="18" charset="2"/>
              <a:buNone/>
            </a:pPr>
            <a:r>
              <a:rPr lang="en-US" sz="1900" dirty="0" smtClean="0">
                <a:latin typeface="Consolas" pitchFamily="49" charset="0"/>
                <a:cs typeface="Consolas" pitchFamily="49" charset="0"/>
              </a:rPr>
              <a:t>{</a:t>
            </a:r>
          </a:p>
          <a:p>
            <a:pPr eaLnBrk="1" hangingPunct="1">
              <a:lnSpc>
                <a:spcPct val="95000"/>
              </a:lnSpc>
              <a:spcBef>
                <a:spcPct val="0"/>
              </a:spcBef>
              <a:buNone/>
            </a:pPr>
            <a:r>
              <a:rPr lang="en-US" sz="1900" dirty="0" smtClean="0">
                <a:solidFill>
                  <a:srgbClr val="92D050"/>
                </a:solidFill>
                <a:latin typeface="Consolas" pitchFamily="49" charset="0"/>
                <a:cs typeface="Consolas" pitchFamily="49" charset="0"/>
              </a:rPr>
              <a:t>  // </a:t>
            </a:r>
            <a:r>
              <a:rPr lang="en-US" sz="1900" dirty="0">
                <a:solidFill>
                  <a:srgbClr val="92D050"/>
                </a:solidFill>
                <a:latin typeface="Consolas" pitchFamily="49" charset="0"/>
                <a:cs typeface="Consolas" pitchFamily="49" charset="0"/>
              </a:rPr>
              <a:t>Adds element to this list at position </a:t>
            </a:r>
            <a:r>
              <a:rPr lang="en-US" sz="1900" dirty="0" err="1">
                <a:solidFill>
                  <a:srgbClr val="92D050"/>
                </a:solidFill>
                <a:latin typeface="Consolas" pitchFamily="49" charset="0"/>
                <a:cs typeface="Consolas" pitchFamily="49" charset="0"/>
              </a:rPr>
              <a:t>element.hash</a:t>
            </a:r>
            <a:r>
              <a:rPr lang="en-US" sz="1900" dirty="0" smtClean="0">
                <a:solidFill>
                  <a:srgbClr val="92D050"/>
                </a:solidFill>
                <a:latin typeface="Consolas" pitchFamily="49" charset="0"/>
                <a:cs typeface="Consolas" pitchFamily="49" charset="0"/>
              </a:rPr>
              <a:t>(), or </a:t>
            </a:r>
            <a:r>
              <a:rPr lang="en-US" sz="1900" dirty="0">
                <a:solidFill>
                  <a:srgbClr val="92D050"/>
                </a:solidFill>
                <a:latin typeface="Consolas" pitchFamily="49" charset="0"/>
                <a:cs typeface="Consolas" pitchFamily="49" charset="0"/>
              </a:rPr>
              <a:t>the next free array slot</a:t>
            </a:r>
            <a:r>
              <a:rPr lang="en-US" sz="1900" dirty="0" smtClean="0">
                <a:solidFill>
                  <a:srgbClr val="92D050"/>
                </a:solidFill>
                <a:latin typeface="Consolas" pitchFamily="49" charset="0"/>
                <a:cs typeface="Consolas" pitchFamily="49" charset="0"/>
              </a:rPr>
              <a:t>.</a:t>
            </a:r>
            <a:endParaRPr lang="en-US" sz="19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location;</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location = </a:t>
            </a:r>
            <a:r>
              <a:rPr lang="en-US" sz="1900" dirty="0" err="1">
                <a:latin typeface="Consolas" pitchFamily="49" charset="0"/>
                <a:cs typeface="Consolas" pitchFamily="49" charset="0"/>
              </a:rPr>
              <a:t>element.hash</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r>
              <a:rPr lang="en-US" sz="1900" dirty="0">
                <a:solidFill>
                  <a:srgbClr val="FFC000"/>
                </a:solidFill>
                <a:latin typeface="Consolas" pitchFamily="49" charset="0"/>
                <a:cs typeface="Consolas" pitchFamily="49" charset="0"/>
              </a:rPr>
              <a:t>while (list[location] != null)</a:t>
            </a:r>
          </a:p>
          <a:p>
            <a:pPr eaLnBrk="1" hangingPunct="1">
              <a:lnSpc>
                <a:spcPct val="95000"/>
              </a:lnSpc>
              <a:spcBef>
                <a:spcPct val="0"/>
              </a:spcBef>
              <a:buFont typeface="Wingdings 2" pitchFamily="18" charset="2"/>
              <a:buNone/>
            </a:pPr>
            <a:r>
              <a:rPr lang="en-US" sz="1900" dirty="0">
                <a:solidFill>
                  <a:srgbClr val="FFC000"/>
                </a:solidFill>
                <a:latin typeface="Consolas" pitchFamily="49" charset="0"/>
                <a:cs typeface="Consolas" pitchFamily="49" charset="0"/>
              </a:rPr>
              <a:t>     location = (location + 1) % </a:t>
            </a:r>
            <a:r>
              <a:rPr lang="en-US" sz="1900" dirty="0" err="1">
                <a:solidFill>
                  <a:srgbClr val="FFC000"/>
                </a:solidFill>
                <a:latin typeface="Consolas" pitchFamily="49" charset="0"/>
                <a:cs typeface="Consolas" pitchFamily="49" charset="0"/>
              </a:rPr>
              <a:t>list.length</a:t>
            </a:r>
            <a:r>
              <a:rPr lang="en-US" sz="1900" dirty="0">
                <a:solidFill>
                  <a:srgbClr val="FFC00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list[location] = element;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numElements</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endParaRPr lang="en-US" sz="19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public static </a:t>
            </a:r>
            <a:r>
              <a:rPr lang="en-US" sz="1900" dirty="0" err="1">
                <a:latin typeface="Consolas" pitchFamily="49" charset="0"/>
                <a:cs typeface="Consolas" pitchFamily="49" charset="0"/>
              </a:rPr>
              <a:t>Hashable</a:t>
            </a:r>
            <a:r>
              <a:rPr lang="en-US" sz="1900" dirty="0">
                <a:latin typeface="Consolas" pitchFamily="49" charset="0"/>
                <a:cs typeface="Consolas" pitchFamily="49" charset="0"/>
              </a:rPr>
              <a:t> get(</a:t>
            </a:r>
            <a:r>
              <a:rPr lang="en-US" sz="1900" dirty="0" err="1">
                <a:latin typeface="Consolas" pitchFamily="49" charset="0"/>
                <a:cs typeface="Consolas" pitchFamily="49" charset="0"/>
              </a:rPr>
              <a:t>Hashable</a:t>
            </a:r>
            <a:r>
              <a:rPr lang="en-US" sz="1900" dirty="0">
                <a:latin typeface="Consolas" pitchFamily="49" charset="0"/>
                <a:cs typeface="Consolas" pitchFamily="49" charset="0"/>
              </a:rPr>
              <a:t> element</a:t>
            </a:r>
            <a:r>
              <a:rPr lang="en-US" sz="1900" dirty="0" smtClean="0">
                <a:latin typeface="Consolas" pitchFamily="49" charset="0"/>
                <a:cs typeface="Consolas" pitchFamily="49" charset="0"/>
              </a:rPr>
              <a:t>)</a:t>
            </a:r>
            <a:endParaRPr lang="en-US" sz="19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900" dirty="0" smtClean="0">
                <a:latin typeface="Consolas" pitchFamily="49" charset="0"/>
                <a:cs typeface="Consolas" pitchFamily="49" charset="0"/>
              </a:rPr>
              <a:t>{</a:t>
            </a:r>
          </a:p>
          <a:p>
            <a:pPr eaLnBrk="1" hangingPunct="1">
              <a:lnSpc>
                <a:spcPct val="95000"/>
              </a:lnSpc>
              <a:spcBef>
                <a:spcPct val="0"/>
              </a:spcBef>
              <a:buNone/>
            </a:pPr>
            <a:r>
              <a:rPr lang="en-US" sz="1900" dirty="0" smtClean="0">
                <a:latin typeface="Consolas" pitchFamily="49" charset="0"/>
                <a:cs typeface="Consolas" pitchFamily="49" charset="0"/>
              </a:rPr>
              <a:t>  </a:t>
            </a:r>
            <a:r>
              <a:rPr lang="en-US" sz="1900" dirty="0">
                <a:solidFill>
                  <a:srgbClr val="92D050"/>
                </a:solidFill>
                <a:latin typeface="Consolas" pitchFamily="49" charset="0"/>
                <a:cs typeface="Consolas" pitchFamily="49" charset="0"/>
              </a:rPr>
              <a:t>// Returns an element e from this list such that </a:t>
            </a:r>
            <a:r>
              <a:rPr lang="en-US" sz="1900" dirty="0" err="1">
                <a:solidFill>
                  <a:srgbClr val="92D050"/>
                </a:solidFill>
                <a:latin typeface="Consolas" pitchFamily="49" charset="0"/>
                <a:cs typeface="Consolas" pitchFamily="49" charset="0"/>
              </a:rPr>
              <a:t>e.equals</a:t>
            </a:r>
            <a:r>
              <a:rPr lang="en-US" sz="1900" dirty="0">
                <a:solidFill>
                  <a:srgbClr val="92D050"/>
                </a:solidFill>
                <a:latin typeface="Consolas" pitchFamily="49" charset="0"/>
                <a:cs typeface="Consolas" pitchFamily="49" charset="0"/>
              </a:rPr>
              <a:t>(element).</a:t>
            </a:r>
            <a:endParaRPr lang="en-US" sz="19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location;</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location = </a:t>
            </a:r>
            <a:r>
              <a:rPr lang="en-US" sz="1900" dirty="0" err="1">
                <a:latin typeface="Consolas" pitchFamily="49" charset="0"/>
                <a:cs typeface="Consolas" pitchFamily="49" charset="0"/>
              </a:rPr>
              <a:t>element.hash</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r>
              <a:rPr lang="en-US" sz="1900" dirty="0">
                <a:solidFill>
                  <a:srgbClr val="FFC000"/>
                </a:solidFill>
                <a:latin typeface="Consolas" pitchFamily="49" charset="0"/>
                <a:cs typeface="Consolas" pitchFamily="49" charset="0"/>
              </a:rPr>
              <a:t>while (!list[location].equals(element))</a:t>
            </a:r>
          </a:p>
          <a:p>
            <a:pPr eaLnBrk="1" hangingPunct="1">
              <a:lnSpc>
                <a:spcPct val="95000"/>
              </a:lnSpc>
              <a:spcBef>
                <a:spcPct val="0"/>
              </a:spcBef>
              <a:buFont typeface="Wingdings 2" pitchFamily="18" charset="2"/>
              <a:buNone/>
            </a:pPr>
            <a:r>
              <a:rPr lang="en-US" sz="1900" dirty="0">
                <a:solidFill>
                  <a:srgbClr val="FFC000"/>
                </a:solidFill>
                <a:latin typeface="Consolas" pitchFamily="49" charset="0"/>
                <a:cs typeface="Consolas" pitchFamily="49" charset="0"/>
              </a:rPr>
              <a:t>     location = (location + 1) % </a:t>
            </a:r>
            <a:r>
              <a:rPr lang="en-US" sz="1900" dirty="0" err="1">
                <a:solidFill>
                  <a:srgbClr val="FFC000"/>
                </a:solidFill>
                <a:latin typeface="Consolas" pitchFamily="49" charset="0"/>
                <a:cs typeface="Consolas" pitchFamily="49" charset="0"/>
              </a:rPr>
              <a:t>list.length</a:t>
            </a:r>
            <a:r>
              <a:rPr lang="en-US" sz="1900" dirty="0">
                <a:solidFill>
                  <a:srgbClr val="FFC000"/>
                </a:solidFill>
                <a:latin typeface="Consolas" pitchFamily="49" charset="0"/>
                <a:cs typeface="Consolas" pitchFamily="49" charset="0"/>
              </a:rPr>
              <a:t>;</a:t>
            </a:r>
            <a:r>
              <a:rPr lang="en-US" sz="19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return (</a:t>
            </a:r>
            <a:r>
              <a:rPr lang="en-US" sz="1900" dirty="0" err="1">
                <a:latin typeface="Consolas" pitchFamily="49" charset="0"/>
                <a:cs typeface="Consolas" pitchFamily="49" charset="0"/>
              </a:rPr>
              <a:t>Hashable</a:t>
            </a:r>
            <a:r>
              <a:rPr lang="en-US" sz="1900" dirty="0">
                <a:latin typeface="Consolas" pitchFamily="49" charset="0"/>
                <a:cs typeface="Consolas" pitchFamily="49" charset="0"/>
              </a:rPr>
              <a:t>)list[location];</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z="4500"/>
              <a:t>Handling Collisions w/ Linear Probing</a:t>
            </a:r>
          </a:p>
        </p:txBody>
      </p:sp>
      <p:grpSp>
        <p:nvGrpSpPr>
          <p:cNvPr id="2" name="Group 1"/>
          <p:cNvGrpSpPr/>
          <p:nvPr/>
        </p:nvGrpSpPr>
        <p:grpSpPr>
          <a:xfrm>
            <a:off x="1871481" y="961665"/>
            <a:ext cx="8410664" cy="5578140"/>
            <a:chOff x="2370139" y="1393825"/>
            <a:chExt cx="7527925" cy="4992688"/>
          </a:xfrm>
        </p:grpSpPr>
        <p:sp>
          <p:nvSpPr>
            <p:cNvPr id="37889" name="Rectangle 5"/>
            <p:cNvSpPr>
              <a:spLocks noChangeArrowheads="1"/>
            </p:cNvSpPr>
            <p:nvPr/>
          </p:nvSpPr>
          <p:spPr bwMode="auto">
            <a:xfrm>
              <a:off x="2370139" y="1393825"/>
              <a:ext cx="7527925" cy="4992688"/>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37891" name="Picture 4" descr="37461_CH10_FIG1021"/>
            <p:cNvPicPr>
              <a:picLocks noChangeAspect="1" noChangeArrowheads="1"/>
            </p:cNvPicPr>
            <p:nvPr/>
          </p:nvPicPr>
          <p:blipFill>
            <a:blip r:embed="rId2"/>
            <a:srcRect/>
            <a:stretch>
              <a:fillRect/>
            </a:stretch>
          </p:blipFill>
          <p:spPr bwMode="auto">
            <a:xfrm>
              <a:off x="2514600" y="1528763"/>
              <a:ext cx="7162800" cy="470376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Removing An Element (1)</a:t>
            </a:r>
          </a:p>
        </p:txBody>
      </p:sp>
      <p:sp>
        <p:nvSpPr>
          <p:cNvPr id="38914" name="Content Placeholder 2"/>
          <p:cNvSpPr>
            <a:spLocks noGrp="1"/>
          </p:cNvSpPr>
          <p:nvPr>
            <p:ph idx="1"/>
          </p:nvPr>
        </p:nvSpPr>
        <p:spPr>
          <a:xfrm>
            <a:off x="143225" y="933450"/>
            <a:ext cx="11905549" cy="5683250"/>
          </a:xfrm>
        </p:spPr>
        <p:txBody>
          <a:bodyPr/>
          <a:lstStyle/>
          <a:p>
            <a:pPr eaLnBrk="1" hangingPunct="1"/>
            <a:r>
              <a:rPr lang="en-US" dirty="0" smtClean="0"/>
              <a:t>One </a:t>
            </a:r>
            <a:r>
              <a:rPr lang="en-US" dirty="0" smtClean="0"/>
              <a:t>(naïve) approach </a:t>
            </a:r>
            <a:r>
              <a:rPr lang="en-US" dirty="0" smtClean="0"/>
              <a:t>might be:</a:t>
            </a:r>
          </a:p>
          <a:p>
            <a:pPr marL="742950" lvl="1" indent="-285750" eaLnBrk="1" hangingPunct="1">
              <a:buNone/>
            </a:pPr>
            <a:endParaRPr lang="en-US" sz="1000" b="1" i="1" dirty="0"/>
          </a:p>
          <a:p>
            <a:pPr marL="742950" lvl="1" indent="-285750" eaLnBrk="1" hangingPunct="1">
              <a:buNone/>
            </a:pPr>
            <a:r>
              <a:rPr lang="en-US" b="1" dirty="0" smtClean="0">
                <a:solidFill>
                  <a:srgbClr val="FFC000"/>
                </a:solidFill>
                <a:latin typeface="Consolas" pitchFamily="49" charset="0"/>
                <a:cs typeface="Consolas" pitchFamily="49" charset="0"/>
              </a:rPr>
              <a:t>			remove (element</a:t>
            </a:r>
            <a:r>
              <a:rPr lang="en-US" b="1" dirty="0" smtClean="0">
                <a:solidFill>
                  <a:srgbClr val="FFC000"/>
                </a:solidFill>
                <a:latin typeface="Consolas" pitchFamily="49" charset="0"/>
                <a:cs typeface="Consolas" pitchFamily="49" charset="0"/>
              </a:rPr>
              <a:t>)</a:t>
            </a:r>
          </a:p>
          <a:p>
            <a:pPr marL="742950" lvl="1" indent="-285750" eaLnBrk="1" hangingPunct="1">
              <a:buNone/>
            </a:pPr>
            <a:r>
              <a:rPr lang="en-US" b="1" dirty="0">
                <a:solidFill>
                  <a:srgbClr val="FFC000"/>
                </a:solidFill>
                <a:latin typeface="Consolas" pitchFamily="49" charset="0"/>
                <a:cs typeface="Consolas" pitchFamily="49" charset="0"/>
              </a:rPr>
              <a:t> </a:t>
            </a:r>
            <a:r>
              <a:rPr lang="en-US" b="1" dirty="0" smtClean="0">
                <a:solidFill>
                  <a:srgbClr val="FFC000"/>
                </a:solidFill>
                <a:latin typeface="Consolas" pitchFamily="49" charset="0"/>
                <a:cs typeface="Consolas" pitchFamily="49" charset="0"/>
              </a:rPr>
              <a:t>  	</a:t>
            </a:r>
            <a:r>
              <a:rPr lang="en-US" dirty="0" smtClean="0">
                <a:solidFill>
                  <a:srgbClr val="FFC000"/>
                </a:solidFill>
                <a:latin typeface="Consolas" pitchFamily="49" charset="0"/>
                <a:cs typeface="Consolas" pitchFamily="49" charset="0"/>
              </a:rPr>
              <a:t>{</a:t>
            </a:r>
            <a:endParaRPr lang="en-US" dirty="0" smtClean="0">
              <a:solidFill>
                <a:srgbClr val="FFC000"/>
              </a:solidFill>
              <a:latin typeface="Consolas" pitchFamily="49" charset="0"/>
              <a:cs typeface="Consolas" pitchFamily="49" charset="0"/>
            </a:endParaRPr>
          </a:p>
          <a:p>
            <a:pPr marL="742950" lvl="1" indent="-285750" eaLnBrk="1" hangingPunct="1">
              <a:buNone/>
            </a:pPr>
            <a:r>
              <a:rPr lang="en-US" dirty="0" smtClean="0">
                <a:solidFill>
                  <a:srgbClr val="FFC000"/>
                </a:solidFill>
                <a:latin typeface="Consolas" pitchFamily="49" charset="0"/>
                <a:cs typeface="Consolas" pitchFamily="49" charset="0"/>
              </a:rPr>
              <a:t>			     Set location to </a:t>
            </a:r>
            <a:r>
              <a:rPr lang="en-US" dirty="0" err="1" smtClean="0">
                <a:solidFill>
                  <a:srgbClr val="FFC000"/>
                </a:solidFill>
                <a:latin typeface="Consolas" pitchFamily="49" charset="0"/>
                <a:cs typeface="Consolas" pitchFamily="49" charset="0"/>
              </a:rPr>
              <a:t>element.hash</a:t>
            </a:r>
            <a:r>
              <a:rPr lang="en-US" dirty="0" smtClean="0">
                <a:solidFill>
                  <a:srgbClr val="FFC000"/>
                </a:solidFill>
                <a:latin typeface="Consolas" pitchFamily="49" charset="0"/>
                <a:cs typeface="Consolas" pitchFamily="49" charset="0"/>
              </a:rPr>
              <a:t>( )</a:t>
            </a:r>
          </a:p>
          <a:p>
            <a:pPr marL="742950" lvl="1" indent="-285750" eaLnBrk="1" hangingPunct="1">
              <a:buNone/>
            </a:pPr>
            <a:r>
              <a:rPr lang="en-US" dirty="0" smtClean="0">
                <a:solidFill>
                  <a:srgbClr val="FFC000"/>
                </a:solidFill>
                <a:latin typeface="Consolas" pitchFamily="49" charset="0"/>
                <a:cs typeface="Consolas" pitchFamily="49" charset="0"/>
              </a:rPr>
              <a:t>			     Set list[location] to </a:t>
            </a:r>
            <a:r>
              <a:rPr lang="en-US" dirty="0" smtClean="0">
                <a:solidFill>
                  <a:srgbClr val="FFC000"/>
                </a:solidFill>
                <a:latin typeface="Consolas" pitchFamily="49" charset="0"/>
                <a:cs typeface="Consolas" pitchFamily="49" charset="0"/>
              </a:rPr>
              <a:t>null</a:t>
            </a:r>
          </a:p>
          <a:p>
            <a:pPr marL="742950" lvl="1" indent="-285750" eaLnBrk="1" hangingPunct="1">
              <a:buNone/>
            </a:pPr>
            <a:r>
              <a:rPr lang="en-US" dirty="0">
                <a:solidFill>
                  <a:srgbClr val="FFC000"/>
                </a:solidFill>
                <a:latin typeface="Consolas" pitchFamily="49" charset="0"/>
                <a:cs typeface="Consolas" pitchFamily="49" charset="0"/>
              </a:rPr>
              <a:t>	</a:t>
            </a:r>
            <a:r>
              <a:rPr lang="en-US" dirty="0" smtClean="0">
                <a:solidFill>
                  <a:srgbClr val="FFC000"/>
                </a:solidFill>
                <a:latin typeface="Consolas" pitchFamily="49" charset="0"/>
                <a:cs typeface="Consolas" pitchFamily="49" charset="0"/>
              </a:rPr>
              <a:t>		}</a:t>
            </a:r>
            <a:endParaRPr lang="en-US" dirty="0" smtClean="0">
              <a:solidFill>
                <a:srgbClr val="FFC000"/>
              </a:solidFill>
              <a:latin typeface="Consolas" pitchFamily="49" charset="0"/>
              <a:cs typeface="Consolas" pitchFamily="49" charset="0"/>
            </a:endParaRPr>
          </a:p>
          <a:p>
            <a:pPr marL="742950" lvl="1" indent="-285750" eaLnBrk="1" hangingPunct="1">
              <a:buNone/>
            </a:pPr>
            <a:endParaRPr lang="en-US" dirty="0" smtClean="0">
              <a:latin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Removing An Element (2)</a:t>
            </a:r>
          </a:p>
        </p:txBody>
      </p:sp>
      <p:sp>
        <p:nvSpPr>
          <p:cNvPr id="14338" name="Content Placeholder 2"/>
          <p:cNvSpPr>
            <a:spLocks noGrp="1"/>
          </p:cNvSpPr>
          <p:nvPr>
            <p:ph idx="1"/>
          </p:nvPr>
        </p:nvSpPr>
        <p:spPr>
          <a:xfrm>
            <a:off x="181630" y="933450"/>
            <a:ext cx="11867145" cy="5683250"/>
          </a:xfrm>
        </p:spPr>
        <p:txBody>
          <a:bodyPr/>
          <a:lstStyle/>
          <a:p>
            <a:pPr eaLnBrk="1" hangingPunct="1">
              <a:spcBef>
                <a:spcPts val="1200"/>
              </a:spcBef>
            </a:pPr>
            <a:r>
              <a:rPr lang="en-US" dirty="0"/>
              <a:t>Collisions, however, complicate the matter. We cannot be sure </a:t>
            </a:r>
            <a:r>
              <a:rPr lang="en-US" dirty="0" smtClean="0"/>
              <a:t/>
            </a:r>
            <a:br>
              <a:rPr lang="en-US" dirty="0" smtClean="0"/>
            </a:br>
            <a:r>
              <a:rPr lang="en-US" dirty="0" smtClean="0"/>
              <a:t>that </a:t>
            </a:r>
            <a:r>
              <a:rPr lang="en-US" dirty="0"/>
              <a:t>our element </a:t>
            </a:r>
            <a:r>
              <a:rPr lang="en-US" dirty="0" smtClean="0"/>
              <a:t>is what’s </a:t>
            </a:r>
            <a:r>
              <a:rPr lang="en-US" i="1" u="sng" dirty="0"/>
              <a:t>in</a:t>
            </a:r>
            <a:r>
              <a:rPr lang="en-US" dirty="0"/>
              <a:t> location </a:t>
            </a:r>
            <a:r>
              <a:rPr lang="en-US" dirty="0" err="1">
                <a:solidFill>
                  <a:srgbClr val="FFC000"/>
                </a:solidFill>
                <a:latin typeface="Consolas" pitchFamily="49" charset="0"/>
              </a:rPr>
              <a:t>element.hash</a:t>
            </a:r>
            <a:r>
              <a:rPr lang="en-US" dirty="0">
                <a:solidFill>
                  <a:srgbClr val="FFC000"/>
                </a:solidFill>
                <a:latin typeface="Consolas" pitchFamily="49" charset="0"/>
              </a:rPr>
              <a:t>()</a:t>
            </a:r>
          </a:p>
          <a:p>
            <a:pPr eaLnBrk="1" hangingPunct="1">
              <a:spcBef>
                <a:spcPts val="1200"/>
              </a:spcBef>
            </a:pPr>
            <a:r>
              <a:rPr lang="en-US" dirty="0"/>
              <a:t>We must examine every array element, starting with location </a:t>
            </a:r>
            <a:r>
              <a:rPr lang="en-US" dirty="0" err="1">
                <a:solidFill>
                  <a:srgbClr val="FFC000"/>
                </a:solidFill>
                <a:latin typeface="Consolas" pitchFamily="49" charset="0"/>
              </a:rPr>
              <a:t>element.hash</a:t>
            </a:r>
            <a:r>
              <a:rPr lang="en-US" dirty="0">
                <a:solidFill>
                  <a:srgbClr val="FFC000"/>
                </a:solidFill>
                <a:latin typeface="Consolas" pitchFamily="49" charset="0"/>
              </a:rPr>
              <a:t>()</a:t>
            </a:r>
            <a:r>
              <a:rPr lang="en-US" dirty="0"/>
              <a:t>, until we find the matching element. </a:t>
            </a:r>
          </a:p>
          <a:p>
            <a:pPr eaLnBrk="1" hangingPunct="1">
              <a:spcBef>
                <a:spcPts val="1200"/>
              </a:spcBef>
            </a:pPr>
            <a:r>
              <a:rPr lang="en-US" dirty="0"/>
              <a:t>We cannot stop looking when we reach an empty location, because that location may represent an element that was </a:t>
            </a:r>
            <a:r>
              <a:rPr lang="en-US" i="1" dirty="0"/>
              <a:t>previously </a:t>
            </a:r>
            <a:r>
              <a:rPr lang="en-US" dirty="0"/>
              <a:t>removed.</a:t>
            </a:r>
          </a:p>
          <a:p>
            <a:pPr eaLnBrk="1" hangingPunct="1">
              <a:spcBef>
                <a:spcPts val="1200"/>
              </a:spcBef>
            </a:pPr>
            <a:r>
              <a:rPr lang="en-US" dirty="0"/>
              <a:t>This problem illustrates that hash tables, in the forms that we </a:t>
            </a:r>
            <a:r>
              <a:rPr lang="en-US" dirty="0" smtClean="0"/>
              <a:t/>
            </a:r>
            <a:br>
              <a:rPr lang="en-US" dirty="0" smtClean="0"/>
            </a:br>
            <a:r>
              <a:rPr lang="en-US" dirty="0" smtClean="0"/>
              <a:t>have </a:t>
            </a:r>
            <a:r>
              <a:rPr lang="en-US" dirty="0"/>
              <a:t>studied thus far, are not the most effective data structure </a:t>
            </a:r>
            <a:r>
              <a:rPr lang="en-US" dirty="0" smtClean="0"/>
              <a:t/>
            </a:r>
            <a:br>
              <a:rPr lang="en-US" dirty="0" smtClean="0"/>
            </a:br>
            <a:r>
              <a:rPr lang="en-US" dirty="0" smtClean="0"/>
              <a:t>for </a:t>
            </a:r>
            <a:r>
              <a:rPr lang="en-US" dirty="0"/>
              <a:t>implementing lists whose elements may be deleted.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More Considerations</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sz="2900" i="1" u="sng" dirty="0"/>
              <a:t>Clustering</a:t>
            </a:r>
            <a:r>
              <a:rPr lang="en-US" sz="2900" dirty="0"/>
              <a:t>: The tendency of elements to become unevenly distributed in the hash table, with many elements clustering around a single hash location</a:t>
            </a:r>
          </a:p>
          <a:p>
            <a:pPr eaLnBrk="1" hangingPunct="1">
              <a:spcBef>
                <a:spcPts val="1200"/>
              </a:spcBef>
            </a:pPr>
            <a:r>
              <a:rPr lang="en-US" sz="2900" i="1" u="sng" dirty="0"/>
              <a:t>Rehashing</a:t>
            </a:r>
            <a:r>
              <a:rPr lang="en-US" sz="2900" dirty="0"/>
              <a:t>: Resolving a collision by computing a new hash location from a hash function that manipulates the original location rather than the element’s key</a:t>
            </a:r>
          </a:p>
          <a:p>
            <a:pPr eaLnBrk="1" hangingPunct="1">
              <a:spcBef>
                <a:spcPts val="1200"/>
              </a:spcBef>
            </a:pPr>
            <a:r>
              <a:rPr lang="en-US" sz="2900" i="1" u="sng" dirty="0"/>
              <a:t>Quadratic probing</a:t>
            </a:r>
            <a:r>
              <a:rPr lang="en-US" sz="2900" dirty="0"/>
              <a:t>:</a:t>
            </a:r>
            <a:r>
              <a:rPr lang="en-US" sz="2900" b="1" dirty="0"/>
              <a:t>  </a:t>
            </a:r>
            <a:r>
              <a:rPr lang="en-US" sz="2900" dirty="0"/>
              <a:t>Resolving a hash collision via the rehashing formula </a:t>
            </a:r>
            <a:r>
              <a:rPr lang="en-US" sz="2900" dirty="0">
                <a:solidFill>
                  <a:srgbClr val="FFC000"/>
                </a:solidFill>
                <a:latin typeface="Consolas" pitchFamily="49" charset="0"/>
                <a:cs typeface="Consolas" pitchFamily="49" charset="0"/>
              </a:rPr>
              <a:t>(</a:t>
            </a:r>
            <a:r>
              <a:rPr lang="en-US" sz="2900" dirty="0" err="1">
                <a:solidFill>
                  <a:srgbClr val="FFC000"/>
                </a:solidFill>
                <a:latin typeface="Consolas" pitchFamily="49" charset="0"/>
                <a:cs typeface="Consolas" pitchFamily="49" charset="0"/>
              </a:rPr>
              <a:t>HashVal</a:t>
            </a:r>
            <a:r>
              <a:rPr lang="en-US" sz="2900" dirty="0">
                <a:solidFill>
                  <a:srgbClr val="FFC000"/>
                </a:solidFill>
                <a:latin typeface="Consolas" pitchFamily="49" charset="0"/>
                <a:cs typeface="Consolas" pitchFamily="49" charset="0"/>
              </a:rPr>
              <a:t> ± i</a:t>
            </a:r>
            <a:r>
              <a:rPr lang="en-US" sz="2900" baseline="30000" dirty="0">
                <a:solidFill>
                  <a:srgbClr val="FFC000"/>
                </a:solidFill>
                <a:latin typeface="Consolas" pitchFamily="49" charset="0"/>
                <a:cs typeface="Consolas" pitchFamily="49" charset="0"/>
              </a:rPr>
              <a:t>2</a:t>
            </a:r>
            <a:r>
              <a:rPr lang="en-US" sz="2900" dirty="0">
                <a:solidFill>
                  <a:srgbClr val="FFC000"/>
                </a:solidFill>
                <a:latin typeface="Consolas" pitchFamily="49" charset="0"/>
                <a:cs typeface="Consolas" pitchFamily="49" charset="0"/>
              </a:rPr>
              <a:t>) % array-size</a:t>
            </a:r>
            <a:r>
              <a:rPr lang="en-US" dirty="0"/>
              <a:t> </a:t>
            </a:r>
          </a:p>
          <a:p>
            <a:pPr lvl="1" eaLnBrk="1" hangingPunct="1">
              <a:spcBef>
                <a:spcPts val="400"/>
              </a:spcBef>
            </a:pPr>
            <a:r>
              <a:rPr lang="en-US" sz="2400" dirty="0"/>
              <a:t>Quadratic probing helps spread out clusters</a:t>
            </a:r>
          </a:p>
          <a:p>
            <a:pPr eaLnBrk="1" hangingPunct="1">
              <a:spcBef>
                <a:spcPts val="1200"/>
              </a:spcBef>
            </a:pPr>
            <a:r>
              <a:rPr lang="en-US" sz="2900" i="1" u="sng" dirty="0"/>
              <a:t>Random probing</a:t>
            </a:r>
            <a:r>
              <a:rPr lang="en-US" sz="2900" dirty="0"/>
              <a:t>:</a:t>
            </a:r>
            <a:r>
              <a:rPr lang="en-US" sz="2900" b="1" dirty="0"/>
              <a:t>  </a:t>
            </a:r>
            <a:r>
              <a:rPr lang="en-US" sz="2900" dirty="0"/>
              <a:t>Resolving </a:t>
            </a:r>
            <a:r>
              <a:rPr lang="en-US" sz="2900" dirty="0" smtClean="0"/>
              <a:t>collisions </a:t>
            </a:r>
            <a:r>
              <a:rPr lang="en-US" sz="2900" dirty="0"/>
              <a:t>by generating pseudo-random hash values in successive applications of the rehash function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Buckets and Chaining</a:t>
            </a:r>
          </a:p>
        </p:txBody>
      </p:sp>
      <p:sp>
        <p:nvSpPr>
          <p:cNvPr id="14338" name="Content Placeholder 2"/>
          <p:cNvSpPr>
            <a:spLocks noGrp="1"/>
          </p:cNvSpPr>
          <p:nvPr>
            <p:ph idx="1"/>
          </p:nvPr>
        </p:nvSpPr>
        <p:spPr>
          <a:xfrm>
            <a:off x="143225" y="933450"/>
            <a:ext cx="11905549" cy="5683250"/>
          </a:xfrm>
        </p:spPr>
        <p:txBody>
          <a:bodyPr/>
          <a:lstStyle/>
          <a:p>
            <a:pPr eaLnBrk="1" hangingPunct="1"/>
            <a:r>
              <a:rPr lang="en-US" i="1" u="sng" dirty="0" smtClean="0"/>
              <a:t>Bucket</a:t>
            </a:r>
            <a:r>
              <a:rPr lang="en-US" dirty="0" smtClean="0"/>
              <a:t>:</a:t>
            </a:r>
            <a:r>
              <a:rPr lang="en-US" b="1" dirty="0" smtClean="0"/>
              <a:t>  </a:t>
            </a:r>
            <a:r>
              <a:rPr lang="en-US" dirty="0" smtClean="0"/>
              <a:t>A collection of elements associated with a particular hash location </a:t>
            </a:r>
          </a:p>
          <a:p>
            <a:pPr eaLnBrk="1" hangingPunct="1"/>
            <a:endParaRPr lang="en-US" dirty="0" smtClean="0"/>
          </a:p>
          <a:p>
            <a:pPr eaLnBrk="1" hangingPunct="1"/>
            <a:r>
              <a:rPr lang="en-US" i="1" u="sng" dirty="0" smtClean="0"/>
              <a:t>Chain</a:t>
            </a:r>
            <a:r>
              <a:rPr lang="en-US" dirty="0" smtClean="0"/>
              <a:t>:</a:t>
            </a:r>
            <a:r>
              <a:rPr lang="en-US" b="1" dirty="0" smtClean="0"/>
              <a:t>  </a:t>
            </a:r>
            <a:r>
              <a:rPr lang="en-US" dirty="0" smtClean="0"/>
              <a:t>A linked list of elements that share the same hash location</a:t>
            </a:r>
            <a:endParaRPr lang="en-US" dirty="0"/>
          </a:p>
          <a:p>
            <a:pPr lvl="1" eaLnBrk="1" hangingPunct="1"/>
            <a:r>
              <a:rPr lang="en-US" dirty="0" smtClean="0"/>
              <a:t>Chaining essentially allows several colliding items to occupy the “same” bucket</a:t>
            </a:r>
          </a:p>
          <a:p>
            <a:pPr lvl="1" eaLnBrk="1" hangingPunct="1"/>
            <a:r>
              <a:rPr lang="en-US" dirty="0" smtClean="0"/>
              <a:t>We want to keep the chains short, or it degenerates into a linear search again!</a:t>
            </a:r>
          </a:p>
          <a:p>
            <a:pPr eaLnBrk="1" hangingPunct="1"/>
            <a:endParaRPr lang="en-US" sz="2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Concerns About Sorting Objects</a:t>
            </a:r>
          </a:p>
        </p:txBody>
      </p:sp>
      <p:sp>
        <p:nvSpPr>
          <p:cNvPr id="14338" name="Content Placeholder 2"/>
          <p:cNvSpPr>
            <a:spLocks noGrp="1"/>
          </p:cNvSpPr>
          <p:nvPr>
            <p:ph idx="1"/>
          </p:nvPr>
        </p:nvSpPr>
        <p:spPr>
          <a:xfrm>
            <a:off x="143225" y="933450"/>
            <a:ext cx="11905549" cy="5683250"/>
          </a:xfrm>
        </p:spPr>
        <p:txBody>
          <a:bodyPr/>
          <a:lstStyle/>
          <a:p>
            <a:pPr eaLnBrk="1" hangingPunct="1"/>
            <a:r>
              <a:rPr lang="en-US" dirty="0"/>
              <a:t>When sorting an array of </a:t>
            </a:r>
            <a:r>
              <a:rPr lang="en-US" i="1" dirty="0" smtClean="0"/>
              <a:t>objects</a:t>
            </a:r>
            <a:r>
              <a:rPr lang="en-US" dirty="0" smtClean="0"/>
              <a:t>, remember we </a:t>
            </a:r>
            <a:r>
              <a:rPr lang="en-US" dirty="0"/>
              <a:t>are manipulating </a:t>
            </a:r>
            <a:r>
              <a:rPr lang="en-US" i="1" dirty="0"/>
              <a:t>references</a:t>
            </a:r>
            <a:r>
              <a:rPr lang="en-US" dirty="0"/>
              <a:t> to the object, </a:t>
            </a:r>
            <a:r>
              <a:rPr lang="en-US" dirty="0" smtClean="0"/>
              <a:t>and not </a:t>
            </a:r>
            <a:r>
              <a:rPr lang="en-US" dirty="0"/>
              <a:t>the objects </a:t>
            </a:r>
            <a:r>
              <a:rPr lang="en-US" dirty="0" smtClean="0"/>
              <a:t>themselves.</a:t>
            </a:r>
            <a:endParaRPr lang="en-US" dirty="0"/>
          </a:p>
        </p:txBody>
      </p:sp>
      <p:grpSp>
        <p:nvGrpSpPr>
          <p:cNvPr id="6" name="Group 5"/>
          <p:cNvGrpSpPr>
            <a:grpSpLocks/>
          </p:cNvGrpSpPr>
          <p:nvPr/>
        </p:nvGrpSpPr>
        <p:grpSpPr bwMode="auto">
          <a:xfrm>
            <a:off x="475072" y="2200040"/>
            <a:ext cx="11343273" cy="4416575"/>
            <a:chOff x="232235" y="3083355"/>
            <a:chExt cx="8679530" cy="3379640"/>
          </a:xfrm>
        </p:grpSpPr>
        <p:sp>
          <p:nvSpPr>
            <p:cNvPr id="5" name="Rectangle 4"/>
            <p:cNvSpPr/>
            <p:nvPr/>
          </p:nvSpPr>
          <p:spPr>
            <a:xfrm>
              <a:off x="232235" y="3083355"/>
              <a:ext cx="8679530" cy="33796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89" name="Picture 6" descr="37461_CH10_FIG1018"/>
            <p:cNvPicPr>
              <a:picLocks noChangeAspect="1" noChangeArrowheads="1"/>
            </p:cNvPicPr>
            <p:nvPr/>
          </p:nvPicPr>
          <p:blipFill>
            <a:blip r:embed="rId2"/>
            <a:srcRect/>
            <a:stretch>
              <a:fillRect/>
            </a:stretch>
          </p:blipFill>
          <p:spPr bwMode="auto">
            <a:xfrm>
              <a:off x="381000" y="3236975"/>
              <a:ext cx="8305800" cy="306705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Handling Collisions with Chaining</a:t>
            </a:r>
          </a:p>
        </p:txBody>
      </p:sp>
      <p:grpSp>
        <p:nvGrpSpPr>
          <p:cNvPr id="2" name="Group 1"/>
          <p:cNvGrpSpPr/>
          <p:nvPr/>
        </p:nvGrpSpPr>
        <p:grpSpPr>
          <a:xfrm>
            <a:off x="565680" y="1240141"/>
            <a:ext cx="11115581" cy="4838804"/>
            <a:chOff x="1641475" y="1778001"/>
            <a:chExt cx="8909050" cy="3878263"/>
          </a:xfrm>
        </p:grpSpPr>
        <p:sp>
          <p:nvSpPr>
            <p:cNvPr id="43009" name="Rectangle 5"/>
            <p:cNvSpPr>
              <a:spLocks noChangeArrowheads="1"/>
            </p:cNvSpPr>
            <p:nvPr/>
          </p:nvSpPr>
          <p:spPr bwMode="auto">
            <a:xfrm>
              <a:off x="1641475" y="1778001"/>
              <a:ext cx="8909050" cy="3878263"/>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43011" name="Picture 6" descr="37461_CH10_FIG1025"/>
            <p:cNvPicPr>
              <a:picLocks noChangeAspect="1" noChangeArrowheads="1"/>
            </p:cNvPicPr>
            <p:nvPr/>
          </p:nvPicPr>
          <p:blipFill>
            <a:blip r:embed="rId2"/>
            <a:srcRect/>
            <a:stretch>
              <a:fillRect/>
            </a:stretch>
          </p:blipFill>
          <p:spPr bwMode="auto">
            <a:xfrm>
              <a:off x="1752600" y="2200276"/>
              <a:ext cx="8610600" cy="3071813"/>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Java’s Support for Hashing (1)</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The Java Library includes a </a:t>
            </a:r>
            <a:r>
              <a:rPr lang="en-US" dirty="0" err="1" smtClean="0">
                <a:solidFill>
                  <a:srgbClr val="FFC000"/>
                </a:solidFill>
                <a:latin typeface="Consolas" pitchFamily="49" charset="0"/>
                <a:cs typeface="Consolas" pitchFamily="49" charset="0"/>
              </a:rPr>
              <a:t>HashTable</a:t>
            </a:r>
            <a:r>
              <a:rPr lang="en-US" dirty="0" smtClean="0"/>
              <a:t> class that uses hash techniques to support storing objects in a hash table. </a:t>
            </a:r>
          </a:p>
          <a:p>
            <a:pPr eaLnBrk="1" hangingPunct="1">
              <a:spcBef>
                <a:spcPts val="1200"/>
              </a:spcBef>
            </a:pPr>
            <a:r>
              <a:rPr lang="en-US" dirty="0" smtClean="0"/>
              <a:t>The library includes several other collection classes, such as </a:t>
            </a:r>
            <a:r>
              <a:rPr lang="en-US" dirty="0" err="1" smtClean="0">
                <a:solidFill>
                  <a:srgbClr val="FFC000"/>
                </a:solidFill>
                <a:latin typeface="Consolas" pitchFamily="49" charset="0"/>
                <a:cs typeface="Consolas" pitchFamily="49" charset="0"/>
              </a:rPr>
              <a:t>HashSet</a:t>
            </a:r>
            <a:r>
              <a:rPr lang="en-US" dirty="0" smtClean="0"/>
              <a:t>, that provide an ADT whose underlying implementation uses the approaches described in this section.</a:t>
            </a:r>
          </a:p>
          <a:p>
            <a:pPr eaLnBrk="1" hangingPunct="1">
              <a:spcBef>
                <a:spcPts val="1200"/>
              </a:spcBef>
            </a:pPr>
            <a:r>
              <a:rPr lang="en-US" dirty="0"/>
              <a:t>The Java </a:t>
            </a:r>
            <a:r>
              <a:rPr lang="en-US" dirty="0">
                <a:solidFill>
                  <a:srgbClr val="FFC000"/>
                </a:solidFill>
                <a:latin typeface="Consolas" pitchFamily="49" charset="0"/>
                <a:cs typeface="Consolas" pitchFamily="49" charset="0"/>
              </a:rPr>
              <a:t>Object</a:t>
            </a:r>
            <a:r>
              <a:rPr lang="en-US" dirty="0"/>
              <a:t> class exports a </a:t>
            </a:r>
            <a:r>
              <a:rPr lang="en-US" dirty="0" err="1">
                <a:solidFill>
                  <a:srgbClr val="FFC000"/>
                </a:solidFill>
                <a:latin typeface="Consolas" pitchFamily="49" charset="0"/>
                <a:cs typeface="Consolas" pitchFamily="49" charset="0"/>
              </a:rPr>
              <a:t>hashCode</a:t>
            </a:r>
            <a:r>
              <a:rPr lang="en-US" dirty="0"/>
              <a:t> method that returns an </a:t>
            </a:r>
            <a:r>
              <a:rPr lang="en-US" dirty="0" err="1">
                <a:solidFill>
                  <a:srgbClr val="FFC000"/>
                </a:solidFill>
                <a:latin typeface="Consolas" pitchFamily="49" charset="0"/>
                <a:cs typeface="Consolas" pitchFamily="49" charset="0"/>
              </a:rPr>
              <a:t>int</a:t>
            </a:r>
            <a:r>
              <a:rPr lang="en-US" dirty="0"/>
              <a:t> hash code. Therefore </a:t>
            </a:r>
            <a:r>
              <a:rPr lang="en-US" i="1" u="sng" dirty="0"/>
              <a:t>all</a:t>
            </a:r>
            <a:r>
              <a:rPr lang="en-US" dirty="0"/>
              <a:t> Java objects already have an associated hash code. </a:t>
            </a:r>
          </a:p>
          <a:p>
            <a:pPr marL="742950" lvl="1" indent="-285750" eaLnBrk="1" hangingPunct="1">
              <a:spcBef>
                <a:spcPts val="1200"/>
              </a:spcBef>
            </a:pPr>
            <a:r>
              <a:rPr lang="en-US" dirty="0"/>
              <a:t>The standard Java hash code for an object is a function of the object’s </a:t>
            </a:r>
            <a:r>
              <a:rPr lang="en-US" i="1" u="sng" dirty="0"/>
              <a:t>memory location</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smtClean="0"/>
              <a:t>Java’s Support for Hashing (2)</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For most applications, hash codes based on memory locations are not usable. Therefore, many of the Java classes that define commonly used objects (such as </a:t>
            </a:r>
            <a:r>
              <a:rPr lang="en-US" dirty="0" smtClean="0">
                <a:solidFill>
                  <a:srgbClr val="FFC000"/>
                </a:solidFill>
                <a:latin typeface="Consolas" pitchFamily="49" charset="0"/>
                <a:cs typeface="Consolas" pitchFamily="49" charset="0"/>
              </a:rPr>
              <a:t>String</a:t>
            </a:r>
            <a:r>
              <a:rPr lang="en-US" dirty="0" smtClean="0"/>
              <a:t> and </a:t>
            </a:r>
            <a:r>
              <a:rPr lang="en-US" dirty="0" smtClean="0">
                <a:solidFill>
                  <a:srgbClr val="FFC000"/>
                </a:solidFill>
                <a:latin typeface="Consolas" pitchFamily="49" charset="0"/>
                <a:cs typeface="Consolas" pitchFamily="49" charset="0"/>
              </a:rPr>
              <a:t>Integer</a:t>
            </a:r>
            <a:r>
              <a:rPr lang="en-US" dirty="0" smtClean="0"/>
              <a:t>), override the Object class’s </a:t>
            </a:r>
            <a:r>
              <a:rPr lang="en-US" dirty="0" err="1" smtClean="0">
                <a:solidFill>
                  <a:srgbClr val="FFC000"/>
                </a:solidFill>
                <a:latin typeface="Consolas" pitchFamily="49" charset="0"/>
                <a:cs typeface="Consolas" pitchFamily="49" charset="0"/>
              </a:rPr>
              <a:t>hashCode</a:t>
            </a:r>
            <a:r>
              <a:rPr lang="en-US" dirty="0" smtClean="0"/>
              <a:t> method with one that </a:t>
            </a:r>
            <a:r>
              <a:rPr lang="en-US" i="1" dirty="0" smtClean="0"/>
              <a:t>is</a:t>
            </a:r>
            <a:r>
              <a:rPr lang="en-US" dirty="0" smtClean="0"/>
              <a:t> based on the contents of the object. </a:t>
            </a:r>
          </a:p>
          <a:p>
            <a:pPr eaLnBrk="1" hangingPunct="1">
              <a:spcBef>
                <a:spcPts val="1200"/>
              </a:spcBef>
            </a:pPr>
            <a:r>
              <a:rPr lang="en-US" dirty="0" smtClean="0"/>
              <a:t>If you plan to use hash tables in your programs, you should do likewise.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0" y="1"/>
            <a:ext cx="12192000" cy="701675"/>
          </a:xfrm>
        </p:spPr>
        <p:txBody>
          <a:bodyPr vert="horz" wrap="square" lIns="0" tIns="45720" rIns="0" bIns="45720" numCol="1" anchor="ctr" anchorCtr="0" compatLnSpc="1">
            <a:prstTxWarp prst="textNoShape">
              <a:avLst/>
            </a:prstTxWarp>
          </a:bodyPr>
          <a:lstStyle/>
          <a:p>
            <a:pPr eaLnBrk="1" hangingPunct="1"/>
            <a:r>
              <a:rPr lang="en-US" dirty="0" smtClean="0"/>
              <a:t>Your Next Programming Project</a:t>
            </a:r>
            <a:endParaRPr lang="en-US" dirty="0" smtClean="0"/>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Since this chapter is all about searching and sorting, and your last project (comparing the performance of the various linked lists used for storage and retrieval), it makes sense to add a hashing component to that project</a:t>
            </a:r>
          </a:p>
          <a:p>
            <a:pPr eaLnBrk="1" hangingPunct="1">
              <a:spcBef>
                <a:spcPts val="1200"/>
              </a:spcBef>
            </a:pPr>
            <a:r>
              <a:rPr lang="en-US" dirty="0" smtClean="0"/>
              <a:t>This project has you implement two new lists that use hashing to (hopefully) speed up the unsorted list</a:t>
            </a:r>
          </a:p>
          <a:p>
            <a:pPr eaLnBrk="1" hangingPunct="1">
              <a:spcBef>
                <a:spcPts val="1200"/>
              </a:spcBef>
            </a:pPr>
            <a:r>
              <a:rPr lang="en-US" dirty="0" smtClean="0"/>
              <a:t>The two new lists differ only in their </a:t>
            </a:r>
            <a:r>
              <a:rPr lang="en-US" smtClean="0"/>
              <a:t>hash function.</a:t>
            </a:r>
            <a:endParaRPr lang="en-US" dirty="0" smtClean="0"/>
          </a:p>
          <a:p>
            <a:pPr eaLnBrk="1" hangingPunct="1">
              <a:spcBef>
                <a:spcPts val="1200"/>
              </a:spcBef>
            </a:pPr>
            <a:r>
              <a:rPr lang="en-US" dirty="0" smtClean="0"/>
              <a:t>You can’t use any of Java’s built-in hashing functionality – write your own</a:t>
            </a:r>
          </a:p>
          <a:p>
            <a:pPr eaLnBrk="1" hangingPunct="1">
              <a:spcBef>
                <a:spcPts val="1200"/>
              </a:spcBef>
            </a:pPr>
            <a:r>
              <a:rPr lang="en-US" dirty="0" smtClean="0"/>
              <a:t>See Blackboard </a:t>
            </a:r>
            <a:endParaRPr lang="en-US" dirty="0" smtClean="0"/>
          </a:p>
        </p:txBody>
      </p:sp>
    </p:spTree>
    <p:extLst>
      <p:ext uri="{BB962C8B-B14F-4D97-AF65-F5344CB8AC3E}">
        <p14:creationId xmlns:p14="http://schemas.microsoft.com/office/powerpoint/2010/main" val="417160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0" y="1"/>
            <a:ext cx="9144000" cy="701675"/>
          </a:xfrm>
        </p:spPr>
        <p:txBody>
          <a:bodyPr/>
          <a:lstStyle/>
          <a:p>
            <a:pPr eaLnBrk="1" hangingPunct="1"/>
            <a:r>
              <a:rPr lang="en-US" smtClean="0"/>
              <a:t>End of Chapter 10</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600200" y="1104900"/>
            <a:ext cx="8953500" cy="5410200"/>
          </a:xfrm>
        </p:spPr>
        <p:txBody>
          <a:bodyPr/>
          <a:lstStyle/>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algn="ctr" eaLnBrk="1" hangingPunct="1">
              <a:lnSpc>
                <a:spcPct val="95000"/>
              </a:lnSpc>
              <a:spcBef>
                <a:spcPct val="5000"/>
              </a:spcBef>
              <a:buFont typeface="Wingdings 2" pitchFamily="18" charset="2"/>
              <a:buNone/>
            </a:pPr>
            <a:r>
              <a:rPr lang="en-US" sz="9000"/>
              <a:t>?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smtClean="0"/>
              <a:t>Using the </a:t>
            </a:r>
            <a:r>
              <a:rPr lang="en-US" dirty="0" smtClean="0">
                <a:solidFill>
                  <a:srgbClr val="FFC000"/>
                </a:solidFill>
                <a:latin typeface="Consolas" pitchFamily="49" charset="0"/>
                <a:cs typeface="Consolas" pitchFamily="49" charset="0"/>
              </a:rPr>
              <a:t>Comparable</a:t>
            </a:r>
            <a:r>
              <a:rPr lang="en-US" dirty="0" smtClean="0"/>
              <a:t> Interface</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sz="3200" dirty="0"/>
              <a:t>For our sorted lists, we used objects that implemented Java’s </a:t>
            </a:r>
            <a:r>
              <a:rPr lang="en-US" sz="3200" dirty="0">
                <a:solidFill>
                  <a:srgbClr val="FFC000"/>
                </a:solidFill>
                <a:latin typeface="Consolas" pitchFamily="49" charset="0"/>
                <a:cs typeface="Consolas" pitchFamily="49" charset="0"/>
              </a:rPr>
              <a:t>Comparable</a:t>
            </a:r>
            <a:r>
              <a:rPr lang="en-US" sz="3200" dirty="0"/>
              <a:t> interface. </a:t>
            </a:r>
          </a:p>
          <a:p>
            <a:pPr eaLnBrk="1" hangingPunct="1">
              <a:spcBef>
                <a:spcPts val="1200"/>
              </a:spcBef>
            </a:pPr>
            <a:r>
              <a:rPr lang="en-US" sz="3200" dirty="0"/>
              <a:t>The only requirement for </a:t>
            </a:r>
            <a:r>
              <a:rPr lang="en-US" sz="3200" dirty="0">
                <a:solidFill>
                  <a:srgbClr val="FFC000"/>
                </a:solidFill>
                <a:latin typeface="Consolas" pitchFamily="49" charset="0"/>
                <a:cs typeface="Consolas" pitchFamily="49" charset="0"/>
              </a:rPr>
              <a:t>Comparable</a:t>
            </a:r>
            <a:r>
              <a:rPr lang="en-US" sz="3200" dirty="0"/>
              <a:t> is that it provides a </a:t>
            </a:r>
            <a:r>
              <a:rPr lang="en-US" sz="3200" dirty="0" err="1">
                <a:solidFill>
                  <a:srgbClr val="FFC000"/>
                </a:solidFill>
                <a:latin typeface="Consolas" pitchFamily="49" charset="0"/>
                <a:cs typeface="Consolas" pitchFamily="49" charset="0"/>
              </a:rPr>
              <a:t>compareTo</a:t>
            </a:r>
            <a:r>
              <a:rPr lang="en-US" sz="3200" dirty="0"/>
              <a:t> operation.</a:t>
            </a:r>
          </a:p>
          <a:p>
            <a:pPr eaLnBrk="1" hangingPunct="1">
              <a:spcBef>
                <a:spcPts val="1200"/>
              </a:spcBef>
            </a:pPr>
            <a:r>
              <a:rPr lang="en-US" sz="3200" dirty="0"/>
              <a:t>A limitation of this approach is that a class can only have </a:t>
            </a:r>
            <a:r>
              <a:rPr lang="en-US" sz="3200" i="1" u="sng" dirty="0"/>
              <a:t>one</a:t>
            </a:r>
            <a:r>
              <a:rPr lang="en-US" sz="3200" dirty="0"/>
              <a:t> </a:t>
            </a:r>
            <a:r>
              <a:rPr lang="en-US" sz="3200" dirty="0" err="1">
                <a:solidFill>
                  <a:srgbClr val="FFC000"/>
                </a:solidFill>
                <a:latin typeface="Consolas" pitchFamily="49" charset="0"/>
                <a:cs typeface="Consolas" pitchFamily="49" charset="0"/>
              </a:rPr>
              <a:t>compareTo</a:t>
            </a:r>
            <a:r>
              <a:rPr lang="en-US" sz="3200" dirty="0"/>
              <a:t> method. </a:t>
            </a:r>
          </a:p>
          <a:p>
            <a:pPr lvl="1" eaLnBrk="1" hangingPunct="1">
              <a:spcBef>
                <a:spcPts val="1200"/>
              </a:spcBef>
            </a:pPr>
            <a:r>
              <a:rPr lang="en-US" sz="2800" dirty="0"/>
              <a:t>What if we have a class of objects, for example student records, that we want to sort in </a:t>
            </a:r>
            <a:r>
              <a:rPr lang="en-US" sz="2800" i="1" u="sng" dirty="0"/>
              <a:t>any of several</a:t>
            </a:r>
            <a:r>
              <a:rPr lang="en-US" sz="2800" dirty="0"/>
              <a:t> various ways: by name, by grade, by zip code, in increasing order, in decreasing order? </a:t>
            </a:r>
            <a:endParaRPr lang="en-US" sz="2800" dirty="0" smtClean="0"/>
          </a:p>
          <a:p>
            <a:pPr lvl="1" eaLnBrk="1" hangingPunct="1">
              <a:spcBef>
                <a:spcPts val="1200"/>
              </a:spcBef>
            </a:pPr>
            <a:r>
              <a:rPr lang="en-US" sz="2800" dirty="0" smtClean="0"/>
              <a:t>In </a:t>
            </a:r>
            <a:r>
              <a:rPr lang="en-US" sz="2800" dirty="0"/>
              <a:t>this </a:t>
            </a:r>
            <a:r>
              <a:rPr lang="en-US" sz="2800" dirty="0" smtClean="0"/>
              <a:t>case, </a:t>
            </a:r>
            <a:r>
              <a:rPr lang="en-US" sz="2800" dirty="0"/>
              <a:t>we need to use the next approach.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smtClean="0"/>
              <a:t>Using the </a:t>
            </a:r>
            <a:r>
              <a:rPr lang="en-US" dirty="0" smtClean="0">
                <a:solidFill>
                  <a:srgbClr val="FFC000"/>
                </a:solidFill>
                <a:latin typeface="Consolas" pitchFamily="49" charset="0"/>
                <a:cs typeface="Consolas" pitchFamily="49" charset="0"/>
              </a:rPr>
              <a:t>Comparator</a:t>
            </a:r>
            <a:r>
              <a:rPr lang="en-US" dirty="0" smtClean="0"/>
              <a:t> Interface</a:t>
            </a:r>
          </a:p>
        </p:txBody>
      </p:sp>
      <p:sp>
        <p:nvSpPr>
          <p:cNvPr id="14338" name="Content Placeholder 2"/>
          <p:cNvSpPr>
            <a:spLocks noGrp="1"/>
          </p:cNvSpPr>
          <p:nvPr>
            <p:ph idx="1"/>
          </p:nvPr>
        </p:nvSpPr>
        <p:spPr>
          <a:xfrm>
            <a:off x="143225" y="933450"/>
            <a:ext cx="11905549" cy="5683250"/>
          </a:xfrm>
        </p:spPr>
        <p:txBody>
          <a:bodyPr/>
          <a:lstStyle/>
          <a:p>
            <a:pPr eaLnBrk="1" hangingPunct="1">
              <a:lnSpc>
                <a:spcPct val="90000"/>
              </a:lnSpc>
            </a:pPr>
            <a:r>
              <a:rPr lang="en-US" sz="3200" dirty="0"/>
              <a:t>The Java Library provides another interface related to comparing objects called </a:t>
            </a:r>
            <a:r>
              <a:rPr lang="en-US" sz="3200" dirty="0">
                <a:solidFill>
                  <a:srgbClr val="FFC000"/>
                </a:solidFill>
                <a:latin typeface="Consolas" pitchFamily="49" charset="0"/>
                <a:cs typeface="Consolas" pitchFamily="49" charset="0"/>
              </a:rPr>
              <a:t>Comparator</a:t>
            </a:r>
            <a:r>
              <a:rPr lang="en-US" sz="3200" dirty="0"/>
              <a:t>. </a:t>
            </a:r>
          </a:p>
          <a:p>
            <a:pPr eaLnBrk="1" hangingPunct="1">
              <a:lnSpc>
                <a:spcPct val="90000"/>
              </a:lnSpc>
            </a:pPr>
            <a:endParaRPr lang="en-US" sz="3200" dirty="0"/>
          </a:p>
          <a:p>
            <a:pPr eaLnBrk="1" hangingPunct="1">
              <a:lnSpc>
                <a:spcPct val="90000"/>
              </a:lnSpc>
            </a:pPr>
            <a:r>
              <a:rPr lang="en-US" sz="3200" dirty="0"/>
              <a:t>The interface defines two abstract methods:</a:t>
            </a:r>
          </a:p>
          <a:p>
            <a:pPr eaLnBrk="1" hangingPunct="1">
              <a:buFont typeface="Wingdings 2" pitchFamily="18" charset="2"/>
              <a:buNone/>
            </a:pPr>
            <a:endParaRPr lang="en-US" sz="1800" dirty="0">
              <a:latin typeface="Courier New" pitchFamily="49" charset="0"/>
            </a:endParaRPr>
          </a:p>
          <a:p>
            <a:pPr eaLnBrk="1" hangingPunct="1">
              <a:buFont typeface="Wingdings 2" pitchFamily="18" charset="2"/>
              <a:buNone/>
            </a:pPr>
            <a:r>
              <a:rPr lang="en-US" sz="2800" dirty="0">
                <a:latin typeface="Consolas" pitchFamily="49" charset="0"/>
                <a:cs typeface="Consolas" pitchFamily="49" charset="0"/>
              </a:rPr>
              <a:t>public abstract </a:t>
            </a:r>
            <a:r>
              <a:rPr lang="en-US" sz="2800" dirty="0" err="1">
                <a:latin typeface="Consolas" pitchFamily="49" charset="0"/>
                <a:cs typeface="Consolas" pitchFamily="49" charset="0"/>
              </a:rPr>
              <a:t>int</a:t>
            </a:r>
            <a:r>
              <a:rPr lang="en-US" sz="2800" dirty="0">
                <a:latin typeface="Consolas" pitchFamily="49" charset="0"/>
                <a:cs typeface="Consolas" pitchFamily="49" charset="0"/>
              </a:rPr>
              <a:t> compare(T o1, T o2);</a:t>
            </a:r>
          </a:p>
          <a:p>
            <a:pPr eaLnBrk="1" hangingPunct="1">
              <a:buFont typeface="Wingdings 2" pitchFamily="18" charset="2"/>
              <a:buNone/>
            </a:pPr>
            <a:r>
              <a:rPr lang="en-US" sz="2800" dirty="0">
                <a:solidFill>
                  <a:srgbClr val="92D050"/>
                </a:solidFill>
                <a:latin typeface="Consolas" pitchFamily="49" charset="0"/>
                <a:cs typeface="Consolas" pitchFamily="49" charset="0"/>
              </a:rPr>
              <a:t>// Returns a negative integer, zero, or a positive integer</a:t>
            </a:r>
          </a:p>
          <a:p>
            <a:pPr eaLnBrk="1" hangingPunct="1">
              <a:buFont typeface="Wingdings 2" pitchFamily="18" charset="2"/>
              <a:buNone/>
            </a:pPr>
            <a:r>
              <a:rPr lang="en-US" sz="2800" dirty="0">
                <a:solidFill>
                  <a:srgbClr val="92D050"/>
                </a:solidFill>
                <a:latin typeface="Consolas" pitchFamily="49" charset="0"/>
                <a:cs typeface="Consolas" pitchFamily="49" charset="0"/>
              </a:rPr>
              <a:t>// to indicate that o1 is &lt;, ==, or &gt; than o2</a:t>
            </a:r>
          </a:p>
          <a:p>
            <a:pPr eaLnBrk="1" hangingPunct="1">
              <a:buFont typeface="Wingdings 2" pitchFamily="18" charset="2"/>
              <a:buNone/>
            </a:pPr>
            <a:r>
              <a:rPr lang="en-US" sz="2800" dirty="0">
                <a:latin typeface="Consolas" pitchFamily="49" charset="0"/>
                <a:cs typeface="Consolas" pitchFamily="49" charset="0"/>
              </a:rPr>
              <a:t> </a:t>
            </a:r>
          </a:p>
          <a:p>
            <a:pPr eaLnBrk="1" hangingPunct="1">
              <a:buFont typeface="Wingdings 2" pitchFamily="18" charset="2"/>
              <a:buNone/>
            </a:pPr>
            <a:r>
              <a:rPr lang="en-US" sz="2800" dirty="0">
                <a:latin typeface="Consolas" pitchFamily="49" charset="0"/>
                <a:cs typeface="Consolas" pitchFamily="49" charset="0"/>
              </a:rPr>
              <a:t>public abstract </a:t>
            </a:r>
            <a:r>
              <a:rPr lang="en-US" sz="2800" dirty="0" err="1">
                <a:latin typeface="Consolas" pitchFamily="49" charset="0"/>
                <a:cs typeface="Consolas" pitchFamily="49" charset="0"/>
              </a:rPr>
              <a:t>boolean</a:t>
            </a:r>
            <a:r>
              <a:rPr lang="en-US" sz="2800" dirty="0">
                <a:latin typeface="Consolas" pitchFamily="49" charset="0"/>
                <a:cs typeface="Consolas" pitchFamily="49" charset="0"/>
              </a:rPr>
              <a:t> equals(T </a:t>
            </a:r>
            <a:r>
              <a:rPr lang="en-US" sz="2800" dirty="0" err="1">
                <a:latin typeface="Consolas" pitchFamily="49" charset="0"/>
                <a:cs typeface="Consolas" pitchFamily="49" charset="0"/>
              </a:rPr>
              <a:t>obj</a:t>
            </a:r>
            <a:r>
              <a:rPr lang="en-US" sz="2800" dirty="0">
                <a:latin typeface="Consolas" pitchFamily="49" charset="0"/>
                <a:cs typeface="Consolas" pitchFamily="49" charset="0"/>
              </a:rPr>
              <a:t>);</a:t>
            </a:r>
          </a:p>
          <a:p>
            <a:pPr eaLnBrk="1" hangingPunct="1">
              <a:buFont typeface="Wingdings 2" pitchFamily="18" charset="2"/>
              <a:buNone/>
            </a:pPr>
            <a:r>
              <a:rPr lang="en-US" sz="2800" dirty="0">
                <a:solidFill>
                  <a:srgbClr val="92D050"/>
                </a:solidFill>
                <a:latin typeface="Consolas" pitchFamily="49" charset="0"/>
                <a:cs typeface="Consolas" pitchFamily="49" charset="0"/>
              </a:rPr>
              <a:t>// Returns true if this Object equals </a:t>
            </a:r>
            <a:r>
              <a:rPr lang="en-US" sz="2800" dirty="0" err="1">
                <a:solidFill>
                  <a:srgbClr val="92D050"/>
                </a:solidFill>
                <a:latin typeface="Consolas" pitchFamily="49" charset="0"/>
                <a:cs typeface="Consolas" pitchFamily="49" charset="0"/>
              </a:rPr>
              <a:t>obj</a:t>
            </a:r>
            <a:r>
              <a:rPr lang="en-US" sz="2800" dirty="0">
                <a:solidFill>
                  <a:srgbClr val="92D050"/>
                </a:solidFill>
                <a:latin typeface="Consolas" pitchFamily="49" charset="0"/>
                <a:cs typeface="Consolas" pitchFamily="49" charset="0"/>
              </a:rPr>
              <a:t>; false, otherwise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dirty="0" smtClean="0"/>
              <a:t>Using the </a:t>
            </a:r>
            <a:r>
              <a:rPr lang="en-US" dirty="0">
                <a:solidFill>
                  <a:srgbClr val="FFC000"/>
                </a:solidFill>
                <a:latin typeface="Consolas" pitchFamily="49" charset="0"/>
                <a:cs typeface="Consolas" pitchFamily="49" charset="0"/>
              </a:rPr>
              <a:t>Comparator</a:t>
            </a:r>
            <a:r>
              <a:rPr lang="en-US" dirty="0" smtClean="0"/>
              <a:t> Interface</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sz="3200" dirty="0"/>
              <a:t>If we pass a </a:t>
            </a:r>
            <a:r>
              <a:rPr lang="en-US" sz="3200" dirty="0">
                <a:solidFill>
                  <a:srgbClr val="FFC000"/>
                </a:solidFill>
                <a:latin typeface="Consolas" pitchFamily="49" charset="0"/>
                <a:cs typeface="Consolas" pitchFamily="49" charset="0"/>
              </a:rPr>
              <a:t>Comparator</a:t>
            </a:r>
            <a:r>
              <a:rPr lang="en-US" sz="3200" dirty="0"/>
              <a:t> object </a:t>
            </a:r>
            <a:r>
              <a:rPr lang="en-US" sz="3200" dirty="0">
                <a:solidFill>
                  <a:srgbClr val="FFC000"/>
                </a:solidFill>
                <a:latin typeface="Consolas" pitchFamily="49" charset="0"/>
                <a:cs typeface="Consolas" pitchFamily="49" charset="0"/>
              </a:rPr>
              <a:t>comp</a:t>
            </a:r>
            <a:r>
              <a:rPr lang="en-US" sz="3200" dirty="0"/>
              <a:t> to a sorting method as a parameter, the method can use </a:t>
            </a:r>
            <a:r>
              <a:rPr lang="en-US" sz="3200" dirty="0" err="1">
                <a:solidFill>
                  <a:srgbClr val="FFC000"/>
                </a:solidFill>
                <a:latin typeface="Consolas" pitchFamily="49" charset="0"/>
                <a:cs typeface="Consolas" pitchFamily="49" charset="0"/>
              </a:rPr>
              <a:t>comp.compare</a:t>
            </a:r>
            <a:r>
              <a:rPr lang="en-US" sz="3200" dirty="0"/>
              <a:t> to determine the relative order of two objects and base its sort on that relative </a:t>
            </a:r>
            <a:r>
              <a:rPr lang="en-US" sz="3200" dirty="0" smtClean="0"/>
              <a:t>order</a:t>
            </a:r>
            <a:r>
              <a:rPr lang="en-US" sz="3200" dirty="0" smtClean="0"/>
              <a:t>, rather than </a:t>
            </a:r>
            <a:r>
              <a:rPr lang="en-US" sz="3200" dirty="0"/>
              <a:t>the </a:t>
            </a:r>
            <a:r>
              <a:rPr lang="en-US" sz="3200" dirty="0" smtClean="0"/>
              <a:t>objects’ </a:t>
            </a:r>
            <a:r>
              <a:rPr lang="en-US" sz="3200" dirty="0" err="1" smtClean="0">
                <a:solidFill>
                  <a:srgbClr val="FFC000"/>
                </a:solidFill>
                <a:latin typeface="Consolas" panose="020B0609020204030204" pitchFamily="49" charset="0"/>
                <a:cs typeface="Consolas" panose="020B0609020204030204" pitchFamily="49" charset="0"/>
              </a:rPr>
              <a:t>compareTo</a:t>
            </a:r>
            <a:endParaRPr lang="en-US" sz="3200" dirty="0"/>
          </a:p>
          <a:p>
            <a:pPr eaLnBrk="1" hangingPunct="1">
              <a:spcBef>
                <a:spcPts val="1200"/>
              </a:spcBef>
            </a:pPr>
            <a:r>
              <a:rPr lang="en-US" sz="3200" dirty="0"/>
              <a:t>Passing a different </a:t>
            </a:r>
            <a:r>
              <a:rPr lang="en-US" sz="3200" dirty="0">
                <a:solidFill>
                  <a:srgbClr val="FFC000"/>
                </a:solidFill>
                <a:latin typeface="Consolas" pitchFamily="49" charset="0"/>
                <a:cs typeface="Consolas" pitchFamily="49" charset="0"/>
              </a:rPr>
              <a:t>Comparator</a:t>
            </a:r>
            <a:r>
              <a:rPr lang="en-US" sz="3200" dirty="0"/>
              <a:t> object results in a different sorting order. </a:t>
            </a:r>
          </a:p>
          <a:p>
            <a:pPr eaLnBrk="1" hangingPunct="1">
              <a:spcBef>
                <a:spcPts val="1200"/>
              </a:spcBef>
            </a:pPr>
            <a:r>
              <a:rPr lang="en-US" sz="3200" dirty="0"/>
              <a:t>Now, with a </a:t>
            </a:r>
            <a:r>
              <a:rPr lang="en-US" sz="3200" i="1" u="sng" dirty="0"/>
              <a:t>single sorting method</a:t>
            </a:r>
            <a:r>
              <a:rPr lang="en-US" sz="3200" dirty="0"/>
              <a:t>, we can produce </a:t>
            </a:r>
            <a:r>
              <a:rPr lang="en-US" sz="3200" i="1" u="sng" dirty="0"/>
              <a:t>many different sort orders</a:t>
            </a:r>
            <a:r>
              <a:rPr lang="en-US" sz="3200" dirty="0"/>
              <a:t>.</a:t>
            </a:r>
          </a:p>
          <a:p>
            <a:pPr eaLnBrk="1" hangingPunct="1">
              <a:spcBef>
                <a:spcPts val="1200"/>
              </a:spcBef>
            </a:pPr>
            <a:r>
              <a:rPr lang="en-US" sz="3200" dirty="0"/>
              <a:t>Using a </a:t>
            </a:r>
            <a:r>
              <a:rPr lang="en-US" sz="3200" dirty="0">
                <a:solidFill>
                  <a:srgbClr val="FFC000"/>
                </a:solidFill>
                <a:latin typeface="Consolas" pitchFamily="49" charset="0"/>
                <a:cs typeface="Consolas" pitchFamily="49" charset="0"/>
              </a:rPr>
              <a:t>Comparator</a:t>
            </a:r>
            <a:r>
              <a:rPr lang="en-US" sz="3200" dirty="0"/>
              <a:t> essentially allows us to let HOW to sort become a parameter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Example (1)</a:t>
            </a:r>
          </a:p>
        </p:txBody>
      </p:sp>
      <p:sp>
        <p:nvSpPr>
          <p:cNvPr id="14338" name="Content Placeholder 2"/>
          <p:cNvSpPr>
            <a:spLocks noGrp="1"/>
          </p:cNvSpPr>
          <p:nvPr>
            <p:ph idx="1"/>
          </p:nvPr>
        </p:nvSpPr>
        <p:spPr>
          <a:xfrm>
            <a:off x="143225" y="933450"/>
            <a:ext cx="11905549" cy="5683250"/>
          </a:xfrm>
        </p:spPr>
        <p:txBody>
          <a:bodyPr/>
          <a:lstStyle/>
          <a:p>
            <a:pPr eaLnBrk="1" hangingPunct="1"/>
            <a:r>
              <a:rPr lang="en-US" dirty="0" smtClean="0"/>
              <a:t>To allow us to concentrate on the topic of discussion, we use a simple circle class, with public instance variables:</a:t>
            </a:r>
          </a:p>
          <a:p>
            <a:pPr marL="742950" lvl="1" indent="-285750" eaLnBrk="1" hangingPunct="1">
              <a:buNone/>
            </a:pPr>
            <a:endParaRPr lang="en-US" dirty="0" smtClean="0">
              <a:latin typeface="Courier New" pitchFamily="49" charset="0"/>
            </a:endParaRPr>
          </a:p>
          <a:p>
            <a:pPr marL="742950" lvl="1" indent="-285750" eaLnBrk="1" hangingPunct="1">
              <a:spcBef>
                <a:spcPts val="0"/>
              </a:spcBef>
              <a:buNone/>
            </a:pPr>
            <a:r>
              <a:rPr lang="en-US" sz="3000" dirty="0">
                <a:solidFill>
                  <a:srgbClr val="FFC000"/>
                </a:solidFill>
                <a:latin typeface="Consolas" pitchFamily="49" charset="0"/>
                <a:cs typeface="Consolas" pitchFamily="49" charset="0"/>
              </a:rPr>
              <a:t>public class </a:t>
            </a:r>
            <a:r>
              <a:rPr lang="en-US" sz="3000" dirty="0" err="1">
                <a:solidFill>
                  <a:srgbClr val="FFC000"/>
                </a:solidFill>
                <a:latin typeface="Consolas" pitchFamily="49" charset="0"/>
                <a:cs typeface="Consolas" pitchFamily="49" charset="0"/>
              </a:rPr>
              <a:t>SortCircle</a:t>
            </a:r>
            <a:endParaRPr lang="en-US" sz="3000" dirty="0">
              <a:solidFill>
                <a:srgbClr val="FFC000"/>
              </a:solidFill>
              <a:latin typeface="Consolas" pitchFamily="49" charset="0"/>
              <a:cs typeface="Consolas" pitchFamily="49" charset="0"/>
            </a:endParaRPr>
          </a:p>
          <a:p>
            <a:pPr marL="742950" lvl="1" indent="-285750" eaLnBrk="1" hangingPunct="1">
              <a:spcBef>
                <a:spcPts val="0"/>
              </a:spcBef>
              <a:buNone/>
            </a:pPr>
            <a:r>
              <a:rPr lang="en-US" sz="3000" dirty="0">
                <a:solidFill>
                  <a:srgbClr val="FFC000"/>
                </a:solidFill>
                <a:latin typeface="Consolas" pitchFamily="49" charset="0"/>
                <a:cs typeface="Consolas" pitchFamily="49" charset="0"/>
              </a:rPr>
              <a:t>{</a:t>
            </a:r>
          </a:p>
          <a:p>
            <a:pPr marL="742950" lvl="1" indent="-285750" eaLnBrk="1" hangingPunct="1">
              <a:spcBef>
                <a:spcPts val="0"/>
              </a:spcBef>
              <a:buNone/>
            </a:pPr>
            <a:r>
              <a:rPr lang="en-US" sz="3000" dirty="0">
                <a:solidFill>
                  <a:srgbClr val="FFC000"/>
                </a:solidFill>
                <a:latin typeface="Consolas" pitchFamily="49" charset="0"/>
                <a:cs typeface="Consolas" pitchFamily="49" charset="0"/>
              </a:rPr>
              <a:t>  public </a:t>
            </a:r>
            <a:r>
              <a:rPr lang="en-US" sz="3000" dirty="0" err="1">
                <a:solidFill>
                  <a:srgbClr val="FFC000"/>
                </a:solidFill>
                <a:latin typeface="Consolas" pitchFamily="49" charset="0"/>
                <a:cs typeface="Consolas" pitchFamily="49" charset="0"/>
              </a:rPr>
              <a:t>int</a:t>
            </a:r>
            <a:r>
              <a:rPr lang="en-US" sz="3000" dirty="0">
                <a:solidFill>
                  <a:srgbClr val="FFC000"/>
                </a:solidFill>
                <a:latin typeface="Consolas" pitchFamily="49" charset="0"/>
                <a:cs typeface="Consolas" pitchFamily="49" charset="0"/>
              </a:rPr>
              <a:t> </a:t>
            </a:r>
            <a:r>
              <a:rPr lang="en-US" sz="3000" dirty="0" err="1">
                <a:solidFill>
                  <a:srgbClr val="FFC000"/>
                </a:solidFill>
                <a:latin typeface="Consolas" pitchFamily="49" charset="0"/>
                <a:cs typeface="Consolas" pitchFamily="49" charset="0"/>
              </a:rPr>
              <a:t>xValue</a:t>
            </a:r>
            <a:r>
              <a:rPr lang="en-US" sz="3000" dirty="0">
                <a:solidFill>
                  <a:srgbClr val="FFC000"/>
                </a:solidFill>
                <a:latin typeface="Consolas" pitchFamily="49" charset="0"/>
                <a:cs typeface="Consolas" pitchFamily="49" charset="0"/>
              </a:rPr>
              <a:t>;</a:t>
            </a:r>
          </a:p>
          <a:p>
            <a:pPr marL="742950" lvl="1" indent="-285750" eaLnBrk="1" hangingPunct="1">
              <a:spcBef>
                <a:spcPts val="0"/>
              </a:spcBef>
              <a:buNone/>
            </a:pPr>
            <a:r>
              <a:rPr lang="en-US" sz="3000" dirty="0">
                <a:solidFill>
                  <a:srgbClr val="FFC000"/>
                </a:solidFill>
                <a:latin typeface="Consolas" pitchFamily="49" charset="0"/>
                <a:cs typeface="Consolas" pitchFamily="49" charset="0"/>
              </a:rPr>
              <a:t>  public </a:t>
            </a:r>
            <a:r>
              <a:rPr lang="en-US" sz="3000" dirty="0" err="1">
                <a:solidFill>
                  <a:srgbClr val="FFC000"/>
                </a:solidFill>
                <a:latin typeface="Consolas" pitchFamily="49" charset="0"/>
                <a:cs typeface="Consolas" pitchFamily="49" charset="0"/>
              </a:rPr>
              <a:t>int</a:t>
            </a:r>
            <a:r>
              <a:rPr lang="en-US" sz="3000" dirty="0">
                <a:solidFill>
                  <a:srgbClr val="FFC000"/>
                </a:solidFill>
                <a:latin typeface="Consolas" pitchFamily="49" charset="0"/>
                <a:cs typeface="Consolas" pitchFamily="49" charset="0"/>
              </a:rPr>
              <a:t> </a:t>
            </a:r>
            <a:r>
              <a:rPr lang="en-US" sz="3000" dirty="0" err="1">
                <a:solidFill>
                  <a:srgbClr val="FFC000"/>
                </a:solidFill>
                <a:latin typeface="Consolas" pitchFamily="49" charset="0"/>
                <a:cs typeface="Consolas" pitchFamily="49" charset="0"/>
              </a:rPr>
              <a:t>yValue</a:t>
            </a:r>
            <a:r>
              <a:rPr lang="en-US" sz="3000" dirty="0">
                <a:solidFill>
                  <a:srgbClr val="FFC000"/>
                </a:solidFill>
                <a:latin typeface="Consolas" pitchFamily="49" charset="0"/>
                <a:cs typeface="Consolas" pitchFamily="49" charset="0"/>
              </a:rPr>
              <a:t>;</a:t>
            </a:r>
          </a:p>
          <a:p>
            <a:pPr marL="742950" lvl="1" indent="-285750" eaLnBrk="1" hangingPunct="1">
              <a:spcBef>
                <a:spcPts val="0"/>
              </a:spcBef>
              <a:buNone/>
            </a:pPr>
            <a:r>
              <a:rPr lang="en-US" sz="3000" dirty="0">
                <a:solidFill>
                  <a:srgbClr val="FFC000"/>
                </a:solidFill>
                <a:latin typeface="Consolas" pitchFamily="49" charset="0"/>
                <a:cs typeface="Consolas" pitchFamily="49" charset="0"/>
              </a:rPr>
              <a:t>  public </a:t>
            </a:r>
            <a:r>
              <a:rPr lang="en-US" sz="3000" dirty="0" err="1">
                <a:solidFill>
                  <a:srgbClr val="FFC000"/>
                </a:solidFill>
                <a:latin typeface="Consolas" pitchFamily="49" charset="0"/>
                <a:cs typeface="Consolas" pitchFamily="49" charset="0"/>
              </a:rPr>
              <a:t>int</a:t>
            </a:r>
            <a:r>
              <a:rPr lang="en-US" sz="3000" dirty="0">
                <a:solidFill>
                  <a:srgbClr val="FFC000"/>
                </a:solidFill>
                <a:latin typeface="Consolas" pitchFamily="49" charset="0"/>
                <a:cs typeface="Consolas" pitchFamily="49" charset="0"/>
              </a:rPr>
              <a:t> radius;</a:t>
            </a:r>
          </a:p>
          <a:p>
            <a:pPr marL="742950" lvl="1" indent="-285750" eaLnBrk="1" hangingPunct="1">
              <a:spcBef>
                <a:spcPts val="0"/>
              </a:spcBef>
              <a:buNone/>
            </a:pPr>
            <a:r>
              <a:rPr lang="en-US" sz="3000" dirty="0">
                <a:solidFill>
                  <a:srgbClr val="FFC000"/>
                </a:solidFill>
                <a:latin typeface="Consolas" pitchFamily="49" charset="0"/>
                <a:cs typeface="Consolas" pitchFamily="49" charset="0"/>
              </a:rPr>
              <a:t>  public </a:t>
            </a:r>
            <a:r>
              <a:rPr lang="en-US" sz="3000" dirty="0" err="1">
                <a:solidFill>
                  <a:srgbClr val="FFC000"/>
                </a:solidFill>
                <a:latin typeface="Consolas" pitchFamily="49" charset="0"/>
                <a:cs typeface="Consolas" pitchFamily="49" charset="0"/>
              </a:rPr>
              <a:t>boolean</a:t>
            </a:r>
            <a:r>
              <a:rPr lang="en-US" sz="3000" dirty="0">
                <a:solidFill>
                  <a:srgbClr val="FFC000"/>
                </a:solidFill>
                <a:latin typeface="Consolas" pitchFamily="49" charset="0"/>
                <a:cs typeface="Consolas" pitchFamily="49" charset="0"/>
              </a:rPr>
              <a:t> solid;</a:t>
            </a:r>
          </a:p>
          <a:p>
            <a:pPr marL="742950" lvl="1" indent="-285750" eaLnBrk="1" hangingPunct="1">
              <a:spcBef>
                <a:spcPts val="0"/>
              </a:spcBef>
              <a:buNone/>
            </a:pPr>
            <a:r>
              <a:rPr lang="en-US" sz="3000" dirty="0">
                <a:solidFill>
                  <a:srgbClr val="FFC000"/>
                </a:solidFill>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Example</a:t>
            </a:r>
            <a:r>
              <a:rPr lang="en-US" sz="4800"/>
              <a:t> (2)</a:t>
            </a:r>
            <a:endParaRPr lang="en-US" smtClean="0"/>
          </a:p>
        </p:txBody>
      </p:sp>
      <p:sp>
        <p:nvSpPr>
          <p:cNvPr id="14338" name="Content Placeholder 2"/>
          <p:cNvSpPr>
            <a:spLocks noGrp="1"/>
          </p:cNvSpPr>
          <p:nvPr>
            <p:ph idx="1"/>
          </p:nvPr>
        </p:nvSpPr>
        <p:spPr>
          <a:xfrm>
            <a:off x="143225" y="933450"/>
            <a:ext cx="11905549" cy="5683250"/>
          </a:xfrm>
        </p:spPr>
        <p:txBody>
          <a:bodyPr/>
          <a:lstStyle/>
          <a:p>
            <a:pPr marL="382588" eaLnBrk="1" hangingPunct="1"/>
            <a:r>
              <a:rPr lang="en-US" dirty="0" smtClean="0"/>
              <a:t>Here is the definition of a </a:t>
            </a:r>
            <a:r>
              <a:rPr lang="en-US" dirty="0" smtClean="0">
                <a:solidFill>
                  <a:srgbClr val="FFC000"/>
                </a:solidFill>
                <a:latin typeface="Consolas" pitchFamily="49" charset="0"/>
                <a:cs typeface="Consolas" pitchFamily="49" charset="0"/>
              </a:rPr>
              <a:t>Comparator</a:t>
            </a:r>
            <a:r>
              <a:rPr lang="en-US" dirty="0" smtClean="0"/>
              <a:t> object that orders </a:t>
            </a:r>
            <a:r>
              <a:rPr lang="en-US" dirty="0" err="1" smtClean="0">
                <a:solidFill>
                  <a:srgbClr val="FFC000"/>
                </a:solidFill>
                <a:latin typeface="Consolas" pitchFamily="49" charset="0"/>
                <a:cs typeface="Consolas" pitchFamily="49" charset="0"/>
              </a:rPr>
              <a:t>SortCircles</a:t>
            </a:r>
            <a:r>
              <a:rPr lang="en-US" dirty="0" smtClean="0"/>
              <a:t> based on their </a:t>
            </a:r>
            <a:r>
              <a:rPr lang="en-US" dirty="0" err="1" smtClean="0">
                <a:solidFill>
                  <a:srgbClr val="FFC000"/>
                </a:solidFill>
                <a:latin typeface="Consolas" pitchFamily="49" charset="0"/>
                <a:cs typeface="Consolas" pitchFamily="49" charset="0"/>
              </a:rPr>
              <a:t>xValue</a:t>
            </a:r>
            <a:r>
              <a:rPr lang="en-US" dirty="0" smtClean="0"/>
              <a:t>:</a:t>
            </a:r>
          </a:p>
          <a:p>
            <a:pPr marL="782638" lvl="1" indent="-285750" eaLnBrk="1" hangingPunct="1">
              <a:buNone/>
            </a:pPr>
            <a:endParaRPr lang="en-US" sz="2400" dirty="0">
              <a:latin typeface="Courier New" pitchFamily="49" charset="0"/>
            </a:endParaRPr>
          </a:p>
          <a:p>
            <a:pPr marL="782638" lvl="1" indent="-285750" eaLnBrk="1" hangingPunct="1">
              <a:buNone/>
            </a:pPr>
            <a:r>
              <a:rPr lang="en-US" sz="2800" dirty="0">
                <a:solidFill>
                  <a:srgbClr val="FFC000"/>
                </a:solidFill>
                <a:latin typeface="Consolas" pitchFamily="49" charset="0"/>
                <a:cs typeface="Consolas" pitchFamily="49" charset="0"/>
              </a:rPr>
              <a:t>Comparator&lt;Circle&gt; </a:t>
            </a:r>
            <a:r>
              <a:rPr lang="en-US" sz="2800" dirty="0" err="1">
                <a:solidFill>
                  <a:srgbClr val="FFC000"/>
                </a:solidFill>
                <a:latin typeface="Consolas" pitchFamily="49" charset="0"/>
                <a:cs typeface="Consolas" pitchFamily="49" charset="0"/>
              </a:rPr>
              <a:t>xComp</a:t>
            </a:r>
            <a:r>
              <a:rPr lang="en-US" sz="2800" dirty="0">
                <a:solidFill>
                  <a:srgbClr val="FFC000"/>
                </a:solidFill>
                <a:latin typeface="Consolas" pitchFamily="49" charset="0"/>
                <a:cs typeface="Consolas" pitchFamily="49" charset="0"/>
              </a:rPr>
              <a:t> = new Comparator&lt;Circle&gt;()</a:t>
            </a:r>
          </a:p>
          <a:p>
            <a:pPr marL="782638" lvl="1" indent="-285750" eaLnBrk="1" hangingPunct="1">
              <a:spcBef>
                <a:spcPct val="0"/>
              </a:spcBef>
              <a:buNone/>
            </a:pPr>
            <a:r>
              <a:rPr lang="en-US" sz="2800" dirty="0">
                <a:solidFill>
                  <a:srgbClr val="FFC000"/>
                </a:solidFill>
                <a:latin typeface="Consolas" pitchFamily="49" charset="0"/>
                <a:cs typeface="Consolas" pitchFamily="49" charset="0"/>
              </a:rPr>
              <a:t>{</a:t>
            </a:r>
          </a:p>
          <a:p>
            <a:pPr marL="782638" lvl="1" indent="-285750" eaLnBrk="1" hangingPunct="1">
              <a:spcBef>
                <a:spcPct val="0"/>
              </a:spcBef>
              <a:buNone/>
            </a:pPr>
            <a:r>
              <a:rPr lang="en-US" sz="2800" dirty="0">
                <a:solidFill>
                  <a:srgbClr val="FFC000"/>
                </a:solidFill>
                <a:latin typeface="Consolas" pitchFamily="49" charset="0"/>
                <a:cs typeface="Consolas" pitchFamily="49" charset="0"/>
              </a:rPr>
              <a:t>  public </a:t>
            </a:r>
            <a:r>
              <a:rPr lang="en-US" sz="2800" dirty="0" err="1">
                <a:solidFill>
                  <a:srgbClr val="FFC000"/>
                </a:solidFill>
                <a:latin typeface="Consolas" pitchFamily="49" charset="0"/>
                <a:cs typeface="Consolas" pitchFamily="49" charset="0"/>
              </a:rPr>
              <a:t>int</a:t>
            </a:r>
            <a:r>
              <a:rPr lang="en-US" sz="2800" dirty="0">
                <a:solidFill>
                  <a:srgbClr val="FFC000"/>
                </a:solidFill>
                <a:latin typeface="Consolas" pitchFamily="49" charset="0"/>
                <a:cs typeface="Consolas" pitchFamily="49" charset="0"/>
              </a:rPr>
              <a:t> compare(</a:t>
            </a:r>
            <a:r>
              <a:rPr lang="en-US" sz="2800" dirty="0" err="1">
                <a:solidFill>
                  <a:srgbClr val="FFC000"/>
                </a:solidFill>
                <a:latin typeface="Consolas" pitchFamily="49" charset="0"/>
                <a:cs typeface="Consolas" pitchFamily="49" charset="0"/>
              </a:rPr>
              <a:t>SortCircle</a:t>
            </a:r>
            <a:r>
              <a:rPr lang="en-US" sz="2800" dirty="0">
                <a:solidFill>
                  <a:srgbClr val="FFC000"/>
                </a:solidFill>
                <a:latin typeface="Consolas" pitchFamily="49" charset="0"/>
                <a:cs typeface="Consolas" pitchFamily="49" charset="0"/>
              </a:rPr>
              <a:t> a, </a:t>
            </a:r>
            <a:r>
              <a:rPr lang="en-US" sz="2800" dirty="0" err="1">
                <a:solidFill>
                  <a:srgbClr val="FFC000"/>
                </a:solidFill>
                <a:latin typeface="Consolas" pitchFamily="49" charset="0"/>
                <a:cs typeface="Consolas" pitchFamily="49" charset="0"/>
              </a:rPr>
              <a:t>SortCircle</a:t>
            </a:r>
            <a:r>
              <a:rPr lang="en-US" sz="2800" dirty="0">
                <a:solidFill>
                  <a:srgbClr val="FFC000"/>
                </a:solidFill>
                <a:latin typeface="Consolas" pitchFamily="49" charset="0"/>
                <a:cs typeface="Consolas" pitchFamily="49" charset="0"/>
              </a:rPr>
              <a:t> b)</a:t>
            </a:r>
          </a:p>
          <a:p>
            <a:pPr marL="782638" lvl="1" indent="-285750" eaLnBrk="1" hangingPunct="1">
              <a:spcBef>
                <a:spcPct val="0"/>
              </a:spcBef>
              <a:buNone/>
            </a:pPr>
            <a:r>
              <a:rPr lang="en-US" sz="2800" dirty="0">
                <a:solidFill>
                  <a:srgbClr val="FFC000"/>
                </a:solidFill>
                <a:latin typeface="Consolas" pitchFamily="49" charset="0"/>
                <a:cs typeface="Consolas" pitchFamily="49" charset="0"/>
              </a:rPr>
              <a:t>  {</a:t>
            </a:r>
          </a:p>
          <a:p>
            <a:pPr marL="782638" lvl="1" indent="-285750" eaLnBrk="1" hangingPunct="1">
              <a:spcBef>
                <a:spcPct val="0"/>
              </a:spcBef>
              <a:buNone/>
            </a:pPr>
            <a:r>
              <a:rPr lang="en-US" sz="2800" dirty="0">
                <a:solidFill>
                  <a:srgbClr val="FFC000"/>
                </a:solidFill>
                <a:latin typeface="Consolas" pitchFamily="49" charset="0"/>
                <a:cs typeface="Consolas" pitchFamily="49" charset="0"/>
              </a:rPr>
              <a:t>    return (</a:t>
            </a:r>
            <a:r>
              <a:rPr lang="en-US" sz="2800" dirty="0" err="1">
                <a:solidFill>
                  <a:srgbClr val="FFC000"/>
                </a:solidFill>
                <a:latin typeface="Consolas" pitchFamily="49" charset="0"/>
                <a:cs typeface="Consolas" pitchFamily="49" charset="0"/>
              </a:rPr>
              <a:t>a.xValue</a:t>
            </a:r>
            <a:r>
              <a:rPr lang="en-US" sz="2800" dirty="0">
                <a:solidFill>
                  <a:srgbClr val="FFC000"/>
                </a:solidFill>
                <a:latin typeface="Consolas" pitchFamily="49" charset="0"/>
                <a:cs typeface="Consolas" pitchFamily="49" charset="0"/>
              </a:rPr>
              <a:t> – </a:t>
            </a:r>
            <a:r>
              <a:rPr lang="en-US" sz="2800" dirty="0" err="1">
                <a:solidFill>
                  <a:srgbClr val="FFC000"/>
                </a:solidFill>
                <a:latin typeface="Consolas" pitchFamily="49" charset="0"/>
                <a:cs typeface="Consolas" pitchFamily="49" charset="0"/>
              </a:rPr>
              <a:t>b.xValue</a:t>
            </a:r>
            <a:r>
              <a:rPr lang="en-US" sz="2800" dirty="0">
                <a:solidFill>
                  <a:srgbClr val="FFC000"/>
                </a:solidFill>
                <a:latin typeface="Consolas" pitchFamily="49" charset="0"/>
                <a:cs typeface="Consolas" pitchFamily="49" charset="0"/>
              </a:rPr>
              <a:t>);</a:t>
            </a:r>
          </a:p>
          <a:p>
            <a:pPr marL="782638" lvl="1" indent="-285750" eaLnBrk="1" hangingPunct="1">
              <a:spcBef>
                <a:spcPct val="0"/>
              </a:spcBef>
              <a:buNone/>
            </a:pPr>
            <a:r>
              <a:rPr lang="en-US" sz="2800" dirty="0">
                <a:solidFill>
                  <a:srgbClr val="FFC000"/>
                </a:solidFill>
                <a:latin typeface="Consolas" pitchFamily="49" charset="0"/>
                <a:cs typeface="Consolas" pitchFamily="49" charset="0"/>
              </a:rPr>
              <a:t>  </a:t>
            </a:r>
            <a:r>
              <a:rPr lang="en-US" sz="2800" dirty="0" smtClean="0">
                <a:solidFill>
                  <a:srgbClr val="FFC000"/>
                </a:solidFill>
                <a:latin typeface="Consolas" pitchFamily="49" charset="0"/>
                <a:cs typeface="Consolas" pitchFamily="49" charset="0"/>
              </a:rPr>
              <a:t>}</a:t>
            </a:r>
          </a:p>
          <a:p>
            <a:pPr marL="782638" lvl="1" indent="-285750" eaLnBrk="1" hangingPunct="1">
              <a:spcBef>
                <a:spcPct val="0"/>
              </a:spcBef>
              <a:buNone/>
            </a:pPr>
            <a:r>
              <a:rPr lang="en-US" sz="2800" dirty="0" smtClean="0">
                <a:solidFill>
                  <a:srgbClr val="FFC000"/>
                </a:solidFill>
                <a:latin typeface="Consolas" pitchFamily="49" charset="0"/>
                <a:cs typeface="Consolas" pitchFamily="49" charset="0"/>
              </a:rPr>
              <a:t>}</a:t>
            </a:r>
          </a:p>
          <a:p>
            <a:pPr marL="401638" indent="-398463" eaLnBrk="1" hangingPunct="1">
              <a:spcBef>
                <a:spcPts val="1200"/>
              </a:spcBef>
            </a:pPr>
            <a:r>
              <a:rPr lang="en-US" dirty="0" smtClean="0">
                <a:cs typeface="Consolas" pitchFamily="49" charset="0"/>
              </a:rPr>
              <a:t>It should be obvious that we could write multiple comparators (</a:t>
            </a:r>
            <a:r>
              <a:rPr lang="en-US" sz="3200" dirty="0" err="1" smtClean="0">
                <a:solidFill>
                  <a:srgbClr val="FFC000"/>
                </a:solidFill>
                <a:latin typeface="Consolas" pitchFamily="49" charset="0"/>
                <a:cs typeface="Consolas" pitchFamily="49" charset="0"/>
              </a:rPr>
              <a:t>yComp</a:t>
            </a:r>
            <a:r>
              <a:rPr lang="en-US" dirty="0" smtClean="0">
                <a:cs typeface="Consolas" pitchFamily="49" charset="0"/>
              </a:rPr>
              <a:t>, </a:t>
            </a:r>
            <a:r>
              <a:rPr lang="en-US" sz="3200" dirty="0" err="1" smtClean="0">
                <a:solidFill>
                  <a:srgbClr val="FFC000"/>
                </a:solidFill>
                <a:latin typeface="Consolas" pitchFamily="49" charset="0"/>
                <a:cs typeface="Consolas" pitchFamily="49" charset="0"/>
              </a:rPr>
              <a:t>rComp</a:t>
            </a:r>
            <a:r>
              <a:rPr lang="en-US" dirty="0" smtClean="0">
                <a:cs typeface="Consolas" pitchFamily="49" charset="0"/>
              </a:rPr>
              <a:t>), each with different criteria (</a:t>
            </a:r>
            <a:r>
              <a:rPr lang="en-US" dirty="0" err="1">
                <a:solidFill>
                  <a:srgbClr val="FFC000"/>
                </a:solidFill>
                <a:latin typeface="Consolas" pitchFamily="49" charset="0"/>
                <a:cs typeface="Consolas" pitchFamily="49" charset="0"/>
              </a:rPr>
              <a:t>yValue</a:t>
            </a:r>
            <a:r>
              <a:rPr lang="en-US" dirty="0" smtClean="0">
                <a:cs typeface="Consolas" pitchFamily="49" charset="0"/>
              </a:rPr>
              <a:t>, </a:t>
            </a:r>
            <a:r>
              <a:rPr lang="en-US" dirty="0" smtClean="0">
                <a:solidFill>
                  <a:srgbClr val="FFC000"/>
                </a:solidFill>
                <a:latin typeface="Consolas" pitchFamily="49" charset="0"/>
                <a:cs typeface="Consolas" pitchFamily="49" charset="0"/>
              </a:rPr>
              <a:t>radius</a:t>
            </a:r>
            <a:r>
              <a:rPr lang="en-US" dirty="0" smtClean="0">
                <a:cs typeface="Consolas" pitchFamily="49" charset="0"/>
              </a:rPr>
              <a:t>)</a:t>
            </a:r>
            <a:endParaRPr lang="en-US" dirty="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eaLnBrk="1" hangingPunct="1"/>
            <a:r>
              <a:rPr lang="en-US" smtClean="0"/>
              <a:t>Example</a:t>
            </a:r>
            <a:r>
              <a:rPr lang="en-US" sz="4800"/>
              <a:t> (3)</a:t>
            </a:r>
            <a:endParaRPr lang="en-US" smtClean="0"/>
          </a:p>
        </p:txBody>
      </p:sp>
      <p:sp>
        <p:nvSpPr>
          <p:cNvPr id="22530" name="Content Placeholder 2"/>
          <p:cNvSpPr>
            <a:spLocks noGrp="1"/>
          </p:cNvSpPr>
          <p:nvPr>
            <p:ph idx="1"/>
          </p:nvPr>
        </p:nvSpPr>
        <p:spPr>
          <a:xfrm>
            <a:off x="143225" y="933450"/>
            <a:ext cx="11905549" cy="5683165"/>
          </a:xfrm>
        </p:spPr>
        <p:txBody>
          <a:bodyPr/>
          <a:lstStyle/>
          <a:p>
            <a:pPr eaLnBrk="1" hangingPunct="1">
              <a:lnSpc>
                <a:spcPct val="85000"/>
              </a:lnSpc>
            </a:pPr>
            <a:r>
              <a:rPr lang="en-US" dirty="0" smtClean="0"/>
              <a:t>Here is a </a:t>
            </a:r>
            <a:r>
              <a:rPr lang="en-US" dirty="0" err="1" smtClean="0">
                <a:solidFill>
                  <a:srgbClr val="FFC000"/>
                </a:solidFill>
                <a:latin typeface="Consolas" pitchFamily="49" charset="0"/>
                <a:cs typeface="Consolas" pitchFamily="49" charset="0"/>
              </a:rPr>
              <a:t>selectionSort</a:t>
            </a:r>
            <a:r>
              <a:rPr lang="en-US" dirty="0" smtClean="0"/>
              <a:t> method, along with its helper method </a:t>
            </a:r>
            <a:r>
              <a:rPr lang="en-US" dirty="0" err="1" smtClean="0">
                <a:solidFill>
                  <a:srgbClr val="FFC000"/>
                </a:solidFill>
                <a:latin typeface="Consolas" pitchFamily="49" charset="0"/>
                <a:cs typeface="Consolas" pitchFamily="49" charset="0"/>
              </a:rPr>
              <a:t>minIndex</a:t>
            </a:r>
            <a:r>
              <a:rPr lang="en-US" dirty="0" smtClean="0"/>
              <a:t>, that accepts and uses a </a:t>
            </a:r>
            <a:r>
              <a:rPr lang="en-US" dirty="0" smtClean="0">
                <a:solidFill>
                  <a:srgbClr val="FFC000"/>
                </a:solidFill>
                <a:latin typeface="Consolas" pitchFamily="49" charset="0"/>
                <a:cs typeface="Consolas" pitchFamily="49" charset="0"/>
              </a:rPr>
              <a:t>Comparator</a:t>
            </a:r>
            <a:r>
              <a:rPr lang="en-US" dirty="0" smtClean="0"/>
              <a:t> object</a:t>
            </a:r>
          </a:p>
          <a:p>
            <a:pPr eaLnBrk="1" hangingPunct="1">
              <a:lnSpc>
                <a:spcPct val="85000"/>
              </a:lnSpc>
              <a:buFont typeface="Wingdings 2" pitchFamily="18" charset="2"/>
              <a:buNone/>
            </a:pPr>
            <a:endParaRPr lang="en-US" sz="1400" dirty="0">
              <a:latin typeface="Courier New" pitchFamily="49" charset="0"/>
            </a:endParaRPr>
          </a:p>
          <a:p>
            <a:pPr eaLnBrk="1" hangingPunct="1">
              <a:lnSpc>
                <a:spcPct val="85000"/>
              </a:lnSpc>
              <a:buFont typeface="Wingdings 2" pitchFamily="18" charset="2"/>
              <a:buNone/>
            </a:pPr>
            <a:r>
              <a:rPr lang="en-US" sz="1900" dirty="0">
                <a:latin typeface="Consolas" pitchFamily="49" charset="0"/>
                <a:cs typeface="Consolas" pitchFamily="49" charset="0"/>
              </a:rPr>
              <a:t>static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a:t>
            </a:r>
            <a:r>
              <a:rPr lang="en-US" sz="1900" dirty="0" err="1">
                <a:latin typeface="Consolas" pitchFamily="49" charset="0"/>
                <a:cs typeface="Consolas" pitchFamily="49" charset="0"/>
              </a:rPr>
              <a:t>minIndex</a:t>
            </a:r>
            <a:r>
              <a:rPr lang="en-US" sz="1900" dirty="0">
                <a:latin typeface="Consolas" pitchFamily="49" charset="0"/>
                <a:cs typeface="Consolas" pitchFamily="49" charset="0"/>
              </a:rPr>
              <a:t>(</a:t>
            </a:r>
            <a:r>
              <a:rPr lang="en-US" sz="1900" dirty="0" err="1">
                <a:latin typeface="Consolas" pitchFamily="49" charset="0"/>
                <a:cs typeface="Consolas" pitchFamily="49" charset="0"/>
              </a:rPr>
              <a:t>int</a:t>
            </a:r>
            <a:r>
              <a:rPr lang="en-US" sz="1900" dirty="0">
                <a:latin typeface="Consolas" pitchFamily="49" charset="0"/>
                <a:cs typeface="Consolas" pitchFamily="49" charset="0"/>
              </a:rPr>
              <a:t> </a:t>
            </a:r>
            <a:r>
              <a:rPr lang="en-US" sz="1900" dirty="0" err="1">
                <a:latin typeface="Consolas" pitchFamily="49" charset="0"/>
                <a:cs typeface="Consolas" pitchFamily="49" charset="0"/>
              </a:rPr>
              <a:t>startIndex</a:t>
            </a:r>
            <a:r>
              <a:rPr lang="en-US" sz="1900" dirty="0">
                <a:latin typeface="Consolas" pitchFamily="49" charset="0"/>
                <a:cs typeface="Consolas" pitchFamily="49" charset="0"/>
              </a:rPr>
              <a:t>,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a:t>
            </a:r>
            <a:r>
              <a:rPr lang="en-US" sz="1900" dirty="0" err="1">
                <a:latin typeface="Consolas" pitchFamily="49" charset="0"/>
                <a:cs typeface="Consolas" pitchFamily="49" charset="0"/>
              </a:rPr>
              <a:t>endIndex</a:t>
            </a:r>
            <a:r>
              <a:rPr lang="en-US" sz="1900" dirty="0">
                <a:latin typeface="Consolas" pitchFamily="49" charset="0"/>
                <a:cs typeface="Consolas" pitchFamily="49" charset="0"/>
              </a:rPr>
              <a:t>, </a:t>
            </a:r>
            <a:r>
              <a:rPr lang="en-US" sz="1900" u="sng" dirty="0">
                <a:solidFill>
                  <a:srgbClr val="FFC000"/>
                </a:solidFill>
                <a:latin typeface="Consolas" pitchFamily="49" charset="0"/>
                <a:cs typeface="Consolas" pitchFamily="49" charset="0"/>
              </a:rPr>
              <a:t>Comparator&lt;</a:t>
            </a:r>
            <a:r>
              <a:rPr lang="en-US" sz="1900" u="sng" dirty="0" err="1">
                <a:solidFill>
                  <a:srgbClr val="FFC000"/>
                </a:solidFill>
                <a:latin typeface="Consolas" pitchFamily="49" charset="0"/>
                <a:cs typeface="Consolas" pitchFamily="49" charset="0"/>
              </a:rPr>
              <a:t>SortCircle</a:t>
            </a:r>
            <a:r>
              <a:rPr lang="en-US" sz="1900" u="sng" dirty="0">
                <a:solidFill>
                  <a:srgbClr val="FFC000"/>
                </a:solidFill>
                <a:latin typeface="Consolas" pitchFamily="49" charset="0"/>
                <a:cs typeface="Consolas" pitchFamily="49" charset="0"/>
              </a:rPr>
              <a:t>&gt; comp</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solidFill>
                  <a:srgbClr val="92D050"/>
                </a:solidFill>
                <a:latin typeface="Consolas" pitchFamily="49" charset="0"/>
                <a:cs typeface="Consolas" pitchFamily="49" charset="0"/>
              </a:rPr>
              <a:t>// Returns the index of the smallest value in </a:t>
            </a:r>
            <a:r>
              <a:rPr lang="en-US" sz="1900" dirty="0" smtClean="0">
                <a:solidFill>
                  <a:srgbClr val="92D050"/>
                </a:solidFill>
                <a:latin typeface="Consolas" pitchFamily="49" charset="0"/>
                <a:cs typeface="Consolas" pitchFamily="49" charset="0"/>
              </a:rPr>
              <a:t>values[</a:t>
            </a:r>
            <a:r>
              <a:rPr lang="en-US" sz="1900" dirty="0" err="1" smtClean="0">
                <a:solidFill>
                  <a:srgbClr val="92D050"/>
                </a:solidFill>
                <a:latin typeface="Consolas" pitchFamily="49" charset="0"/>
                <a:cs typeface="Consolas" pitchFamily="49" charset="0"/>
              </a:rPr>
              <a:t>startIndex</a:t>
            </a:r>
            <a:r>
              <a:rPr lang="en-US" sz="1900" dirty="0">
                <a:solidFill>
                  <a:srgbClr val="92D050"/>
                </a:solidFill>
                <a:latin typeface="Consolas" pitchFamily="49" charset="0"/>
                <a:cs typeface="Consolas" pitchFamily="49" charset="0"/>
              </a:rPr>
              <a:t>]..values[</a:t>
            </a:r>
            <a:r>
              <a:rPr lang="en-US" sz="1900" dirty="0" err="1">
                <a:solidFill>
                  <a:srgbClr val="92D050"/>
                </a:solidFill>
                <a:latin typeface="Consolas" pitchFamily="49" charset="0"/>
                <a:cs typeface="Consolas" pitchFamily="49" charset="0"/>
              </a:rPr>
              <a:t>endIndex</a:t>
            </a:r>
            <a:r>
              <a:rPr lang="en-US" sz="1900" dirty="0">
                <a:solidFill>
                  <a:srgbClr val="92D05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a:t>
            </a:r>
            <a:r>
              <a:rPr lang="en-US" sz="1900" dirty="0" err="1">
                <a:latin typeface="Consolas" pitchFamily="49" charset="0"/>
                <a:cs typeface="Consolas" pitchFamily="49" charset="0"/>
              </a:rPr>
              <a:t>indexOfMin</a:t>
            </a:r>
            <a:r>
              <a:rPr lang="en-US" sz="1900" dirty="0">
                <a:latin typeface="Consolas" pitchFamily="49" charset="0"/>
                <a:cs typeface="Consolas" pitchFamily="49" charset="0"/>
              </a:rPr>
              <a:t> = </a:t>
            </a:r>
            <a:r>
              <a:rPr lang="en-US" sz="1900" dirty="0" err="1">
                <a:latin typeface="Consolas" pitchFamily="49" charset="0"/>
                <a:cs typeface="Consolas" pitchFamily="49" charset="0"/>
              </a:rPr>
              <a:t>startIndex</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for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index = </a:t>
            </a:r>
            <a:r>
              <a:rPr lang="en-US" sz="1900" dirty="0" err="1">
                <a:latin typeface="Consolas" pitchFamily="49" charset="0"/>
                <a:cs typeface="Consolas" pitchFamily="49" charset="0"/>
              </a:rPr>
              <a:t>startIndex</a:t>
            </a:r>
            <a:r>
              <a:rPr lang="en-US" sz="1900" dirty="0">
                <a:latin typeface="Consolas" pitchFamily="49" charset="0"/>
                <a:cs typeface="Consolas" pitchFamily="49" charset="0"/>
              </a:rPr>
              <a:t> + 1; index &lt;= </a:t>
            </a:r>
            <a:r>
              <a:rPr lang="en-US" sz="1900" dirty="0" err="1">
                <a:latin typeface="Consolas" pitchFamily="49" charset="0"/>
                <a:cs typeface="Consolas" pitchFamily="49" charset="0"/>
              </a:rPr>
              <a:t>endIndex</a:t>
            </a:r>
            <a:r>
              <a:rPr lang="en-US" sz="1900" dirty="0">
                <a:latin typeface="Consolas" pitchFamily="49" charset="0"/>
                <a:cs typeface="Consolas" pitchFamily="49" charset="0"/>
              </a:rPr>
              <a:t>; index++)</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if (</a:t>
            </a:r>
            <a:r>
              <a:rPr lang="en-US" sz="1900" u="sng" dirty="0" err="1">
                <a:solidFill>
                  <a:srgbClr val="FFC000"/>
                </a:solidFill>
                <a:latin typeface="Consolas" pitchFamily="49" charset="0"/>
                <a:cs typeface="Consolas" pitchFamily="49" charset="0"/>
              </a:rPr>
              <a:t>comp.compare</a:t>
            </a:r>
            <a:r>
              <a:rPr lang="en-US" sz="1900" u="sng" dirty="0">
                <a:solidFill>
                  <a:srgbClr val="FFC000"/>
                </a:solidFill>
                <a:latin typeface="Consolas" pitchFamily="49" charset="0"/>
                <a:cs typeface="Consolas" pitchFamily="49" charset="0"/>
              </a:rPr>
              <a:t>(values[index],values[</a:t>
            </a:r>
            <a:r>
              <a:rPr lang="en-US" sz="1900" u="sng" dirty="0" err="1">
                <a:solidFill>
                  <a:srgbClr val="FFC000"/>
                </a:solidFill>
                <a:latin typeface="Consolas" pitchFamily="49" charset="0"/>
                <a:cs typeface="Consolas" pitchFamily="49" charset="0"/>
              </a:rPr>
              <a:t>indexOfMin</a:t>
            </a:r>
            <a:r>
              <a:rPr lang="en-US" sz="1900" u="sng" dirty="0">
                <a:solidFill>
                  <a:srgbClr val="FFC000"/>
                </a:solidFill>
                <a:latin typeface="Consolas" pitchFamily="49" charset="0"/>
                <a:cs typeface="Consolas" pitchFamily="49" charset="0"/>
              </a:rPr>
              <a:t>]) &lt; 0</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indexOfMin</a:t>
            </a:r>
            <a:r>
              <a:rPr lang="en-US" sz="1900" dirty="0">
                <a:latin typeface="Consolas" pitchFamily="49" charset="0"/>
                <a:cs typeface="Consolas" pitchFamily="49" charset="0"/>
              </a:rPr>
              <a:t> = index;</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return </a:t>
            </a:r>
            <a:r>
              <a:rPr lang="en-US" sz="1900" dirty="0" err="1">
                <a:latin typeface="Consolas" pitchFamily="49" charset="0"/>
                <a:cs typeface="Consolas" pitchFamily="49" charset="0"/>
              </a:rPr>
              <a:t>indexOfMin</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static void </a:t>
            </a:r>
            <a:r>
              <a:rPr lang="en-US" sz="1900" dirty="0" err="1">
                <a:latin typeface="Consolas" pitchFamily="49" charset="0"/>
                <a:cs typeface="Consolas" pitchFamily="49" charset="0"/>
              </a:rPr>
              <a:t>selectionSort</a:t>
            </a:r>
            <a:r>
              <a:rPr lang="en-US" sz="1900" dirty="0">
                <a:latin typeface="Consolas" pitchFamily="49" charset="0"/>
                <a:cs typeface="Consolas" pitchFamily="49" charset="0"/>
              </a:rPr>
              <a:t>(</a:t>
            </a:r>
            <a:r>
              <a:rPr lang="en-US" sz="1900" u="sng" dirty="0">
                <a:solidFill>
                  <a:srgbClr val="FFC000"/>
                </a:solidFill>
                <a:latin typeface="Consolas" pitchFamily="49" charset="0"/>
                <a:cs typeface="Consolas" pitchFamily="49" charset="0"/>
              </a:rPr>
              <a:t>Comparator&lt;</a:t>
            </a:r>
            <a:r>
              <a:rPr lang="en-US" sz="1900" u="sng" dirty="0" err="1">
                <a:solidFill>
                  <a:srgbClr val="FFC000"/>
                </a:solidFill>
                <a:latin typeface="Consolas" pitchFamily="49" charset="0"/>
                <a:cs typeface="Consolas" pitchFamily="49" charset="0"/>
              </a:rPr>
              <a:t>SortCircle</a:t>
            </a:r>
            <a:r>
              <a:rPr lang="en-US" sz="1900" u="sng" dirty="0">
                <a:solidFill>
                  <a:srgbClr val="FFC000"/>
                </a:solidFill>
                <a:latin typeface="Consolas" pitchFamily="49" charset="0"/>
                <a:cs typeface="Consolas" pitchFamily="49" charset="0"/>
              </a:rPr>
              <a:t>&gt; comp</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solidFill>
                  <a:srgbClr val="92D050"/>
                </a:solidFill>
                <a:latin typeface="Consolas" pitchFamily="49" charset="0"/>
                <a:cs typeface="Consolas" pitchFamily="49" charset="0"/>
              </a:rPr>
              <a:t>// Sorts the values array using the selection sort algorithm.</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a:t>
            </a:r>
            <a:r>
              <a:rPr lang="en-US" sz="1900" dirty="0" err="1">
                <a:latin typeface="Consolas" pitchFamily="49" charset="0"/>
                <a:cs typeface="Consolas" pitchFamily="49" charset="0"/>
              </a:rPr>
              <a:t>endIndex</a:t>
            </a:r>
            <a:r>
              <a:rPr lang="en-US" sz="1900" dirty="0">
                <a:latin typeface="Consolas" pitchFamily="49" charset="0"/>
                <a:cs typeface="Consolas" pitchFamily="49" charset="0"/>
              </a:rPr>
              <a:t> = SIZE – 1;</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for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current = 0; current &lt; </a:t>
            </a:r>
            <a:r>
              <a:rPr lang="en-US" sz="1900" dirty="0" err="1">
                <a:latin typeface="Consolas" pitchFamily="49" charset="0"/>
                <a:cs typeface="Consolas" pitchFamily="49" charset="0"/>
              </a:rPr>
              <a:t>endIndex</a:t>
            </a:r>
            <a:r>
              <a:rPr lang="en-US" sz="1900" dirty="0">
                <a:latin typeface="Consolas" pitchFamily="49" charset="0"/>
                <a:cs typeface="Consolas" pitchFamily="49" charset="0"/>
              </a:rPr>
              <a:t>; current++)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swap(current, </a:t>
            </a:r>
            <a:r>
              <a:rPr lang="en-US" sz="1900" dirty="0" err="1">
                <a:latin typeface="Consolas" pitchFamily="49" charset="0"/>
                <a:cs typeface="Consolas" pitchFamily="49" charset="0"/>
              </a:rPr>
              <a:t>minIndex</a:t>
            </a:r>
            <a:r>
              <a:rPr lang="en-US" sz="1900" dirty="0">
                <a:latin typeface="Consolas" pitchFamily="49" charset="0"/>
                <a:cs typeface="Consolas" pitchFamily="49" charset="0"/>
              </a:rPr>
              <a:t>(current, </a:t>
            </a:r>
            <a:r>
              <a:rPr lang="en-US" sz="1900" dirty="0" err="1">
                <a:latin typeface="Consolas" pitchFamily="49" charset="0"/>
                <a:cs typeface="Consolas" pitchFamily="49" charset="0"/>
              </a:rPr>
              <a:t>endIndex</a:t>
            </a:r>
            <a:r>
              <a:rPr lang="en-US" sz="1900" dirty="0">
                <a:latin typeface="Consolas" pitchFamily="49" charset="0"/>
                <a:cs typeface="Consolas" pitchFamily="49" charset="0"/>
              </a:rPr>
              <a:t>, </a:t>
            </a:r>
            <a:r>
              <a:rPr lang="en-US" sz="1900" u="sng" dirty="0">
                <a:latin typeface="Consolas" pitchFamily="49" charset="0"/>
                <a:cs typeface="Consolas" pitchFamily="49" charset="0"/>
              </a:rPr>
              <a:t>comp</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ECS PowerPoint 2010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 PowerPoint 2010 Theme</Template>
  <TotalTime>13003</TotalTime>
  <Words>2198</Words>
  <Application>Microsoft Office PowerPoint</Application>
  <PresentationFormat>Widescreen</PresentationFormat>
  <Paragraphs>238</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Consolas</vt:lpstr>
      <vt:lpstr>Courier New</vt:lpstr>
      <vt:lpstr>Franklin Gothic Book</vt:lpstr>
      <vt:lpstr>Times New Roman</vt:lpstr>
      <vt:lpstr>Wingdings 2</vt:lpstr>
      <vt:lpstr>EECS PowerPoint 2010 Theme</vt:lpstr>
      <vt:lpstr>EECS 2500  Linear Data Structures</vt:lpstr>
      <vt:lpstr>Last Time</vt:lpstr>
      <vt:lpstr>Concerns About Sorting Objects</vt:lpstr>
      <vt:lpstr>Using the Comparable Interface</vt:lpstr>
      <vt:lpstr>Using the Comparator Interface</vt:lpstr>
      <vt:lpstr>Using the Comparator Interface</vt:lpstr>
      <vt:lpstr>Example (1)</vt:lpstr>
      <vt:lpstr>Example (2)</vt:lpstr>
      <vt:lpstr>Example (3)</vt:lpstr>
      <vt:lpstr>Stability of a Sorting Algorithm</vt:lpstr>
      <vt:lpstr>Searching (§10.5)</vt:lpstr>
      <vt:lpstr>Linear Searching</vt:lpstr>
      <vt:lpstr>Linear Searching (2)</vt:lpstr>
      <vt:lpstr>High-Probability Ordering (1)</vt:lpstr>
      <vt:lpstr>High-Probability Ordering (2)</vt:lpstr>
      <vt:lpstr>Sorted Lists</vt:lpstr>
      <vt:lpstr>Sorted Lists (2)</vt:lpstr>
      <vt:lpstr>Hashing (§10.6)</vt:lpstr>
      <vt:lpstr>Hashing (§10.6)</vt:lpstr>
      <vt:lpstr>Definitions</vt:lpstr>
      <vt:lpstr>Our Hashable Interface</vt:lpstr>
      <vt:lpstr>Using the hash Method</vt:lpstr>
      <vt:lpstr>Collisions</vt:lpstr>
      <vt:lpstr>Revised Methods</vt:lpstr>
      <vt:lpstr>Handling Collisions w/ Linear Probing</vt:lpstr>
      <vt:lpstr>Removing An Element (1)</vt:lpstr>
      <vt:lpstr>Removing An Element (2)</vt:lpstr>
      <vt:lpstr>More Considerations</vt:lpstr>
      <vt:lpstr>Buckets and Chaining</vt:lpstr>
      <vt:lpstr>Handling Collisions with Chaining</vt:lpstr>
      <vt:lpstr>Java’s Support for Hashing (1)</vt:lpstr>
      <vt:lpstr>Java’s Support for Hashing (2)</vt:lpstr>
      <vt:lpstr>Your Next Programming Project</vt:lpstr>
      <vt:lpstr>End of Chapter 10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LGT</cp:lastModifiedBy>
  <cp:revision>2968</cp:revision>
  <dcterms:created xsi:type="dcterms:W3CDTF">2010-07-29T23:41:00Z</dcterms:created>
  <dcterms:modified xsi:type="dcterms:W3CDTF">2016-11-11T14:36:42Z</dcterms:modified>
</cp:coreProperties>
</file>