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6"/>
  </p:notesMasterIdLst>
  <p:sldIdLst>
    <p:sldId id="256" r:id="rId2"/>
    <p:sldId id="371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27" r:id="rId12"/>
    <p:sldId id="289" r:id="rId13"/>
    <p:sldId id="370" r:id="rId14"/>
    <p:sldId id="281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90" r:id="rId24"/>
    <p:sldId id="351" r:id="rId25"/>
    <p:sldId id="268" r:id="rId26"/>
    <p:sldId id="269" r:id="rId27"/>
    <p:sldId id="270" r:id="rId28"/>
    <p:sldId id="271" r:id="rId29"/>
    <p:sldId id="272" r:id="rId30"/>
    <p:sldId id="367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91" r:id="rId40"/>
    <p:sldId id="292" r:id="rId41"/>
    <p:sldId id="293" r:id="rId42"/>
    <p:sldId id="295" r:id="rId43"/>
    <p:sldId id="296" r:id="rId44"/>
    <p:sldId id="349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6EA0B0"/>
    <a:srgbClr val="7030A0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5" autoAdjust="0"/>
    <p:restoredTop sz="94660"/>
  </p:normalViewPr>
  <p:slideViewPr>
    <p:cSldViewPr>
      <p:cViewPr varScale="1">
        <p:scale>
          <a:sx n="112" d="100"/>
          <a:sy n="112" d="100"/>
        </p:scale>
        <p:origin x="82" y="6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26638-CF2F-43BB-983E-39DC2BA99511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C10428-7E96-4EED-A548-C25C08E29E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F32D4F-40C2-45BB-AB3F-E285D80A5EC7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642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045897-533B-4E66-B27C-71E643FACBB0}" type="slidenum">
              <a:rPr lang="en-US" sz="1200"/>
              <a:pPr algn="r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202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CE821D-1FAE-4037-B15A-EA9D2E99F486}" type="slidenum">
              <a:rPr lang="en-US" sz="1200"/>
              <a:pPr algn="r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3737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95358D-27D0-4717-993D-B9F1EDEB784A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2968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904D60-8BFE-49D5-94D1-BD0B9326D892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00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F9BEC8-815D-4D1D-BDE4-827950072991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325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6D997A-8DFA-4CFC-BB59-86739CD72ACC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3737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ACD16E-0924-4CE0-B4A7-E1751271C314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860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1D733D-5CD5-4E84-9AD1-5FB45421AAF6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5473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58C660-4089-40F6-912B-F81CE12998D6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248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2CED2D-E687-4067-A76D-BF0D2476CB57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078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587494-2088-49FF-A033-FFCE97BD73C5}" type="slidenum">
              <a:rPr lang="en-US" sz="1200"/>
              <a:pPr algn="r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6194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1D7BE2-C8AE-406E-A538-0FC1D2F504A8}" type="slidenum">
              <a:rPr lang="en-US" sz="1200"/>
              <a:pPr algn="r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988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2CED2D-E687-4067-A76D-BF0D2476CB57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809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AF8767-EDF2-4C76-9DF4-ED44B4AF7DAE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57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62EDA7-9775-494C-833E-D91B2A4A733C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1435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390977-E232-4DCB-A01A-443AD5785DA3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92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1129FF-296F-448E-824B-FF4061C017D3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28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C3EA01-7028-484A-9E08-D4FEBAB8B4AD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379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C3EA01-7028-484A-9E08-D4FEBAB8B4AD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7305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DF4431-E901-4D64-BA11-4822322946DC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476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18909F-ABBB-4963-B963-D6DD071DA046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49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478A34-D148-4D20-9FFD-93494E3A81D2}" type="slidenum">
              <a:rPr lang="en-US" sz="1200"/>
              <a:pPr algn="r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5406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3EC46A-494A-4F6E-89CA-F63C8A4828AC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27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219A4C-F4D4-484C-9D1B-E3F355CAA48C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975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51CE99-3258-4ACE-8F08-B6B773A5B388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3751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3330A4-365A-413E-BA5E-D69A24822755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062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6A9887-674F-4D76-A32E-DA88FC6866B8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25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811A53-7E2D-43DE-A643-C10F7AD90D97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5144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7B2205-B7CF-43A6-BC13-9242897DA01B}" type="slidenum">
              <a:rPr lang="en-US" sz="1200">
                <a:latin typeface="+mn-lt"/>
              </a:rPr>
              <a:pPr algn="r">
                <a:defRPr/>
              </a:pPr>
              <a:t>39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116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865420B-4289-4A12-B7B0-AB77E768C46C}" type="slidenum">
              <a:rPr lang="en-US" sz="1200">
                <a:latin typeface="+mn-lt"/>
              </a:rPr>
              <a:pPr algn="r">
                <a:defRPr/>
              </a:pPr>
              <a:t>40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902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0C16271-1085-470A-B3E9-21ED5EBA67B0}" type="slidenum">
              <a:rPr lang="en-US" sz="1200">
                <a:latin typeface="+mn-lt"/>
              </a:rPr>
              <a:pPr algn="r">
                <a:defRPr/>
              </a:pPr>
              <a:t>41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7895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9D7077-4B1F-427A-A440-9328096BA88A}" type="slidenum">
              <a:rPr lang="en-US" sz="1200">
                <a:latin typeface="+mn-lt"/>
              </a:rPr>
              <a:pPr algn="r">
                <a:defRPr/>
              </a:pPr>
              <a:t>42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28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EAF0E1-0CC2-4A12-8F57-7F87899AB52E}" type="slidenum">
              <a:rPr lang="en-US" sz="1200"/>
              <a:pPr algn="r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1395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90CB38-927C-4AC1-99A9-A706BCF53FA2}" type="slidenum">
              <a:rPr lang="en-US" sz="1200"/>
              <a:pPr algn="r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9120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EEB364-0A16-4ABA-B6CD-C851AB796AC3}" type="slidenum">
              <a:rPr lang="en-US" sz="1200"/>
              <a:pPr algn="r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274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39AA36-A21C-4E80-8956-F72F0A7CA787}" type="slidenum">
              <a:rPr lang="en-US" sz="1200"/>
              <a:pPr algn="r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682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189542-A6F8-4027-9705-F80EF1172401}" type="slidenum">
              <a:rPr lang="en-US" sz="1200"/>
              <a:pPr algn="r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874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8AF267-3564-4360-890D-1E73FA639362}" type="slidenum">
              <a:rPr lang="en-US" sz="1200"/>
              <a:pPr algn="r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2779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C28301-3581-4825-8E27-B407C623AA1C}" type="slidenum">
              <a:rPr lang="en-US" sz="1200"/>
              <a:pPr algn="r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286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BE7DC5-E9ED-48A1-87DD-96B1A3506B8D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B153E-F800-40E2-BD04-BE6F1E0156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7D45A-B0C6-4187-8C84-A88BC78EB20C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BA4F-3002-4266-8A10-8861454A7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897F-2D08-46F3-B2F8-84BA9606ED91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E343-A0AE-4C90-B3B9-1BA7CDF4E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08720"/>
            <a:ext cx="11938000" cy="5606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6D91F5-2231-42DC-AD82-0927C0283C04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800E59-2576-49CA-BC98-DAA2652AE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831C68-2041-4D10-BC01-F10545AC1359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B56FB3-D247-4C83-BDB8-DA770516B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2F7FC0-0B7B-421F-8B95-AF568ED1FB08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5B5E7C-3386-4F6C-BDAC-D794C7C3C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50323A-36DC-4C4B-98C1-643E93DFC085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9D3090-6644-4115-A732-4263DA62D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0B405E-6F19-423F-B7EE-819EBAE209F7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892B90-379B-4F7D-8472-67ED054A5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28B6-03EA-4F40-A267-51683417A94E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B5D6-A8F9-4F1F-86E5-2D365F9C1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E080F-9E49-48CF-8F68-A82936B4E008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D54FF1-1FB2-416E-84C2-301B46FB9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DF28-2AD5-4C27-864D-F38FAF24D672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7D03-3F29-4552-8462-28EC34CCE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6F8D8C-407E-4756-B759-DB43351D9199}" type="datetimeFigureOut">
              <a:rPr lang="en-US"/>
              <a:pPr>
                <a:defRPr/>
              </a:pPr>
              <a:t>11/21/2016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A37637-833F-4960-A27C-3FEB1B037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9" r:id="rId7"/>
    <p:sldLayoutId id="2147483696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"/>
            <a:ext cx="12192000" cy="420624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6400" dirty="0"/>
              <a:t>EECS 2510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4284663"/>
            <a:ext cx="9144000" cy="1485900"/>
          </a:xfrm>
        </p:spPr>
        <p:txBody>
          <a:bodyPr/>
          <a:lstStyle/>
          <a:p>
            <a:r>
              <a:rPr lang="en-US" sz="2400" dirty="0" smtClean="0"/>
              <a:t>Fall 2016</a:t>
            </a:r>
            <a:endParaRPr lang="en-US" sz="2400" dirty="0"/>
          </a:p>
          <a:p>
            <a:r>
              <a:rPr lang="en-US" dirty="0" smtClean="0"/>
              <a:t>Lecture 20 </a:t>
            </a:r>
            <a:r>
              <a:rPr lang="en-US" dirty="0"/>
              <a:t>– Chapter 12 (</a:t>
            </a:r>
            <a:r>
              <a:rPr lang="en-US" dirty="0" err="1"/>
              <a:t>Cormen</a:t>
            </a:r>
            <a:r>
              <a:rPr lang="en-US" dirty="0"/>
              <a:t>), </a:t>
            </a:r>
            <a:r>
              <a:rPr lang="en-US" dirty="0" smtClean="0"/>
              <a:t>Part 1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Search Trees</a:t>
            </a: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0623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Dynamic Set Operations (2):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S, x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/>
              <a:t> Another modifying operation that, given a pointer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to an element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, removes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. </a:t>
            </a:r>
          </a:p>
          <a:p>
            <a:pPr marL="1025525" lvl="2" indent="-285750">
              <a:spcBef>
                <a:spcPts val="1200"/>
              </a:spcBef>
              <a:defRPr/>
            </a:pPr>
            <a:r>
              <a:rPr lang="en-US" dirty="0" smtClean="0"/>
              <a:t>Note: this operation uses a pointer to an element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not a key value.  If we want to modify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 smtClean="0"/>
              <a:t> to work with a key value, then we have to implicitly add a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 smtClean="0"/>
              <a:t> as part of the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 smtClean="0"/>
              <a:t> operation</a:t>
            </a:r>
          </a:p>
          <a:p>
            <a:pPr marL="742950" lvl="1" indent="-285750">
              <a:spcBef>
                <a:spcPts val="18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/>
              <a:t> A query on a totally ordered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that returns the element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with the smallest key. </a:t>
            </a:r>
          </a:p>
          <a:p>
            <a:pPr marL="742950" lvl="1" indent="-285750">
              <a:spcBef>
                <a:spcPts val="18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/>
              <a:t> A query on a totally ordered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that returns the element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with the largest key.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Dynamic Set Operations (3):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S, x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/>
              <a:t> A query that, given an element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whose key is from a totally ordered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, returns the next larger element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, or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the maximum element</a:t>
            </a:r>
            <a:r>
              <a:rPr lang="en-US" dirty="0"/>
              <a:t> </a:t>
            </a:r>
            <a:r>
              <a:rPr lang="en-US" dirty="0" smtClean="0"/>
              <a:t>(i.e., if there is no successor)</a:t>
            </a:r>
          </a:p>
          <a:p>
            <a:pPr marL="1025525" lvl="2" indent="-285750">
              <a:spcBef>
                <a:spcPts val="1200"/>
              </a:spcBef>
              <a:defRPr/>
            </a:pPr>
            <a:r>
              <a:rPr lang="en-US" dirty="0" smtClean="0"/>
              <a:t>We may occasionally refer to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dirty="0" smtClean="0"/>
              <a:t> as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marL="742950" lvl="1" indent="-285750">
              <a:spcBef>
                <a:spcPts val="18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S, x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/>
              <a:t> A query that, given an element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whose key is from a totally ordered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, returns the next smaller element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, or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the </a:t>
            </a:r>
            <a:r>
              <a:rPr lang="en-US" dirty="0" smtClean="0"/>
              <a:t>minimum element</a:t>
            </a:r>
            <a:r>
              <a:rPr lang="en-US" dirty="0"/>
              <a:t> </a:t>
            </a:r>
            <a:r>
              <a:rPr lang="en-US" dirty="0" smtClean="0"/>
              <a:t>(i.e., there is no predecessor)</a:t>
            </a:r>
          </a:p>
          <a:p>
            <a:pPr marL="1025525" lvl="2" indent="-285750">
              <a:spcBef>
                <a:spcPts val="1200"/>
              </a:spcBef>
              <a:defRPr/>
            </a:pPr>
            <a:r>
              <a:rPr lang="en-US" dirty="0" smtClean="0"/>
              <a:t>We may occasionally refer to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dirty="0" smtClean="0"/>
              <a:t> as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</a:p>
          <a:p>
            <a:pPr marL="742950" lvl="1" indent="-285750">
              <a:spcBef>
                <a:spcPts val="12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Notes on Dynamic Set Operations: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dirty="0" smtClean="0"/>
              <a:t> and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dirty="0" smtClean="0"/>
              <a:t> queries are often extended to sets with </a:t>
            </a:r>
            <a:r>
              <a:rPr lang="en-US" dirty="0" err="1" smtClean="0"/>
              <a:t>nondistinct</a:t>
            </a:r>
            <a:r>
              <a:rPr lang="en-US" dirty="0" smtClean="0"/>
              <a:t> keys (i.e., duplicates are allowed). For a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keys, we normally presume that a call to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dirty="0" smtClean="0"/>
              <a:t> followed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dirty="0" smtClean="0"/>
              <a:t> calls to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dirty="0" smtClean="0"/>
              <a:t> enumerates the elements in the set in sorted order. </a:t>
            </a:r>
          </a:p>
          <a:p>
            <a:pPr marL="1025525" lvl="2" indent="-285750">
              <a:spcBef>
                <a:spcPts val="1200"/>
              </a:spcBef>
              <a:defRPr/>
            </a:pPr>
            <a:r>
              <a:rPr lang="en-US" dirty="0" smtClean="0"/>
              <a:t>Similarly, calling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dirty="0" smtClean="0"/>
              <a:t> followed </a:t>
            </a:r>
            <a:r>
              <a:rPr lang="en-US" dirty="0"/>
              <a:t>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dirty="0"/>
              <a:t> calls to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dirty="0" smtClean="0"/>
              <a:t> </a:t>
            </a:r>
            <a:r>
              <a:rPr lang="en-US" dirty="0"/>
              <a:t>enumerates the elements in the set in </a:t>
            </a:r>
            <a:r>
              <a:rPr lang="en-US" dirty="0" smtClean="0"/>
              <a:t>reverse sorted </a:t>
            </a:r>
            <a:r>
              <a:rPr lang="en-US" dirty="0"/>
              <a:t>order</a:t>
            </a:r>
            <a:endParaRPr lang="en-US" dirty="0" smtClean="0"/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The time taken to execute a set operation is usually measured in terms of the size of the set given as one of its arguments.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400" dirty="0"/>
              <a:t>Binary Search Trees</a:t>
            </a:r>
          </a:p>
        </p:txBody>
      </p:sp>
      <p:sp>
        <p:nvSpPr>
          <p:cNvPr id="116738" name="Text Placeholder 2"/>
          <p:cNvSpPr>
            <a:spLocks noGrp="1"/>
          </p:cNvSpPr>
          <p:nvPr>
            <p:ph type="body" idx="1"/>
          </p:nvPr>
        </p:nvSpPr>
        <p:spPr>
          <a:xfrm>
            <a:off x="1889125" y="2486025"/>
            <a:ext cx="8413750" cy="1066800"/>
          </a:xfrm>
        </p:spPr>
        <p:txBody>
          <a:bodyPr/>
          <a:lstStyle/>
          <a:p>
            <a:r>
              <a:rPr lang="en-US" dirty="0" err="1" smtClean="0"/>
              <a:t>Cormen</a:t>
            </a:r>
            <a:r>
              <a:rPr lang="en-US" dirty="0" smtClean="0"/>
              <a:t> – Chapter 12</a:t>
            </a:r>
          </a:p>
        </p:txBody>
      </p:sp>
    </p:spTree>
    <p:extLst>
      <p:ext uri="{BB962C8B-B14F-4D97-AF65-F5344CB8AC3E}">
        <p14:creationId xmlns:p14="http://schemas.microsoft.com/office/powerpoint/2010/main" val="16113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Search Trees – Introduction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50623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Previous data structures (stacks, simple linked lists, and doubly-linked lists) implemented a chain of links we could follow forwards (singly-linked) and/or backwards (doubly-linked).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These lists are one-dimensional (lines along which we can move) – </a:t>
            </a:r>
            <a:r>
              <a:rPr lang="en-US" i="1" u="sng" dirty="0" smtClean="0"/>
              <a:t>Linear Data Structures</a:t>
            </a:r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Linked Lists Form A Chain</a:t>
            </a:r>
          </a:p>
        </p:txBody>
      </p:sp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5634039" y="1271589"/>
            <a:ext cx="262572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Item #01 Data    Pointer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7108032" y="1454945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2" name="TextBox 6"/>
          <p:cNvSpPr txBox="1">
            <a:spLocks noChangeArrowheads="1"/>
          </p:cNvSpPr>
          <p:nvPr/>
        </p:nvSpPr>
        <p:spPr bwMode="auto">
          <a:xfrm>
            <a:off x="5634039" y="2098675"/>
            <a:ext cx="262572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Item #02 Data    Pointer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7108032" y="22836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14"/>
          <p:cNvSpPr txBox="1">
            <a:spLocks noChangeArrowheads="1"/>
          </p:cNvSpPr>
          <p:nvPr/>
        </p:nvSpPr>
        <p:spPr bwMode="auto">
          <a:xfrm>
            <a:off x="5634039" y="2927350"/>
            <a:ext cx="262572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Item #03 Data    Pointer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108032" y="3112295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6" name="TextBox 16"/>
          <p:cNvSpPr txBox="1">
            <a:spLocks noChangeArrowheads="1"/>
          </p:cNvSpPr>
          <p:nvPr/>
        </p:nvSpPr>
        <p:spPr bwMode="auto">
          <a:xfrm>
            <a:off x="5634039" y="3756025"/>
            <a:ext cx="262572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Item #04 Data    Pointer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7108032" y="394097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8" name="TextBox 18"/>
          <p:cNvSpPr txBox="1">
            <a:spLocks noChangeArrowheads="1"/>
          </p:cNvSpPr>
          <p:nvPr/>
        </p:nvSpPr>
        <p:spPr bwMode="auto">
          <a:xfrm>
            <a:off x="5634039" y="4584700"/>
            <a:ext cx="262572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Item #05 Data     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108032" y="4769645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7890" idx="3"/>
          </p:cNvCxnSpPr>
          <p:nvPr/>
        </p:nvCxnSpPr>
        <p:spPr>
          <a:xfrm flipV="1">
            <a:off x="8259764" y="1455738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558213" y="1616075"/>
            <a:ext cx="3222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265738" y="1778000"/>
            <a:ext cx="345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013326" y="2030414"/>
            <a:ext cx="506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892" idx="1"/>
          </p:cNvCxnSpPr>
          <p:nvPr/>
        </p:nvCxnSpPr>
        <p:spPr>
          <a:xfrm flipV="1">
            <a:off x="5265738" y="2284413"/>
            <a:ext cx="36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58176" y="2284413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558213" y="2444750"/>
            <a:ext cx="3222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265738" y="2606675"/>
            <a:ext cx="3452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012532" y="2859882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65738" y="3113088"/>
            <a:ext cx="36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58176" y="3113088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556626" y="3275014"/>
            <a:ext cx="3222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64150" y="3435350"/>
            <a:ext cx="345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012532" y="3688557"/>
            <a:ext cx="504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64150" y="3941763"/>
            <a:ext cx="36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256589" y="3941763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556626" y="4103689"/>
            <a:ext cx="3222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264151" y="4264025"/>
            <a:ext cx="34528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5011738" y="4518026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64150" y="4770438"/>
            <a:ext cx="36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0" name="TextBox 52"/>
          <p:cNvSpPr txBox="1">
            <a:spLocks noChangeArrowheads="1"/>
          </p:cNvSpPr>
          <p:nvPr/>
        </p:nvSpPr>
        <p:spPr bwMode="auto">
          <a:xfrm>
            <a:off x="2366964" y="1271589"/>
            <a:ext cx="16716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 Pointer</a:t>
            </a:r>
          </a:p>
        </p:txBody>
      </p:sp>
      <p:cxnSp>
        <p:nvCxnSpPr>
          <p:cNvPr id="37921" name="Straight Arrow Connector 54"/>
          <p:cNvCxnSpPr>
            <a:cxnSpLocks noChangeShapeType="1"/>
            <a:stCxn id="37920" idx="3"/>
            <a:endCxn id="37890" idx="1"/>
          </p:cNvCxnSpPr>
          <p:nvPr/>
        </p:nvCxnSpPr>
        <p:spPr bwMode="auto">
          <a:xfrm flipV="1">
            <a:off x="4038600" y="1457326"/>
            <a:ext cx="1595438" cy="3175"/>
          </a:xfrm>
          <a:prstGeom prst="straightConnector1">
            <a:avLst/>
          </a:prstGeom>
          <a:noFill/>
          <a:ln w="9525" algn="ctr">
            <a:solidFill>
              <a:srgbClr val="219AC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Doubly-Linked Lists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056188"/>
          </a:xfrm>
        </p:spPr>
        <p:txBody>
          <a:bodyPr/>
          <a:lstStyle/>
          <a:p>
            <a:r>
              <a:rPr lang="en-US" dirty="0" smtClean="0"/>
              <a:t>Rather than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/>
              <a:t> pointers, </a:t>
            </a:r>
            <a:r>
              <a:rPr lang="en-US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dirty="0" smtClean="0"/>
              <a:t> </a:t>
            </a:r>
            <a:r>
              <a:rPr lang="en-US" i="1" u="sng" dirty="0" smtClean="0"/>
              <a:t>and</a:t>
            </a:r>
            <a:r>
              <a:rPr lang="en-US" dirty="0" smtClean="0"/>
              <a:t>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1998664" y="2216150"/>
            <a:ext cx="8378825" cy="1182688"/>
            <a:chOff x="299" y="1396"/>
            <a:chExt cx="5278" cy="745"/>
          </a:xfrm>
        </p:grpSpPr>
        <p:sp>
          <p:nvSpPr>
            <p:cNvPr id="39940" name="TextBox 3"/>
            <p:cNvSpPr txBox="1">
              <a:spLocks noChangeArrowheads="1"/>
            </p:cNvSpPr>
            <p:nvPr/>
          </p:nvSpPr>
          <p:spPr bwMode="auto">
            <a:xfrm>
              <a:off x="299" y="1406"/>
              <a:ext cx="406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  <a:cs typeface="Courier New" pitchFamily="49" charset="0"/>
                </a:rPr>
                <a:t>tail</a:t>
              </a:r>
            </a:p>
          </p:txBody>
        </p:sp>
        <p:sp>
          <p:nvSpPr>
            <p:cNvPr id="39941" name="TextBox 4"/>
            <p:cNvSpPr txBox="1">
              <a:spLocks noChangeArrowheads="1"/>
            </p:cNvSpPr>
            <p:nvPr/>
          </p:nvSpPr>
          <p:spPr bwMode="auto">
            <a:xfrm>
              <a:off x="328" y="1928"/>
              <a:ext cx="1160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1600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data  </a:t>
              </a:r>
              <a:r>
                <a:rPr lang="en-US" sz="1600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next</a:t>
              </a:r>
              <a:endParaRPr lang="en-US" sz="16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981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4" name="TextBox 26"/>
            <p:cNvSpPr txBox="1">
              <a:spLocks noChangeArrowheads="1"/>
            </p:cNvSpPr>
            <p:nvPr/>
          </p:nvSpPr>
          <p:spPr bwMode="auto">
            <a:xfrm>
              <a:off x="1691" y="1928"/>
              <a:ext cx="1160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1600" dirty="0" err="1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prev</a:t>
              </a:r>
              <a:r>
                <a:rPr lang="en-US" sz="160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data </a:t>
              </a:r>
              <a:r>
                <a:rPr lang="en-US" sz="1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next</a:t>
              </a:r>
              <a:endParaRPr lang="en-US" sz="16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1938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344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TextBox 29"/>
            <p:cNvSpPr txBox="1">
              <a:spLocks noChangeArrowheads="1"/>
            </p:cNvSpPr>
            <p:nvPr/>
          </p:nvSpPr>
          <p:spPr bwMode="auto">
            <a:xfrm>
              <a:off x="3054" y="1928"/>
              <a:ext cx="1160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1600" dirty="0" err="1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prev</a:t>
              </a:r>
              <a:r>
                <a:rPr lang="en-US" sz="160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data </a:t>
              </a:r>
              <a:r>
                <a:rPr lang="en-US" sz="1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next</a:t>
              </a:r>
              <a:endParaRPr lang="en-US" sz="16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3301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707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0" name="TextBox 32"/>
            <p:cNvSpPr txBox="1">
              <a:spLocks noChangeArrowheads="1"/>
            </p:cNvSpPr>
            <p:nvPr/>
          </p:nvSpPr>
          <p:spPr bwMode="auto">
            <a:xfrm>
              <a:off x="4417" y="1928"/>
              <a:ext cx="1160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1600" dirty="0" err="1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prev</a:t>
              </a:r>
              <a:r>
                <a:rPr lang="en-US" sz="160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data </a:t>
              </a:r>
              <a:r>
                <a:rPr lang="en-US" sz="1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16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4664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5070" y="2029"/>
              <a:ext cx="20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3" name="TextBox 35"/>
            <p:cNvSpPr txBox="1">
              <a:spLocks noChangeArrowheads="1"/>
            </p:cNvSpPr>
            <p:nvPr/>
          </p:nvSpPr>
          <p:spPr bwMode="auto">
            <a:xfrm>
              <a:off x="4388" y="1396"/>
              <a:ext cx="377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head</a:t>
              </a:r>
            </a:p>
          </p:txBody>
        </p:sp>
        <p:cxnSp>
          <p:nvCxnSpPr>
            <p:cNvPr id="38" name="Straight Arrow Connector 37"/>
            <p:cNvCxnSpPr>
              <a:stCxn id="39940" idx="2"/>
            </p:cNvCxnSpPr>
            <p:nvPr/>
          </p:nvCxnSpPr>
          <p:spPr>
            <a:xfrm rot="5400000">
              <a:off x="348" y="1773"/>
              <a:ext cx="30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941" idx="3"/>
              <a:endCxn id="39944" idx="1"/>
            </p:cNvCxnSpPr>
            <p:nvPr/>
          </p:nvCxnSpPr>
          <p:spPr>
            <a:xfrm>
              <a:off x="1488" y="2034"/>
              <a:ext cx="203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851" y="2044"/>
              <a:ext cx="203" cy="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14" y="2053"/>
              <a:ext cx="203" cy="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4437" y="1763"/>
              <a:ext cx="3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Circular Doubly-Linked Lists </a:t>
            </a:r>
            <a:r>
              <a:rPr lang="en-US" dirty="0" smtClean="0">
                <a:sym typeface="Wingdings" pitchFamily="2" charset="2"/>
              </a:rPr>
              <a:t> Rings</a:t>
            </a:r>
            <a:endParaRPr lang="en-US" dirty="0" smtClean="0"/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3978276" y="1403350"/>
            <a:ext cx="101282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  <a:cs typeface="Courier New" pitchFamily="49" charset="0"/>
              </a:rPr>
              <a:t>current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044700" y="2216150"/>
            <a:ext cx="1841500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r>
              <a:rPr lang="en-US" sz="1600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436813" y="2376488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81338" y="2376488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0" name="TextBox 26"/>
          <p:cNvSpPr txBox="1">
            <a:spLocks noChangeArrowheads="1"/>
          </p:cNvSpPr>
          <p:nvPr/>
        </p:nvSpPr>
        <p:spPr bwMode="auto">
          <a:xfrm>
            <a:off x="4208463" y="2216150"/>
            <a:ext cx="1841500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r>
              <a:rPr lang="en-US" sz="1600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600576" y="23764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245101" y="23764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3" name="TextBox 29"/>
          <p:cNvSpPr txBox="1">
            <a:spLocks noChangeArrowheads="1"/>
          </p:cNvSpPr>
          <p:nvPr/>
        </p:nvSpPr>
        <p:spPr bwMode="auto">
          <a:xfrm>
            <a:off x="6372225" y="2216150"/>
            <a:ext cx="1841500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r>
              <a:rPr lang="en-US" sz="1600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6764338" y="2376488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408863" y="2376488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6" name="TextBox 32"/>
          <p:cNvSpPr txBox="1">
            <a:spLocks noChangeArrowheads="1"/>
          </p:cNvSpPr>
          <p:nvPr/>
        </p:nvSpPr>
        <p:spPr bwMode="auto">
          <a:xfrm>
            <a:off x="8535988" y="2216150"/>
            <a:ext cx="1841500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r>
              <a:rPr lang="en-US" sz="1600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8928101" y="23764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9572626" y="23764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986" idx="2"/>
          </p:cNvCxnSpPr>
          <p:nvPr/>
        </p:nvCxnSpPr>
        <p:spPr>
          <a:xfrm rot="16200000" flipH="1">
            <a:off x="4262438" y="1963738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987" idx="3"/>
            <a:endCxn id="41990" idx="1"/>
          </p:cNvCxnSpPr>
          <p:nvPr/>
        </p:nvCxnSpPr>
        <p:spPr>
          <a:xfrm>
            <a:off x="3886201" y="2384425"/>
            <a:ext cx="322263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990" idx="3"/>
            <a:endCxn id="41993" idx="1"/>
          </p:cNvCxnSpPr>
          <p:nvPr/>
        </p:nvCxnSpPr>
        <p:spPr>
          <a:xfrm>
            <a:off x="6049963" y="2384425"/>
            <a:ext cx="32226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993" idx="3"/>
            <a:endCxn id="41996" idx="1"/>
          </p:cNvCxnSpPr>
          <p:nvPr/>
        </p:nvCxnSpPr>
        <p:spPr>
          <a:xfrm>
            <a:off x="8213726" y="2384425"/>
            <a:ext cx="322263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0550" y="2370139"/>
            <a:ext cx="184150" cy="15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377488" y="2370139"/>
            <a:ext cx="184150" cy="158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652589" y="2576514"/>
            <a:ext cx="4143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0353676" y="2576513"/>
            <a:ext cx="4143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550" y="2784475"/>
            <a:ext cx="87010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70689" y="904874"/>
            <a:ext cx="11850624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Trees are </a:t>
            </a:r>
            <a:r>
              <a:rPr lang="en-US" i="1" u="sng" dirty="0" smtClean="0"/>
              <a:t>Non-linear Data Structures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 of trees in everyday life: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Directory Structure on hard drive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Family Tree</a:t>
            </a:r>
          </a:p>
          <a:p>
            <a:pPr marL="1143000" lvl="2" indent="-228600">
              <a:spcBef>
                <a:spcPts val="1200"/>
              </a:spcBef>
            </a:pPr>
            <a:r>
              <a:rPr lang="en-US" dirty="0" smtClean="0"/>
              <a:t>We’ll draw heavily from the family tree analogy as we talk about trees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Decision structure in code (nested if / then / else)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Just like a linked list, trees also consist of nodes, linked to each other with pointers (references) to other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 Node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Linked lists have, at a minimum, a data field and a pointer (to the next node) field.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With the linear nature of the nodes in a chain, there is only </a:t>
            </a:r>
            <a:r>
              <a:rPr lang="en-US" i="1" u="sng" dirty="0" smtClean="0"/>
              <a:t>one</a:t>
            </a:r>
            <a:r>
              <a:rPr lang="en-US" dirty="0" smtClean="0"/>
              <a:t> path through a linked list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Trees have, at a minimum, a data field and TWO pointers (to TWO ‘next’ nodes).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With two possible successors to each node, we have multiple PATHS through a tree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Multiple paths implies </a:t>
            </a:r>
            <a:r>
              <a:rPr lang="en-US" i="1" u="sng" dirty="0" smtClean="0"/>
              <a:t>branching</a:t>
            </a:r>
          </a:p>
          <a:p>
            <a:pPr lvl="1">
              <a:spcBef>
                <a:spcPts val="1200"/>
              </a:spcBef>
            </a:pPr>
            <a:r>
              <a:rPr lang="en-US" i="1" u="sng" dirty="0" smtClean="0"/>
              <a:t>Branching</a:t>
            </a:r>
            <a:r>
              <a:rPr lang="en-US" dirty="0" smtClean="0"/>
              <a:t> implies making a decision at each node (</a:t>
            </a:r>
            <a:r>
              <a:rPr lang="en-US" i="1" dirty="0" smtClean="0"/>
              <a:t>which</a:t>
            </a:r>
            <a:r>
              <a:rPr lang="en-US" dirty="0" smtClean="0"/>
              <a:t> “next” node do we select?)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400" dirty="0"/>
              <a:t>Introduction to Dynamic Sets</a:t>
            </a:r>
          </a:p>
        </p:txBody>
      </p:sp>
      <p:sp>
        <p:nvSpPr>
          <p:cNvPr id="116738" name="Text Placeholder 2"/>
          <p:cNvSpPr>
            <a:spLocks noGrp="1"/>
          </p:cNvSpPr>
          <p:nvPr>
            <p:ph type="body" idx="1"/>
          </p:nvPr>
        </p:nvSpPr>
        <p:spPr>
          <a:xfrm>
            <a:off x="1889125" y="2486025"/>
            <a:ext cx="8413750" cy="1066800"/>
          </a:xfrm>
        </p:spPr>
        <p:txBody>
          <a:bodyPr/>
          <a:lstStyle/>
          <a:p>
            <a:r>
              <a:rPr lang="en-US" dirty="0" err="1" smtClean="0"/>
              <a:t>Cormen</a:t>
            </a:r>
            <a:r>
              <a:rPr lang="en-US" dirty="0" smtClean="0"/>
              <a:t> – Section III</a:t>
            </a:r>
          </a:p>
        </p:txBody>
      </p:sp>
    </p:spTree>
    <p:extLst>
      <p:ext uri="{BB962C8B-B14F-4D97-AF65-F5344CB8AC3E}">
        <p14:creationId xmlns:p14="http://schemas.microsoft.com/office/powerpoint/2010/main" val="5099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 Nodes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Trees also introduce some new terms, so we’ll start with some nomenclature: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At its simplest: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dirty="0" smtClean="0"/>
              <a:t>A tree with </a:t>
            </a:r>
            <a:r>
              <a:rPr lang="en-US" i="1" u="sng" dirty="0" smtClean="0"/>
              <a:t>two</a:t>
            </a:r>
            <a:r>
              <a:rPr lang="en-US" dirty="0" smtClean="0"/>
              <a:t> successor pointers is called a </a:t>
            </a:r>
            <a:r>
              <a:rPr lang="en-US" i="1" u="sng" dirty="0" smtClean="0"/>
              <a:t>binary tree</a:t>
            </a:r>
            <a:r>
              <a:rPr lang="en-US" dirty="0" smtClean="0"/>
              <a:t>, and has a </a:t>
            </a:r>
            <a:r>
              <a:rPr lang="en-US" i="1" u="sng" dirty="0" smtClean="0"/>
              <a:t>branching factor</a:t>
            </a:r>
            <a:r>
              <a:rPr lang="en-US" dirty="0" smtClean="0"/>
              <a:t> of 2.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There </a:t>
            </a:r>
            <a:r>
              <a:rPr lang="en-US" i="1" dirty="0" smtClean="0"/>
              <a:t>are</a:t>
            </a:r>
            <a:r>
              <a:rPr lang="en-US" dirty="0" smtClean="0"/>
              <a:t> trees with more than two pointers (higher branching factors), but we will concentrate on </a:t>
            </a:r>
            <a:r>
              <a:rPr lang="en-US" i="1" dirty="0" smtClean="0"/>
              <a:t>binary</a:t>
            </a:r>
            <a:r>
              <a:rPr lang="en-US" dirty="0" smtClean="0"/>
              <a:t> trees for now.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4358264" y="2368168"/>
            <a:ext cx="3415152" cy="923376"/>
            <a:chOff x="2068" y="1464"/>
            <a:chExt cx="1276" cy="345"/>
          </a:xfrm>
        </p:grpSpPr>
        <p:sp>
          <p:nvSpPr>
            <p:cNvPr id="48132" name="TextBox 3"/>
            <p:cNvSpPr txBox="1">
              <a:spLocks noChangeArrowheads="1"/>
            </p:cNvSpPr>
            <p:nvPr/>
          </p:nvSpPr>
          <p:spPr bwMode="auto">
            <a:xfrm>
              <a:off x="2068" y="1464"/>
              <a:ext cx="1276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pPr algn="ctr"/>
              <a:endParaRPr lang="en-US" b="1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/>
              <a:r>
                <a:rPr lang="en-US" b="1" dirty="0" err="1" smtClean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Ptr</a:t>
              </a:r>
              <a:r>
                <a:rPr lang="en-US" b="1" dirty="0" smtClean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1         </a:t>
              </a:r>
              <a:r>
                <a:rPr lang="en-US" dirty="0" err="1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Ptr</a:t>
              </a:r>
              <a:r>
                <a:rPr lang="en-US" dirty="0">
                  <a:solidFill>
                    <a:srgbClr val="FF9900"/>
                  </a:solidFill>
                  <a:latin typeface="Consolas" pitchFamily="49" charset="0"/>
                  <a:cs typeface="Consolas" pitchFamily="49" charset="0"/>
                </a:rPr>
                <a:t> 2</a:t>
              </a:r>
            </a:p>
          </p:txBody>
        </p:sp>
        <p:cxnSp>
          <p:nvCxnSpPr>
            <p:cNvPr id="6" name="Straight Connector 5"/>
            <p:cNvCxnSpPr>
              <a:stCxn id="48132" idx="1"/>
              <a:endCxn id="48132" idx="3"/>
            </p:cNvCxnSpPr>
            <p:nvPr/>
          </p:nvCxnSpPr>
          <p:spPr>
            <a:xfrm>
              <a:off x="2068" y="1637"/>
              <a:ext cx="1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48132" idx="2"/>
            </p:cNvCxnSpPr>
            <p:nvPr/>
          </p:nvCxnSpPr>
          <p:spPr>
            <a:xfrm>
              <a:off x="2706" y="1667"/>
              <a:ext cx="0" cy="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Starting a Tree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1150938"/>
          </a:xfrm>
        </p:spPr>
        <p:txBody>
          <a:bodyPr/>
          <a:lstStyle/>
          <a:p>
            <a:r>
              <a:rPr lang="en-US" dirty="0" smtClean="0"/>
              <a:t>Just as a linked list has a HEAD (or LIST) pointer to tell us where to start, trees have a ROOT pointer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14875" y="2193925"/>
            <a:ext cx="2624138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Item #01 Data    Pointer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188869" y="2377281"/>
            <a:ext cx="3683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66963" y="2193925"/>
            <a:ext cx="1625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Head Pointer</a:t>
            </a:r>
          </a:p>
        </p:txBody>
      </p:sp>
      <p:cxnSp>
        <p:nvCxnSpPr>
          <p:cNvPr id="7" name="Straight Arrow Connector 6"/>
          <p:cNvCxnSpPr>
            <a:cxnSpLocks noChangeShapeType="1"/>
            <a:stCxn id="6" idx="3"/>
            <a:endCxn id="4" idx="1"/>
          </p:cNvCxnSpPr>
          <p:nvPr/>
        </p:nvCxnSpPr>
        <p:spPr bwMode="auto">
          <a:xfrm flipV="1">
            <a:off x="3992563" y="2379664"/>
            <a:ext cx="722312" cy="3175"/>
          </a:xfrm>
          <a:prstGeom prst="straightConnector1">
            <a:avLst/>
          </a:prstGeom>
          <a:noFill/>
          <a:ln w="9525" algn="ctr">
            <a:solidFill>
              <a:srgbClr val="219AC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53350" y="2193925"/>
            <a:ext cx="12890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Linked List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37139" y="30686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06950" y="3848100"/>
            <a:ext cx="20256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 rot="10800000" flipH="1">
            <a:off x="4806950" y="4171950"/>
            <a:ext cx="2025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0" idx="2"/>
          </p:cNvCxnSpPr>
          <p:nvPr/>
        </p:nvCxnSpPr>
        <p:spPr>
          <a:xfrm rot="5400000">
            <a:off x="5657057" y="43330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5613401" y="3643314"/>
            <a:ext cx="4111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53350" y="3481389"/>
            <a:ext cx="12890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Tree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70689" y="4829176"/>
            <a:ext cx="1188719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Unlike real trees, we draw data trees upside-down, with the root at the </a:t>
            </a:r>
            <a:r>
              <a:rPr lang="en-US" sz="3000" i="1" dirty="0"/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5037139" y="1123950"/>
            <a:ext cx="156527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4806950" y="1903413"/>
            <a:ext cx="20256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52227" idx="1"/>
            <a:endCxn id="52227" idx="3"/>
          </p:cNvCxnSpPr>
          <p:nvPr/>
        </p:nvCxnSpPr>
        <p:spPr>
          <a:xfrm rot="10800000" flipH="1">
            <a:off x="4806950" y="2227264"/>
            <a:ext cx="20256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52227" idx="2"/>
          </p:cNvCxnSpPr>
          <p:nvPr/>
        </p:nvCxnSpPr>
        <p:spPr>
          <a:xfrm rot="5400000">
            <a:off x="5657057" y="23883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226" idx="2"/>
            <a:endCxn id="52227" idx="0"/>
          </p:cNvCxnSpPr>
          <p:nvPr/>
        </p:nvCxnSpPr>
        <p:spPr>
          <a:xfrm rot="5400000">
            <a:off x="5613401" y="1698626"/>
            <a:ext cx="411162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1" name="TextBox 8"/>
          <p:cNvSpPr txBox="1">
            <a:spLocks noChangeArrowheads="1"/>
          </p:cNvSpPr>
          <p:nvPr/>
        </p:nvSpPr>
        <p:spPr bwMode="auto">
          <a:xfrm>
            <a:off x="3333750" y="3103563"/>
            <a:ext cx="20256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10" name="Straight Connector 9"/>
          <p:cNvCxnSpPr>
            <a:stCxn id="52231" idx="1"/>
            <a:endCxn id="52231" idx="3"/>
          </p:cNvCxnSpPr>
          <p:nvPr/>
        </p:nvCxnSpPr>
        <p:spPr>
          <a:xfrm rot="10800000" flipH="1">
            <a:off x="3333750" y="3427414"/>
            <a:ext cx="20256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2231" idx="2"/>
          </p:cNvCxnSpPr>
          <p:nvPr/>
        </p:nvCxnSpPr>
        <p:spPr>
          <a:xfrm rot="5400000">
            <a:off x="4183857" y="358854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4" name="TextBox 11"/>
          <p:cNvSpPr txBox="1">
            <a:spLocks noChangeArrowheads="1"/>
          </p:cNvSpPr>
          <p:nvPr/>
        </p:nvSpPr>
        <p:spPr bwMode="auto">
          <a:xfrm>
            <a:off x="6234113" y="3103563"/>
            <a:ext cx="20256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13" name="Straight Connector 12"/>
          <p:cNvCxnSpPr>
            <a:stCxn id="52234" idx="1"/>
            <a:endCxn id="52234" idx="3"/>
          </p:cNvCxnSpPr>
          <p:nvPr/>
        </p:nvCxnSpPr>
        <p:spPr>
          <a:xfrm rot="10800000" flipH="1">
            <a:off x="6234113" y="3427414"/>
            <a:ext cx="20256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2234" idx="2"/>
          </p:cNvCxnSpPr>
          <p:nvPr/>
        </p:nvCxnSpPr>
        <p:spPr>
          <a:xfrm rot="5400000">
            <a:off x="7085807" y="358854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2231" idx="0"/>
          </p:cNvCxnSpPr>
          <p:nvPr/>
        </p:nvCxnSpPr>
        <p:spPr>
          <a:xfrm rot="10800000" flipV="1">
            <a:off x="4346575" y="2551113"/>
            <a:ext cx="920750" cy="552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2234" idx="0"/>
          </p:cNvCxnSpPr>
          <p:nvPr/>
        </p:nvCxnSpPr>
        <p:spPr>
          <a:xfrm>
            <a:off x="6372226" y="2551113"/>
            <a:ext cx="874713" cy="552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633539" y="4576764"/>
            <a:ext cx="89249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If the ‘root’ is drawn at the top, then what we draw at the bottom must be ‘leaves’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20138" y="1814513"/>
            <a:ext cx="9207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720138" y="3101976"/>
            <a:ext cx="92075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Leaf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Parent Pointers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70688" y="904874"/>
            <a:ext cx="11850623" cy="574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 dirty="0"/>
              <a:t>The book details the node structure (pp. 286 - 7) as holding not only the key, satellite data, and left &amp; right child pointers, but also a pointer 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/>
              <a:t>) back to a node’s </a:t>
            </a:r>
            <a:r>
              <a:rPr lang="en-US" sz="3000" i="1" u="sng" dirty="0"/>
              <a:t>parent</a:t>
            </a:r>
            <a:endParaRPr lang="en-US" sz="3000" dirty="0"/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 dirty="0"/>
              <a:t>Only the root node doesn’t have a parent (i.e.,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root.p</a:t>
            </a:r>
            <a:r>
              <a:rPr lang="en-US" sz="3000" dirty="0"/>
              <a:t> is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sz="3000" dirty="0"/>
              <a:t>); for all </a:t>
            </a:r>
            <a:r>
              <a:rPr lang="en-US" sz="3000" i="1" u="sng" dirty="0"/>
              <a:t>non</a:t>
            </a:r>
            <a:r>
              <a:rPr lang="en-US" sz="3000" dirty="0"/>
              <a:t>-root nodes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3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  <a:p>
            <a:pPr marL="742950" lvl="1" indent="-285750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 dirty="0"/>
              <a:t>The text uses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sz="3000" dirty="0"/>
              <a:t>; we’ll use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3000" dirty="0"/>
              <a:t>, too</a:t>
            </a:r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 dirty="0"/>
              <a:t>Not all tree implementations require parent pointers; it simplifies coding some operations</a:t>
            </a:r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 dirty="0"/>
              <a:t>I won’t draw them, but we know they can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5037139" y="1084008"/>
            <a:ext cx="156527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cxnSp>
        <p:nvCxnSpPr>
          <p:cNvPr id="8" name="Straight Arrow Connector 7"/>
          <p:cNvCxnSpPr>
            <a:stCxn id="52226" idx="2"/>
          </p:cNvCxnSpPr>
          <p:nvPr/>
        </p:nvCxnSpPr>
        <p:spPr>
          <a:xfrm>
            <a:off x="5819777" y="1453897"/>
            <a:ext cx="485" cy="3055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1" name="TextBox 8"/>
          <p:cNvSpPr txBox="1">
            <a:spLocks noChangeArrowheads="1"/>
          </p:cNvSpPr>
          <p:nvPr/>
        </p:nvSpPr>
        <p:spPr bwMode="auto">
          <a:xfrm>
            <a:off x="3333750" y="3127462"/>
            <a:ext cx="202565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Parent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33750" y="3465576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46575" y="3721608"/>
            <a:ext cx="2" cy="31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46578" y="2551114"/>
            <a:ext cx="920749" cy="5487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72226" y="2551176"/>
            <a:ext cx="874713" cy="552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70688" y="4576764"/>
            <a:ext cx="11887199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If the ‘root’ is drawn at the top, then what we draw at the bottom must be ‘leaves’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20138" y="1814513"/>
            <a:ext cx="9207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720138" y="3291777"/>
            <a:ext cx="92075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Leaf nodes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316224" y="3721608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6228334" y="3127462"/>
            <a:ext cx="202565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Parent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228334" y="3465576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41159" y="3721608"/>
            <a:ext cx="2" cy="31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10808" y="3721608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4760214" y="1737574"/>
            <a:ext cx="202565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Parent (NULL)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760214" y="2075688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73039" y="2331720"/>
            <a:ext cx="2" cy="31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42688" y="2331720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5" idx="1"/>
          </p:cNvCxnSpPr>
          <p:nvPr/>
        </p:nvCxnSpPr>
        <p:spPr>
          <a:xfrm flipV="1">
            <a:off x="3499104" y="2199240"/>
            <a:ext cx="1261110" cy="1092537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3"/>
          </p:cNvCxnSpPr>
          <p:nvPr/>
        </p:nvCxnSpPr>
        <p:spPr>
          <a:xfrm flipH="1" flipV="1">
            <a:off x="6785864" y="2199240"/>
            <a:ext cx="1248664" cy="1092537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56322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6" name="Straight Connector 5"/>
          <p:cNvCxnSpPr>
            <a:stCxn id="56323" idx="1"/>
            <a:endCxn id="56323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56323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6322" idx="2"/>
            <a:endCxn id="56323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569200" y="1731963"/>
            <a:ext cx="9207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43550" y="5046663"/>
            <a:ext cx="9207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Leaf nodes</a:t>
            </a:r>
          </a:p>
        </p:txBody>
      </p:sp>
      <p:sp>
        <p:nvSpPr>
          <p:cNvPr id="56331" name="TextBox 34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36" name="Straight Connector 35"/>
          <p:cNvCxnSpPr>
            <a:stCxn id="56331" idx="1"/>
            <a:endCxn id="56331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6331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4" name="TextBox 49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51" name="Straight Connector 50"/>
          <p:cNvCxnSpPr>
            <a:stCxn id="56334" idx="1"/>
            <a:endCxn id="56334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6334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Box 52"/>
          <p:cNvSpPr txBox="1">
            <a:spLocks noChangeArrowheads="1"/>
          </p:cNvSpPr>
          <p:nvPr/>
        </p:nvSpPr>
        <p:spPr bwMode="auto">
          <a:xfrm>
            <a:off x="6096000" y="3760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54" name="Straight Connector 53"/>
          <p:cNvCxnSpPr>
            <a:stCxn id="56337" idx="1"/>
            <a:endCxn id="56337" idx="3"/>
          </p:cNvCxnSpPr>
          <p:nvPr/>
        </p:nvCxnSpPr>
        <p:spPr>
          <a:xfrm rot="10800000" flipH="1">
            <a:off x="6096000" y="4083050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6337" idx="2"/>
          </p:cNvCxnSpPr>
          <p:nvPr/>
        </p:nvCxnSpPr>
        <p:spPr>
          <a:xfrm rot="5400000">
            <a:off x="6765926" y="4246563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0" name="TextBox 55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57" name="Straight Connector 56"/>
          <p:cNvCxnSpPr>
            <a:stCxn id="56340" idx="1"/>
            <a:endCxn id="56340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340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3" name="TextBox 58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0" name="Straight Connector 59"/>
          <p:cNvCxnSpPr>
            <a:stCxn id="56343" idx="1"/>
            <a:endCxn id="56343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6343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6" name="TextBox 61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3" name="Straight Connector 62"/>
          <p:cNvCxnSpPr>
            <a:stCxn id="56346" idx="1"/>
            <a:endCxn id="56346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6346" idx="2"/>
          </p:cNvCxnSpPr>
          <p:nvPr/>
        </p:nvCxnSpPr>
        <p:spPr>
          <a:xfrm rot="5400000">
            <a:off x="7686675" y="3232150"/>
            <a:ext cx="319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6340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6337" idx="0"/>
          </p:cNvCxnSpPr>
          <p:nvPr/>
        </p:nvCxnSpPr>
        <p:spPr>
          <a:xfrm rot="10800000" flipV="1">
            <a:off x="6924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0"/>
            <a:endCxn id="56331" idx="2"/>
          </p:cNvCxnSpPr>
          <p:nvPr/>
        </p:nvCxnSpPr>
        <p:spPr>
          <a:xfrm rot="16200000" flipV="1">
            <a:off x="4300538" y="3343276"/>
            <a:ext cx="644525" cy="276225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0"/>
            <a:endCxn id="56334" idx="2"/>
          </p:cNvCxnSpPr>
          <p:nvPr/>
        </p:nvCxnSpPr>
        <p:spPr>
          <a:xfrm rot="16200000" flipV="1">
            <a:off x="5222081" y="4264819"/>
            <a:ext cx="642938" cy="92075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3" idx="0"/>
            <a:endCxn id="56337" idx="2"/>
          </p:cNvCxnSpPr>
          <p:nvPr/>
        </p:nvCxnSpPr>
        <p:spPr>
          <a:xfrm rot="5400000" flipH="1" flipV="1">
            <a:off x="6144419" y="4266407"/>
            <a:ext cx="639763" cy="92075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3" idx="0"/>
            <a:endCxn id="56340" idx="2"/>
          </p:cNvCxnSpPr>
          <p:nvPr/>
        </p:nvCxnSpPr>
        <p:spPr>
          <a:xfrm rot="5400000" flipH="1" flipV="1">
            <a:off x="7065963" y="3346451"/>
            <a:ext cx="638175" cy="276225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1"/>
            <a:endCxn id="56323" idx="3"/>
          </p:cNvCxnSpPr>
          <p:nvPr/>
        </p:nvCxnSpPr>
        <p:spPr>
          <a:xfrm rot="10800000">
            <a:off x="6832600" y="2049463"/>
            <a:ext cx="736600" cy="635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43550" y="2744788"/>
            <a:ext cx="9207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Internal nodes</a:t>
            </a:r>
          </a:p>
        </p:txBody>
      </p:sp>
      <p:cxnSp>
        <p:nvCxnSpPr>
          <p:cNvPr id="91" name="Straight Arrow Connector 90"/>
          <p:cNvCxnSpPr>
            <a:stCxn id="90" idx="1"/>
            <a:endCxn id="56343" idx="3"/>
          </p:cNvCxnSpPr>
          <p:nvPr/>
        </p:nvCxnSpPr>
        <p:spPr>
          <a:xfrm rot="10800000">
            <a:off x="4991100" y="3068639"/>
            <a:ext cx="552450" cy="158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3"/>
            <a:endCxn id="56346" idx="1"/>
          </p:cNvCxnSpPr>
          <p:nvPr/>
        </p:nvCxnSpPr>
        <p:spPr>
          <a:xfrm>
            <a:off x="6464300" y="3068639"/>
            <a:ext cx="552450" cy="158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58370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58371" idx="1"/>
            <a:endCxn id="58371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58371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8370" idx="2"/>
            <a:endCxn id="58371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48512" y="5038344"/>
            <a:ext cx="994867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Because Leaf nodes don’t point at any other nodes, their pointers are always (both)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58378" name="TextBox 34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35"/>
          <p:cNvCxnSpPr>
            <a:stCxn id="58378" idx="1"/>
            <a:endCxn id="58378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8378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TextBox 49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Connector 50"/>
          <p:cNvCxnSpPr>
            <a:stCxn id="58381" idx="1"/>
            <a:endCxn id="58381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8381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4" name="TextBox 52"/>
          <p:cNvSpPr txBox="1">
            <a:spLocks noChangeArrowheads="1"/>
          </p:cNvSpPr>
          <p:nvPr/>
        </p:nvSpPr>
        <p:spPr bwMode="auto">
          <a:xfrm>
            <a:off x="6096000" y="3760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Connector 53"/>
          <p:cNvCxnSpPr>
            <a:stCxn id="58384" idx="1"/>
            <a:endCxn id="58384" idx="3"/>
          </p:cNvCxnSpPr>
          <p:nvPr/>
        </p:nvCxnSpPr>
        <p:spPr>
          <a:xfrm rot="10800000" flipH="1">
            <a:off x="6096000" y="4083050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8384" idx="2"/>
          </p:cNvCxnSpPr>
          <p:nvPr/>
        </p:nvCxnSpPr>
        <p:spPr>
          <a:xfrm rot="5400000">
            <a:off x="6765926" y="4246563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7" name="TextBox 55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>
            <a:stCxn id="58387" idx="1"/>
            <a:endCxn id="58387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8387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0" name="TextBox 58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0" name="Straight Connector 59"/>
          <p:cNvCxnSpPr>
            <a:stCxn id="58390" idx="1"/>
            <a:endCxn id="58390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8390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3" name="TextBox 61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3" name="Straight Connector 62"/>
          <p:cNvCxnSpPr>
            <a:stCxn id="58393" idx="1"/>
            <a:endCxn id="58393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8393" idx="2"/>
          </p:cNvCxnSpPr>
          <p:nvPr/>
        </p:nvCxnSpPr>
        <p:spPr>
          <a:xfrm rot="5400000">
            <a:off x="7686675" y="3232150"/>
            <a:ext cx="319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8387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8384" idx="0"/>
          </p:cNvCxnSpPr>
          <p:nvPr/>
        </p:nvCxnSpPr>
        <p:spPr>
          <a:xfrm rot="10800000" flipV="1">
            <a:off x="6924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  <a:stCxn id="23" idx="0"/>
            <a:endCxn id="58378" idx="2"/>
          </p:cNvCxnSpPr>
          <p:nvPr/>
        </p:nvCxnSpPr>
        <p:spPr bwMode="auto">
          <a:xfrm flipH="1" flipV="1">
            <a:off x="3241675" y="4402138"/>
            <a:ext cx="2781173" cy="636206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2" name="Straight Arrow Connector 81"/>
          <p:cNvCxnSpPr>
            <a:cxnSpLocks noChangeShapeType="1"/>
            <a:stCxn id="23" idx="0"/>
            <a:endCxn id="58381" idx="2"/>
          </p:cNvCxnSpPr>
          <p:nvPr/>
        </p:nvCxnSpPr>
        <p:spPr bwMode="auto">
          <a:xfrm flipH="1" flipV="1">
            <a:off x="5083175" y="4403725"/>
            <a:ext cx="939673" cy="634619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4" name="Straight Arrow Connector 83"/>
          <p:cNvCxnSpPr>
            <a:cxnSpLocks noChangeShapeType="1"/>
            <a:stCxn id="23" idx="0"/>
            <a:endCxn id="58384" idx="2"/>
          </p:cNvCxnSpPr>
          <p:nvPr/>
        </p:nvCxnSpPr>
        <p:spPr bwMode="auto">
          <a:xfrm flipV="1">
            <a:off x="6022848" y="4406900"/>
            <a:ext cx="901827" cy="631444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6" name="Straight Arrow Connector 85"/>
          <p:cNvCxnSpPr>
            <a:cxnSpLocks noChangeShapeType="1"/>
            <a:stCxn id="23" idx="0"/>
            <a:endCxn id="58387" idx="2"/>
          </p:cNvCxnSpPr>
          <p:nvPr/>
        </p:nvCxnSpPr>
        <p:spPr bwMode="auto">
          <a:xfrm flipV="1">
            <a:off x="6022848" y="4408489"/>
            <a:ext cx="2743327" cy="629855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50848" y="5074920"/>
            <a:ext cx="914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tree in which only the leaf nodes have </a:t>
            </a:r>
            <a:r>
              <a:rPr lang="en-US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pointers is called a </a:t>
            </a:r>
            <a:r>
              <a:rPr lang="en-US" i="1" u="sng" dirty="0"/>
              <a:t>complete</a:t>
            </a:r>
            <a:r>
              <a:rPr lang="en-US" dirty="0"/>
              <a:t> binary tree</a:t>
            </a:r>
          </a:p>
        </p:txBody>
      </p:sp>
      <p:sp>
        <p:nvSpPr>
          <p:cNvPr id="38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40" name="Straight Connector 39"/>
          <p:cNvCxnSpPr>
            <a:stCxn id="39" idx="1"/>
            <a:endCxn id="39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39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Connector 45"/>
          <p:cNvCxnSpPr>
            <a:stCxn id="45" idx="1"/>
            <a:endCxn id="45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9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Connector 48"/>
          <p:cNvCxnSpPr>
            <a:stCxn id="48" idx="1"/>
            <a:endCxn id="48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96000" y="3760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traight Connector 55"/>
          <p:cNvCxnSpPr>
            <a:stCxn id="53" idx="1"/>
            <a:endCxn id="53" idx="3"/>
          </p:cNvCxnSpPr>
          <p:nvPr/>
        </p:nvCxnSpPr>
        <p:spPr>
          <a:xfrm rot="10800000" flipH="1">
            <a:off x="6096000" y="4083050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2"/>
          </p:cNvCxnSpPr>
          <p:nvPr/>
        </p:nvCxnSpPr>
        <p:spPr>
          <a:xfrm rot="5400000">
            <a:off x="6765926" y="4246563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  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Connector 64"/>
          <p:cNvCxnSpPr>
            <a:stCxn id="62" idx="1"/>
            <a:endCxn id="62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58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8" name="Straight Connector 67"/>
          <p:cNvCxnSpPr>
            <a:stCxn id="67" idx="1"/>
            <a:endCxn id="67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7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1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72" name="Straight Connector 71"/>
          <p:cNvCxnSpPr>
            <a:stCxn id="70" idx="1"/>
            <a:endCxn id="70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0" idx="2"/>
          </p:cNvCxnSpPr>
          <p:nvPr/>
        </p:nvCxnSpPr>
        <p:spPr>
          <a:xfrm rot="5400000">
            <a:off x="7686675" y="3232150"/>
            <a:ext cx="319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2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53" idx="0"/>
          </p:cNvCxnSpPr>
          <p:nvPr/>
        </p:nvCxnSpPr>
        <p:spPr>
          <a:xfrm rot="10800000" flipV="1">
            <a:off x="6924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 noChangeShapeType="1"/>
            <a:stCxn id="23" idx="0"/>
            <a:endCxn id="45" idx="2"/>
          </p:cNvCxnSpPr>
          <p:nvPr/>
        </p:nvCxnSpPr>
        <p:spPr bwMode="auto">
          <a:xfrm flipH="1" flipV="1">
            <a:off x="3241675" y="4402138"/>
            <a:ext cx="2781173" cy="672782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5" name="Straight Arrow Connector 84"/>
          <p:cNvCxnSpPr>
            <a:cxnSpLocks noChangeShapeType="1"/>
            <a:stCxn id="23" idx="0"/>
            <a:endCxn id="48" idx="2"/>
          </p:cNvCxnSpPr>
          <p:nvPr/>
        </p:nvCxnSpPr>
        <p:spPr bwMode="auto">
          <a:xfrm flipH="1" flipV="1">
            <a:off x="5083175" y="4403725"/>
            <a:ext cx="939673" cy="671195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7" name="Straight Arrow Connector 86"/>
          <p:cNvCxnSpPr>
            <a:cxnSpLocks noChangeShapeType="1"/>
            <a:stCxn id="23" idx="0"/>
            <a:endCxn id="53" idx="2"/>
          </p:cNvCxnSpPr>
          <p:nvPr/>
        </p:nvCxnSpPr>
        <p:spPr bwMode="auto">
          <a:xfrm flipV="1">
            <a:off x="6022848" y="4406900"/>
            <a:ext cx="901827" cy="668020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88" name="Straight Arrow Connector 87"/>
          <p:cNvCxnSpPr>
            <a:cxnSpLocks noChangeShapeType="1"/>
            <a:stCxn id="23" idx="0"/>
            <a:endCxn id="62" idx="2"/>
          </p:cNvCxnSpPr>
          <p:nvPr/>
        </p:nvCxnSpPr>
        <p:spPr bwMode="auto">
          <a:xfrm flipV="1">
            <a:off x="6022848" y="4408489"/>
            <a:ext cx="2743327" cy="666431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62466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62467" idx="1"/>
            <a:endCxn id="62467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62467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2466" idx="2"/>
            <a:endCxn id="62467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75360" y="5046663"/>
            <a:ext cx="104607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Tree IS </a:t>
            </a:r>
            <a:r>
              <a:rPr lang="en-US" dirty="0" smtClean="0"/>
              <a:t>perfectly valid</a:t>
            </a:r>
            <a:r>
              <a:rPr lang="en-US" dirty="0"/>
              <a:t>, but is NOT complete (there’s a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pointer in an internal [non-leaf] node)</a:t>
            </a:r>
          </a:p>
        </p:txBody>
      </p:sp>
      <p:sp>
        <p:nvSpPr>
          <p:cNvPr id="62474" name="TextBox 34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35"/>
          <p:cNvCxnSpPr>
            <a:stCxn id="62474" idx="1"/>
            <a:endCxn id="62474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2474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7" name="TextBox 49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Connector 50"/>
          <p:cNvCxnSpPr>
            <a:stCxn id="62477" idx="1"/>
            <a:endCxn id="62477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2477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0" name="TextBox 55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>
            <a:stCxn id="62480" idx="1"/>
            <a:endCxn id="62480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2480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3" name="TextBox 58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0" name="Straight Connector 59"/>
          <p:cNvCxnSpPr>
            <a:stCxn id="62483" idx="1"/>
            <a:endCxn id="62483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2483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6" name="TextBox 61"/>
          <p:cNvSpPr txBox="1">
            <a:spLocks noChangeArrowheads="1"/>
          </p:cNvSpPr>
          <p:nvPr/>
        </p:nvSpPr>
        <p:spPr bwMode="auto">
          <a:xfrm>
            <a:off x="7016750" y="2744789"/>
            <a:ext cx="1657350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3" name="Straight Connector 62"/>
          <p:cNvCxnSpPr>
            <a:stCxn id="62486" idx="1"/>
            <a:endCxn id="62486" idx="3"/>
          </p:cNvCxnSpPr>
          <p:nvPr/>
        </p:nvCxnSpPr>
        <p:spPr>
          <a:xfrm>
            <a:off x="7016750" y="3067954"/>
            <a:ext cx="1657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2486" idx="2"/>
          </p:cNvCxnSpPr>
          <p:nvPr/>
        </p:nvCxnSpPr>
        <p:spPr>
          <a:xfrm flipH="1">
            <a:off x="7845425" y="3073401"/>
            <a:ext cx="1588" cy="317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2480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0"/>
            <a:endCxn id="62474" idx="2"/>
          </p:cNvCxnSpPr>
          <p:nvPr/>
        </p:nvCxnSpPr>
        <p:spPr>
          <a:xfrm flipH="1" flipV="1">
            <a:off x="3241675" y="4402138"/>
            <a:ext cx="2964053" cy="644525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0"/>
            <a:endCxn id="62477" idx="2"/>
          </p:cNvCxnSpPr>
          <p:nvPr/>
        </p:nvCxnSpPr>
        <p:spPr>
          <a:xfrm flipH="1" flipV="1">
            <a:off x="5083175" y="4403725"/>
            <a:ext cx="1122553" cy="64293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3" idx="0"/>
            <a:endCxn id="62480" idx="2"/>
          </p:cNvCxnSpPr>
          <p:nvPr/>
        </p:nvCxnSpPr>
        <p:spPr>
          <a:xfrm flipV="1">
            <a:off x="6205728" y="4408489"/>
            <a:ext cx="2560447" cy="638174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Have </a:t>
            </a:r>
            <a:r>
              <a:rPr lang="en-US" i="1" u="sng" smtClean="0"/>
              <a:t>Levels</a:t>
            </a:r>
            <a:r>
              <a:rPr lang="en-US" i="1" smtClean="0"/>
              <a:t>, </a:t>
            </a:r>
            <a:r>
              <a:rPr lang="en-US" i="1" u="sng" smtClean="0"/>
              <a:t>Height</a:t>
            </a:r>
            <a:r>
              <a:rPr lang="en-US" smtClean="0"/>
              <a:t>, or </a:t>
            </a:r>
            <a:r>
              <a:rPr lang="en-US" i="1" u="sng" smtClean="0"/>
              <a:t>Depth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4760914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4714875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64515" idx="1"/>
            <a:endCxn id="64515" idx="3"/>
          </p:cNvCxnSpPr>
          <p:nvPr/>
        </p:nvCxnSpPr>
        <p:spPr>
          <a:xfrm rot="10800000" flipH="1">
            <a:off x="4714875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64515" idx="2"/>
          </p:cNvCxnSpPr>
          <p:nvPr/>
        </p:nvCxnSpPr>
        <p:spPr>
          <a:xfrm rot="5400000">
            <a:off x="5383213" y="2212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4514" idx="2"/>
            <a:endCxn id="64515" idx="0"/>
          </p:cNvCxnSpPr>
          <p:nvPr/>
        </p:nvCxnSpPr>
        <p:spPr>
          <a:xfrm rot="5400000">
            <a:off x="5407820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162426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03926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TextBox 34"/>
          <p:cNvSpPr txBox="1">
            <a:spLocks noChangeArrowheads="1"/>
          </p:cNvSpPr>
          <p:nvPr/>
        </p:nvSpPr>
        <p:spPr bwMode="auto">
          <a:xfrm>
            <a:off x="1952625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35"/>
          <p:cNvCxnSpPr>
            <a:stCxn id="64521" idx="1"/>
            <a:endCxn id="64521" idx="3"/>
          </p:cNvCxnSpPr>
          <p:nvPr/>
        </p:nvCxnSpPr>
        <p:spPr>
          <a:xfrm rot="10800000" flipH="1">
            <a:off x="1952625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4521" idx="2"/>
          </p:cNvCxnSpPr>
          <p:nvPr/>
        </p:nvCxnSpPr>
        <p:spPr>
          <a:xfrm rot="5400000">
            <a:off x="2620963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4" name="TextBox 49"/>
          <p:cNvSpPr txBox="1">
            <a:spLocks noChangeArrowheads="1"/>
          </p:cNvSpPr>
          <p:nvPr/>
        </p:nvSpPr>
        <p:spPr bwMode="auto">
          <a:xfrm>
            <a:off x="3794125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Connector 50"/>
          <p:cNvCxnSpPr>
            <a:stCxn id="64524" idx="1"/>
            <a:endCxn id="64524" idx="3"/>
          </p:cNvCxnSpPr>
          <p:nvPr/>
        </p:nvCxnSpPr>
        <p:spPr>
          <a:xfrm rot="10800000" flipH="1">
            <a:off x="3794125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4524" idx="2"/>
          </p:cNvCxnSpPr>
          <p:nvPr/>
        </p:nvCxnSpPr>
        <p:spPr>
          <a:xfrm rot="5400000">
            <a:off x="4462463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7" name="TextBox 52"/>
          <p:cNvSpPr txBox="1">
            <a:spLocks noChangeArrowheads="1"/>
          </p:cNvSpPr>
          <p:nvPr/>
        </p:nvSpPr>
        <p:spPr bwMode="auto">
          <a:xfrm>
            <a:off x="5635625" y="3760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Connector 53"/>
          <p:cNvCxnSpPr>
            <a:stCxn id="64527" idx="1"/>
            <a:endCxn id="64527" idx="3"/>
          </p:cNvCxnSpPr>
          <p:nvPr/>
        </p:nvCxnSpPr>
        <p:spPr>
          <a:xfrm rot="10800000" flipH="1">
            <a:off x="5635625" y="4083050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4527" idx="2"/>
          </p:cNvCxnSpPr>
          <p:nvPr/>
        </p:nvCxnSpPr>
        <p:spPr>
          <a:xfrm rot="5400000">
            <a:off x="6305551" y="4246563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0" name="TextBox 55"/>
          <p:cNvSpPr txBox="1">
            <a:spLocks noChangeArrowheads="1"/>
          </p:cNvSpPr>
          <p:nvPr/>
        </p:nvSpPr>
        <p:spPr bwMode="auto">
          <a:xfrm>
            <a:off x="7477125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>
            <a:stCxn id="64530" idx="1"/>
            <a:endCxn id="64530" idx="3"/>
          </p:cNvCxnSpPr>
          <p:nvPr/>
        </p:nvCxnSpPr>
        <p:spPr>
          <a:xfrm rot="10800000" flipH="1">
            <a:off x="7477125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530" idx="2"/>
          </p:cNvCxnSpPr>
          <p:nvPr/>
        </p:nvCxnSpPr>
        <p:spPr>
          <a:xfrm rot="5400000">
            <a:off x="8147051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TextBox 58"/>
          <p:cNvSpPr txBox="1">
            <a:spLocks noChangeArrowheads="1"/>
          </p:cNvSpPr>
          <p:nvPr/>
        </p:nvSpPr>
        <p:spPr bwMode="auto">
          <a:xfrm>
            <a:off x="2873375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0" name="Straight Connector 59"/>
          <p:cNvCxnSpPr>
            <a:stCxn id="64533" idx="1"/>
            <a:endCxn id="64533" idx="3"/>
          </p:cNvCxnSpPr>
          <p:nvPr/>
        </p:nvCxnSpPr>
        <p:spPr>
          <a:xfrm rot="10800000" flipH="1">
            <a:off x="2873375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4533" idx="2"/>
          </p:cNvCxnSpPr>
          <p:nvPr/>
        </p:nvCxnSpPr>
        <p:spPr>
          <a:xfrm rot="5400000">
            <a:off x="3541713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6" name="TextBox 61"/>
          <p:cNvSpPr txBox="1">
            <a:spLocks noChangeArrowheads="1"/>
          </p:cNvSpPr>
          <p:nvPr/>
        </p:nvSpPr>
        <p:spPr bwMode="auto">
          <a:xfrm>
            <a:off x="6556375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3" name="Straight Connector 62"/>
          <p:cNvCxnSpPr>
            <a:stCxn id="64536" idx="1"/>
            <a:endCxn id="64536" idx="3"/>
          </p:cNvCxnSpPr>
          <p:nvPr/>
        </p:nvCxnSpPr>
        <p:spPr>
          <a:xfrm rot="10800000" flipH="1">
            <a:off x="6556375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4536" idx="2"/>
          </p:cNvCxnSpPr>
          <p:nvPr/>
        </p:nvCxnSpPr>
        <p:spPr>
          <a:xfrm rot="5400000">
            <a:off x="7226300" y="3232150"/>
            <a:ext cx="319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4530" idx="0"/>
          </p:cNvCxnSpPr>
          <p:nvPr/>
        </p:nvCxnSpPr>
        <p:spPr>
          <a:xfrm>
            <a:off x="7753350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070350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4527" idx="0"/>
          </p:cNvCxnSpPr>
          <p:nvPr/>
        </p:nvCxnSpPr>
        <p:spPr>
          <a:xfrm rot="10800000" flipV="1">
            <a:off x="6464301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2781301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8476" y="2514600"/>
            <a:ext cx="78724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68476" y="3527425"/>
            <a:ext cx="78724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68476" y="4540250"/>
            <a:ext cx="78724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68476" y="1593850"/>
            <a:ext cx="78724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47" name="TextBox 42"/>
          <p:cNvSpPr txBox="1">
            <a:spLocks noChangeArrowheads="1"/>
          </p:cNvSpPr>
          <p:nvPr/>
        </p:nvSpPr>
        <p:spPr bwMode="auto">
          <a:xfrm>
            <a:off x="7016751" y="1870075"/>
            <a:ext cx="1044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Level 0</a:t>
            </a:r>
          </a:p>
        </p:txBody>
      </p:sp>
      <p:sp>
        <p:nvSpPr>
          <p:cNvPr id="64548" name="TextBox 43"/>
          <p:cNvSpPr txBox="1">
            <a:spLocks noChangeArrowheads="1"/>
          </p:cNvSpPr>
          <p:nvPr/>
        </p:nvSpPr>
        <p:spPr bwMode="auto">
          <a:xfrm>
            <a:off x="8351839" y="2881314"/>
            <a:ext cx="10366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64549" name="TextBox 108"/>
          <p:cNvSpPr txBox="1">
            <a:spLocks noChangeArrowheads="1"/>
          </p:cNvSpPr>
          <p:nvPr/>
        </p:nvSpPr>
        <p:spPr bwMode="auto">
          <a:xfrm>
            <a:off x="9272589" y="3894139"/>
            <a:ext cx="10747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64550" name="TextBox 109"/>
          <p:cNvSpPr txBox="1">
            <a:spLocks noChangeArrowheads="1"/>
          </p:cNvSpPr>
          <p:nvPr/>
        </p:nvSpPr>
        <p:spPr bwMode="auto">
          <a:xfrm>
            <a:off x="170688" y="4816476"/>
            <a:ext cx="118506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In general, a binary tree with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/>
              <a:t> levels will have, at most,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/>
              <a:t> leaf nodes (in the case of a complete binary tree), and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(n+1)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en-US" sz="2200" dirty="0">
                <a:cs typeface="Times New Roman" pitchFamily="18" charset="0"/>
              </a:rPr>
              <a:t>nodes total.  </a:t>
            </a: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Times New Roman" pitchFamily="18" charset="0"/>
              </a:rPr>
              <a:t>If there are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cs typeface="Times New Roman" pitchFamily="18" charset="0"/>
              </a:rPr>
              <a:t> leaf nodes in a full tree, then there are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cs typeface="Times New Roman" pitchFamily="18" charset="0"/>
              </a:rPr>
              <a:t> –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cs typeface="Times New Roman" pitchFamily="18" charset="0"/>
              </a:rPr>
              <a:t> nodes above the leaves</a:t>
            </a:r>
            <a:endParaRPr lang="en-US" sz="2200" dirty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dirty="0">
                <a:cs typeface="Times New Roman" pitchFamily="18" charset="0"/>
              </a:rPr>
              <a:t>complete binary tree with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cs typeface="Times New Roman" pitchFamily="18" charset="0"/>
              </a:rPr>
              <a:t> nodes will have approximately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200" dirty="0">
                <a:cs typeface="Times New Roman" pitchFamily="18" charset="0"/>
              </a:rPr>
              <a:t>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50623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See </a:t>
            </a:r>
            <a:r>
              <a:rPr lang="en-US" dirty="0" err="1" smtClean="0"/>
              <a:t>Cormen</a:t>
            </a:r>
            <a:r>
              <a:rPr lang="en-US" dirty="0" smtClean="0"/>
              <a:t>, pp. 229-231 (introduction to Part III of the text -- Data Structures)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Dynamic sets are sets of data that can change over time (hence their “dynamic” nature)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Item(s) can be added to a set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Item(s) can be deleted from a set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Item(s) within a set can be modified (changed)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Height vs Node Counts</a:t>
            </a:r>
            <a:endParaRPr lang="en-US" i="1" u="sng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98204"/>
              </p:ext>
            </p:extLst>
          </p:nvPr>
        </p:nvGraphicFramePr>
        <p:xfrm>
          <a:off x="4120896" y="1014984"/>
          <a:ext cx="39258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68"/>
                <a:gridCol w="1024128"/>
                <a:gridCol w="1097280"/>
                <a:gridCol w="841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With More Than One Node</a:t>
            </a:r>
          </a:p>
        </p:txBody>
      </p:sp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>
            <a:stCxn id="66563" idx="1"/>
            <a:endCxn id="66563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66563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6562" idx="2"/>
            <a:endCxn id="66563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66964" y="5046664"/>
            <a:ext cx="7273925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2200"/>
              <a:t>Trees are </a:t>
            </a:r>
            <a:r>
              <a:rPr lang="en-US" sz="2200" i="1" u="sng"/>
              <a:t>imbalanced</a:t>
            </a:r>
            <a:r>
              <a:rPr lang="en-US" sz="2200"/>
              <a:t> if the height of the left and right subtrees differ</a:t>
            </a:r>
            <a:endParaRPr lang="en-US" sz="2200" i="1" u="sng"/>
          </a:p>
        </p:txBody>
      </p:sp>
      <p:sp>
        <p:nvSpPr>
          <p:cNvPr id="66569" name="TextBox 34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Connector 35"/>
          <p:cNvCxnSpPr>
            <a:stCxn id="66569" idx="1"/>
            <a:endCxn id="66569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6569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2" name="TextBox 49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Connector 50"/>
          <p:cNvCxnSpPr>
            <a:stCxn id="66572" idx="1"/>
            <a:endCxn id="66572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6572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5" name="TextBox 58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0" name="Straight Connector 59"/>
          <p:cNvCxnSpPr>
            <a:stCxn id="66575" idx="1"/>
            <a:endCxn id="66575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6575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Child Nodes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7938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 keeping with the family tree analogy, the pointers in a binary tree’s nodes are typically called the left and right </a:t>
            </a:r>
            <a:r>
              <a:rPr lang="en-US" i="1" u="sng" dirty="0" smtClean="0"/>
              <a:t>child</a:t>
            </a:r>
            <a:r>
              <a:rPr lang="en-US" dirty="0" smtClean="0"/>
              <a:t> pointers.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Leaf nodes have no child nodes (both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The root node and all internal nodes may have one or two child nodes</a:t>
            </a:r>
          </a:p>
          <a:p>
            <a:pPr lvl="1">
              <a:defRPr/>
            </a:pPr>
            <a:r>
              <a:rPr lang="en-US" dirty="0" smtClean="0"/>
              <a:t>A trivial, one-node tree has a root node that is also a leaf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799013" y="2450973"/>
            <a:ext cx="20256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Ptr 1   Ptr 2</a:t>
            </a:r>
          </a:p>
        </p:txBody>
      </p:sp>
      <p:cxnSp>
        <p:nvCxnSpPr>
          <p:cNvPr id="6" name="Straight Connector 5"/>
          <p:cNvCxnSpPr>
            <a:stCxn id="68611" idx="1"/>
            <a:endCxn id="68611" idx="3"/>
          </p:cNvCxnSpPr>
          <p:nvPr/>
        </p:nvCxnSpPr>
        <p:spPr>
          <a:xfrm>
            <a:off x="4799013" y="2774823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8611" idx="2"/>
          </p:cNvCxnSpPr>
          <p:nvPr/>
        </p:nvCxnSpPr>
        <p:spPr>
          <a:xfrm rot="5400000">
            <a:off x="5649119" y="293595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9013" y="2449386"/>
            <a:ext cx="20256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LChild RChild</a:t>
            </a:r>
          </a:p>
        </p:txBody>
      </p:sp>
      <p:cxnSp>
        <p:nvCxnSpPr>
          <p:cNvPr id="9" name="Straight Connector 8"/>
          <p:cNvCxnSpPr>
            <a:stCxn id="7" idx="1"/>
            <a:endCxn id="7" idx="3"/>
          </p:cNvCxnSpPr>
          <p:nvPr/>
        </p:nvCxnSpPr>
        <p:spPr>
          <a:xfrm>
            <a:off x="4799013" y="2773236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2"/>
          </p:cNvCxnSpPr>
          <p:nvPr/>
        </p:nvCxnSpPr>
        <p:spPr>
          <a:xfrm rot="5400000">
            <a:off x="5651501" y="2933574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7" name="TextBox 10"/>
          <p:cNvSpPr txBox="1">
            <a:spLocks noChangeArrowheads="1"/>
          </p:cNvSpPr>
          <p:nvPr/>
        </p:nvSpPr>
        <p:spPr bwMode="auto">
          <a:xfrm>
            <a:off x="4800600" y="2446211"/>
            <a:ext cx="20256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Ptr 1   Ptr 2</a:t>
            </a:r>
          </a:p>
        </p:txBody>
      </p:sp>
      <p:cxnSp>
        <p:nvCxnSpPr>
          <p:cNvPr id="12" name="Straight Connector 11"/>
          <p:cNvCxnSpPr>
            <a:stCxn id="68617" idx="1"/>
            <a:endCxn id="68617" idx="3"/>
          </p:cNvCxnSpPr>
          <p:nvPr/>
        </p:nvCxnSpPr>
        <p:spPr>
          <a:xfrm>
            <a:off x="4800600" y="2770061"/>
            <a:ext cx="202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8617" idx="2"/>
          </p:cNvCxnSpPr>
          <p:nvPr/>
        </p:nvCxnSpPr>
        <p:spPr>
          <a:xfrm rot="5400000">
            <a:off x="5650707" y="2931193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08538" y="2441448"/>
            <a:ext cx="2025650" cy="7017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>
              <a:lnSpc>
                <a:spcPct val="11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LCH     RCH</a:t>
            </a:r>
          </a:p>
        </p:txBody>
      </p:sp>
      <p:cxnSp>
        <p:nvCxnSpPr>
          <p:cNvPr id="68621" name="Straight Connector 14"/>
          <p:cNvCxnSpPr>
            <a:cxnSpLocks noChangeShapeType="1"/>
            <a:stCxn id="14" idx="1"/>
            <a:endCxn id="14" idx="3"/>
          </p:cNvCxnSpPr>
          <p:nvPr/>
        </p:nvCxnSpPr>
        <p:spPr bwMode="auto">
          <a:xfrm>
            <a:off x="4808538" y="2792314"/>
            <a:ext cx="202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endCxn id="14" idx="2"/>
          </p:cNvCxnSpPr>
          <p:nvPr/>
        </p:nvCxnSpPr>
        <p:spPr>
          <a:xfrm flipH="1">
            <a:off x="5821363" y="2768474"/>
            <a:ext cx="1588" cy="374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Continuing the Familial Analogy</a:t>
            </a:r>
          </a:p>
        </p:txBody>
      </p:sp>
      <p:sp>
        <p:nvSpPr>
          <p:cNvPr id="70658" name="TextBox 3"/>
          <p:cNvSpPr txBox="1">
            <a:spLocks noChangeArrowheads="1"/>
          </p:cNvSpPr>
          <p:nvPr/>
        </p:nvSpPr>
        <p:spPr bwMode="auto">
          <a:xfrm>
            <a:off x="5037139" y="1123950"/>
            <a:ext cx="156527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4806950" y="1763714"/>
            <a:ext cx="202565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LCH    RCH</a:t>
            </a:r>
          </a:p>
        </p:txBody>
      </p:sp>
      <p:cxnSp>
        <p:nvCxnSpPr>
          <p:cNvPr id="70660" name="Straight Connector 5"/>
          <p:cNvCxnSpPr>
            <a:cxnSpLocks noChangeShapeType="1"/>
            <a:stCxn id="70659" idx="1"/>
            <a:endCxn id="70659" idx="3"/>
          </p:cNvCxnSpPr>
          <p:nvPr/>
        </p:nvCxnSpPr>
        <p:spPr bwMode="auto">
          <a:xfrm>
            <a:off x="4806950" y="2089150"/>
            <a:ext cx="202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endCxn id="70659" idx="2"/>
          </p:cNvCxnSpPr>
          <p:nvPr/>
        </p:nvCxnSpPr>
        <p:spPr>
          <a:xfrm rot="5400000">
            <a:off x="5658644" y="22518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62" name="Straight Arrow Connector 7"/>
          <p:cNvCxnSpPr>
            <a:cxnSpLocks noChangeShapeType="1"/>
            <a:stCxn id="70658" idx="2"/>
            <a:endCxn id="70659" idx="0"/>
          </p:cNvCxnSpPr>
          <p:nvPr/>
        </p:nvCxnSpPr>
        <p:spPr bwMode="auto">
          <a:xfrm>
            <a:off x="5819775" y="1493839"/>
            <a:ext cx="0" cy="269875"/>
          </a:xfrm>
          <a:prstGeom prst="straightConnector1">
            <a:avLst/>
          </a:prstGeom>
          <a:noFill/>
          <a:ln w="19050" algn="ctr">
            <a:solidFill>
              <a:srgbClr val="219AC1"/>
            </a:solidFill>
            <a:round/>
            <a:headEnd/>
            <a:tailEnd type="arrow" w="med" len="med"/>
          </a:ln>
        </p:spPr>
      </p:cxnSp>
      <p:sp>
        <p:nvSpPr>
          <p:cNvPr id="70663" name="TextBox 8"/>
          <p:cNvSpPr txBox="1">
            <a:spLocks noChangeArrowheads="1"/>
          </p:cNvSpPr>
          <p:nvPr/>
        </p:nvSpPr>
        <p:spPr bwMode="auto">
          <a:xfrm>
            <a:off x="3333750" y="2781301"/>
            <a:ext cx="202565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</a:p>
          <a:p>
            <a:pPr algn="ctr"/>
            <a:r>
              <a:rPr lang="en-US">
                <a:latin typeface="Courier New" pitchFamily="49" charset="0"/>
              </a:rPr>
              <a:t>LCH    RCH</a:t>
            </a:r>
          </a:p>
        </p:txBody>
      </p:sp>
      <p:cxnSp>
        <p:nvCxnSpPr>
          <p:cNvPr id="70664" name="Straight Connector 9"/>
          <p:cNvCxnSpPr>
            <a:cxnSpLocks noChangeShapeType="1"/>
            <a:stCxn id="70663" idx="1"/>
            <a:endCxn id="70663" idx="3"/>
          </p:cNvCxnSpPr>
          <p:nvPr/>
        </p:nvCxnSpPr>
        <p:spPr bwMode="auto">
          <a:xfrm>
            <a:off x="3333750" y="3106738"/>
            <a:ext cx="202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endCxn id="70663" idx="2"/>
          </p:cNvCxnSpPr>
          <p:nvPr/>
        </p:nvCxnSpPr>
        <p:spPr>
          <a:xfrm rot="5400000">
            <a:off x="4184651" y="3268663"/>
            <a:ext cx="3254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TextBox 11"/>
          <p:cNvSpPr txBox="1">
            <a:spLocks noChangeArrowheads="1"/>
          </p:cNvSpPr>
          <p:nvPr/>
        </p:nvSpPr>
        <p:spPr bwMode="auto">
          <a:xfrm>
            <a:off x="6234113" y="2781301"/>
            <a:ext cx="202565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/>
            <a:r>
              <a:rPr lang="en-US">
                <a:latin typeface="Courier New" pitchFamily="49" charset="0"/>
              </a:rPr>
              <a:t>LCH    RCH</a:t>
            </a:r>
          </a:p>
        </p:txBody>
      </p:sp>
      <p:cxnSp>
        <p:nvCxnSpPr>
          <p:cNvPr id="70667" name="Straight Connector 12"/>
          <p:cNvCxnSpPr>
            <a:cxnSpLocks noChangeShapeType="1"/>
            <a:stCxn id="70666" idx="1"/>
            <a:endCxn id="70666" idx="3"/>
          </p:cNvCxnSpPr>
          <p:nvPr/>
        </p:nvCxnSpPr>
        <p:spPr bwMode="auto">
          <a:xfrm>
            <a:off x="6234113" y="3106738"/>
            <a:ext cx="2025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endCxn id="70666" idx="2"/>
          </p:cNvCxnSpPr>
          <p:nvPr/>
        </p:nvCxnSpPr>
        <p:spPr>
          <a:xfrm rot="5400000">
            <a:off x="7085014" y="3268664"/>
            <a:ext cx="325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0663" idx="0"/>
          </p:cNvCxnSpPr>
          <p:nvPr/>
        </p:nvCxnSpPr>
        <p:spPr>
          <a:xfrm rot="10800000" flipV="1">
            <a:off x="4346575" y="2366964"/>
            <a:ext cx="920750" cy="4143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0666" idx="0"/>
          </p:cNvCxnSpPr>
          <p:nvPr/>
        </p:nvCxnSpPr>
        <p:spPr>
          <a:xfrm>
            <a:off x="6326188" y="2366964"/>
            <a:ext cx="920750" cy="4143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731008" y="4087814"/>
            <a:ext cx="6693408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Nodes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000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dirty="0"/>
              <a:t> are the </a:t>
            </a:r>
            <a:r>
              <a:rPr lang="en-US" sz="3000" i="1" u="sng" dirty="0"/>
              <a:t>children</a:t>
            </a:r>
            <a:r>
              <a:rPr lang="en-US" sz="3000" dirty="0"/>
              <a:t> of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</a:t>
            </a:r>
            <a:endParaRPr lang="en-US" sz="3000" dirty="0"/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000" dirty="0"/>
              <a:t> is the </a:t>
            </a:r>
            <a:r>
              <a:rPr lang="en-US" sz="3000" i="1" u="sng" dirty="0"/>
              <a:t>parent</a:t>
            </a:r>
            <a:r>
              <a:rPr lang="en-US" sz="3000" dirty="0"/>
              <a:t> node of both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000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</a:t>
            </a:r>
            <a:endParaRPr lang="en-US" sz="3000" dirty="0"/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000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dirty="0"/>
              <a:t> are </a:t>
            </a:r>
            <a:r>
              <a:rPr lang="en-US" sz="3000" i="1" u="sng" dirty="0"/>
              <a:t>siblings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Trees Can Not Contain </a:t>
            </a:r>
            <a:r>
              <a:rPr lang="en-US" i="1" u="sng" smtClean="0"/>
              <a:t>Cycles</a:t>
            </a:r>
          </a:p>
        </p:txBody>
      </p:sp>
      <p:sp>
        <p:nvSpPr>
          <p:cNvPr id="72706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72707" idx="1"/>
            <a:endCxn id="72707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72707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2706" idx="2"/>
            <a:endCxn id="72707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3" name="TextBox 10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>
            <a:stCxn id="72713" idx="1"/>
            <a:endCxn id="72713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2713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Connector 14"/>
          <p:cNvCxnSpPr>
            <a:stCxn id="72716" idx="1"/>
            <a:endCxn id="72716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2716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9" name="TextBox 16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r>
              <a:rPr lang="en-US" sz="12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>
            <a:stCxn id="72719" idx="1"/>
            <a:endCxn id="72719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2719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2" name="TextBox 19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1" name="Straight Connector 20"/>
          <p:cNvCxnSpPr>
            <a:stCxn id="72722" idx="1"/>
            <a:endCxn id="72722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2722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5" name="TextBox 22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</a:t>
            </a:r>
            <a:r>
              <a:rPr lang="en-US" b="1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4" name="Straight Connector 23"/>
          <p:cNvCxnSpPr>
            <a:stCxn id="72725" idx="1"/>
            <a:endCxn id="72725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2725" idx="2"/>
          </p:cNvCxnSpPr>
          <p:nvPr/>
        </p:nvCxnSpPr>
        <p:spPr>
          <a:xfrm rot="5400000">
            <a:off x="7687469" y="3231356"/>
            <a:ext cx="317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2719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7315995" y="3412332"/>
            <a:ext cx="966787" cy="920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32" name="TextBox 34"/>
          <p:cNvSpPr txBox="1">
            <a:spLocks noChangeArrowheads="1"/>
          </p:cNvSpPr>
          <p:nvPr/>
        </p:nvSpPr>
        <p:spPr bwMode="auto">
          <a:xfrm>
            <a:off x="829056" y="4770439"/>
            <a:ext cx="10424160" cy="135421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Pointers can not point at any ancestor; nor can they go up to previous levels at all.  These are all invalid links.  </a:t>
            </a:r>
            <a:endParaRPr lang="en-US" sz="2400" dirty="0" smtClean="0"/>
          </a:p>
          <a:p>
            <a:pPr algn="ctr">
              <a:spcBef>
                <a:spcPts val="1200"/>
              </a:spcBef>
            </a:pPr>
            <a:r>
              <a:rPr lang="en-US" sz="2400" dirty="0" smtClean="0"/>
              <a:t>Nodes </a:t>
            </a:r>
            <a:r>
              <a:rPr lang="en-US" sz="2400" dirty="0"/>
              <a:t>may not point at siblings or cousins.  These are invalid links as well.</a:t>
            </a:r>
            <a:endParaRPr lang="en-US" sz="2400" i="1" u="sng" dirty="0"/>
          </a:p>
        </p:txBody>
      </p:sp>
      <p:cxnSp>
        <p:nvCxnSpPr>
          <p:cNvPr id="50" name="Straight Arrow Connector 49"/>
          <p:cNvCxnSpPr>
            <a:endCxn id="72707" idx="2"/>
          </p:cNvCxnSpPr>
          <p:nvPr/>
        </p:nvCxnSpPr>
        <p:spPr>
          <a:xfrm rot="10800000">
            <a:off x="6003925" y="2373314"/>
            <a:ext cx="2255838" cy="19827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72722" idx="3"/>
          </p:cNvCxnSpPr>
          <p:nvPr/>
        </p:nvCxnSpPr>
        <p:spPr>
          <a:xfrm rot="10800000">
            <a:off x="4991101" y="3068638"/>
            <a:ext cx="3268663" cy="1287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2716" idx="3"/>
          </p:cNvCxnSpPr>
          <p:nvPr/>
        </p:nvCxnSpPr>
        <p:spPr>
          <a:xfrm rot="10800000">
            <a:off x="5911851" y="4081464"/>
            <a:ext cx="2347913" cy="2746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2713" idx="3"/>
          </p:cNvCxnSpPr>
          <p:nvPr/>
        </p:nvCxnSpPr>
        <p:spPr>
          <a:xfrm rot="10800000">
            <a:off x="4070351" y="4078288"/>
            <a:ext cx="506413" cy="2778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2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Nodes Must Have Single Parents</a:t>
            </a:r>
            <a:endParaRPr lang="en-US" i="1" u="sng" smtClean="0"/>
          </a:p>
        </p:txBody>
      </p:sp>
      <p:sp>
        <p:nvSpPr>
          <p:cNvPr id="74754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74755" idx="1"/>
            <a:endCxn id="74755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74755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4754" idx="2"/>
            <a:endCxn id="74755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1" name="TextBox 10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>
            <a:stCxn id="74761" idx="1"/>
            <a:endCxn id="74761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4761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4" name="TextBox 13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Connector 14"/>
          <p:cNvCxnSpPr>
            <a:stCxn id="74764" idx="1"/>
            <a:endCxn id="74764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4764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7" name="TextBox 16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>
            <a:stCxn id="74767" idx="1"/>
            <a:endCxn id="74767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4767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0" name="TextBox 19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1" name="Straight Connector 20"/>
          <p:cNvCxnSpPr>
            <a:stCxn id="74770" idx="1"/>
            <a:endCxn id="74770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4770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3" name="TextBox 22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4" name="Straight Connector 23"/>
          <p:cNvCxnSpPr>
            <a:stCxn id="74773" idx="1"/>
            <a:endCxn id="74773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4773" idx="2"/>
          </p:cNvCxnSpPr>
          <p:nvPr/>
        </p:nvCxnSpPr>
        <p:spPr>
          <a:xfrm rot="5400000">
            <a:off x="7687469" y="3231356"/>
            <a:ext cx="317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4767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4764" idx="0"/>
          </p:cNvCxnSpPr>
          <p:nvPr/>
        </p:nvCxnSpPr>
        <p:spPr>
          <a:xfrm rot="10800000" flipV="1">
            <a:off x="5083175" y="3297239"/>
            <a:ext cx="2209800" cy="460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80" name="TextBox 34"/>
          <p:cNvSpPr txBox="1">
            <a:spLocks noChangeArrowheads="1"/>
          </p:cNvSpPr>
          <p:nvPr/>
        </p:nvSpPr>
        <p:spPr bwMode="auto">
          <a:xfrm>
            <a:off x="1524000" y="4770439"/>
            <a:ext cx="9144000" cy="135421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node must have exactly one parent.  Two nodes can not point at the same child node. This is an invalid link.  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2400" i="1" u="sng" dirty="0" smtClean="0"/>
              <a:t>Links </a:t>
            </a:r>
            <a:r>
              <a:rPr lang="en-US" sz="2400" i="1" u="sng" dirty="0"/>
              <a:t>must point at a single child or at nothing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Child Pointers Must Be Different</a:t>
            </a:r>
            <a:endParaRPr lang="en-US" i="1" u="sng" smtClean="0"/>
          </a:p>
        </p:txBody>
      </p:sp>
      <p:sp>
        <p:nvSpPr>
          <p:cNvPr id="76802" name="TextBox 3"/>
          <p:cNvSpPr txBox="1">
            <a:spLocks noChangeArrowheads="1"/>
          </p:cNvSpPr>
          <p:nvPr/>
        </p:nvSpPr>
        <p:spPr bwMode="auto">
          <a:xfrm>
            <a:off x="5221289" y="1087439"/>
            <a:ext cx="1565275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 Pointer</a:t>
            </a:r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5175250" y="1727201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6" name="Straight Connector 5"/>
          <p:cNvCxnSpPr>
            <a:stCxn id="76803" idx="1"/>
            <a:endCxn id="76803" idx="3"/>
          </p:cNvCxnSpPr>
          <p:nvPr/>
        </p:nvCxnSpPr>
        <p:spPr>
          <a:xfrm rot="10800000" flipH="1">
            <a:off x="5175250" y="2049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76803" idx="2"/>
          </p:cNvCxnSpPr>
          <p:nvPr/>
        </p:nvCxnSpPr>
        <p:spPr>
          <a:xfrm rot="5400000">
            <a:off x="5844382" y="2212182"/>
            <a:ext cx="3190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6802" idx="2"/>
            <a:endCxn id="76803" idx="0"/>
          </p:cNvCxnSpPr>
          <p:nvPr/>
        </p:nvCxnSpPr>
        <p:spPr>
          <a:xfrm rot="5400000">
            <a:off x="5868195" y="1591470"/>
            <a:ext cx="26987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46228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64301" y="2330450"/>
            <a:ext cx="874713" cy="36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9" name="TextBox 10"/>
          <p:cNvSpPr txBox="1">
            <a:spLocks noChangeArrowheads="1"/>
          </p:cNvSpPr>
          <p:nvPr/>
        </p:nvSpPr>
        <p:spPr bwMode="auto">
          <a:xfrm>
            <a:off x="2413000" y="3754438"/>
            <a:ext cx="1657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>
            <a:stCxn id="76809" idx="1"/>
            <a:endCxn id="76809" idx="3"/>
          </p:cNvCxnSpPr>
          <p:nvPr/>
        </p:nvCxnSpPr>
        <p:spPr>
          <a:xfrm rot="10800000" flipH="1">
            <a:off x="2413000" y="407828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6809" idx="2"/>
          </p:cNvCxnSpPr>
          <p:nvPr/>
        </p:nvCxnSpPr>
        <p:spPr>
          <a:xfrm rot="5400000">
            <a:off x="3081338" y="424180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2" name="TextBox 13"/>
          <p:cNvSpPr txBox="1">
            <a:spLocks noChangeArrowheads="1"/>
          </p:cNvSpPr>
          <p:nvPr/>
        </p:nvSpPr>
        <p:spPr bwMode="auto">
          <a:xfrm>
            <a:off x="4254500" y="3757613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Connector 14"/>
          <p:cNvCxnSpPr>
            <a:stCxn id="76812" idx="1"/>
            <a:endCxn id="76812" idx="3"/>
          </p:cNvCxnSpPr>
          <p:nvPr/>
        </p:nvCxnSpPr>
        <p:spPr>
          <a:xfrm rot="10800000" flipH="1">
            <a:off x="4254500" y="4081464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6812" idx="2"/>
          </p:cNvCxnSpPr>
          <p:nvPr/>
        </p:nvCxnSpPr>
        <p:spPr>
          <a:xfrm rot="5400000">
            <a:off x="4922838" y="4244976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5" name="TextBox 16"/>
          <p:cNvSpPr txBox="1">
            <a:spLocks noChangeArrowheads="1"/>
          </p:cNvSpPr>
          <p:nvPr/>
        </p:nvSpPr>
        <p:spPr bwMode="auto">
          <a:xfrm>
            <a:off x="7937500" y="3762376"/>
            <a:ext cx="165735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  </a:t>
            </a:r>
            <a:r>
              <a:rPr lang="en-US" sz="1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</a:t>
            </a:r>
            <a:endParaRPr lang="en-US" b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>
            <a:stCxn id="76815" idx="1"/>
            <a:endCxn id="76815" idx="3"/>
          </p:cNvCxnSpPr>
          <p:nvPr/>
        </p:nvCxnSpPr>
        <p:spPr>
          <a:xfrm rot="10800000" flipH="1">
            <a:off x="7937500" y="4086225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6815" idx="2"/>
          </p:cNvCxnSpPr>
          <p:nvPr/>
        </p:nvCxnSpPr>
        <p:spPr>
          <a:xfrm rot="5400000">
            <a:off x="8607426" y="4249738"/>
            <a:ext cx="3190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8" name="TextBox 19"/>
          <p:cNvSpPr txBox="1">
            <a:spLocks noChangeArrowheads="1"/>
          </p:cNvSpPr>
          <p:nvPr/>
        </p:nvSpPr>
        <p:spPr bwMode="auto">
          <a:xfrm>
            <a:off x="3333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1" name="Straight Connector 20"/>
          <p:cNvCxnSpPr>
            <a:stCxn id="76818" idx="1"/>
            <a:endCxn id="76818" idx="3"/>
          </p:cNvCxnSpPr>
          <p:nvPr/>
        </p:nvCxnSpPr>
        <p:spPr>
          <a:xfrm rot="10800000" flipH="1">
            <a:off x="3333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6818" idx="2"/>
          </p:cNvCxnSpPr>
          <p:nvPr/>
        </p:nvCxnSpPr>
        <p:spPr>
          <a:xfrm rot="5400000">
            <a:off x="4002088" y="3232151"/>
            <a:ext cx="3190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1" name="TextBox 22"/>
          <p:cNvSpPr txBox="1">
            <a:spLocks noChangeArrowheads="1"/>
          </p:cNvSpPr>
          <p:nvPr/>
        </p:nvSpPr>
        <p:spPr bwMode="auto">
          <a:xfrm>
            <a:off x="7016750" y="2744788"/>
            <a:ext cx="165735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algn="ctr"/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 2</a:t>
            </a:r>
          </a:p>
        </p:txBody>
      </p:sp>
      <p:cxnSp>
        <p:nvCxnSpPr>
          <p:cNvPr id="24" name="Straight Connector 23"/>
          <p:cNvCxnSpPr>
            <a:stCxn id="76821" idx="1"/>
            <a:endCxn id="76821" idx="3"/>
          </p:cNvCxnSpPr>
          <p:nvPr/>
        </p:nvCxnSpPr>
        <p:spPr>
          <a:xfrm rot="10800000" flipH="1">
            <a:off x="7016750" y="3068639"/>
            <a:ext cx="16573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6821" idx="2"/>
          </p:cNvCxnSpPr>
          <p:nvPr/>
        </p:nvCxnSpPr>
        <p:spPr>
          <a:xfrm rot="5400000">
            <a:off x="7687469" y="3231356"/>
            <a:ext cx="317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6815" idx="0"/>
          </p:cNvCxnSpPr>
          <p:nvPr/>
        </p:nvCxnSpPr>
        <p:spPr>
          <a:xfrm>
            <a:off x="8213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0725" y="3343275"/>
            <a:ext cx="5524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241676" y="3343276"/>
            <a:ext cx="460375" cy="417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2976" y="3297239"/>
            <a:ext cx="644525" cy="460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8" name="TextBox 34"/>
          <p:cNvSpPr txBox="1">
            <a:spLocks noChangeArrowheads="1"/>
          </p:cNvSpPr>
          <p:nvPr/>
        </p:nvSpPr>
        <p:spPr bwMode="auto">
          <a:xfrm>
            <a:off x="1048512" y="4770438"/>
            <a:ext cx="10094976" cy="156966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Unless we’re considering a leaf node (both child pointers 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/>
              <a:t>), the two child pointers of any node must be different (i.e., point at different nodes, or one can be 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/>
              <a:t>, </a:t>
            </a:r>
            <a:r>
              <a:rPr lang="en-US" sz="2400" dirty="0"/>
              <a:t>but they can not both point at the same node.  </a:t>
            </a:r>
          </a:p>
          <a:p>
            <a:pPr algn="ctr"/>
            <a:r>
              <a:rPr lang="en-US" sz="2400" dirty="0" smtClean="0"/>
              <a:t>This </a:t>
            </a:r>
            <a:r>
              <a:rPr lang="en-US" sz="2400" dirty="0"/>
              <a:t>is an invalid 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 Why Use TWO Successor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Trees typically are used to maintain </a:t>
            </a:r>
            <a:r>
              <a:rPr lang="en-US" i="1" u="sng" dirty="0" smtClean="0"/>
              <a:t>ordered</a:t>
            </a:r>
            <a:r>
              <a:rPr lang="en-US" dirty="0" smtClean="0"/>
              <a:t> data (though we’ll see at least one that doesn’t)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At the root, we can follow either the branch for the left child or the right child (decision)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the tree is more-or-less balanced, we eliminate more-or-less half of the nodes as soon as we take the first branch, half of the remaining nodes as soon as we take the second branch, etc.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Sound familiar?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Binary Search!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80898" name="TextBox 3"/>
          <p:cNvSpPr txBox="1">
            <a:spLocks noChangeArrowheads="1"/>
          </p:cNvSpPr>
          <p:nvPr/>
        </p:nvSpPr>
        <p:spPr bwMode="auto">
          <a:xfrm>
            <a:off x="5911851" y="1363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0898" idx="1"/>
            <a:endCxn id="80898" idx="3"/>
          </p:cNvCxnSpPr>
          <p:nvPr/>
        </p:nvCxnSpPr>
        <p:spPr>
          <a:xfrm rot="10800000" flipH="1">
            <a:off x="5911851" y="16875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0898" idx="2"/>
          </p:cNvCxnSpPr>
          <p:nvPr/>
        </p:nvCxnSpPr>
        <p:spPr>
          <a:xfrm rot="5400000" flipH="1">
            <a:off x="5980113" y="1847851"/>
            <a:ext cx="325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1" name="TextBox 11"/>
          <p:cNvSpPr txBox="1">
            <a:spLocks noChangeArrowheads="1"/>
          </p:cNvSpPr>
          <p:nvPr/>
        </p:nvSpPr>
        <p:spPr bwMode="auto">
          <a:xfrm>
            <a:off x="176847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80901" idx="1"/>
            <a:endCxn id="80901" idx="3"/>
          </p:cNvCxnSpPr>
          <p:nvPr/>
        </p:nvCxnSpPr>
        <p:spPr>
          <a:xfrm rot="10800000" flipH="1">
            <a:off x="176847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0901" idx="2"/>
          </p:cNvCxnSpPr>
          <p:nvPr/>
        </p:nvCxnSpPr>
        <p:spPr>
          <a:xfrm rot="5400000" flipH="1">
            <a:off x="183594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4" name="TextBox 14"/>
          <p:cNvSpPr txBox="1">
            <a:spLocks noChangeArrowheads="1"/>
          </p:cNvSpPr>
          <p:nvPr/>
        </p:nvSpPr>
        <p:spPr bwMode="auto">
          <a:xfrm>
            <a:off x="232092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80904" idx="1"/>
            <a:endCxn id="80904" idx="3"/>
          </p:cNvCxnSpPr>
          <p:nvPr/>
        </p:nvCxnSpPr>
        <p:spPr>
          <a:xfrm rot="10800000" flipH="1">
            <a:off x="232092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904" idx="2"/>
          </p:cNvCxnSpPr>
          <p:nvPr/>
        </p:nvCxnSpPr>
        <p:spPr>
          <a:xfrm rot="5400000" flipH="1">
            <a:off x="238839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7" name="TextBox 18"/>
          <p:cNvSpPr txBox="1">
            <a:spLocks noChangeArrowheads="1"/>
          </p:cNvSpPr>
          <p:nvPr/>
        </p:nvSpPr>
        <p:spPr bwMode="auto">
          <a:xfrm>
            <a:off x="2873376" y="5148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80907" idx="1"/>
            <a:endCxn id="80907" idx="3"/>
          </p:cNvCxnSpPr>
          <p:nvPr/>
        </p:nvCxnSpPr>
        <p:spPr>
          <a:xfrm rot="10800000" flipH="1">
            <a:off x="2873376" y="5472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0907" idx="2"/>
          </p:cNvCxnSpPr>
          <p:nvPr/>
        </p:nvCxnSpPr>
        <p:spPr>
          <a:xfrm rot="5400000" flipH="1">
            <a:off x="2941638" y="56324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0" name="TextBox 21"/>
          <p:cNvSpPr txBox="1">
            <a:spLocks noChangeArrowheads="1"/>
          </p:cNvSpPr>
          <p:nvPr/>
        </p:nvSpPr>
        <p:spPr bwMode="auto">
          <a:xfrm>
            <a:off x="3425826" y="5151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80910" idx="1"/>
            <a:endCxn id="80910" idx="3"/>
          </p:cNvCxnSpPr>
          <p:nvPr/>
        </p:nvCxnSpPr>
        <p:spPr>
          <a:xfrm rot="10800000" flipH="1">
            <a:off x="3425826" y="5473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0910" idx="2"/>
          </p:cNvCxnSpPr>
          <p:nvPr/>
        </p:nvCxnSpPr>
        <p:spPr>
          <a:xfrm rot="5400000" flipH="1">
            <a:off x="3493294" y="5634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3" name="TextBox 24"/>
          <p:cNvSpPr txBox="1">
            <a:spLocks noChangeArrowheads="1"/>
          </p:cNvSpPr>
          <p:nvPr/>
        </p:nvSpPr>
        <p:spPr bwMode="auto">
          <a:xfrm>
            <a:off x="3978276" y="5153025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80913" idx="1"/>
            <a:endCxn id="80913" idx="3"/>
          </p:cNvCxnSpPr>
          <p:nvPr/>
        </p:nvCxnSpPr>
        <p:spPr>
          <a:xfrm rot="10800000" flipH="1">
            <a:off x="3978276" y="5476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0913" idx="2"/>
          </p:cNvCxnSpPr>
          <p:nvPr/>
        </p:nvCxnSpPr>
        <p:spPr>
          <a:xfrm rot="5400000" flipH="1">
            <a:off x="4045744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6" name="TextBox 30"/>
          <p:cNvSpPr txBox="1">
            <a:spLocks noChangeArrowheads="1"/>
          </p:cNvSpPr>
          <p:nvPr/>
        </p:nvSpPr>
        <p:spPr bwMode="auto">
          <a:xfrm>
            <a:off x="5083176" y="51593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80916" idx="1"/>
            <a:endCxn id="80916" idx="3"/>
          </p:cNvCxnSpPr>
          <p:nvPr/>
        </p:nvCxnSpPr>
        <p:spPr>
          <a:xfrm rot="10800000" flipH="1">
            <a:off x="5083176" y="54816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0916" idx="2"/>
          </p:cNvCxnSpPr>
          <p:nvPr/>
        </p:nvCxnSpPr>
        <p:spPr>
          <a:xfrm rot="5400000" flipH="1">
            <a:off x="5150644" y="56427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9" name="TextBox 33"/>
          <p:cNvSpPr txBox="1">
            <a:spLocks noChangeArrowheads="1"/>
          </p:cNvSpPr>
          <p:nvPr/>
        </p:nvSpPr>
        <p:spPr bwMode="auto">
          <a:xfrm>
            <a:off x="5635626" y="51609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80919" idx="1"/>
            <a:endCxn id="80919" idx="3"/>
          </p:cNvCxnSpPr>
          <p:nvPr/>
        </p:nvCxnSpPr>
        <p:spPr>
          <a:xfrm rot="10800000" flipH="1">
            <a:off x="5635626" y="54848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0919" idx="2"/>
          </p:cNvCxnSpPr>
          <p:nvPr/>
        </p:nvCxnSpPr>
        <p:spPr>
          <a:xfrm rot="5400000" flipH="1">
            <a:off x="5703888" y="56451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22" name="TextBox 36"/>
          <p:cNvSpPr txBox="1">
            <a:spLocks noChangeArrowheads="1"/>
          </p:cNvSpPr>
          <p:nvPr/>
        </p:nvSpPr>
        <p:spPr bwMode="auto">
          <a:xfrm>
            <a:off x="6188076" y="51641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80922" idx="1"/>
            <a:endCxn id="80922" idx="3"/>
          </p:cNvCxnSpPr>
          <p:nvPr/>
        </p:nvCxnSpPr>
        <p:spPr>
          <a:xfrm rot="10800000" flipH="1">
            <a:off x="6188076" y="54879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0922" idx="2"/>
          </p:cNvCxnSpPr>
          <p:nvPr/>
        </p:nvCxnSpPr>
        <p:spPr>
          <a:xfrm rot="5400000" flipH="1">
            <a:off x="6256338" y="56483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25" name="TextBox 39"/>
          <p:cNvSpPr txBox="1">
            <a:spLocks noChangeArrowheads="1"/>
          </p:cNvSpPr>
          <p:nvPr/>
        </p:nvSpPr>
        <p:spPr bwMode="auto">
          <a:xfrm>
            <a:off x="6740526" y="5167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80925" idx="1"/>
            <a:endCxn id="80925" idx="3"/>
          </p:cNvCxnSpPr>
          <p:nvPr/>
        </p:nvCxnSpPr>
        <p:spPr>
          <a:xfrm rot="10800000" flipH="1">
            <a:off x="6740526" y="54895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0925" idx="2"/>
          </p:cNvCxnSpPr>
          <p:nvPr/>
        </p:nvCxnSpPr>
        <p:spPr>
          <a:xfrm rot="5400000" flipH="1">
            <a:off x="6808788" y="56515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28" name="TextBox 45"/>
          <p:cNvSpPr txBox="1">
            <a:spLocks noChangeArrowheads="1"/>
          </p:cNvSpPr>
          <p:nvPr/>
        </p:nvSpPr>
        <p:spPr bwMode="auto">
          <a:xfrm>
            <a:off x="784542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7" name="Straight Connector 46"/>
          <p:cNvCxnSpPr>
            <a:stCxn id="80928" idx="1"/>
            <a:endCxn id="80928" idx="3"/>
          </p:cNvCxnSpPr>
          <p:nvPr/>
        </p:nvCxnSpPr>
        <p:spPr>
          <a:xfrm rot="10800000" flipH="1">
            <a:off x="78454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0928" idx="2"/>
          </p:cNvCxnSpPr>
          <p:nvPr/>
        </p:nvCxnSpPr>
        <p:spPr>
          <a:xfrm rot="5400000" flipH="1">
            <a:off x="7913688" y="56562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1" name="TextBox 60"/>
          <p:cNvSpPr txBox="1">
            <a:spLocks noChangeArrowheads="1"/>
          </p:cNvSpPr>
          <p:nvPr/>
        </p:nvSpPr>
        <p:spPr bwMode="auto">
          <a:xfrm>
            <a:off x="2044701" y="42640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80931" idx="1"/>
            <a:endCxn id="80931" idx="3"/>
          </p:cNvCxnSpPr>
          <p:nvPr/>
        </p:nvCxnSpPr>
        <p:spPr>
          <a:xfrm rot="10800000" flipH="1">
            <a:off x="2044701" y="4587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0931" idx="2"/>
          </p:cNvCxnSpPr>
          <p:nvPr/>
        </p:nvCxnSpPr>
        <p:spPr>
          <a:xfrm rot="5400000" flipH="1">
            <a:off x="2112963" y="47482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4" name="TextBox 63"/>
          <p:cNvSpPr txBox="1">
            <a:spLocks noChangeArrowheads="1"/>
          </p:cNvSpPr>
          <p:nvPr/>
        </p:nvSpPr>
        <p:spPr bwMode="auto">
          <a:xfrm>
            <a:off x="3149601" y="4262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80934" idx="1"/>
            <a:endCxn id="80934" idx="3"/>
          </p:cNvCxnSpPr>
          <p:nvPr/>
        </p:nvCxnSpPr>
        <p:spPr>
          <a:xfrm rot="10800000" flipH="1">
            <a:off x="3149601" y="4584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0934" idx="2"/>
          </p:cNvCxnSpPr>
          <p:nvPr/>
        </p:nvCxnSpPr>
        <p:spPr>
          <a:xfrm rot="5400000" flipH="1">
            <a:off x="3217069" y="4745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7" name="TextBox 66"/>
          <p:cNvSpPr txBox="1">
            <a:spLocks noChangeArrowheads="1"/>
          </p:cNvSpPr>
          <p:nvPr/>
        </p:nvSpPr>
        <p:spPr bwMode="auto">
          <a:xfrm>
            <a:off x="4254501" y="42608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endParaRPr lang="en-US"/>
          </a:p>
        </p:txBody>
      </p:sp>
      <p:cxnSp>
        <p:nvCxnSpPr>
          <p:cNvPr id="80938" name="Straight Connector 67"/>
          <p:cNvCxnSpPr>
            <a:cxnSpLocks noChangeShapeType="1"/>
            <a:stCxn id="80937" idx="1"/>
            <a:endCxn id="80937" idx="3"/>
          </p:cNvCxnSpPr>
          <p:nvPr/>
        </p:nvCxnSpPr>
        <p:spPr bwMode="auto">
          <a:xfrm>
            <a:off x="4254501" y="458628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39" name="Straight Connector 68"/>
          <p:cNvCxnSpPr>
            <a:cxnSpLocks noChangeShapeType="1"/>
          </p:cNvCxnSpPr>
          <p:nvPr/>
        </p:nvCxnSpPr>
        <p:spPr bwMode="auto">
          <a:xfrm flipH="1">
            <a:off x="4483100" y="4594225"/>
            <a:ext cx="1588" cy="323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940" name="TextBox 69"/>
          <p:cNvSpPr txBox="1">
            <a:spLocks noChangeArrowheads="1"/>
          </p:cNvSpPr>
          <p:nvPr/>
        </p:nvSpPr>
        <p:spPr bwMode="auto">
          <a:xfrm>
            <a:off x="5359401" y="4259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80940" idx="1"/>
            <a:endCxn id="80940" idx="3"/>
          </p:cNvCxnSpPr>
          <p:nvPr/>
        </p:nvCxnSpPr>
        <p:spPr>
          <a:xfrm rot="10800000" flipH="1">
            <a:off x="5359401" y="4581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0940" idx="2"/>
          </p:cNvCxnSpPr>
          <p:nvPr/>
        </p:nvCxnSpPr>
        <p:spPr>
          <a:xfrm rot="5400000" flipH="1">
            <a:off x="5426869" y="47426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43" name="TextBox 72"/>
          <p:cNvSpPr txBox="1">
            <a:spLocks noChangeArrowheads="1"/>
          </p:cNvSpPr>
          <p:nvPr/>
        </p:nvSpPr>
        <p:spPr bwMode="auto">
          <a:xfrm>
            <a:off x="6464301" y="42560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80943" idx="1"/>
            <a:endCxn id="80943" idx="3"/>
          </p:cNvCxnSpPr>
          <p:nvPr/>
        </p:nvCxnSpPr>
        <p:spPr>
          <a:xfrm rot="10800000" flipH="1">
            <a:off x="6464301" y="4579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80943" idx="2"/>
          </p:cNvCxnSpPr>
          <p:nvPr/>
        </p:nvCxnSpPr>
        <p:spPr>
          <a:xfrm rot="5400000" flipH="1">
            <a:off x="6532563" y="47418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46" name="TextBox 75"/>
          <p:cNvSpPr txBox="1">
            <a:spLocks noChangeArrowheads="1"/>
          </p:cNvSpPr>
          <p:nvPr/>
        </p:nvSpPr>
        <p:spPr bwMode="auto">
          <a:xfrm>
            <a:off x="7569201" y="425450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V</a:t>
            </a:r>
          </a:p>
          <a:p>
            <a:pPr algn="ctr"/>
            <a:endParaRPr lang="en-US"/>
          </a:p>
        </p:txBody>
      </p:sp>
      <p:cxnSp>
        <p:nvCxnSpPr>
          <p:cNvPr id="80947" name="Straight Connector 76"/>
          <p:cNvCxnSpPr>
            <a:cxnSpLocks noChangeShapeType="1"/>
            <a:stCxn id="80946" idx="1"/>
            <a:endCxn id="80946" idx="3"/>
          </p:cNvCxnSpPr>
          <p:nvPr/>
        </p:nvCxnSpPr>
        <p:spPr bwMode="auto">
          <a:xfrm>
            <a:off x="7569201" y="457993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77"/>
          <p:cNvCxnSpPr/>
          <p:nvPr/>
        </p:nvCxnSpPr>
        <p:spPr>
          <a:xfrm rot="5400000" flipH="1">
            <a:off x="7638257" y="47331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49" name="TextBox 78"/>
          <p:cNvSpPr txBox="1">
            <a:spLocks noChangeArrowheads="1"/>
          </p:cNvSpPr>
          <p:nvPr/>
        </p:nvSpPr>
        <p:spPr bwMode="auto">
          <a:xfrm>
            <a:off x="8674101" y="42529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80949" idx="1"/>
            <a:endCxn id="80949" idx="3"/>
          </p:cNvCxnSpPr>
          <p:nvPr/>
        </p:nvCxnSpPr>
        <p:spPr>
          <a:xfrm rot="10800000" flipH="1">
            <a:off x="8674101" y="4576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0949" idx="2"/>
          </p:cNvCxnSpPr>
          <p:nvPr/>
        </p:nvCxnSpPr>
        <p:spPr>
          <a:xfrm rot="5400000" flipH="1">
            <a:off x="8743157" y="47378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52" name="TextBox 84"/>
          <p:cNvSpPr txBox="1">
            <a:spLocks noChangeArrowheads="1"/>
          </p:cNvSpPr>
          <p:nvPr/>
        </p:nvSpPr>
        <p:spPr bwMode="auto">
          <a:xfrm>
            <a:off x="2597151" y="33432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0952" idx="1"/>
            <a:endCxn id="80952" idx="3"/>
          </p:cNvCxnSpPr>
          <p:nvPr/>
        </p:nvCxnSpPr>
        <p:spPr>
          <a:xfrm rot="10800000" flipH="1">
            <a:off x="2597151" y="3667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952" idx="2"/>
          </p:cNvCxnSpPr>
          <p:nvPr/>
        </p:nvCxnSpPr>
        <p:spPr>
          <a:xfrm rot="5400000" flipH="1">
            <a:off x="2665413" y="382746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55" name="TextBox 87"/>
          <p:cNvSpPr txBox="1">
            <a:spLocks noChangeArrowheads="1"/>
          </p:cNvSpPr>
          <p:nvPr/>
        </p:nvSpPr>
        <p:spPr bwMode="auto">
          <a:xfrm>
            <a:off x="4806951" y="3341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0955" idx="1"/>
            <a:endCxn id="80955" idx="3"/>
          </p:cNvCxnSpPr>
          <p:nvPr/>
        </p:nvCxnSpPr>
        <p:spPr>
          <a:xfrm rot="10800000" flipH="1">
            <a:off x="4806951" y="36639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0955" idx="2"/>
          </p:cNvCxnSpPr>
          <p:nvPr/>
        </p:nvCxnSpPr>
        <p:spPr>
          <a:xfrm rot="5400000" flipH="1">
            <a:off x="4874419" y="38250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58" name="TextBox 90"/>
          <p:cNvSpPr txBox="1">
            <a:spLocks noChangeArrowheads="1"/>
          </p:cNvSpPr>
          <p:nvPr/>
        </p:nvSpPr>
        <p:spPr bwMode="auto">
          <a:xfrm>
            <a:off x="7016751" y="33401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0958" idx="1"/>
            <a:endCxn id="80958" idx="3"/>
          </p:cNvCxnSpPr>
          <p:nvPr/>
        </p:nvCxnSpPr>
        <p:spPr>
          <a:xfrm rot="10800000" flipH="1">
            <a:off x="7016751" y="3662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0958" idx="2"/>
          </p:cNvCxnSpPr>
          <p:nvPr/>
        </p:nvCxnSpPr>
        <p:spPr>
          <a:xfrm rot="5400000" flipH="1">
            <a:off x="7085013" y="3824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61" name="TextBox 93"/>
          <p:cNvSpPr txBox="1">
            <a:spLocks noChangeArrowheads="1"/>
          </p:cNvSpPr>
          <p:nvPr/>
        </p:nvSpPr>
        <p:spPr bwMode="auto">
          <a:xfrm>
            <a:off x="9226551" y="33385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Z</a:t>
            </a:r>
          </a:p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80961" idx="1"/>
            <a:endCxn id="80961" idx="3"/>
          </p:cNvCxnSpPr>
          <p:nvPr/>
        </p:nvCxnSpPr>
        <p:spPr>
          <a:xfrm rot="10800000" flipH="1">
            <a:off x="9226551" y="3660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961" idx="2"/>
          </p:cNvCxnSpPr>
          <p:nvPr/>
        </p:nvCxnSpPr>
        <p:spPr>
          <a:xfrm rot="5400000" flipH="1">
            <a:off x="9294813" y="38227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64" name="TextBox 96"/>
          <p:cNvSpPr txBox="1">
            <a:spLocks noChangeArrowheads="1"/>
          </p:cNvSpPr>
          <p:nvPr/>
        </p:nvSpPr>
        <p:spPr bwMode="auto">
          <a:xfrm>
            <a:off x="8121651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80964" idx="1"/>
            <a:endCxn id="80964" idx="3"/>
          </p:cNvCxnSpPr>
          <p:nvPr/>
        </p:nvCxnSpPr>
        <p:spPr>
          <a:xfrm rot="10800000" flipH="1">
            <a:off x="8121651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964" idx="2"/>
          </p:cNvCxnSpPr>
          <p:nvPr/>
        </p:nvCxnSpPr>
        <p:spPr>
          <a:xfrm rot="5400000" flipH="1">
            <a:off x="8190707" y="28614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67" name="TextBox 99"/>
          <p:cNvSpPr txBox="1">
            <a:spLocks noChangeArrowheads="1"/>
          </p:cNvSpPr>
          <p:nvPr/>
        </p:nvSpPr>
        <p:spPr bwMode="auto">
          <a:xfrm>
            <a:off x="3748089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80967" idx="1"/>
            <a:endCxn id="80967" idx="3"/>
          </p:cNvCxnSpPr>
          <p:nvPr/>
        </p:nvCxnSpPr>
        <p:spPr>
          <a:xfrm rot="10800000" flipH="1">
            <a:off x="3748089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0967" idx="2"/>
          </p:cNvCxnSpPr>
          <p:nvPr/>
        </p:nvCxnSpPr>
        <p:spPr>
          <a:xfrm rot="5400000" flipH="1">
            <a:off x="3816351" y="28606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0901" idx="0"/>
          </p:cNvCxnSpPr>
          <p:nvPr/>
        </p:nvCxnSpPr>
        <p:spPr>
          <a:xfrm rot="5400000">
            <a:off x="19026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80904" idx="0"/>
          </p:cNvCxnSpPr>
          <p:nvPr/>
        </p:nvCxnSpPr>
        <p:spPr>
          <a:xfrm rot="16200000" flipH="1">
            <a:off x="22939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H="1">
            <a:off x="78184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860551" y="1087438"/>
            <a:ext cx="3732213" cy="6604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If what we seek is “less than” where we are, take the left branch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648451" y="1087438"/>
            <a:ext cx="3800475" cy="6604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If what we seek is “greater than” where we are, take the right branch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714876" y="2374900"/>
            <a:ext cx="2854325" cy="6477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/>
              <a:t>If we’re about to follow a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pointer, it’s not found</a:t>
            </a:r>
          </a:p>
        </p:txBody>
      </p:sp>
      <p:sp>
        <p:nvSpPr>
          <p:cNvPr id="80996" name="TextBox 63"/>
          <p:cNvSpPr txBox="1">
            <a:spLocks noChangeArrowheads="1"/>
          </p:cNvSpPr>
          <p:nvPr/>
        </p:nvSpPr>
        <p:spPr bwMode="auto">
          <a:xfrm>
            <a:off x="4521201" y="514826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K</a:t>
            </a:r>
          </a:p>
          <a:p>
            <a:r>
              <a:rPr lang="en-US">
                <a:sym typeface="Symbol" pitchFamily="18" charset="2"/>
              </a:rPr>
              <a:t> </a:t>
            </a:r>
          </a:p>
        </p:txBody>
      </p:sp>
      <p:cxnSp>
        <p:nvCxnSpPr>
          <p:cNvPr id="80997" name="Straight Connector 64"/>
          <p:cNvCxnSpPr>
            <a:cxnSpLocks noChangeShapeType="1"/>
          </p:cNvCxnSpPr>
          <p:nvPr/>
        </p:nvCxnSpPr>
        <p:spPr bwMode="auto">
          <a:xfrm>
            <a:off x="4521201" y="547370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" name="Straight Connector 65"/>
          <p:cNvCxnSpPr/>
          <p:nvPr/>
        </p:nvCxnSpPr>
        <p:spPr>
          <a:xfrm rot="5400000" flipH="1">
            <a:off x="4588669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99" name="TextBox 36"/>
          <p:cNvSpPr txBox="1">
            <a:spLocks noChangeArrowheads="1"/>
          </p:cNvSpPr>
          <p:nvPr/>
        </p:nvSpPr>
        <p:spPr bwMode="auto">
          <a:xfrm>
            <a:off x="7286626" y="517244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" name="Straight Connector 38"/>
          <p:cNvCxnSpPr/>
          <p:nvPr/>
        </p:nvCxnSpPr>
        <p:spPr>
          <a:xfrm rot="5400000" flipH="1">
            <a:off x="7354888" y="562133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27"/>
          <p:cNvCxnSpPr/>
          <p:nvPr/>
        </p:nvCxnSpPr>
        <p:spPr>
          <a:xfrm rot="5400000">
            <a:off x="7420770" y="486013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 rot="10800000" flipH="1">
            <a:off x="7286626" y="54927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3"/>
          <p:cNvCxnSpPr/>
          <p:nvPr/>
        </p:nvCxnSpPr>
        <p:spPr>
          <a:xfrm rot="16200000" flipH="1">
            <a:off x="4440239" y="488315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So, to Recap…(1)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06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 to Trees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Linked lists are linear structures with </a:t>
            </a:r>
            <a:r>
              <a:rPr lang="en-US" i="1" u="sng" dirty="0" smtClean="0"/>
              <a:t>one path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Trees have </a:t>
            </a:r>
            <a:r>
              <a:rPr lang="en-US" i="1" u="sng" dirty="0" smtClean="0"/>
              <a:t>multiple paths</a:t>
            </a:r>
            <a:r>
              <a:rPr lang="en-US" dirty="0" smtClean="0"/>
              <a:t> through them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Trees consist of </a:t>
            </a:r>
            <a:r>
              <a:rPr lang="en-US" i="1" u="sng" dirty="0" smtClean="0"/>
              <a:t>nodes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Nodes have a </a:t>
            </a:r>
            <a:r>
              <a:rPr lang="en-US" i="1" dirty="0" smtClean="0"/>
              <a:t>data</a:t>
            </a:r>
            <a:r>
              <a:rPr lang="en-US" dirty="0" smtClean="0"/>
              <a:t> portion and (at least) </a:t>
            </a:r>
            <a:r>
              <a:rPr lang="en-US" i="1" dirty="0" smtClean="0"/>
              <a:t>two</a:t>
            </a:r>
            <a:r>
              <a:rPr lang="en-US" dirty="0" smtClean="0"/>
              <a:t> pointers:</a:t>
            </a:r>
          </a:p>
          <a:p>
            <a:pPr lvl="2">
              <a:spcBef>
                <a:spcPts val="720"/>
              </a:spcBef>
            </a:pPr>
            <a:r>
              <a:rPr lang="en-US" i="1" u="sng" dirty="0" smtClean="0"/>
              <a:t>Left Child</a:t>
            </a:r>
            <a:r>
              <a:rPr lang="en-US" dirty="0" smtClean="0"/>
              <a:t> Pointer</a:t>
            </a:r>
          </a:p>
          <a:p>
            <a:pPr lvl="2">
              <a:spcBef>
                <a:spcPts val="720"/>
              </a:spcBef>
            </a:pPr>
            <a:r>
              <a:rPr lang="en-US" i="1" u="sng" dirty="0" smtClean="0"/>
              <a:t>Right Child</a:t>
            </a:r>
            <a:r>
              <a:rPr lang="en-US" dirty="0" smtClean="0"/>
              <a:t> Pointer</a:t>
            </a:r>
          </a:p>
          <a:p>
            <a:pPr lvl="2">
              <a:spcBef>
                <a:spcPts val="720"/>
              </a:spcBef>
            </a:pPr>
            <a:r>
              <a:rPr lang="en-US" i="1" u="sng" dirty="0" smtClean="0"/>
              <a:t>Parent</a:t>
            </a:r>
            <a:r>
              <a:rPr lang="en-US" dirty="0" smtClean="0"/>
              <a:t> pointer (may or may not be implemented)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Nodes follow the family tree metaphor, with:</a:t>
            </a:r>
          </a:p>
          <a:p>
            <a:pPr lvl="2">
              <a:spcBef>
                <a:spcPts val="720"/>
              </a:spcBef>
            </a:pPr>
            <a:r>
              <a:rPr lang="en-US" i="1" u="sng" dirty="0" smtClean="0"/>
              <a:t>Ancestors</a:t>
            </a:r>
            <a:r>
              <a:rPr lang="en-US" dirty="0" smtClean="0"/>
              <a:t>, </a:t>
            </a:r>
            <a:r>
              <a:rPr lang="en-US" i="1" u="sng" dirty="0" smtClean="0"/>
              <a:t>descendants</a:t>
            </a:r>
            <a:r>
              <a:rPr lang="en-US" dirty="0" smtClean="0"/>
              <a:t>, </a:t>
            </a:r>
            <a:r>
              <a:rPr lang="en-US" i="1" u="sng" dirty="0" smtClean="0"/>
              <a:t>children</a:t>
            </a:r>
            <a:r>
              <a:rPr lang="en-US" dirty="0" smtClean="0"/>
              <a:t>, </a:t>
            </a:r>
            <a:r>
              <a:rPr lang="en-US" i="1" u="sng" dirty="0" smtClean="0"/>
              <a:t>parents</a:t>
            </a:r>
            <a:r>
              <a:rPr lang="en-US" dirty="0" smtClean="0"/>
              <a:t>, </a:t>
            </a:r>
            <a:r>
              <a:rPr lang="en-US" i="1" u="sng" dirty="0" smtClean="0"/>
              <a:t>siblings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Some dynamic sets are simple lookup mechanisms (dictionary)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Add / delete / lookup (test membership)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Other dynamic sets are more complicated in terms of what they do</a:t>
            </a:r>
          </a:p>
          <a:p>
            <a:pPr>
              <a:spcBef>
                <a:spcPts val="1200"/>
              </a:spcBef>
            </a:pPr>
            <a:r>
              <a:rPr lang="en-US" i="1" u="sng" dirty="0" smtClean="0"/>
              <a:t>How</a:t>
            </a:r>
            <a:r>
              <a:rPr lang="en-US" dirty="0" smtClean="0"/>
              <a:t> we implement a dynamic set is highly dependent on </a:t>
            </a:r>
            <a:r>
              <a:rPr lang="en-US" i="1" u="sng" dirty="0" smtClean="0"/>
              <a:t>what</a:t>
            </a:r>
            <a:r>
              <a:rPr lang="en-US" dirty="0" smtClean="0"/>
              <a:t> we will want it to do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Stack / Queue / List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Tree /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So, to Recap…(2)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Trees are drawn upside-down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The </a:t>
            </a:r>
            <a:r>
              <a:rPr lang="en-US" i="1" u="sng" dirty="0" smtClean="0"/>
              <a:t>root node</a:t>
            </a:r>
            <a:r>
              <a:rPr lang="en-US" dirty="0" smtClean="0"/>
              <a:t> is at the top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The </a:t>
            </a:r>
            <a:r>
              <a:rPr lang="en-US" i="1" u="sng" dirty="0" smtClean="0"/>
              <a:t>leaf nodes</a:t>
            </a:r>
            <a:r>
              <a:rPr lang="en-US" dirty="0" smtClean="0"/>
              <a:t> (those without children) are at the bottom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Everything else (1 or 2 children) is an </a:t>
            </a:r>
            <a:r>
              <a:rPr lang="en-US" i="1" u="sng" dirty="0" smtClean="0"/>
              <a:t>internal node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One way we measure trees is by </a:t>
            </a:r>
            <a:r>
              <a:rPr lang="en-US" i="1" u="sng" dirty="0" smtClean="0"/>
              <a:t>height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The root is </a:t>
            </a:r>
            <a:r>
              <a:rPr lang="en-US" i="1" u="sng" dirty="0" smtClean="0"/>
              <a:t>level</a:t>
            </a:r>
            <a:r>
              <a:rPr lang="en-US" dirty="0" smtClean="0"/>
              <a:t> 0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The child(</a:t>
            </a:r>
            <a:r>
              <a:rPr lang="en-US" dirty="0" err="1" smtClean="0"/>
              <a:t>ren</a:t>
            </a:r>
            <a:r>
              <a:rPr lang="en-US" dirty="0" smtClean="0"/>
              <a:t>) of the root are at </a:t>
            </a:r>
            <a:r>
              <a:rPr lang="en-US" i="1" u="sng" dirty="0" smtClean="0"/>
              <a:t>level</a:t>
            </a:r>
            <a:r>
              <a:rPr lang="en-US" dirty="0" smtClean="0"/>
              <a:t> 1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The grandchild(</a:t>
            </a:r>
            <a:r>
              <a:rPr lang="en-US" dirty="0" err="1" smtClean="0"/>
              <a:t>ren</a:t>
            </a:r>
            <a:r>
              <a:rPr lang="en-US" dirty="0" smtClean="0"/>
              <a:t>) of the root are at </a:t>
            </a:r>
            <a:r>
              <a:rPr lang="en-US" i="1" u="sng" dirty="0" smtClean="0"/>
              <a:t>level</a:t>
            </a:r>
            <a:r>
              <a:rPr lang="en-US" dirty="0" smtClean="0"/>
              <a:t> 2…</a:t>
            </a:r>
          </a:p>
          <a:p>
            <a:pPr lvl="1">
              <a:spcBef>
                <a:spcPts val="720"/>
              </a:spcBef>
            </a:pPr>
            <a:r>
              <a:rPr lang="en-US" dirty="0" smtClean="0"/>
              <a:t>Longest path through the tree (</a:t>
            </a:r>
            <a:r>
              <a:rPr lang="en-US" dirty="0" err="1" smtClean="0"/>
              <a:t>root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leaf</a:t>
            </a:r>
            <a:r>
              <a:rPr lang="en-US" dirty="0" smtClean="0"/>
              <a:t>): its </a:t>
            </a:r>
            <a:r>
              <a:rPr lang="en-US" i="1" u="sng" dirty="0" smtClean="0"/>
              <a:t>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So, to Recap…(3)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Trees of height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have (at most):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leaves </a:t>
            </a:r>
          </a:p>
          <a:p>
            <a:pPr lvl="1">
              <a:spcBef>
                <a:spcPts val="1200"/>
              </a:spcBef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/>
              <a:t>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non-leaf nodes</a:t>
            </a:r>
          </a:p>
          <a:p>
            <a:pPr lvl="1">
              <a:spcBef>
                <a:spcPts val="1200"/>
              </a:spcBef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n+1 </a:t>
            </a:r>
            <a:r>
              <a:rPr lang="en-US" dirty="0" smtClean="0"/>
              <a:t>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cs typeface="Times New Roman" pitchFamily="18" charset="0"/>
              </a:rPr>
              <a:t>nodes total</a:t>
            </a:r>
          </a:p>
          <a:p>
            <a:pPr>
              <a:spcBef>
                <a:spcPts val="1200"/>
              </a:spcBef>
              <a:defRPr/>
            </a:pPr>
            <a:r>
              <a:rPr lang="en-US" i="1" u="sng" dirty="0" smtClean="0">
                <a:cs typeface="Times New Roman" pitchFamily="18" charset="0"/>
              </a:rPr>
              <a:t>Complete</a:t>
            </a:r>
            <a:r>
              <a:rPr lang="en-US" dirty="0" smtClean="0">
                <a:cs typeface="Times New Roman" pitchFamily="18" charset="0"/>
              </a:rPr>
              <a:t> binary trees have no internal nodes with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>
                <a:cs typeface="Times New Roman" pitchFamily="18" charset="0"/>
              </a:rPr>
              <a:t> child </a:t>
            </a:r>
            <a:r>
              <a:rPr lang="en-US" dirty="0" smtClean="0">
                <a:cs typeface="Times New Roman" pitchFamily="18" charset="0"/>
              </a:rPr>
              <a:t>pointers – the only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>
                <a:cs typeface="Times New Roman" pitchFamily="18" charset="0"/>
              </a:rPr>
              <a:t> pointers are at the leaves.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cs typeface="Times New Roman" pitchFamily="18" charset="0"/>
              </a:rPr>
              <a:t>Trees are </a:t>
            </a:r>
            <a:r>
              <a:rPr lang="en-US" i="1" u="sng" dirty="0" smtClean="0">
                <a:cs typeface="Times New Roman" pitchFamily="18" charset="0"/>
              </a:rPr>
              <a:t>balanced</a:t>
            </a:r>
            <a:r>
              <a:rPr lang="en-US" dirty="0" smtClean="0">
                <a:cs typeface="Times New Roman" pitchFamily="18" charset="0"/>
              </a:rPr>
              <a:t> if the height of the left and right subtrees of all nodes are equal.</a:t>
            </a:r>
            <a:endParaRPr lang="en-US" dirty="0" smtClean="0"/>
          </a:p>
          <a:p>
            <a:pPr lvl="1">
              <a:spcBef>
                <a:spcPts val="1200"/>
              </a:spcBef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z="4500"/>
              <a:t>The Binary Search Tree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1887200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Trees typically are used to maintain </a:t>
            </a:r>
            <a:r>
              <a:rPr lang="en-US" i="1" u="sng" dirty="0" smtClean="0"/>
              <a:t>ordered</a:t>
            </a:r>
            <a:r>
              <a:rPr lang="en-US" dirty="0" smtClean="0"/>
              <a:t> data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There are other uses for trees, as we will see, that do NOT maintain ordered data. 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Trees with ordered data must maintain the </a:t>
            </a:r>
            <a:r>
              <a:rPr lang="en-US" b="1" i="1" u="sng" dirty="0" smtClean="0"/>
              <a:t>Binary-Search Tree (BST) Property</a:t>
            </a:r>
            <a:r>
              <a:rPr lang="en-US" b="1" i="1" dirty="0" smtClean="0"/>
              <a:t>:</a:t>
            </a:r>
          </a:p>
          <a:p>
            <a:pPr>
              <a:spcBef>
                <a:spcPts val="1200"/>
              </a:spcBef>
              <a:buNone/>
            </a:pPr>
            <a:r>
              <a:rPr lang="en-US" sz="2500" dirty="0"/>
              <a:t>	If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500" dirty="0"/>
              <a:t> is in the left </a:t>
            </a:r>
            <a:r>
              <a:rPr lang="en-US" sz="2500" dirty="0" err="1"/>
              <a:t>subtree</a:t>
            </a:r>
            <a:r>
              <a:rPr lang="en-US" sz="2500" dirty="0"/>
              <a:t> of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500" dirty="0"/>
              <a:t>, then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key[y] ≤ key[x]</a:t>
            </a:r>
          </a:p>
          <a:p>
            <a:pPr>
              <a:spcBef>
                <a:spcPts val="1200"/>
              </a:spcBef>
              <a:buNone/>
            </a:pPr>
            <a:r>
              <a:rPr lang="en-US" sz="2500" dirty="0"/>
              <a:t>	If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500" dirty="0"/>
              <a:t> is in the right </a:t>
            </a:r>
            <a:r>
              <a:rPr lang="en-US" sz="2500" dirty="0" err="1"/>
              <a:t>subtree</a:t>
            </a:r>
            <a:r>
              <a:rPr lang="en-US" sz="2500" dirty="0"/>
              <a:t> of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500" dirty="0"/>
              <a:t>, then </a:t>
            </a:r>
            <a:r>
              <a:rPr lang="en-US" sz="2500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key[y] ≥ key[x]</a:t>
            </a:r>
          </a:p>
          <a:p>
            <a:pPr>
              <a:spcBef>
                <a:spcPts val="1200"/>
              </a:spcBef>
              <a:buNone/>
            </a:pPr>
            <a:r>
              <a:rPr lang="en-US" sz="2500" dirty="0"/>
              <a:t>	Or, put the other way:</a:t>
            </a:r>
          </a:p>
          <a:p>
            <a:pPr>
              <a:spcBef>
                <a:spcPts val="1200"/>
              </a:spcBef>
              <a:buNone/>
            </a:pPr>
            <a:r>
              <a:rPr lang="en-US" sz="2500" dirty="0"/>
              <a:t>	If the key you’re trying to find / insert is less than the key in the current node, look in the left </a:t>
            </a:r>
            <a:r>
              <a:rPr lang="en-US" sz="2500" dirty="0" err="1"/>
              <a:t>subtree</a:t>
            </a:r>
            <a:r>
              <a:rPr lang="en-US" sz="2500" dirty="0"/>
              <a:t>, otherwise look in the right </a:t>
            </a:r>
            <a:r>
              <a:rPr lang="en-US" sz="2500" dirty="0" err="1"/>
              <a:t>subtree</a:t>
            </a:r>
            <a:r>
              <a:rPr lang="en-US" sz="2500" dirty="0"/>
              <a:t> (unless they’re equal, of course!)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93186" name="TextBox 3"/>
          <p:cNvSpPr txBox="1">
            <a:spLocks noChangeArrowheads="1"/>
          </p:cNvSpPr>
          <p:nvPr/>
        </p:nvSpPr>
        <p:spPr bwMode="auto">
          <a:xfrm>
            <a:off x="5911851" y="1363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3186" idx="1"/>
            <a:endCxn id="93186" idx="3"/>
          </p:cNvCxnSpPr>
          <p:nvPr/>
        </p:nvCxnSpPr>
        <p:spPr>
          <a:xfrm rot="10800000" flipH="1">
            <a:off x="5911851" y="16875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3186" idx="2"/>
          </p:cNvCxnSpPr>
          <p:nvPr/>
        </p:nvCxnSpPr>
        <p:spPr>
          <a:xfrm rot="5400000" flipH="1">
            <a:off x="5980113" y="1847851"/>
            <a:ext cx="325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89" name="TextBox 11"/>
          <p:cNvSpPr txBox="1">
            <a:spLocks noChangeArrowheads="1"/>
          </p:cNvSpPr>
          <p:nvPr/>
        </p:nvSpPr>
        <p:spPr bwMode="auto">
          <a:xfrm>
            <a:off x="176847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93189" idx="1"/>
            <a:endCxn id="93189" idx="3"/>
          </p:cNvCxnSpPr>
          <p:nvPr/>
        </p:nvCxnSpPr>
        <p:spPr>
          <a:xfrm rot="10800000" flipH="1">
            <a:off x="176847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3189" idx="2"/>
          </p:cNvCxnSpPr>
          <p:nvPr/>
        </p:nvCxnSpPr>
        <p:spPr>
          <a:xfrm rot="5400000" flipH="1">
            <a:off x="183594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92" name="TextBox 14"/>
          <p:cNvSpPr txBox="1">
            <a:spLocks noChangeArrowheads="1"/>
          </p:cNvSpPr>
          <p:nvPr/>
        </p:nvSpPr>
        <p:spPr bwMode="auto">
          <a:xfrm>
            <a:off x="232092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93192" idx="1"/>
            <a:endCxn id="93192" idx="3"/>
          </p:cNvCxnSpPr>
          <p:nvPr/>
        </p:nvCxnSpPr>
        <p:spPr>
          <a:xfrm rot="10800000" flipH="1">
            <a:off x="232092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3192" idx="2"/>
          </p:cNvCxnSpPr>
          <p:nvPr/>
        </p:nvCxnSpPr>
        <p:spPr>
          <a:xfrm rot="5400000" flipH="1">
            <a:off x="238839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95" name="TextBox 18"/>
          <p:cNvSpPr txBox="1">
            <a:spLocks noChangeArrowheads="1"/>
          </p:cNvSpPr>
          <p:nvPr/>
        </p:nvSpPr>
        <p:spPr bwMode="auto">
          <a:xfrm>
            <a:off x="2873376" y="5148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93195" idx="1"/>
            <a:endCxn id="93195" idx="3"/>
          </p:cNvCxnSpPr>
          <p:nvPr/>
        </p:nvCxnSpPr>
        <p:spPr>
          <a:xfrm rot="10800000" flipH="1">
            <a:off x="2873376" y="5472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3195" idx="2"/>
          </p:cNvCxnSpPr>
          <p:nvPr/>
        </p:nvCxnSpPr>
        <p:spPr>
          <a:xfrm rot="5400000" flipH="1">
            <a:off x="2941638" y="56324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98" name="TextBox 21"/>
          <p:cNvSpPr txBox="1">
            <a:spLocks noChangeArrowheads="1"/>
          </p:cNvSpPr>
          <p:nvPr/>
        </p:nvSpPr>
        <p:spPr bwMode="auto">
          <a:xfrm>
            <a:off x="3425826" y="5151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93198" idx="1"/>
            <a:endCxn id="93198" idx="3"/>
          </p:cNvCxnSpPr>
          <p:nvPr/>
        </p:nvCxnSpPr>
        <p:spPr>
          <a:xfrm rot="10800000" flipH="1">
            <a:off x="3425826" y="5473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3198" idx="2"/>
          </p:cNvCxnSpPr>
          <p:nvPr/>
        </p:nvCxnSpPr>
        <p:spPr>
          <a:xfrm rot="5400000" flipH="1">
            <a:off x="3493294" y="5634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01" name="TextBox 24"/>
          <p:cNvSpPr txBox="1">
            <a:spLocks noChangeArrowheads="1"/>
          </p:cNvSpPr>
          <p:nvPr/>
        </p:nvSpPr>
        <p:spPr bwMode="auto">
          <a:xfrm>
            <a:off x="3978276" y="5153025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93201" idx="1"/>
            <a:endCxn id="93201" idx="3"/>
          </p:cNvCxnSpPr>
          <p:nvPr/>
        </p:nvCxnSpPr>
        <p:spPr>
          <a:xfrm rot="10800000" flipH="1">
            <a:off x="3978276" y="5476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3201" idx="2"/>
          </p:cNvCxnSpPr>
          <p:nvPr/>
        </p:nvCxnSpPr>
        <p:spPr>
          <a:xfrm rot="5400000" flipH="1">
            <a:off x="4045744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04" name="TextBox 30"/>
          <p:cNvSpPr txBox="1">
            <a:spLocks noChangeArrowheads="1"/>
          </p:cNvSpPr>
          <p:nvPr/>
        </p:nvSpPr>
        <p:spPr bwMode="auto">
          <a:xfrm>
            <a:off x="5083176" y="51593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93204" idx="1"/>
            <a:endCxn id="93204" idx="3"/>
          </p:cNvCxnSpPr>
          <p:nvPr/>
        </p:nvCxnSpPr>
        <p:spPr>
          <a:xfrm rot="10800000" flipH="1">
            <a:off x="5083176" y="54816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3204" idx="2"/>
          </p:cNvCxnSpPr>
          <p:nvPr/>
        </p:nvCxnSpPr>
        <p:spPr>
          <a:xfrm rot="5400000" flipH="1">
            <a:off x="5150644" y="56427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07" name="TextBox 33"/>
          <p:cNvSpPr txBox="1">
            <a:spLocks noChangeArrowheads="1"/>
          </p:cNvSpPr>
          <p:nvPr/>
        </p:nvSpPr>
        <p:spPr bwMode="auto">
          <a:xfrm>
            <a:off x="5635626" y="51609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93207" idx="1"/>
            <a:endCxn id="93207" idx="3"/>
          </p:cNvCxnSpPr>
          <p:nvPr/>
        </p:nvCxnSpPr>
        <p:spPr>
          <a:xfrm rot="10800000" flipH="1">
            <a:off x="5635626" y="54848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3207" idx="2"/>
          </p:cNvCxnSpPr>
          <p:nvPr/>
        </p:nvCxnSpPr>
        <p:spPr>
          <a:xfrm rot="5400000" flipH="1">
            <a:off x="5703888" y="56451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0" name="TextBox 36"/>
          <p:cNvSpPr txBox="1">
            <a:spLocks noChangeArrowheads="1"/>
          </p:cNvSpPr>
          <p:nvPr/>
        </p:nvSpPr>
        <p:spPr bwMode="auto">
          <a:xfrm>
            <a:off x="6188076" y="51641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93210" idx="1"/>
            <a:endCxn id="93210" idx="3"/>
          </p:cNvCxnSpPr>
          <p:nvPr/>
        </p:nvCxnSpPr>
        <p:spPr>
          <a:xfrm rot="10800000" flipH="1">
            <a:off x="6188076" y="54879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3210" idx="2"/>
          </p:cNvCxnSpPr>
          <p:nvPr/>
        </p:nvCxnSpPr>
        <p:spPr>
          <a:xfrm rot="5400000" flipH="1">
            <a:off x="6256338" y="56483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3" name="TextBox 39"/>
          <p:cNvSpPr txBox="1">
            <a:spLocks noChangeArrowheads="1"/>
          </p:cNvSpPr>
          <p:nvPr/>
        </p:nvSpPr>
        <p:spPr bwMode="auto">
          <a:xfrm>
            <a:off x="6740526" y="5167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93213" idx="1"/>
            <a:endCxn id="93213" idx="3"/>
          </p:cNvCxnSpPr>
          <p:nvPr/>
        </p:nvCxnSpPr>
        <p:spPr>
          <a:xfrm rot="10800000" flipH="1">
            <a:off x="6740526" y="54895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3213" idx="2"/>
          </p:cNvCxnSpPr>
          <p:nvPr/>
        </p:nvCxnSpPr>
        <p:spPr>
          <a:xfrm rot="5400000" flipH="1">
            <a:off x="6808788" y="56515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6" name="TextBox 45"/>
          <p:cNvSpPr txBox="1">
            <a:spLocks noChangeArrowheads="1"/>
          </p:cNvSpPr>
          <p:nvPr/>
        </p:nvSpPr>
        <p:spPr bwMode="auto">
          <a:xfrm>
            <a:off x="784542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7" name="Straight Connector 46"/>
          <p:cNvCxnSpPr>
            <a:stCxn id="93216" idx="1"/>
            <a:endCxn id="93216" idx="3"/>
          </p:cNvCxnSpPr>
          <p:nvPr/>
        </p:nvCxnSpPr>
        <p:spPr>
          <a:xfrm rot="10800000" flipH="1">
            <a:off x="78454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3216" idx="2"/>
          </p:cNvCxnSpPr>
          <p:nvPr/>
        </p:nvCxnSpPr>
        <p:spPr>
          <a:xfrm rot="5400000" flipH="1">
            <a:off x="7913688" y="56562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9" name="TextBox 60"/>
          <p:cNvSpPr txBox="1">
            <a:spLocks noChangeArrowheads="1"/>
          </p:cNvSpPr>
          <p:nvPr/>
        </p:nvSpPr>
        <p:spPr bwMode="auto">
          <a:xfrm>
            <a:off x="2044701" y="42640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93219" idx="1"/>
            <a:endCxn id="93219" idx="3"/>
          </p:cNvCxnSpPr>
          <p:nvPr/>
        </p:nvCxnSpPr>
        <p:spPr>
          <a:xfrm rot="10800000" flipH="1">
            <a:off x="2044701" y="4587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3219" idx="2"/>
          </p:cNvCxnSpPr>
          <p:nvPr/>
        </p:nvCxnSpPr>
        <p:spPr>
          <a:xfrm rot="5400000" flipH="1">
            <a:off x="2112963" y="47482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2" name="TextBox 63"/>
          <p:cNvSpPr txBox="1">
            <a:spLocks noChangeArrowheads="1"/>
          </p:cNvSpPr>
          <p:nvPr/>
        </p:nvSpPr>
        <p:spPr bwMode="auto">
          <a:xfrm>
            <a:off x="3149601" y="4262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93222" idx="1"/>
            <a:endCxn id="93222" idx="3"/>
          </p:cNvCxnSpPr>
          <p:nvPr/>
        </p:nvCxnSpPr>
        <p:spPr>
          <a:xfrm rot="10800000" flipH="1">
            <a:off x="3149601" y="4584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3222" idx="2"/>
          </p:cNvCxnSpPr>
          <p:nvPr/>
        </p:nvCxnSpPr>
        <p:spPr>
          <a:xfrm rot="5400000" flipH="1">
            <a:off x="3217069" y="4745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5" name="TextBox 66"/>
          <p:cNvSpPr txBox="1">
            <a:spLocks noChangeArrowheads="1"/>
          </p:cNvSpPr>
          <p:nvPr/>
        </p:nvSpPr>
        <p:spPr bwMode="auto">
          <a:xfrm>
            <a:off x="4254501" y="42608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endParaRPr lang="en-US"/>
          </a:p>
        </p:txBody>
      </p:sp>
      <p:cxnSp>
        <p:nvCxnSpPr>
          <p:cNvPr id="93226" name="Straight Connector 67"/>
          <p:cNvCxnSpPr>
            <a:cxnSpLocks noChangeShapeType="1"/>
            <a:stCxn id="93225" idx="1"/>
            <a:endCxn id="93225" idx="3"/>
          </p:cNvCxnSpPr>
          <p:nvPr/>
        </p:nvCxnSpPr>
        <p:spPr bwMode="auto">
          <a:xfrm>
            <a:off x="4254501" y="458628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7" name="Straight Connector 68"/>
          <p:cNvCxnSpPr>
            <a:cxnSpLocks noChangeShapeType="1"/>
          </p:cNvCxnSpPr>
          <p:nvPr/>
        </p:nvCxnSpPr>
        <p:spPr bwMode="auto">
          <a:xfrm flipH="1">
            <a:off x="4483100" y="4594225"/>
            <a:ext cx="1588" cy="323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3228" name="TextBox 69"/>
          <p:cNvSpPr txBox="1">
            <a:spLocks noChangeArrowheads="1"/>
          </p:cNvSpPr>
          <p:nvPr/>
        </p:nvSpPr>
        <p:spPr bwMode="auto">
          <a:xfrm>
            <a:off x="5359401" y="4259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93228" idx="1"/>
            <a:endCxn id="93228" idx="3"/>
          </p:cNvCxnSpPr>
          <p:nvPr/>
        </p:nvCxnSpPr>
        <p:spPr>
          <a:xfrm rot="10800000" flipH="1">
            <a:off x="5359401" y="4581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3228" idx="2"/>
          </p:cNvCxnSpPr>
          <p:nvPr/>
        </p:nvCxnSpPr>
        <p:spPr>
          <a:xfrm rot="5400000" flipH="1">
            <a:off x="5426869" y="47426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1" name="TextBox 72"/>
          <p:cNvSpPr txBox="1">
            <a:spLocks noChangeArrowheads="1"/>
          </p:cNvSpPr>
          <p:nvPr/>
        </p:nvSpPr>
        <p:spPr bwMode="auto">
          <a:xfrm>
            <a:off x="6464301" y="42560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93231" idx="1"/>
            <a:endCxn id="93231" idx="3"/>
          </p:cNvCxnSpPr>
          <p:nvPr/>
        </p:nvCxnSpPr>
        <p:spPr>
          <a:xfrm rot="10800000" flipH="1">
            <a:off x="6464301" y="4579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3231" idx="2"/>
          </p:cNvCxnSpPr>
          <p:nvPr/>
        </p:nvCxnSpPr>
        <p:spPr>
          <a:xfrm rot="5400000" flipH="1">
            <a:off x="6532563" y="47418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4" name="TextBox 75"/>
          <p:cNvSpPr txBox="1">
            <a:spLocks noChangeArrowheads="1"/>
          </p:cNvSpPr>
          <p:nvPr/>
        </p:nvSpPr>
        <p:spPr bwMode="auto">
          <a:xfrm>
            <a:off x="7569201" y="425450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V</a:t>
            </a:r>
          </a:p>
          <a:p>
            <a:pPr algn="ctr"/>
            <a:endParaRPr lang="en-US"/>
          </a:p>
        </p:txBody>
      </p:sp>
      <p:cxnSp>
        <p:nvCxnSpPr>
          <p:cNvPr id="93235" name="Straight Connector 76"/>
          <p:cNvCxnSpPr>
            <a:cxnSpLocks noChangeShapeType="1"/>
            <a:stCxn id="93234" idx="1"/>
            <a:endCxn id="93234" idx="3"/>
          </p:cNvCxnSpPr>
          <p:nvPr/>
        </p:nvCxnSpPr>
        <p:spPr bwMode="auto">
          <a:xfrm>
            <a:off x="7569201" y="457993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77"/>
          <p:cNvCxnSpPr/>
          <p:nvPr/>
        </p:nvCxnSpPr>
        <p:spPr>
          <a:xfrm rot="5400000" flipH="1">
            <a:off x="7638257" y="47331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7" name="TextBox 78"/>
          <p:cNvSpPr txBox="1">
            <a:spLocks noChangeArrowheads="1"/>
          </p:cNvSpPr>
          <p:nvPr/>
        </p:nvSpPr>
        <p:spPr bwMode="auto">
          <a:xfrm>
            <a:off x="8674101" y="42529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93237" idx="1"/>
            <a:endCxn id="93237" idx="3"/>
          </p:cNvCxnSpPr>
          <p:nvPr/>
        </p:nvCxnSpPr>
        <p:spPr>
          <a:xfrm rot="10800000" flipH="1">
            <a:off x="8674101" y="4576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3237" idx="2"/>
          </p:cNvCxnSpPr>
          <p:nvPr/>
        </p:nvCxnSpPr>
        <p:spPr>
          <a:xfrm rot="5400000" flipH="1">
            <a:off x="8743157" y="47378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0" name="TextBox 84"/>
          <p:cNvSpPr txBox="1">
            <a:spLocks noChangeArrowheads="1"/>
          </p:cNvSpPr>
          <p:nvPr/>
        </p:nvSpPr>
        <p:spPr bwMode="auto">
          <a:xfrm>
            <a:off x="2597151" y="33432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93240" idx="1"/>
            <a:endCxn id="93240" idx="3"/>
          </p:cNvCxnSpPr>
          <p:nvPr/>
        </p:nvCxnSpPr>
        <p:spPr>
          <a:xfrm rot="10800000" flipH="1">
            <a:off x="2597151" y="3667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3240" idx="2"/>
          </p:cNvCxnSpPr>
          <p:nvPr/>
        </p:nvCxnSpPr>
        <p:spPr>
          <a:xfrm rot="5400000" flipH="1">
            <a:off x="2665413" y="382746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3" name="TextBox 87"/>
          <p:cNvSpPr txBox="1">
            <a:spLocks noChangeArrowheads="1"/>
          </p:cNvSpPr>
          <p:nvPr/>
        </p:nvSpPr>
        <p:spPr bwMode="auto">
          <a:xfrm>
            <a:off x="4806951" y="3341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3243" idx="1"/>
            <a:endCxn id="93243" idx="3"/>
          </p:cNvCxnSpPr>
          <p:nvPr/>
        </p:nvCxnSpPr>
        <p:spPr>
          <a:xfrm rot="10800000" flipH="1">
            <a:off x="4806951" y="36639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3243" idx="2"/>
          </p:cNvCxnSpPr>
          <p:nvPr/>
        </p:nvCxnSpPr>
        <p:spPr>
          <a:xfrm rot="5400000" flipH="1">
            <a:off x="4874419" y="38250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6" name="TextBox 90"/>
          <p:cNvSpPr txBox="1">
            <a:spLocks noChangeArrowheads="1"/>
          </p:cNvSpPr>
          <p:nvPr/>
        </p:nvSpPr>
        <p:spPr bwMode="auto">
          <a:xfrm>
            <a:off x="7016751" y="33401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3246" idx="1"/>
            <a:endCxn id="93246" idx="3"/>
          </p:cNvCxnSpPr>
          <p:nvPr/>
        </p:nvCxnSpPr>
        <p:spPr>
          <a:xfrm rot="10800000" flipH="1">
            <a:off x="7016751" y="3662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3246" idx="2"/>
          </p:cNvCxnSpPr>
          <p:nvPr/>
        </p:nvCxnSpPr>
        <p:spPr>
          <a:xfrm rot="5400000" flipH="1">
            <a:off x="7085013" y="3824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9" name="TextBox 93"/>
          <p:cNvSpPr txBox="1">
            <a:spLocks noChangeArrowheads="1"/>
          </p:cNvSpPr>
          <p:nvPr/>
        </p:nvSpPr>
        <p:spPr bwMode="auto">
          <a:xfrm>
            <a:off x="9226551" y="33385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Z</a:t>
            </a:r>
          </a:p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249" idx="1"/>
            <a:endCxn id="93249" idx="3"/>
          </p:cNvCxnSpPr>
          <p:nvPr/>
        </p:nvCxnSpPr>
        <p:spPr>
          <a:xfrm rot="10800000" flipH="1">
            <a:off x="9226551" y="3660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249" idx="2"/>
          </p:cNvCxnSpPr>
          <p:nvPr/>
        </p:nvCxnSpPr>
        <p:spPr>
          <a:xfrm rot="5400000" flipH="1">
            <a:off x="9294813" y="38227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52" name="TextBox 96"/>
          <p:cNvSpPr txBox="1">
            <a:spLocks noChangeArrowheads="1"/>
          </p:cNvSpPr>
          <p:nvPr/>
        </p:nvSpPr>
        <p:spPr bwMode="auto">
          <a:xfrm>
            <a:off x="8121651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3252" idx="1"/>
            <a:endCxn id="93252" idx="3"/>
          </p:cNvCxnSpPr>
          <p:nvPr/>
        </p:nvCxnSpPr>
        <p:spPr>
          <a:xfrm rot="10800000" flipH="1">
            <a:off x="8121651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252" idx="2"/>
          </p:cNvCxnSpPr>
          <p:nvPr/>
        </p:nvCxnSpPr>
        <p:spPr>
          <a:xfrm rot="5400000" flipH="1">
            <a:off x="8190707" y="28614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55" name="TextBox 99"/>
          <p:cNvSpPr txBox="1">
            <a:spLocks noChangeArrowheads="1"/>
          </p:cNvSpPr>
          <p:nvPr/>
        </p:nvSpPr>
        <p:spPr bwMode="auto">
          <a:xfrm>
            <a:off x="3748089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93255" idx="1"/>
            <a:endCxn id="93255" idx="3"/>
          </p:cNvCxnSpPr>
          <p:nvPr/>
        </p:nvCxnSpPr>
        <p:spPr>
          <a:xfrm rot="10800000" flipH="1">
            <a:off x="3748089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255" idx="2"/>
          </p:cNvCxnSpPr>
          <p:nvPr/>
        </p:nvCxnSpPr>
        <p:spPr>
          <a:xfrm rot="5400000" flipH="1">
            <a:off x="3816351" y="28606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3189" idx="0"/>
          </p:cNvCxnSpPr>
          <p:nvPr/>
        </p:nvCxnSpPr>
        <p:spPr>
          <a:xfrm rot="5400000">
            <a:off x="19026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3192" idx="0"/>
          </p:cNvCxnSpPr>
          <p:nvPr/>
        </p:nvCxnSpPr>
        <p:spPr>
          <a:xfrm rot="16200000" flipH="1">
            <a:off x="22939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H="1">
            <a:off x="78184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860551" y="1087438"/>
            <a:ext cx="3732213" cy="6604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If what we seek is “less than” where we are, take the left branch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648451" y="1087438"/>
            <a:ext cx="3800475" cy="6477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If what we seek is “greater than” where we are, take the right branch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714876" y="2374901"/>
            <a:ext cx="2854325" cy="646113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dirty="0"/>
              <a:t>If we’re about to follow a </a:t>
            </a:r>
            <a:r>
              <a:rPr lang="en-US" cap="small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pointer, it’s not found</a:t>
            </a:r>
          </a:p>
        </p:txBody>
      </p:sp>
      <p:sp>
        <p:nvSpPr>
          <p:cNvPr id="93284" name="TextBox 63"/>
          <p:cNvSpPr txBox="1">
            <a:spLocks noChangeArrowheads="1"/>
          </p:cNvSpPr>
          <p:nvPr/>
        </p:nvSpPr>
        <p:spPr bwMode="auto">
          <a:xfrm>
            <a:off x="4521201" y="514826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K</a:t>
            </a:r>
          </a:p>
          <a:p>
            <a:r>
              <a:rPr lang="en-US">
                <a:sym typeface="Symbol" pitchFamily="18" charset="2"/>
              </a:rPr>
              <a:t> </a:t>
            </a:r>
          </a:p>
        </p:txBody>
      </p:sp>
      <p:cxnSp>
        <p:nvCxnSpPr>
          <p:cNvPr id="93285" name="Straight Connector 64"/>
          <p:cNvCxnSpPr>
            <a:cxnSpLocks noChangeShapeType="1"/>
          </p:cNvCxnSpPr>
          <p:nvPr/>
        </p:nvCxnSpPr>
        <p:spPr bwMode="auto">
          <a:xfrm>
            <a:off x="4521201" y="547370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" name="Straight Connector 65"/>
          <p:cNvCxnSpPr/>
          <p:nvPr/>
        </p:nvCxnSpPr>
        <p:spPr>
          <a:xfrm rot="5400000" flipH="1">
            <a:off x="4588669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87" name="TextBox 36"/>
          <p:cNvSpPr txBox="1">
            <a:spLocks noChangeArrowheads="1"/>
          </p:cNvSpPr>
          <p:nvPr/>
        </p:nvSpPr>
        <p:spPr bwMode="auto">
          <a:xfrm>
            <a:off x="7286626" y="51498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" name="Straight Connector 38"/>
          <p:cNvCxnSpPr/>
          <p:nvPr/>
        </p:nvCxnSpPr>
        <p:spPr>
          <a:xfrm rot="5400000" flipH="1">
            <a:off x="7354888" y="56229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27"/>
          <p:cNvCxnSpPr/>
          <p:nvPr/>
        </p:nvCxnSpPr>
        <p:spPr>
          <a:xfrm rot="5400000">
            <a:off x="7420770" y="486013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 rot="10800000" flipH="1">
            <a:off x="72866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3"/>
          <p:cNvCxnSpPr/>
          <p:nvPr/>
        </p:nvCxnSpPr>
        <p:spPr>
          <a:xfrm rot="16200000" flipH="1">
            <a:off x="4440239" y="488315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err="1" smtClean="0"/>
              <a:t>Cormen</a:t>
            </a:r>
            <a:r>
              <a:rPr lang="en-US" dirty="0" smtClean="0"/>
              <a:t> </a:t>
            </a:r>
            <a:r>
              <a:rPr lang="en-US" dirty="0" smtClean="0"/>
              <a:t>Chapter </a:t>
            </a:r>
            <a:r>
              <a:rPr lang="en-US" dirty="0" smtClean="0"/>
              <a:t>12 Will Continue…</a:t>
            </a:r>
            <a:endParaRPr lang="en-US" dirty="0" smtClean="0"/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>
          <a:xfrm>
            <a:off x="1638300" y="1104901"/>
            <a:ext cx="8915400" cy="5021263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r>
              <a:rPr lang="en-US" sz="8000"/>
              <a:t>Any Questions?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Just as with the sorting problem, dynamic sets can store key values, which must remain associated with the corresponding satellite data.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will concern ourselves with only the key data, but it is implicit that the satellite data must be kept in sync – if we move / copy the key data from one location (think “nodes” here) to another, then </a:t>
            </a:r>
            <a:br>
              <a:rPr lang="en-US" dirty="0" smtClean="0"/>
            </a:br>
            <a:r>
              <a:rPr lang="en-US" dirty="0" smtClean="0"/>
              <a:t>the corresponding satellite data must be moved / copied with it.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34112" y="904875"/>
            <a:ext cx="11923775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Some sets exist only to contain data, and there is no particular ordering of the data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General linked lists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lists contain data to be maintained in a particular order (text, numeric, chronological)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Sorted linked lists (lexicographic [text] / numeric order)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Stacks / Queues (chronological)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1850624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If a dynamic set is to contain ordered data, it needs to support “ordering” operations, such as: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Find the minimum (or maximum) value in the set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From a given value, find the next (or previous) value</a:t>
            </a:r>
            <a:br>
              <a:rPr lang="en-US" dirty="0" smtClean="0"/>
            </a:br>
            <a:r>
              <a:rPr lang="en-US" dirty="0" smtClean="0"/>
              <a:t>in the set (if there </a:t>
            </a:r>
            <a:r>
              <a:rPr lang="en-US" i="1" dirty="0" smtClean="0"/>
              <a:t>is</a:t>
            </a:r>
            <a:r>
              <a:rPr lang="en-US" dirty="0" smtClean="0"/>
              <a:t> one, of course)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These have “less than” / “greater than” implications, which can be complicated by the duplicate key issue (“less than or equal to” / “greater than or equal to”)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Dynamic set operations can be divided into two broad categories: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i="1" u="sng" dirty="0" smtClean="0"/>
              <a:t>Queries</a:t>
            </a:r>
            <a:r>
              <a:rPr lang="en-US" dirty="0" smtClean="0"/>
              <a:t> return information on the set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i="1" u="sng" dirty="0" smtClean="0"/>
              <a:t>Modifying operations</a:t>
            </a:r>
            <a:r>
              <a:rPr lang="en-US" dirty="0" smtClean="0"/>
              <a:t> change the set in some way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Our dynamic set will have to be able to handle a variety of different operators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A given application may or may not need </a:t>
            </a:r>
            <a:r>
              <a:rPr lang="en-US" i="1" u="sng" dirty="0" smtClean="0"/>
              <a:t>all</a:t>
            </a:r>
            <a:r>
              <a:rPr lang="en-US" dirty="0" smtClean="0"/>
              <a:t> of the potential operations</a:t>
            </a:r>
          </a:p>
          <a:p>
            <a:pPr marL="1143000" lvl="2" indent="-228600">
              <a:spcBef>
                <a:spcPts val="1200"/>
              </a:spcBef>
              <a:defRPr/>
            </a:pPr>
            <a:r>
              <a:rPr lang="en-US" dirty="0" smtClean="0"/>
              <a:t>A set to which we only </a:t>
            </a:r>
            <a:r>
              <a:rPr lang="en-US" i="1" u="sng" dirty="0" smtClean="0"/>
              <a:t>add</a:t>
            </a:r>
            <a:r>
              <a:rPr lang="en-US" dirty="0" smtClean="0"/>
              <a:t> items (like most dictionaries) does not need a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 smtClean="0"/>
              <a:t>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Dynamic Sets – Introduction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Dynamic Set Operations (1):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(S, k)</a:t>
            </a:r>
            <a:r>
              <a:rPr lang="en-US" dirty="0" smtClean="0"/>
              <a:t> – A </a:t>
            </a:r>
            <a:r>
              <a:rPr lang="en-US" i="1" u="sng" dirty="0" smtClean="0"/>
              <a:t>query</a:t>
            </a:r>
            <a:r>
              <a:rPr lang="en-US" dirty="0" smtClean="0"/>
              <a:t> that, given a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and a key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returns a pointer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to an element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x.key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or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/>
              <a:t>contains no such element</a:t>
            </a:r>
          </a:p>
          <a:p>
            <a:pPr marL="1025525" lvl="2" indent="-285750">
              <a:spcBef>
                <a:spcPts val="720"/>
              </a:spcBef>
              <a:defRPr/>
            </a:pPr>
            <a:r>
              <a:rPr lang="en-US" dirty="0" smtClean="0"/>
              <a:t>If we’re implementing nodes,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pointer to a node, and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/>
              <a:t> represents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 smtClean="0"/>
              <a:t> – no node containing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exists in the 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.</a:t>
            </a:r>
          </a:p>
          <a:p>
            <a:pPr marL="742950" lvl="1" indent="-285750">
              <a:spcBef>
                <a:spcPts val="1800"/>
              </a:spcBef>
              <a:defRPr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S, x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– A </a:t>
            </a:r>
            <a:r>
              <a:rPr lang="en-US" i="1" u="sng" dirty="0" smtClean="0"/>
              <a:t>modifying</a:t>
            </a:r>
            <a:r>
              <a:rPr lang="en-US" dirty="0" smtClean="0"/>
              <a:t> operation that augments the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with the element pointed to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</a:t>
            </a:r>
          </a:p>
          <a:p>
            <a:pPr marL="1025525" lvl="2" indent="-285750">
              <a:spcBef>
                <a:spcPts val="720"/>
              </a:spcBef>
              <a:defRPr/>
            </a:pPr>
            <a:r>
              <a:rPr lang="en-US" dirty="0" smtClean="0"/>
              <a:t>We usually assume that any fields in element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needed by the set implementation have already been initialized</a:t>
            </a:r>
          </a:p>
          <a:p>
            <a:pPr marL="1025525" lvl="2" indent="-285750">
              <a:spcBef>
                <a:spcPts val="720"/>
              </a:spcBef>
              <a:defRPr/>
            </a:pPr>
            <a:r>
              <a:rPr lang="en-US" dirty="0" smtClean="0"/>
              <a:t>Also implied is that we’ve already checked to make sure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isn’t already </a:t>
            </a:r>
            <a:r>
              <a:rPr lang="en-US" i="1" u="sng" dirty="0" smtClean="0"/>
              <a:t>in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(or that we </a:t>
            </a:r>
            <a:r>
              <a:rPr lang="en-US" i="1" u="sng" dirty="0" smtClean="0"/>
              <a:t>are</a:t>
            </a:r>
            <a:r>
              <a:rPr lang="en-US" dirty="0" smtClean="0"/>
              <a:t> allowing duplicates)</a:t>
            </a:r>
          </a:p>
          <a:p>
            <a:pPr marL="742950" lvl="1" indent="-285750">
              <a:spcBef>
                <a:spcPts val="12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 bldLvl="2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8885</TotalTime>
  <Words>2945</Words>
  <Application>Microsoft Office PowerPoint</Application>
  <PresentationFormat>Widescreen</PresentationFormat>
  <Paragraphs>564</Paragraphs>
  <Slides>44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Franklin Gothic Book</vt:lpstr>
      <vt:lpstr>Symbol</vt:lpstr>
      <vt:lpstr>Times New Roman</vt:lpstr>
      <vt:lpstr>Wingdings</vt:lpstr>
      <vt:lpstr>Wingdings 2</vt:lpstr>
      <vt:lpstr>EECS</vt:lpstr>
      <vt:lpstr>EECS 2510  Non-Linear Data Structures and Programming in C++</vt:lpstr>
      <vt:lpstr>Introduction to Dynamic Sets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Dynamic Sets – Introduction</vt:lpstr>
      <vt:lpstr>Binary Search Trees</vt:lpstr>
      <vt:lpstr>Binary Search Trees – Introduction</vt:lpstr>
      <vt:lpstr>Linked Lists Form A Chain</vt:lpstr>
      <vt:lpstr>Doubly-Linked Lists</vt:lpstr>
      <vt:lpstr>Circular Doubly-Linked Lists  Rings</vt:lpstr>
      <vt:lpstr>Trees</vt:lpstr>
      <vt:lpstr>Tree Node Structure</vt:lpstr>
      <vt:lpstr>Tree Nodes</vt:lpstr>
      <vt:lpstr>Starting a Tree</vt:lpstr>
      <vt:lpstr>Trees With More Than One Node</vt:lpstr>
      <vt:lpstr>Parent Pointers</vt:lpstr>
      <vt:lpstr>Trees With More Than One Node</vt:lpstr>
      <vt:lpstr>Trees With More Than One Node</vt:lpstr>
      <vt:lpstr>Trees With More Than One Node</vt:lpstr>
      <vt:lpstr>Trees With More Than One Node</vt:lpstr>
      <vt:lpstr>Trees With More Than One Node</vt:lpstr>
      <vt:lpstr>Trees Have Levels, Height, or Depth</vt:lpstr>
      <vt:lpstr>Height vs Node Counts</vt:lpstr>
      <vt:lpstr>Trees With More Than One Node</vt:lpstr>
      <vt:lpstr>Child Nodes</vt:lpstr>
      <vt:lpstr>Continuing the Familial Analogy</vt:lpstr>
      <vt:lpstr>Trees Can Not Contain Cycles</vt:lpstr>
      <vt:lpstr>Nodes Must Have Single Parents</vt:lpstr>
      <vt:lpstr>Child Pointers Must Be Different</vt:lpstr>
      <vt:lpstr>So Why Use TWO Successor Pointers?</vt:lpstr>
      <vt:lpstr>Binary Search Tree</vt:lpstr>
      <vt:lpstr>So, to Recap…(1)</vt:lpstr>
      <vt:lpstr>So, to Recap…(2)</vt:lpstr>
      <vt:lpstr>So, to Recap…(3)</vt:lpstr>
      <vt:lpstr>The Binary Search Tree Property</vt:lpstr>
      <vt:lpstr>Binary Search Tree</vt:lpstr>
      <vt:lpstr>Cormen Chapter 12 Will Continue…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1010 – First Year Design</dc:title>
  <dc:creator>LGT</dc:creator>
  <cp:lastModifiedBy>LGT</cp:lastModifiedBy>
  <cp:revision>1347</cp:revision>
  <dcterms:created xsi:type="dcterms:W3CDTF">2010-07-29T23:41:00Z</dcterms:created>
  <dcterms:modified xsi:type="dcterms:W3CDTF">2016-11-22T00:27:45Z</dcterms:modified>
</cp:coreProperties>
</file>