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3"/>
  </p:notesMasterIdLst>
  <p:sldIdLst>
    <p:sldId id="256" r:id="rId2"/>
    <p:sldId id="259" r:id="rId3"/>
    <p:sldId id="371" r:id="rId4"/>
    <p:sldId id="369" r:id="rId5"/>
    <p:sldId id="370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30" r:id="rId31"/>
    <p:sldId id="329" r:id="rId32"/>
    <p:sldId id="331" r:id="rId33"/>
    <p:sldId id="328" r:id="rId34"/>
    <p:sldId id="332" r:id="rId35"/>
    <p:sldId id="321" r:id="rId36"/>
    <p:sldId id="322" r:id="rId37"/>
    <p:sldId id="352" r:id="rId38"/>
    <p:sldId id="323" r:id="rId39"/>
    <p:sldId id="353" r:id="rId40"/>
    <p:sldId id="324" r:id="rId41"/>
    <p:sldId id="325" r:id="rId42"/>
    <p:sldId id="333" r:id="rId43"/>
    <p:sldId id="334" r:id="rId44"/>
    <p:sldId id="326" r:id="rId45"/>
    <p:sldId id="354" r:id="rId46"/>
    <p:sldId id="335" r:id="rId47"/>
    <p:sldId id="336" r:id="rId48"/>
    <p:sldId id="337" r:id="rId49"/>
    <p:sldId id="338" r:id="rId50"/>
    <p:sldId id="339" r:id="rId51"/>
    <p:sldId id="340" r:id="rId52"/>
    <p:sldId id="355" r:id="rId53"/>
    <p:sldId id="341" r:id="rId54"/>
    <p:sldId id="342" r:id="rId55"/>
    <p:sldId id="358" r:id="rId56"/>
    <p:sldId id="357" r:id="rId57"/>
    <p:sldId id="356" r:id="rId58"/>
    <p:sldId id="361" r:id="rId59"/>
    <p:sldId id="362" r:id="rId60"/>
    <p:sldId id="363" r:id="rId61"/>
    <p:sldId id="349" r:id="rId6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6EA0B0"/>
    <a:srgbClr val="7030A0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475" autoAdjust="0"/>
    <p:restoredTop sz="94660"/>
  </p:normalViewPr>
  <p:slideViewPr>
    <p:cSldViewPr>
      <p:cViewPr varScale="1">
        <p:scale>
          <a:sx n="115" d="100"/>
          <a:sy n="115" d="100"/>
        </p:scale>
        <p:origin x="-102" y="-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576" cy="365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E26638-CF2F-43BB-983E-39DC2BA99511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C10428-7E96-4EED-A548-C25C08E29E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35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F32D4F-40C2-45BB-AB3F-E285D80A5EC7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642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A687D37-323E-4B3C-A429-8C2B0BBB835B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220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5D98474-F8C6-458E-8934-E89180B5C842}" type="slidenum">
              <a:rPr lang="en-US" sz="1200">
                <a:latin typeface="+mn-lt"/>
              </a:rPr>
              <a:pPr algn="r">
                <a:defRPr/>
              </a:pPr>
              <a:t>12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98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32A8C3D-5181-4CE1-817A-680AE6FFB84A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198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D45BD82-84E0-4DA9-B265-3C1DF5046CE9}" type="slidenum">
              <a:rPr lang="en-US" sz="1200">
                <a:latin typeface="+mn-lt"/>
              </a:rPr>
              <a:pPr algn="r">
                <a:defRPr/>
              </a:pPr>
              <a:t>14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169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4FA001F-2260-45F9-93BE-9B1966AAA96F}" type="slidenum">
              <a:rPr lang="en-US" sz="1200">
                <a:latin typeface="+mn-lt"/>
              </a:rPr>
              <a:pPr algn="r">
                <a:defRPr/>
              </a:pPr>
              <a:t>15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07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2A0F2D4-87A6-4AE4-A63C-2BBB35A76348}" type="slidenum">
              <a:rPr lang="en-US" sz="1200">
                <a:latin typeface="+mn-lt"/>
              </a:rPr>
              <a:pPr algn="r">
                <a:defRPr/>
              </a:pPr>
              <a:t>16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3199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CB191A3-F946-4825-83F3-406B10DAFB69}" type="slidenum">
              <a:rPr lang="en-US" sz="1200">
                <a:latin typeface="+mn-lt"/>
              </a:rPr>
              <a:pPr algn="r">
                <a:defRPr/>
              </a:pPr>
              <a:t>17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2267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0A1FA83-3C18-46AD-8881-89DC0F8D785F}" type="slidenum">
              <a:rPr lang="en-US" sz="1200">
                <a:latin typeface="+mn-lt"/>
              </a:rPr>
              <a:pPr algn="r">
                <a:defRPr/>
              </a:pPr>
              <a:t>18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498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7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D597207-AD69-44B3-8D66-56F09222D399}" type="slidenum">
              <a:rPr lang="en-US" sz="1200">
                <a:latin typeface="+mn-lt"/>
              </a:rPr>
              <a:pPr algn="r">
                <a:defRPr/>
              </a:pPr>
              <a:t>19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1641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1230B00-9733-4430-8F2A-A91B2F71ECF1}" type="slidenum">
              <a:rPr lang="en-US" sz="1200">
                <a:latin typeface="+mn-lt"/>
              </a:rPr>
              <a:pPr algn="r">
                <a:defRPr/>
              </a:pPr>
              <a:t>20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2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89D7077-4B1F-427A-A440-9328096BA88A}" type="slidenum">
              <a:rPr lang="en-US" sz="1200">
                <a:latin typeface="+mn-lt"/>
              </a:rPr>
              <a:pPr algn="r">
                <a:defRPr/>
              </a:pPr>
              <a:t>3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090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29D6802-430A-48C4-AACD-954A5448248A}" type="slidenum">
              <a:rPr lang="en-US" sz="1200">
                <a:latin typeface="+mn-lt"/>
              </a:rPr>
              <a:pPr algn="r">
                <a:defRPr/>
              </a:pPr>
              <a:t>21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655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2F1D1B7-7AD0-4C55-90A8-30B8C328385A}" type="slidenum">
              <a:rPr lang="en-US" sz="1200">
                <a:latin typeface="+mn-lt"/>
              </a:rPr>
              <a:pPr algn="r">
                <a:defRPr/>
              </a:pPr>
              <a:t>22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7662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F8AE7E5-E42B-49D4-9BA4-69C6AE2D2E43}" type="slidenum">
              <a:rPr lang="en-US" sz="1200">
                <a:latin typeface="+mn-lt"/>
              </a:rPr>
              <a:pPr algn="r">
                <a:defRPr/>
              </a:pPr>
              <a:t>23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4891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1705D29-A298-495D-92E5-ED256EDCA71F}" type="slidenum">
              <a:rPr lang="en-US" sz="1200">
                <a:latin typeface="+mn-lt"/>
              </a:rPr>
              <a:pPr algn="r">
                <a:defRPr/>
              </a:pPr>
              <a:t>24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1684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C308EBB-33CD-4B32-942E-0D66607F3A07}" type="slidenum">
              <a:rPr lang="en-US" sz="1200">
                <a:latin typeface="+mn-lt"/>
              </a:rPr>
              <a:pPr algn="r">
                <a:defRPr/>
              </a:pPr>
              <a:t>25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189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86D060B-2BDE-4786-9FDE-5B13762EBB86}" type="slidenum">
              <a:rPr lang="en-US" sz="1200">
                <a:latin typeface="+mn-lt"/>
              </a:rPr>
              <a:pPr algn="r">
                <a:defRPr/>
              </a:pPr>
              <a:t>26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366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B7C7A3A-9C9C-46DD-9652-1826D8E4218F}" type="slidenum">
              <a:rPr lang="en-US" sz="1200">
                <a:latin typeface="+mn-lt"/>
              </a:rPr>
              <a:pPr algn="r">
                <a:defRPr/>
              </a:pPr>
              <a:t>27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5949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3BF7D3C-A0D1-442E-A0CA-BBF4B0C799FC}" type="slidenum">
              <a:rPr lang="en-US" sz="1200">
                <a:latin typeface="+mn-lt"/>
              </a:rPr>
              <a:pPr algn="r">
                <a:defRPr/>
              </a:pPr>
              <a:t>28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058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E04FAC2-C6E3-473E-BD14-93EED2D151F9}" type="slidenum">
              <a:rPr lang="en-US" sz="1200">
                <a:latin typeface="+mn-lt"/>
              </a:rPr>
              <a:pPr algn="r">
                <a:defRPr/>
              </a:pPr>
              <a:t>29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512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32C3442-042E-41C7-91F1-CC3B2E0DDD40}" type="slidenum">
              <a:rPr lang="en-US" sz="1200">
                <a:latin typeface="+mn-lt"/>
              </a:rPr>
              <a:pPr algn="r">
                <a:defRPr/>
              </a:pPr>
              <a:t>30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56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89D7077-4B1F-427A-A440-9328096BA88A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818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01BA221-02AA-4290-8879-EFE35A8D6F02}" type="slidenum">
              <a:rPr lang="en-US" sz="1200">
                <a:latin typeface="+mn-lt"/>
              </a:rPr>
              <a:pPr algn="r">
                <a:defRPr/>
              </a:pPr>
              <a:t>31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1361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801050C-44A7-4BE7-9BED-7FA2B7C260B3}" type="slidenum">
              <a:rPr lang="en-US" sz="1200">
                <a:latin typeface="+mn-lt"/>
              </a:rPr>
              <a:pPr algn="r">
                <a:defRPr/>
              </a:pPr>
              <a:t>32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7078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77A20A4-2791-491E-ADBE-48F2EE4552B8}" type="slidenum">
              <a:rPr lang="en-US" sz="1200">
                <a:latin typeface="+mn-lt"/>
              </a:rPr>
              <a:pPr algn="r">
                <a:defRPr/>
              </a:pPr>
              <a:t>33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9576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6F38036-D82D-4E8C-98EC-CFD61E8FA0EC}" type="slidenum">
              <a:rPr lang="en-US" sz="1200">
                <a:latin typeface="+mn-lt"/>
              </a:rPr>
              <a:pPr algn="r">
                <a:defRPr/>
              </a:pPr>
              <a:t>34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8034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0D741D9-439E-4219-AEF6-B07E6A6253B9}" type="slidenum">
              <a:rPr lang="en-US" sz="1200">
                <a:latin typeface="+mn-lt"/>
              </a:rPr>
              <a:pPr algn="r">
                <a:defRPr/>
              </a:pPr>
              <a:t>35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7015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DB8F557-5872-4545-A1A2-6B5EA4BEFA0E}" type="slidenum">
              <a:rPr lang="en-US" sz="1200">
                <a:latin typeface="+mn-lt"/>
              </a:rPr>
              <a:pPr algn="r">
                <a:defRPr/>
              </a:pPr>
              <a:t>36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5261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DB8F557-5872-4545-A1A2-6B5EA4BEFA0E}" type="slidenum">
              <a:rPr lang="en-US" sz="1200">
                <a:latin typeface="+mn-lt"/>
              </a:rPr>
              <a:pPr algn="r">
                <a:defRPr/>
              </a:pPr>
              <a:t>37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75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EC447E2-A916-47AB-824B-F8E18B3264EA}" type="slidenum">
              <a:rPr lang="en-US" sz="1200">
                <a:latin typeface="+mn-lt"/>
              </a:rPr>
              <a:pPr algn="r">
                <a:defRPr/>
              </a:pPr>
              <a:t>38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91160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EC447E2-A916-47AB-824B-F8E18B3264EA}" type="slidenum">
              <a:rPr lang="en-US" sz="1200">
                <a:latin typeface="+mn-lt"/>
              </a:rPr>
              <a:pPr algn="r">
                <a:defRPr/>
              </a:pPr>
              <a:t>39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3217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1EEEF7F-600A-4C88-A7C0-42A40CF98F3F}" type="slidenum">
              <a:rPr lang="en-US" sz="1200">
                <a:latin typeface="+mn-lt"/>
              </a:rPr>
              <a:pPr algn="r">
                <a:defRPr/>
              </a:pPr>
              <a:t>40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61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89D7077-4B1F-427A-A440-9328096BA88A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7335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D5AE49E-AA5A-4CD9-B9D3-86AA0BC30521}" type="slidenum">
              <a:rPr lang="en-US" sz="1200">
                <a:latin typeface="+mn-lt"/>
              </a:rPr>
              <a:pPr algn="r">
                <a:defRPr/>
              </a:pPr>
              <a:t>41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962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58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BFC0868-56D4-4C79-AED3-497B42DC8E7F}" type="slidenum">
              <a:rPr lang="en-US" sz="1200"/>
              <a:pPr algn="r"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0348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3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B7363D-6287-4D24-B36B-DFA14F0C915E}" type="slidenum">
              <a:rPr lang="en-US" sz="1200"/>
              <a:pPr algn="r"/>
              <a:t>43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66213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9AAA898-3EBE-4CC5-B6F5-BFA365E770E0}" type="slidenum">
              <a:rPr lang="en-US" sz="1200">
                <a:latin typeface="+mn-lt"/>
              </a:rPr>
              <a:pPr algn="r">
                <a:defRPr/>
              </a:pPr>
              <a:t>44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2458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9AAA898-3EBE-4CC5-B6F5-BFA365E770E0}" type="slidenum">
              <a:rPr lang="en-US" sz="1200">
                <a:latin typeface="+mn-lt"/>
              </a:rPr>
              <a:pPr algn="r">
                <a:defRPr/>
              </a:pPr>
              <a:t>45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63074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14F0694-91F2-4FEA-8140-DA5ECAB9E00B}" type="slidenum">
              <a:rPr lang="en-US" sz="1200">
                <a:latin typeface="+mn-lt"/>
              </a:rPr>
              <a:pPr algn="r">
                <a:defRPr/>
              </a:pPr>
              <a:t>46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1845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3393EAD-09F6-4E0C-8D06-00487FED79F9}" type="slidenum">
              <a:rPr lang="en-US" sz="1200">
                <a:latin typeface="+mn-lt"/>
              </a:rPr>
              <a:pPr algn="r">
                <a:defRPr/>
              </a:pPr>
              <a:t>47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56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2449D0E-776F-4309-BEFB-55A99E4FC7AF}" type="slidenum">
              <a:rPr lang="en-US" sz="1200">
                <a:latin typeface="+mn-lt"/>
              </a:rPr>
              <a:pPr algn="r">
                <a:defRPr/>
              </a:pPr>
              <a:t>48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881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DEA2000-89D0-43B6-AE3A-5921F36702F8}" type="slidenum">
              <a:rPr lang="en-US" sz="1200">
                <a:latin typeface="+mn-lt"/>
              </a:rPr>
              <a:pPr algn="r">
                <a:defRPr/>
              </a:pPr>
              <a:t>49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11948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EC9E474-257D-4F68-9A40-61725AFE3196}" type="slidenum">
              <a:rPr lang="en-US" sz="1200">
                <a:latin typeface="+mn-lt"/>
              </a:rPr>
              <a:pPr algn="r">
                <a:defRPr/>
              </a:pPr>
              <a:t>50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77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BDC3C36-A751-4C3A-AA77-60564CE3C3CC}" type="slidenum">
              <a:rPr lang="en-US" sz="1200"/>
              <a:pPr algn="r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554776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BD5407C-BEE1-4F65-B0C3-AAEB673D7200}" type="slidenum">
              <a:rPr lang="en-US" sz="1200">
                <a:latin typeface="+mn-lt"/>
              </a:rPr>
              <a:pPr algn="r">
                <a:defRPr/>
              </a:pPr>
              <a:t>51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9808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BD5407C-BEE1-4F65-B0C3-AAEB673D7200}" type="slidenum">
              <a:rPr lang="en-US" sz="1200">
                <a:latin typeface="+mn-lt"/>
              </a:rPr>
              <a:pPr algn="r">
                <a:defRPr/>
              </a:pPr>
              <a:t>52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54341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BB1215C-47DF-4B47-B9E6-F433ED776854}" type="slidenum">
              <a:rPr lang="en-US" sz="1200">
                <a:latin typeface="+mn-lt"/>
              </a:rPr>
              <a:pPr algn="r">
                <a:defRPr/>
              </a:pPr>
              <a:t>53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69946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5ED7E7-8551-4CD6-8BC1-BD725F054C88}" type="slidenum">
              <a:rPr lang="en-US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17996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5ED7E7-8551-4CD6-8BC1-BD725F054C88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01968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5ED7E7-8551-4CD6-8BC1-BD725F054C88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5523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5ED7E7-8551-4CD6-8BC1-BD725F054C88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17590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5ED7E7-8551-4CD6-8BC1-BD725F054C88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18521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5ED7E7-8551-4CD6-8BC1-BD725F054C88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73214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5ED7E7-8551-4CD6-8BC1-BD725F054C88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262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6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77A7643-FF69-4FFC-A89E-7C74E5845BB8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847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2671E88-B9C0-476B-B38A-E3164EC72AC2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05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28369D8-EC61-437E-9454-D0DB1377D4BD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23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7CF8313-EF3A-4FD1-ACB7-6DF115521E5A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635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87680" y="3337560"/>
            <a:ext cx="11216640" cy="2301240"/>
          </a:xfrm>
        </p:spPr>
        <p:txBody>
          <a:bodyPr anchor="t"/>
          <a:lstStyle>
            <a:lvl1pPr algn="ctr">
              <a:defRPr lang="en-US" sz="54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7680" y="1544812"/>
            <a:ext cx="11216640" cy="1752600"/>
          </a:xfrm>
        </p:spPr>
        <p:txBody>
          <a:bodyPr tIns="0" rIns="45720" bIns="0" anchor="b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BE7DC5-E9ED-48A1-87DD-96B1A3506B8D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EB153E-F800-40E2-BD04-BE6F1E0156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7D45A-B0C6-4187-8C84-A88BC78EB20C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BBA4F-3002-4266-8A10-8861454A71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9897F-2D08-46F3-B2F8-84BA9606ED91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FE343-A0AE-4C90-B3B9-1BA7CDF4EA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08720"/>
            <a:ext cx="11938000" cy="5606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6D91F5-2231-42DC-AD82-0927C0283C04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91301"/>
            <a:ext cx="3860800" cy="19526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1200" y="6591301"/>
            <a:ext cx="1016000" cy="195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800E59-2576-49CA-BC98-DAA2652AE4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583838"/>
            <a:ext cx="11216640" cy="1826363"/>
          </a:xfrm>
        </p:spPr>
        <p:txBody>
          <a:bodyPr tIns="0" bIns="0" anchor="t"/>
          <a:lstStyle>
            <a:lvl1pPr algn="ctr">
              <a:buNone/>
              <a:defRPr sz="54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2485800"/>
            <a:ext cx="11216640" cy="1066688"/>
          </a:xfrm>
        </p:spPr>
        <p:txBody>
          <a:bodyPr lIns="45720" tIns="0" rIns="45720" bIns="0" anchor="b"/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831C68-2041-4D10-BC01-F10545AC1359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B56FB3-D247-4C83-BDB8-DA770516B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-6350" y="692150"/>
            <a:ext cx="12192001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55" y="836712"/>
            <a:ext cx="571263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836712"/>
            <a:ext cx="580864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2F7FC0-0B7B-421F-8B95-AF568ED1FB08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5B5E7C-3386-4F6C-BDAC-D794C7C3C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5486400"/>
            <a:ext cx="566115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711279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5360" y="980729"/>
            <a:ext cx="5661157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980729"/>
            <a:ext cx="5711279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50323A-36DC-4C4B-98C1-643E93DFC085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9D3090-6644-4115-A732-4263DA62D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0B405E-6F19-423F-B7EE-819EBAE209F7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892B90-379B-4F7D-8472-67ED054A5C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328B6-03EA-4F40-A267-51683417A94E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B5D6-A8F9-4F1F-86E5-2D365F9C19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E080F-9E49-48CF-8F68-A82936B4E008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D54FF1-1FB2-416E-84C2-301B46FB95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DF28-2AD5-4C27-864D-F38FAF24D672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7D03-3F29-4552-8462-28EC34CCEA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100000">
              <a:srgbClr val="505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87867" y="1016001"/>
            <a:ext cx="1161626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6F8D8C-407E-4756-B759-DB43351D9199}" type="datetimeFigureOut">
              <a:rPr lang="en-US"/>
              <a:pPr>
                <a:defRPr/>
              </a:pPr>
              <a:t>12/1/2016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A37637-833F-4960-A27C-3FEB1B037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89" r:id="rId7"/>
    <p:sldLayoutId id="2147483696" r:id="rId8"/>
    <p:sldLayoutId id="2147483688" r:id="rId9"/>
    <p:sldLayoutId id="2147483687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"/>
            <a:ext cx="12192000" cy="420624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6400" dirty="0"/>
              <a:t>EECS 2510 </a:t>
            </a:r>
            <a:br>
              <a:rPr sz="6400" dirty="0"/>
            </a:br>
            <a:r>
              <a:rPr sz="6400" dirty="0"/>
              <a:t>Non-Linear Data Structures and Programming in C++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0" y="4284663"/>
            <a:ext cx="9144000" cy="1485900"/>
          </a:xfrm>
        </p:spPr>
        <p:txBody>
          <a:bodyPr/>
          <a:lstStyle/>
          <a:p>
            <a:r>
              <a:rPr lang="en-US" sz="2400" dirty="0" smtClean="0"/>
              <a:t>Fall 2016</a:t>
            </a:r>
            <a:endParaRPr lang="en-US" sz="2400" dirty="0"/>
          </a:p>
          <a:p>
            <a:r>
              <a:rPr lang="en-US" dirty="0" smtClean="0"/>
              <a:t>Lecture 21 </a:t>
            </a:r>
            <a:r>
              <a:rPr lang="en-US" dirty="0"/>
              <a:t>– Chapter 12 (</a:t>
            </a:r>
            <a:r>
              <a:rPr lang="en-US" dirty="0" err="1"/>
              <a:t>Cormen</a:t>
            </a:r>
            <a:r>
              <a:rPr lang="en-US" dirty="0" smtClean="0"/>
              <a:t>), Part 2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Search Trees</a:t>
            </a:r>
          </a:p>
        </p:txBody>
      </p:sp>
      <p:sp>
        <p:nvSpPr>
          <p:cNvPr id="14339" name="Subtitle 2"/>
          <p:cNvSpPr txBox="1">
            <a:spLocks/>
          </p:cNvSpPr>
          <p:nvPr/>
        </p:nvSpPr>
        <p:spPr bwMode="auto">
          <a:xfrm>
            <a:off x="1905000" y="6019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/>
              <a:t>Dr. Larry G. Thomas – University of Toledo/LCCC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Binary Tree Traversal and Recursion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1633539" y="3895726"/>
            <a:ext cx="8924925" cy="2532063"/>
          </a:xfrm>
        </p:spPr>
        <p:txBody>
          <a:bodyPr/>
          <a:lstStyle/>
          <a:p>
            <a:r>
              <a:rPr lang="en-US" smtClean="0"/>
              <a:t>Start at the root (the only place we </a:t>
            </a:r>
            <a:r>
              <a:rPr lang="en-US" i="1" u="sng" smtClean="0"/>
              <a:t>can</a:t>
            </a:r>
            <a:r>
              <a:rPr lang="en-US" smtClean="0"/>
              <a:t> start)</a:t>
            </a:r>
          </a:p>
          <a:p>
            <a:r>
              <a:rPr lang="en-US" smtClean="0"/>
              <a:t>Print the contents of the left sub-tree (B D F)</a:t>
            </a:r>
          </a:p>
          <a:p>
            <a:r>
              <a:rPr lang="en-US" smtClean="0"/>
              <a:t>Print the contents of the root node (L)</a:t>
            </a:r>
          </a:p>
          <a:p>
            <a:r>
              <a:rPr lang="en-US" smtClean="0"/>
              <a:t>Print the contents of the right sub-tree (R)</a:t>
            </a:r>
          </a:p>
        </p:txBody>
      </p:sp>
      <p:sp>
        <p:nvSpPr>
          <p:cNvPr id="103427" name="TextBox 3"/>
          <p:cNvSpPr txBox="1">
            <a:spLocks noChangeArrowheads="1"/>
          </p:cNvSpPr>
          <p:nvPr/>
        </p:nvSpPr>
        <p:spPr bwMode="auto">
          <a:xfrm>
            <a:off x="5267326" y="20066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103427" idx="1"/>
            <a:endCxn id="103427" idx="3"/>
          </p:cNvCxnSpPr>
          <p:nvPr/>
        </p:nvCxnSpPr>
        <p:spPr>
          <a:xfrm rot="10800000" flipH="1">
            <a:off x="5267326" y="23288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03427" idx="2"/>
          </p:cNvCxnSpPr>
          <p:nvPr/>
        </p:nvCxnSpPr>
        <p:spPr>
          <a:xfrm rot="5400000" flipH="1">
            <a:off x="5334794" y="2489994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0" name="TextBox 6"/>
          <p:cNvSpPr txBox="1">
            <a:spLocks noChangeArrowheads="1"/>
          </p:cNvSpPr>
          <p:nvPr/>
        </p:nvSpPr>
        <p:spPr bwMode="auto">
          <a:xfrm>
            <a:off x="6372226" y="20050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R</a:t>
            </a:r>
          </a:p>
          <a:p>
            <a:pPr algn="ctr"/>
            <a:r>
              <a:rPr lang="en-US">
                <a:sym typeface="Symbol" pitchFamily="18" charset="2"/>
              </a:rPr>
              <a:t> </a:t>
            </a:r>
            <a:endParaRPr lang="en-US"/>
          </a:p>
        </p:txBody>
      </p:sp>
      <p:cxnSp>
        <p:nvCxnSpPr>
          <p:cNvPr id="8" name="Straight Connector 7"/>
          <p:cNvCxnSpPr>
            <a:stCxn id="103430" idx="1"/>
            <a:endCxn id="103430" idx="3"/>
          </p:cNvCxnSpPr>
          <p:nvPr/>
        </p:nvCxnSpPr>
        <p:spPr>
          <a:xfrm rot="10800000" flipH="1">
            <a:off x="6372226" y="23272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3430" idx="2"/>
          </p:cNvCxnSpPr>
          <p:nvPr/>
        </p:nvCxnSpPr>
        <p:spPr>
          <a:xfrm rot="5400000" flipH="1">
            <a:off x="6440488" y="24892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3" name="TextBox 9"/>
          <p:cNvSpPr txBox="1">
            <a:spLocks noChangeArrowheads="1"/>
          </p:cNvSpPr>
          <p:nvPr/>
        </p:nvSpPr>
        <p:spPr bwMode="auto">
          <a:xfrm>
            <a:off x="5819776" y="1087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3433" idx="1"/>
            <a:endCxn id="103433" idx="3"/>
          </p:cNvCxnSpPr>
          <p:nvPr/>
        </p:nvCxnSpPr>
        <p:spPr>
          <a:xfrm rot="10800000" flipH="1">
            <a:off x="5819776" y="14112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3433" idx="2"/>
          </p:cNvCxnSpPr>
          <p:nvPr/>
        </p:nvCxnSpPr>
        <p:spPr>
          <a:xfrm rot="5400000" flipH="1">
            <a:off x="5888038" y="15716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612607" y="171053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072982" y="171053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8" name="TextBox 14"/>
          <p:cNvSpPr txBox="1">
            <a:spLocks noChangeArrowheads="1"/>
          </p:cNvSpPr>
          <p:nvPr/>
        </p:nvSpPr>
        <p:spPr bwMode="auto">
          <a:xfrm>
            <a:off x="4714876" y="29273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4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6" name="Straight Connector 15"/>
          <p:cNvCxnSpPr>
            <a:stCxn id="103438" idx="1"/>
            <a:endCxn id="103438" idx="3"/>
          </p:cNvCxnSpPr>
          <p:nvPr/>
        </p:nvCxnSpPr>
        <p:spPr>
          <a:xfrm rot="10800000" flipH="1">
            <a:off x="4714876" y="32496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3438" idx="2"/>
          </p:cNvCxnSpPr>
          <p:nvPr/>
        </p:nvCxnSpPr>
        <p:spPr>
          <a:xfrm rot="5400000" flipH="1">
            <a:off x="4782344" y="3410744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41" name="TextBox 17"/>
          <p:cNvSpPr txBox="1">
            <a:spLocks noChangeArrowheads="1"/>
          </p:cNvSpPr>
          <p:nvPr/>
        </p:nvSpPr>
        <p:spPr bwMode="auto">
          <a:xfrm>
            <a:off x="5819776" y="29257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r>
              <a:rPr lang="en-US">
                <a:sym typeface="Symbol" pitchFamily="18" charset="2"/>
              </a:rPr>
              <a:t> </a:t>
            </a:r>
            <a:endParaRPr lang="en-US"/>
          </a:p>
        </p:txBody>
      </p:sp>
      <p:cxnSp>
        <p:nvCxnSpPr>
          <p:cNvPr id="19" name="Straight Connector 18"/>
          <p:cNvCxnSpPr>
            <a:stCxn id="103441" idx="1"/>
            <a:endCxn id="103441" idx="3"/>
          </p:cNvCxnSpPr>
          <p:nvPr/>
        </p:nvCxnSpPr>
        <p:spPr>
          <a:xfrm rot="10800000" flipH="1">
            <a:off x="5819776" y="32480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3441" idx="2"/>
          </p:cNvCxnSpPr>
          <p:nvPr/>
        </p:nvCxnSpPr>
        <p:spPr>
          <a:xfrm rot="5400000" flipH="1">
            <a:off x="5887244" y="340915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060156" y="262969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520531" y="262969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09600" y="1225551"/>
            <a:ext cx="4013200" cy="646331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Do we process node D any differently than how we process node L?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09600" y="2422526"/>
            <a:ext cx="4013200" cy="646331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D is the root of a sub-tree, just as L is the root of the whole tree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200901" y="1225550"/>
            <a:ext cx="4308347" cy="646331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B, F, and R are </a:t>
            </a:r>
            <a:r>
              <a:rPr lang="en-US" i="1" u="sng" dirty="0"/>
              <a:t>also</a:t>
            </a:r>
            <a:r>
              <a:rPr lang="en-US" dirty="0"/>
              <a:t> roots of sub-trees (they just happen to be of height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Binary Tree Traversal</a:t>
            </a:r>
          </a:p>
        </p:txBody>
      </p:sp>
      <p:sp>
        <p:nvSpPr>
          <p:cNvPr id="105474" name="TextBox 3"/>
          <p:cNvSpPr txBox="1">
            <a:spLocks noChangeArrowheads="1"/>
          </p:cNvSpPr>
          <p:nvPr/>
        </p:nvSpPr>
        <p:spPr bwMode="auto">
          <a:xfrm>
            <a:off x="5911851" y="13636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105474" idx="1"/>
            <a:endCxn id="105474" idx="3"/>
          </p:cNvCxnSpPr>
          <p:nvPr/>
        </p:nvCxnSpPr>
        <p:spPr>
          <a:xfrm rot="10800000" flipH="1">
            <a:off x="5911851" y="16875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5474" idx="2"/>
          </p:cNvCxnSpPr>
          <p:nvPr/>
        </p:nvCxnSpPr>
        <p:spPr>
          <a:xfrm rot="5400000" flipH="1">
            <a:off x="5980113" y="1847851"/>
            <a:ext cx="32543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77" name="TextBox 11"/>
          <p:cNvSpPr txBox="1">
            <a:spLocks noChangeArrowheads="1"/>
          </p:cNvSpPr>
          <p:nvPr/>
        </p:nvSpPr>
        <p:spPr bwMode="auto">
          <a:xfrm>
            <a:off x="1768476" y="5146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3" name="Straight Connector 12"/>
          <p:cNvCxnSpPr>
            <a:stCxn id="105477" idx="1"/>
            <a:endCxn id="105477" idx="3"/>
          </p:cNvCxnSpPr>
          <p:nvPr/>
        </p:nvCxnSpPr>
        <p:spPr>
          <a:xfrm rot="10800000" flipH="1">
            <a:off x="1768476" y="5468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5477" idx="2"/>
          </p:cNvCxnSpPr>
          <p:nvPr/>
        </p:nvCxnSpPr>
        <p:spPr>
          <a:xfrm rot="5400000" flipH="1">
            <a:off x="1835944" y="56300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80" name="TextBox 14"/>
          <p:cNvSpPr txBox="1">
            <a:spLocks noChangeArrowheads="1"/>
          </p:cNvSpPr>
          <p:nvPr/>
        </p:nvSpPr>
        <p:spPr bwMode="auto">
          <a:xfrm>
            <a:off x="2320926" y="5146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6" name="Straight Connector 15"/>
          <p:cNvCxnSpPr>
            <a:stCxn id="105480" idx="1"/>
            <a:endCxn id="105480" idx="3"/>
          </p:cNvCxnSpPr>
          <p:nvPr/>
        </p:nvCxnSpPr>
        <p:spPr>
          <a:xfrm rot="10800000" flipH="1">
            <a:off x="2320926" y="5468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5480" idx="2"/>
          </p:cNvCxnSpPr>
          <p:nvPr/>
        </p:nvCxnSpPr>
        <p:spPr>
          <a:xfrm rot="5400000" flipH="1">
            <a:off x="2388394" y="56300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83" name="TextBox 18"/>
          <p:cNvSpPr txBox="1">
            <a:spLocks noChangeArrowheads="1"/>
          </p:cNvSpPr>
          <p:nvPr/>
        </p:nvSpPr>
        <p:spPr bwMode="auto">
          <a:xfrm>
            <a:off x="2873376" y="51482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105483" idx="1"/>
            <a:endCxn id="105483" idx="3"/>
          </p:cNvCxnSpPr>
          <p:nvPr/>
        </p:nvCxnSpPr>
        <p:spPr>
          <a:xfrm rot="10800000" flipH="1">
            <a:off x="2873376" y="54721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5483" idx="2"/>
          </p:cNvCxnSpPr>
          <p:nvPr/>
        </p:nvCxnSpPr>
        <p:spPr>
          <a:xfrm rot="5400000" flipH="1">
            <a:off x="2941638" y="56324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86" name="TextBox 21"/>
          <p:cNvSpPr txBox="1">
            <a:spLocks noChangeArrowheads="1"/>
          </p:cNvSpPr>
          <p:nvPr/>
        </p:nvSpPr>
        <p:spPr bwMode="auto">
          <a:xfrm>
            <a:off x="3425826" y="5151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105486" idx="1"/>
            <a:endCxn id="105486" idx="3"/>
          </p:cNvCxnSpPr>
          <p:nvPr/>
        </p:nvCxnSpPr>
        <p:spPr>
          <a:xfrm rot="10800000" flipH="1">
            <a:off x="3425826" y="54737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5486" idx="2"/>
          </p:cNvCxnSpPr>
          <p:nvPr/>
        </p:nvCxnSpPr>
        <p:spPr>
          <a:xfrm rot="5400000" flipH="1">
            <a:off x="3493294" y="56348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89" name="TextBox 24"/>
          <p:cNvSpPr txBox="1">
            <a:spLocks noChangeArrowheads="1"/>
          </p:cNvSpPr>
          <p:nvPr/>
        </p:nvSpPr>
        <p:spPr bwMode="auto">
          <a:xfrm>
            <a:off x="3978276" y="5153025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6" name="Straight Connector 25"/>
          <p:cNvCxnSpPr>
            <a:stCxn id="105489" idx="1"/>
            <a:endCxn id="105489" idx="3"/>
          </p:cNvCxnSpPr>
          <p:nvPr/>
        </p:nvCxnSpPr>
        <p:spPr>
          <a:xfrm rot="10800000" flipH="1">
            <a:off x="3978276" y="54768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5489" idx="2"/>
          </p:cNvCxnSpPr>
          <p:nvPr/>
        </p:nvCxnSpPr>
        <p:spPr>
          <a:xfrm rot="5400000" flipH="1">
            <a:off x="4045744" y="563800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92" name="TextBox 30"/>
          <p:cNvSpPr txBox="1">
            <a:spLocks noChangeArrowheads="1"/>
          </p:cNvSpPr>
          <p:nvPr/>
        </p:nvSpPr>
        <p:spPr bwMode="auto">
          <a:xfrm>
            <a:off x="5083176" y="51593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2" name="Straight Connector 31"/>
          <p:cNvCxnSpPr>
            <a:stCxn id="105492" idx="1"/>
            <a:endCxn id="105492" idx="3"/>
          </p:cNvCxnSpPr>
          <p:nvPr/>
        </p:nvCxnSpPr>
        <p:spPr>
          <a:xfrm rot="10800000" flipH="1">
            <a:off x="5083176" y="54816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5492" idx="2"/>
          </p:cNvCxnSpPr>
          <p:nvPr/>
        </p:nvCxnSpPr>
        <p:spPr>
          <a:xfrm rot="5400000" flipH="1">
            <a:off x="5150644" y="56427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95" name="TextBox 33"/>
          <p:cNvSpPr txBox="1">
            <a:spLocks noChangeArrowheads="1"/>
          </p:cNvSpPr>
          <p:nvPr/>
        </p:nvSpPr>
        <p:spPr bwMode="auto">
          <a:xfrm>
            <a:off x="5635626" y="51609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O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5" name="Straight Connector 34"/>
          <p:cNvCxnSpPr>
            <a:stCxn id="105495" idx="1"/>
            <a:endCxn id="105495" idx="3"/>
          </p:cNvCxnSpPr>
          <p:nvPr/>
        </p:nvCxnSpPr>
        <p:spPr>
          <a:xfrm rot="10800000" flipH="1">
            <a:off x="5635626" y="54848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5495" idx="2"/>
          </p:cNvCxnSpPr>
          <p:nvPr/>
        </p:nvCxnSpPr>
        <p:spPr>
          <a:xfrm rot="5400000" flipH="1">
            <a:off x="5703888" y="56451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98" name="TextBox 36"/>
          <p:cNvSpPr txBox="1">
            <a:spLocks noChangeArrowheads="1"/>
          </p:cNvSpPr>
          <p:nvPr/>
        </p:nvSpPr>
        <p:spPr bwMode="auto">
          <a:xfrm>
            <a:off x="6188076" y="51641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Q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8" name="Straight Connector 37"/>
          <p:cNvCxnSpPr>
            <a:stCxn id="105498" idx="1"/>
            <a:endCxn id="105498" idx="3"/>
          </p:cNvCxnSpPr>
          <p:nvPr/>
        </p:nvCxnSpPr>
        <p:spPr>
          <a:xfrm rot="10800000" flipH="1">
            <a:off x="6188076" y="54879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5498" idx="2"/>
          </p:cNvCxnSpPr>
          <p:nvPr/>
        </p:nvCxnSpPr>
        <p:spPr>
          <a:xfrm rot="5400000" flipH="1">
            <a:off x="6256338" y="56483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01" name="TextBox 39"/>
          <p:cNvSpPr txBox="1">
            <a:spLocks noChangeArrowheads="1"/>
          </p:cNvSpPr>
          <p:nvPr/>
        </p:nvSpPr>
        <p:spPr bwMode="auto">
          <a:xfrm>
            <a:off x="6740526" y="51673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1" name="Straight Connector 40"/>
          <p:cNvCxnSpPr>
            <a:stCxn id="105501" idx="1"/>
            <a:endCxn id="105501" idx="3"/>
          </p:cNvCxnSpPr>
          <p:nvPr/>
        </p:nvCxnSpPr>
        <p:spPr>
          <a:xfrm rot="10800000" flipH="1">
            <a:off x="6740526" y="54895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5501" idx="2"/>
          </p:cNvCxnSpPr>
          <p:nvPr/>
        </p:nvCxnSpPr>
        <p:spPr>
          <a:xfrm rot="5400000" flipH="1">
            <a:off x="6808788" y="56515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04" name="TextBox 45"/>
          <p:cNvSpPr txBox="1">
            <a:spLocks noChangeArrowheads="1"/>
          </p:cNvSpPr>
          <p:nvPr/>
        </p:nvSpPr>
        <p:spPr bwMode="auto">
          <a:xfrm>
            <a:off x="7845426" y="51720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W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7" name="Straight Connector 46"/>
          <p:cNvCxnSpPr>
            <a:stCxn id="105504" idx="1"/>
            <a:endCxn id="105504" idx="3"/>
          </p:cNvCxnSpPr>
          <p:nvPr/>
        </p:nvCxnSpPr>
        <p:spPr>
          <a:xfrm rot="10800000" flipH="1">
            <a:off x="7845426" y="5494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5504" idx="2"/>
          </p:cNvCxnSpPr>
          <p:nvPr/>
        </p:nvCxnSpPr>
        <p:spPr>
          <a:xfrm rot="5400000" flipH="1">
            <a:off x="7913688" y="56562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07" name="TextBox 60"/>
          <p:cNvSpPr txBox="1">
            <a:spLocks noChangeArrowheads="1"/>
          </p:cNvSpPr>
          <p:nvPr/>
        </p:nvSpPr>
        <p:spPr bwMode="auto">
          <a:xfrm>
            <a:off x="2044701" y="42640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105507" idx="1"/>
            <a:endCxn id="105507" idx="3"/>
          </p:cNvCxnSpPr>
          <p:nvPr/>
        </p:nvCxnSpPr>
        <p:spPr>
          <a:xfrm rot="10800000" flipH="1">
            <a:off x="2044701" y="45878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5507" idx="2"/>
          </p:cNvCxnSpPr>
          <p:nvPr/>
        </p:nvCxnSpPr>
        <p:spPr>
          <a:xfrm rot="5400000" flipH="1">
            <a:off x="2112963" y="474821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10" name="TextBox 63"/>
          <p:cNvSpPr txBox="1">
            <a:spLocks noChangeArrowheads="1"/>
          </p:cNvSpPr>
          <p:nvPr/>
        </p:nvSpPr>
        <p:spPr bwMode="auto">
          <a:xfrm>
            <a:off x="3149601" y="4262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105510" idx="1"/>
            <a:endCxn id="105510" idx="3"/>
          </p:cNvCxnSpPr>
          <p:nvPr/>
        </p:nvCxnSpPr>
        <p:spPr>
          <a:xfrm rot="10800000" flipH="1">
            <a:off x="3149601" y="45847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5510" idx="2"/>
          </p:cNvCxnSpPr>
          <p:nvPr/>
        </p:nvCxnSpPr>
        <p:spPr>
          <a:xfrm rot="5400000" flipH="1">
            <a:off x="3217069" y="47458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13" name="TextBox 66"/>
          <p:cNvSpPr txBox="1">
            <a:spLocks noChangeArrowheads="1"/>
          </p:cNvSpPr>
          <p:nvPr/>
        </p:nvSpPr>
        <p:spPr bwMode="auto">
          <a:xfrm>
            <a:off x="4254501" y="42608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J</a:t>
            </a:r>
          </a:p>
          <a:p>
            <a:pPr algn="ctr"/>
            <a:r>
              <a:rPr lang="en-US">
                <a:sym typeface="Symbol" pitchFamily="18" charset="2"/>
              </a:rPr>
              <a:t>   </a:t>
            </a:r>
            <a:r>
              <a:rPr lang="en-US" sz="14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68" name="Straight Connector 67"/>
          <p:cNvCxnSpPr>
            <a:stCxn id="105513" idx="1"/>
            <a:endCxn id="105513" idx="3"/>
          </p:cNvCxnSpPr>
          <p:nvPr/>
        </p:nvCxnSpPr>
        <p:spPr>
          <a:xfrm rot="10800000" flipH="1">
            <a:off x="4254501" y="45831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5513" idx="2"/>
          </p:cNvCxnSpPr>
          <p:nvPr/>
        </p:nvCxnSpPr>
        <p:spPr>
          <a:xfrm rot="5400000" flipH="1">
            <a:off x="4321969" y="4744244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16" name="TextBox 69"/>
          <p:cNvSpPr txBox="1">
            <a:spLocks noChangeArrowheads="1"/>
          </p:cNvSpPr>
          <p:nvPr/>
        </p:nvSpPr>
        <p:spPr bwMode="auto">
          <a:xfrm>
            <a:off x="5359401" y="42592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N</a:t>
            </a:r>
          </a:p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105516" idx="1"/>
            <a:endCxn id="105516" idx="3"/>
          </p:cNvCxnSpPr>
          <p:nvPr/>
        </p:nvCxnSpPr>
        <p:spPr>
          <a:xfrm rot="10800000" flipH="1">
            <a:off x="5359401" y="45815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05516" idx="2"/>
          </p:cNvCxnSpPr>
          <p:nvPr/>
        </p:nvCxnSpPr>
        <p:spPr>
          <a:xfrm rot="5400000" flipH="1">
            <a:off x="5426869" y="474265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19" name="TextBox 72"/>
          <p:cNvSpPr txBox="1">
            <a:spLocks noChangeArrowheads="1"/>
          </p:cNvSpPr>
          <p:nvPr/>
        </p:nvSpPr>
        <p:spPr bwMode="auto">
          <a:xfrm>
            <a:off x="6464301" y="4256088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105519" idx="1"/>
            <a:endCxn id="105519" idx="3"/>
          </p:cNvCxnSpPr>
          <p:nvPr/>
        </p:nvCxnSpPr>
        <p:spPr>
          <a:xfrm rot="10800000" flipH="1">
            <a:off x="6464301" y="4579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5519" idx="2"/>
          </p:cNvCxnSpPr>
          <p:nvPr/>
        </p:nvCxnSpPr>
        <p:spPr>
          <a:xfrm rot="5400000" flipH="1">
            <a:off x="6532563" y="47418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22" name="TextBox 75"/>
          <p:cNvSpPr txBox="1">
            <a:spLocks noChangeArrowheads="1"/>
          </p:cNvSpPr>
          <p:nvPr/>
        </p:nvSpPr>
        <p:spPr bwMode="auto">
          <a:xfrm>
            <a:off x="7569201" y="42545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V</a:t>
            </a:r>
          </a:p>
          <a:p>
            <a:r>
              <a:rPr lang="en-US" sz="8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77" name="Straight Connector 76"/>
          <p:cNvCxnSpPr>
            <a:stCxn id="105522" idx="1"/>
            <a:endCxn id="105522" idx="3"/>
          </p:cNvCxnSpPr>
          <p:nvPr/>
        </p:nvCxnSpPr>
        <p:spPr>
          <a:xfrm rot="10800000" flipH="1">
            <a:off x="7569201" y="45783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05522" idx="2"/>
          </p:cNvCxnSpPr>
          <p:nvPr/>
        </p:nvCxnSpPr>
        <p:spPr>
          <a:xfrm rot="5400000" flipH="1">
            <a:off x="7638257" y="4739482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25" name="TextBox 78"/>
          <p:cNvSpPr txBox="1">
            <a:spLocks noChangeArrowheads="1"/>
          </p:cNvSpPr>
          <p:nvPr/>
        </p:nvSpPr>
        <p:spPr bwMode="auto">
          <a:xfrm>
            <a:off x="8674101" y="42529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Y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0" name="Straight Connector 79"/>
          <p:cNvCxnSpPr>
            <a:stCxn id="105525" idx="1"/>
            <a:endCxn id="105525" idx="3"/>
          </p:cNvCxnSpPr>
          <p:nvPr/>
        </p:nvCxnSpPr>
        <p:spPr>
          <a:xfrm rot="10800000" flipH="1">
            <a:off x="8674101" y="45767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5525" idx="2"/>
          </p:cNvCxnSpPr>
          <p:nvPr/>
        </p:nvCxnSpPr>
        <p:spPr>
          <a:xfrm rot="5400000" flipH="1">
            <a:off x="8743157" y="473789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28" name="TextBox 84"/>
          <p:cNvSpPr txBox="1">
            <a:spLocks noChangeArrowheads="1"/>
          </p:cNvSpPr>
          <p:nvPr/>
        </p:nvSpPr>
        <p:spPr bwMode="auto">
          <a:xfrm>
            <a:off x="2597151" y="33432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105528" idx="1"/>
            <a:endCxn id="105528" idx="3"/>
          </p:cNvCxnSpPr>
          <p:nvPr/>
        </p:nvCxnSpPr>
        <p:spPr>
          <a:xfrm rot="10800000" flipH="1">
            <a:off x="2597151" y="36671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05528" idx="2"/>
          </p:cNvCxnSpPr>
          <p:nvPr/>
        </p:nvCxnSpPr>
        <p:spPr>
          <a:xfrm rot="5400000" flipH="1">
            <a:off x="2665413" y="382746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31" name="TextBox 87"/>
          <p:cNvSpPr txBox="1">
            <a:spLocks noChangeArrowheads="1"/>
          </p:cNvSpPr>
          <p:nvPr/>
        </p:nvSpPr>
        <p:spPr bwMode="auto">
          <a:xfrm>
            <a:off x="4806951" y="33416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05531" idx="1"/>
            <a:endCxn id="105531" idx="3"/>
          </p:cNvCxnSpPr>
          <p:nvPr/>
        </p:nvCxnSpPr>
        <p:spPr>
          <a:xfrm rot="10800000" flipH="1">
            <a:off x="4806951" y="36639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5531" idx="2"/>
          </p:cNvCxnSpPr>
          <p:nvPr/>
        </p:nvCxnSpPr>
        <p:spPr>
          <a:xfrm rot="5400000" flipH="1">
            <a:off x="4874419" y="382508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34" name="TextBox 90"/>
          <p:cNvSpPr txBox="1">
            <a:spLocks noChangeArrowheads="1"/>
          </p:cNvSpPr>
          <p:nvPr/>
        </p:nvSpPr>
        <p:spPr bwMode="auto">
          <a:xfrm>
            <a:off x="7016751" y="33401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T</a:t>
            </a:r>
          </a:p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105534" idx="1"/>
            <a:endCxn id="105534" idx="3"/>
          </p:cNvCxnSpPr>
          <p:nvPr/>
        </p:nvCxnSpPr>
        <p:spPr>
          <a:xfrm rot="10800000" flipH="1">
            <a:off x="7016751" y="36623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5534" idx="2"/>
          </p:cNvCxnSpPr>
          <p:nvPr/>
        </p:nvCxnSpPr>
        <p:spPr>
          <a:xfrm rot="5400000" flipH="1">
            <a:off x="7085013" y="38242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37" name="TextBox 93"/>
          <p:cNvSpPr txBox="1">
            <a:spLocks noChangeArrowheads="1"/>
          </p:cNvSpPr>
          <p:nvPr/>
        </p:nvSpPr>
        <p:spPr bwMode="auto">
          <a:xfrm>
            <a:off x="9226551" y="3338514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Z</a:t>
            </a:r>
          </a:p>
          <a:p>
            <a:pPr algn="ctr"/>
            <a:r>
              <a:rPr lang="en-US">
                <a:sym typeface="Symbol" pitchFamily="18" charset="2"/>
              </a:rPr>
              <a:t>    </a:t>
            </a:r>
            <a:endParaRPr lang="en-US"/>
          </a:p>
        </p:txBody>
      </p:sp>
      <p:cxnSp>
        <p:nvCxnSpPr>
          <p:cNvPr id="105538" name="Straight Connector 94"/>
          <p:cNvCxnSpPr>
            <a:cxnSpLocks noChangeShapeType="1"/>
            <a:stCxn id="105537" idx="1"/>
            <a:endCxn id="105537" idx="3"/>
          </p:cNvCxnSpPr>
          <p:nvPr/>
        </p:nvCxnSpPr>
        <p:spPr bwMode="auto">
          <a:xfrm>
            <a:off x="9226551" y="3663950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Straight Connector 95"/>
          <p:cNvCxnSpPr>
            <a:stCxn id="105537" idx="2"/>
          </p:cNvCxnSpPr>
          <p:nvPr/>
        </p:nvCxnSpPr>
        <p:spPr>
          <a:xfrm rot="5400000" flipH="1">
            <a:off x="9294813" y="38242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40" name="TextBox 96"/>
          <p:cNvSpPr txBox="1">
            <a:spLocks noChangeArrowheads="1"/>
          </p:cNvSpPr>
          <p:nvPr/>
        </p:nvSpPr>
        <p:spPr bwMode="auto">
          <a:xfrm>
            <a:off x="8121651" y="23764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X</a:t>
            </a:r>
          </a:p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105540" idx="1"/>
            <a:endCxn id="105540" idx="3"/>
          </p:cNvCxnSpPr>
          <p:nvPr/>
        </p:nvCxnSpPr>
        <p:spPr>
          <a:xfrm rot="10800000" flipH="1">
            <a:off x="8121651" y="2700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5540" idx="2"/>
          </p:cNvCxnSpPr>
          <p:nvPr/>
        </p:nvCxnSpPr>
        <p:spPr>
          <a:xfrm rot="5400000" flipH="1">
            <a:off x="8190707" y="2861469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43" name="TextBox 99"/>
          <p:cNvSpPr txBox="1">
            <a:spLocks noChangeArrowheads="1"/>
          </p:cNvSpPr>
          <p:nvPr/>
        </p:nvSpPr>
        <p:spPr bwMode="auto">
          <a:xfrm>
            <a:off x="3748089" y="23764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05543" idx="1"/>
            <a:endCxn id="105543" idx="3"/>
          </p:cNvCxnSpPr>
          <p:nvPr/>
        </p:nvCxnSpPr>
        <p:spPr>
          <a:xfrm rot="10800000" flipH="1">
            <a:off x="3748089" y="2700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5543" idx="2"/>
          </p:cNvCxnSpPr>
          <p:nvPr/>
        </p:nvCxnSpPr>
        <p:spPr>
          <a:xfrm rot="5400000" flipH="1">
            <a:off x="3816351" y="2860676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280150" y="18700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4208463" y="18700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 flipV="1">
            <a:off x="3057525" y="28829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7477125" y="28829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070350" y="28829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489950" y="28829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23899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45997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8095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90193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H="1">
            <a:off x="28503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H="1">
            <a:off x="50601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H="1">
            <a:off x="72699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05477" idx="0"/>
          </p:cNvCxnSpPr>
          <p:nvPr/>
        </p:nvCxnSpPr>
        <p:spPr>
          <a:xfrm rot="5400000">
            <a:off x="19026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30075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1124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52173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63222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05480" idx="0"/>
          </p:cNvCxnSpPr>
          <p:nvPr/>
        </p:nvCxnSpPr>
        <p:spPr>
          <a:xfrm rot="16200000" flipH="1">
            <a:off x="22939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H="1">
            <a:off x="33988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56086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67135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H="1">
            <a:off x="78184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860550" y="1087439"/>
            <a:ext cx="3729038" cy="369887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Print the root’s left sub-tree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694489" y="1087439"/>
            <a:ext cx="3222625" cy="369887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Print the contents of the root</a:t>
            </a:r>
            <a:endParaRPr lang="en-US" i="1" u="sng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860550" y="1501775"/>
            <a:ext cx="3729038" cy="369888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ABCDEFGHIJLMNO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694489" y="1501775"/>
            <a:ext cx="3222625" cy="369888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  <a:endParaRPr lang="en-US" i="1" u="sng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4530726" y="2328864"/>
            <a:ext cx="3222625" cy="369887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Print the root’s right sub-tree</a:t>
            </a:r>
            <a:endParaRPr lang="en-US" i="1" u="sng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530726" y="2743200"/>
            <a:ext cx="3222625" cy="369888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QRSTVWXYZ</a:t>
            </a:r>
            <a:endParaRPr lang="en-US" i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03" grpId="0" animBg="1"/>
      <p:bldP spid="105" grpId="0" animBg="1"/>
      <p:bldP spid="107" grpId="0" animBg="1"/>
      <p:bldP spid="110" grpId="0" animBg="1"/>
      <p:bldP spid="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Recursive Binary Tree Traversal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378450"/>
          </a:xfrm>
        </p:spPr>
        <p:txBody>
          <a:bodyPr/>
          <a:lstStyle/>
          <a:p>
            <a:r>
              <a:rPr lang="en-US" dirty="0" smtClean="0"/>
              <a:t>Algorithm (call with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Traverse(root)</a:t>
            </a:r>
            <a:r>
              <a:rPr lang="en-US" dirty="0" smtClean="0"/>
              <a:t>):</a:t>
            </a:r>
          </a:p>
          <a:p>
            <a:pPr>
              <a:buFont typeface="Wingdings 2" pitchFamily="18" charset="2"/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Traverse(node)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if (node==NULL) return;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Traverse(node-&gt;</a:t>
            </a:r>
            <a:r>
              <a:rPr lang="en-US" sz="28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LChild</a:t>
            </a:r>
            <a:r>
              <a:rPr lang="en-US" sz="28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  print node-&gt;data;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Traverse(node-&gt;</a:t>
            </a:r>
            <a:r>
              <a:rPr lang="en-US" sz="28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RChild</a:t>
            </a:r>
            <a:r>
              <a:rPr lang="en-US" sz="28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FF9900"/>
              </a:solidFill>
              <a:latin typeface="Consolas" pitchFamily="49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8202168" y="1906589"/>
            <a:ext cx="3046148" cy="3530244"/>
            <a:chOff x="5999179" y="3382962"/>
            <a:chExt cx="2117747" cy="2454129"/>
          </a:xfrm>
        </p:grpSpPr>
        <p:sp>
          <p:nvSpPr>
            <p:cNvPr id="107525" name="TextBox 3"/>
            <p:cNvSpPr txBox="1">
              <a:spLocks noChangeArrowheads="1"/>
            </p:cNvSpPr>
            <p:nvPr/>
          </p:nvSpPr>
          <p:spPr bwMode="auto">
            <a:xfrm>
              <a:off x="5999179" y="5185572"/>
              <a:ext cx="460380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ym typeface="Symbol" pitchFamily="18" charset="2"/>
                </a:rPr>
                <a:t></a:t>
              </a:r>
              <a:r>
                <a:rPr lang="en-US" sz="1100" dirty="0">
                  <a:sym typeface="Symbol" pitchFamily="18" charset="2"/>
                </a:rPr>
                <a:t> </a:t>
              </a:r>
              <a:r>
                <a:rPr lang="en-US" sz="1100" dirty="0" smtClean="0">
                  <a:sym typeface="Symbol" pitchFamily="18" charset="2"/>
                </a:rPr>
                <a:t>  </a:t>
              </a:r>
              <a:r>
                <a:rPr lang="en-US" dirty="0" smtClean="0">
                  <a:sym typeface="Symbol" pitchFamily="18" charset="2"/>
                </a:rPr>
                <a:t></a:t>
              </a:r>
              <a:endParaRPr lang="en-US" dirty="0"/>
            </a:p>
          </p:txBody>
        </p:sp>
        <p:cxnSp>
          <p:nvCxnSpPr>
            <p:cNvPr id="5" name="Straight Connector 4"/>
            <p:cNvCxnSpPr>
              <a:stCxn id="107525" idx="1"/>
              <a:endCxn id="107525" idx="3"/>
            </p:cNvCxnSpPr>
            <p:nvPr/>
          </p:nvCxnSpPr>
          <p:spPr>
            <a:xfrm rot="10800000" flipH="1">
              <a:off x="5999179" y="5508498"/>
              <a:ext cx="460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07525" idx="2"/>
            </p:cNvCxnSpPr>
            <p:nvPr/>
          </p:nvCxnSpPr>
          <p:spPr>
            <a:xfrm rot="5400000" flipH="1">
              <a:off x="6066660" y="5669619"/>
              <a:ext cx="32383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28" name="TextBox 6"/>
            <p:cNvSpPr txBox="1">
              <a:spLocks noChangeArrowheads="1"/>
            </p:cNvSpPr>
            <p:nvPr/>
          </p:nvSpPr>
          <p:spPr bwMode="auto">
            <a:xfrm>
              <a:off x="6551634" y="5185572"/>
              <a:ext cx="460380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</a:p>
            <a:p>
              <a:pPr algn="ctr"/>
              <a:endParaRPr lang="en-US" dirty="0"/>
            </a:p>
            <a:p>
              <a:pPr algn="ctr">
                <a:buFont typeface="Symbol" pitchFamily="18" charset="2"/>
                <a:buChar char="Æ"/>
              </a:pPr>
              <a:r>
                <a:rPr lang="en-US" dirty="0" smtClean="0">
                  <a:sym typeface="Symbol" pitchFamily="18" charset="2"/>
                </a:rPr>
                <a:t>  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107528" idx="1"/>
              <a:endCxn id="107528" idx="3"/>
            </p:cNvCxnSpPr>
            <p:nvPr/>
          </p:nvCxnSpPr>
          <p:spPr>
            <a:xfrm rot="10800000" flipH="1">
              <a:off x="6551635" y="5508498"/>
              <a:ext cx="460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7528" idx="2"/>
            </p:cNvCxnSpPr>
            <p:nvPr/>
          </p:nvCxnSpPr>
          <p:spPr>
            <a:xfrm rot="5400000" flipH="1">
              <a:off x="6619116" y="5669619"/>
              <a:ext cx="32383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31" name="TextBox 9"/>
            <p:cNvSpPr txBox="1">
              <a:spLocks noChangeArrowheads="1"/>
            </p:cNvSpPr>
            <p:nvPr/>
          </p:nvSpPr>
          <p:spPr bwMode="auto">
            <a:xfrm>
              <a:off x="7104090" y="5188166"/>
              <a:ext cx="460380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ym typeface="Symbol" pitchFamily="18" charset="2"/>
                </a:rPr>
                <a:t></a:t>
              </a:r>
              <a:r>
                <a:rPr lang="en-US" sz="1100" dirty="0">
                  <a:sym typeface="Symbol" pitchFamily="18" charset="2"/>
                </a:rPr>
                <a:t> </a:t>
              </a:r>
              <a:r>
                <a:rPr lang="en-US" sz="1100" dirty="0" smtClean="0">
                  <a:sym typeface="Symbol" pitchFamily="18" charset="2"/>
                </a:rPr>
                <a:t>  </a:t>
              </a:r>
              <a:r>
                <a:rPr lang="en-US" dirty="0" smtClean="0">
                  <a:sym typeface="Symbol" pitchFamily="18" charset="2"/>
                </a:rPr>
                <a:t>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107531" idx="1"/>
              <a:endCxn id="107531" idx="3"/>
            </p:cNvCxnSpPr>
            <p:nvPr/>
          </p:nvCxnSpPr>
          <p:spPr>
            <a:xfrm rot="10800000" flipH="1">
              <a:off x="7104090" y="5511672"/>
              <a:ext cx="460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7531" idx="2"/>
            </p:cNvCxnSpPr>
            <p:nvPr/>
          </p:nvCxnSpPr>
          <p:spPr>
            <a:xfrm rot="5400000" flipH="1">
              <a:off x="7172364" y="5672001"/>
              <a:ext cx="3222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34" name="TextBox 12"/>
            <p:cNvSpPr txBox="1">
              <a:spLocks noChangeArrowheads="1"/>
            </p:cNvSpPr>
            <p:nvPr/>
          </p:nvSpPr>
          <p:spPr bwMode="auto">
            <a:xfrm>
              <a:off x="7656546" y="5190760"/>
              <a:ext cx="460380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ym typeface="Symbol" pitchFamily="18" charset="2"/>
                </a:rPr>
                <a:t></a:t>
              </a:r>
              <a:r>
                <a:rPr lang="en-US" sz="1100" dirty="0">
                  <a:sym typeface="Symbol" pitchFamily="18" charset="2"/>
                </a:rPr>
                <a:t> </a:t>
              </a:r>
              <a:r>
                <a:rPr lang="en-US" sz="1100" dirty="0" smtClean="0">
                  <a:sym typeface="Symbol" pitchFamily="18" charset="2"/>
                </a:rPr>
                <a:t>  </a:t>
              </a:r>
              <a:r>
                <a:rPr lang="en-US" dirty="0" smtClean="0">
                  <a:sym typeface="Symbol" pitchFamily="18" charset="2"/>
                </a:rPr>
                <a:t>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07534" idx="1"/>
              <a:endCxn id="107534" idx="3"/>
            </p:cNvCxnSpPr>
            <p:nvPr/>
          </p:nvCxnSpPr>
          <p:spPr>
            <a:xfrm rot="10800000" flipH="1">
              <a:off x="7656546" y="5513260"/>
              <a:ext cx="46038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7534" idx="2"/>
            </p:cNvCxnSpPr>
            <p:nvPr/>
          </p:nvCxnSpPr>
          <p:spPr>
            <a:xfrm rot="5400000" flipH="1">
              <a:off x="7724027" y="5674382"/>
              <a:ext cx="32383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37" name="TextBox 15"/>
            <p:cNvSpPr txBox="1">
              <a:spLocks noChangeArrowheads="1"/>
            </p:cNvSpPr>
            <p:nvPr/>
          </p:nvSpPr>
          <p:spPr bwMode="auto">
            <a:xfrm>
              <a:off x="6275407" y="4303722"/>
              <a:ext cx="460380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B</a:t>
              </a:r>
            </a:p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07537" idx="1"/>
              <a:endCxn id="107537" idx="3"/>
            </p:cNvCxnSpPr>
            <p:nvPr/>
          </p:nvCxnSpPr>
          <p:spPr>
            <a:xfrm rot="10800000" flipH="1">
              <a:off x="6275407" y="4627488"/>
              <a:ext cx="46038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7537" idx="2"/>
            </p:cNvCxnSpPr>
            <p:nvPr/>
          </p:nvCxnSpPr>
          <p:spPr>
            <a:xfrm rot="5400000" flipH="1">
              <a:off x="6343682" y="4787815"/>
              <a:ext cx="32224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40" name="TextBox 18"/>
            <p:cNvSpPr txBox="1">
              <a:spLocks noChangeArrowheads="1"/>
            </p:cNvSpPr>
            <p:nvPr/>
          </p:nvSpPr>
          <p:spPr bwMode="auto">
            <a:xfrm>
              <a:off x="7380318" y="4301922"/>
              <a:ext cx="460380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F</a:t>
              </a:r>
            </a:p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07540" idx="1"/>
              <a:endCxn id="107540" idx="3"/>
            </p:cNvCxnSpPr>
            <p:nvPr/>
          </p:nvCxnSpPr>
          <p:spPr>
            <a:xfrm rot="10800000" flipH="1">
              <a:off x="7380318" y="4624313"/>
              <a:ext cx="46038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7540" idx="2"/>
            </p:cNvCxnSpPr>
            <p:nvPr/>
          </p:nvCxnSpPr>
          <p:spPr>
            <a:xfrm rot="5400000" flipH="1">
              <a:off x="7447799" y="4785435"/>
              <a:ext cx="32383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43" name="TextBox 21"/>
            <p:cNvSpPr txBox="1">
              <a:spLocks noChangeArrowheads="1"/>
            </p:cNvSpPr>
            <p:nvPr/>
          </p:nvSpPr>
          <p:spPr bwMode="auto">
            <a:xfrm>
              <a:off x="6827862" y="3382962"/>
              <a:ext cx="460380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/>
              <a:r>
                <a:rPr lang="en-US"/>
                <a:t>D</a:t>
              </a:r>
            </a:p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107543" idx="1"/>
              <a:endCxn id="107543" idx="3"/>
            </p:cNvCxnSpPr>
            <p:nvPr/>
          </p:nvCxnSpPr>
          <p:spPr>
            <a:xfrm rot="10800000" flipH="1">
              <a:off x="6827863" y="3706793"/>
              <a:ext cx="46038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7543" idx="2"/>
            </p:cNvCxnSpPr>
            <p:nvPr/>
          </p:nvCxnSpPr>
          <p:spPr>
            <a:xfrm rot="5400000" flipH="1">
              <a:off x="6896138" y="3867120"/>
              <a:ext cx="32224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6620706" y="4004425"/>
              <a:ext cx="414313" cy="184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7081086" y="4004425"/>
              <a:ext cx="414313" cy="184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07525" idx="0"/>
            </p:cNvCxnSpPr>
            <p:nvPr/>
          </p:nvCxnSpPr>
          <p:spPr>
            <a:xfrm rot="5400000">
              <a:off x="6133338" y="4906071"/>
              <a:ext cx="376216" cy="184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7238249" y="4906071"/>
              <a:ext cx="376216" cy="184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07528" idx="0"/>
            </p:cNvCxnSpPr>
            <p:nvPr/>
          </p:nvCxnSpPr>
          <p:spPr>
            <a:xfrm rot="16200000" flipH="1">
              <a:off x="6524661" y="4929089"/>
              <a:ext cx="376216" cy="138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7629572" y="4929089"/>
              <a:ext cx="376216" cy="138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8110093" y="1782764"/>
            <a:ext cx="3311031" cy="384079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Recursive Binary Tree Traversal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170689" y="903288"/>
            <a:ext cx="10387776" cy="5707824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Traverse(node)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if (node==NULL) return;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Traverse(node-&gt;</a:t>
            </a:r>
            <a:r>
              <a:rPr lang="en-US" sz="24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LChild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print node-&gt;data;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Traverse(node-&gt;</a:t>
            </a:r>
            <a:r>
              <a:rPr lang="en-US" sz="24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RChild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>
                <a:cs typeface="Courier New" pitchFamily="49" charset="0"/>
              </a:rPr>
              <a:t>Slightly more efficient (why?):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Traverse(node)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if (node-&gt;</a:t>
            </a:r>
            <a:r>
              <a:rPr lang="en-US" sz="24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LChild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 !=NULL) Traverse(node-&gt;</a:t>
            </a:r>
            <a:r>
              <a:rPr lang="en-US" sz="24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LChild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print node-&gt;data;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if (node-&gt;</a:t>
            </a:r>
            <a:r>
              <a:rPr lang="en-US" sz="24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RChild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 !=NULL) Traverse(node-&gt;</a:t>
            </a:r>
            <a:r>
              <a:rPr lang="en-US" sz="24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RChild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3200" dirty="0" smtClean="0">
              <a:solidFill>
                <a:srgbClr val="FF99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Recursive Binary Tree Traversal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062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Traverse(node)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if (node==NULL) return;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Traverse(node-&gt;</a:t>
            </a:r>
            <a:r>
              <a:rPr lang="en-US" sz="24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LChild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print node-&gt;data;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	Traverse(node-&gt;</a:t>
            </a:r>
            <a:r>
              <a:rPr lang="en-US" sz="24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RChild</a:t>
            </a: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sz="24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dirty="0">
                <a:cs typeface="Courier New" pitchFamily="49" charset="0"/>
              </a:rPr>
              <a:t>Consider the order: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dirty="0">
                <a:cs typeface="Courier New" pitchFamily="49" charset="0"/>
              </a:rPr>
              <a:t>	Left sub-tree, root, right sub-tree 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dirty="0">
                <a:cs typeface="Courier New" pitchFamily="49" charset="0"/>
              </a:rPr>
              <a:t>  	This is known as an </a:t>
            </a:r>
            <a:r>
              <a:rPr lang="en-US" sz="2800" i="1" u="sng" dirty="0">
                <a:cs typeface="Courier New" pitchFamily="49" charset="0"/>
              </a:rPr>
              <a:t>in-order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 smtClean="0">
                <a:cs typeface="Courier New" pitchFamily="49" charset="0"/>
              </a:rPr>
              <a:t>traversal (root IN between children)</a:t>
            </a:r>
            <a:endParaRPr lang="en-US" sz="2800" dirty="0"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dirty="0">
                <a:cs typeface="Courier New" pitchFamily="49" charset="0"/>
              </a:rPr>
              <a:t>	Root, left sub-tree, right sub-tree: </a:t>
            </a:r>
            <a:r>
              <a:rPr lang="en-US" sz="2800" i="1" u="sng" dirty="0" smtClean="0">
                <a:cs typeface="Courier New" pitchFamily="49" charset="0"/>
              </a:rPr>
              <a:t>pre-order</a:t>
            </a:r>
            <a:r>
              <a:rPr lang="en-US" sz="2800" dirty="0">
                <a:cs typeface="Courier New" pitchFamily="49" charset="0"/>
              </a:rPr>
              <a:t> (root </a:t>
            </a:r>
            <a:r>
              <a:rPr lang="en-US" sz="2800" dirty="0" smtClean="0">
                <a:cs typeface="Courier New" pitchFamily="49" charset="0"/>
              </a:rPr>
              <a:t>pre-children</a:t>
            </a:r>
            <a:r>
              <a:rPr lang="en-US" sz="2800" dirty="0">
                <a:cs typeface="Courier New" pitchFamily="49" charset="0"/>
              </a:rPr>
              <a:t>)</a:t>
            </a:r>
            <a:endParaRPr lang="en-US" sz="2800" i="1" u="sng" dirty="0"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dirty="0">
                <a:cs typeface="Courier New" pitchFamily="49" charset="0"/>
              </a:rPr>
              <a:t>	Left sub-tree, right sub-tree, root: </a:t>
            </a:r>
            <a:r>
              <a:rPr lang="en-US" sz="2800" i="1" u="sng" dirty="0" smtClean="0">
                <a:cs typeface="Courier New" pitchFamily="49" charset="0"/>
              </a:rPr>
              <a:t>post-order</a:t>
            </a:r>
            <a:r>
              <a:rPr lang="en-US" sz="2800" dirty="0">
                <a:cs typeface="Courier New" pitchFamily="49" charset="0"/>
              </a:rPr>
              <a:t> (root </a:t>
            </a:r>
            <a:r>
              <a:rPr lang="en-US" sz="2800" dirty="0" smtClean="0">
                <a:cs typeface="Courier New" pitchFamily="49" charset="0"/>
              </a:rPr>
              <a:t>post-children</a:t>
            </a:r>
            <a:r>
              <a:rPr lang="en-US" sz="2800" dirty="0">
                <a:cs typeface="Courier New" pitchFamily="49" charset="0"/>
              </a:rPr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Recursive Binary Tree Traversal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3784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The book calls a traversal a “walk”</a:t>
            </a:r>
          </a:p>
          <a:p>
            <a:pPr>
              <a:defRPr/>
            </a:pPr>
            <a:endParaRPr lang="en-US" dirty="0" smtClean="0">
              <a:cs typeface="Courier New" pitchFamily="49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2600" cap="small" dirty="0" smtClean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600" cap="small" dirty="0" err="1" smtClean="0">
                <a:latin typeface="Times New Roman" pitchFamily="18" charset="0"/>
                <a:cs typeface="Courier New" pitchFamily="49" charset="0"/>
              </a:rPr>
              <a:t>Inorder</a:t>
            </a:r>
            <a:r>
              <a:rPr lang="en-US" sz="2600" cap="small" dirty="0" smtClean="0">
                <a:latin typeface="Times New Roman" pitchFamily="18" charset="0"/>
                <a:cs typeface="Courier New" pitchFamily="49" charset="0"/>
              </a:rPr>
              <a:t>-Tree-Walk</a:t>
            </a:r>
            <a:r>
              <a:rPr lang="en-US" sz="2600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Courier New" pitchFamily="49" charset="0"/>
              </a:rPr>
              <a:t>x</a:t>
            </a:r>
            <a:r>
              <a:rPr lang="en-US" sz="2600" dirty="0">
                <a:latin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600" b="1" dirty="0" smtClean="0">
                <a:latin typeface="Times New Roman" pitchFamily="18" charset="0"/>
                <a:cs typeface="Courier New" pitchFamily="49" charset="0"/>
              </a:rPr>
              <a:t>		if</a:t>
            </a:r>
            <a:r>
              <a:rPr lang="en-US" sz="2600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600" dirty="0">
                <a:latin typeface="Times New Roman" pitchFamily="18" charset="0"/>
                <a:cs typeface="Courier New" pitchFamily="49" charset="0"/>
              </a:rPr>
              <a:t>x ≠ </a:t>
            </a:r>
            <a:r>
              <a:rPr lang="en-US" sz="2600" cap="small" dirty="0">
                <a:latin typeface="Times New Roman" pitchFamily="18" charset="0"/>
                <a:cs typeface="Courier New" pitchFamily="49" charset="0"/>
              </a:rPr>
              <a:t>nil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600" dirty="0" smtClean="0">
                <a:latin typeface="Times New Roman" pitchFamily="18" charset="0"/>
                <a:cs typeface="Courier New" pitchFamily="49" charset="0"/>
              </a:rPr>
              <a:t>		     </a:t>
            </a:r>
            <a:r>
              <a:rPr lang="en-US" sz="2600" cap="small" dirty="0">
                <a:latin typeface="Times New Roman" pitchFamily="18" charset="0"/>
                <a:cs typeface="Courier New" pitchFamily="49" charset="0"/>
              </a:rPr>
              <a:t>Inorder-Tree-Walk</a:t>
            </a:r>
            <a:r>
              <a:rPr lang="en-US" sz="2600" dirty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sz="2600" i="1" dirty="0">
                <a:latin typeface="Times New Roman" pitchFamily="18" charset="0"/>
                <a:cs typeface="Courier New" pitchFamily="49" charset="0"/>
              </a:rPr>
              <a:t>x.left</a:t>
            </a:r>
            <a:r>
              <a:rPr lang="en-US" sz="2600" dirty="0">
                <a:latin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600" dirty="0" smtClean="0">
                <a:latin typeface="Times New Roman" pitchFamily="18" charset="0"/>
                <a:cs typeface="Courier New" pitchFamily="49" charset="0"/>
              </a:rPr>
              <a:t>		     </a:t>
            </a:r>
            <a:r>
              <a:rPr lang="en-US" sz="2600" b="1" dirty="0">
                <a:latin typeface="Times New Roman" pitchFamily="18" charset="0"/>
                <a:cs typeface="Courier New" pitchFamily="49" charset="0"/>
              </a:rPr>
              <a:t>print</a:t>
            </a:r>
            <a:r>
              <a:rPr lang="en-US" sz="2600" dirty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600" i="1" dirty="0">
                <a:latin typeface="Times New Roman" pitchFamily="18" charset="0"/>
                <a:cs typeface="Courier New" pitchFamily="49" charset="0"/>
              </a:rPr>
              <a:t>x.key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600" dirty="0" smtClean="0">
                <a:latin typeface="Times New Roman" pitchFamily="18" charset="0"/>
                <a:cs typeface="Courier New" pitchFamily="49" charset="0"/>
              </a:rPr>
              <a:t>		     </a:t>
            </a:r>
            <a:r>
              <a:rPr lang="en-US" sz="2600" cap="small" dirty="0">
                <a:latin typeface="Times New Roman" pitchFamily="18" charset="0"/>
                <a:cs typeface="Courier New" pitchFamily="49" charset="0"/>
              </a:rPr>
              <a:t>Inorder-Tree-Walk</a:t>
            </a:r>
            <a:r>
              <a:rPr lang="en-US" sz="2600" dirty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sz="2600" i="1" dirty="0">
                <a:latin typeface="Times New Roman" pitchFamily="18" charset="0"/>
                <a:cs typeface="Courier New" pitchFamily="49" charset="0"/>
              </a:rPr>
              <a:t>x.right</a:t>
            </a:r>
            <a:r>
              <a:rPr lang="en-US" sz="2600" dirty="0">
                <a:latin typeface="Times New Roman" pitchFamily="18" charset="0"/>
                <a:cs typeface="Courier New" pitchFamily="49" charset="0"/>
              </a:rPr>
              <a:t>)</a:t>
            </a:r>
            <a:endParaRPr lang="en-US" sz="26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4640" y="2116747"/>
            <a:ext cx="4206240" cy="237295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2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Traverse(node) 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2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2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   if (node==NULL) return;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2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   Traverse(node-&gt;</a:t>
            </a:r>
            <a:r>
              <a:rPr lang="en-US" sz="22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LChild</a:t>
            </a:r>
            <a:r>
              <a:rPr lang="en-US" sz="22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2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   print node-&gt;data;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2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   Traverse(node-&gt;</a:t>
            </a:r>
            <a:r>
              <a:rPr lang="en-US" sz="2200" dirty="0" err="1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RChild</a:t>
            </a:r>
            <a:r>
              <a:rPr lang="en-US" sz="22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sz="2200" dirty="0">
                <a:solidFill>
                  <a:srgbClr val="FF99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Recursive Binary Tree Traversal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>
          <a:xfrm>
            <a:off x="1633539" y="904875"/>
            <a:ext cx="8924925" cy="53784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Preorder-Tree-Walk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if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≠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nil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print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x.key </a:t>
            </a:r>
            <a:endParaRPr lang="en-US" dirty="0" smtClean="0"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   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Inorder-Tree-Walk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x.left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   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Inorder-Tree-Walk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x.right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1800" dirty="0"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Postorder-Tree-Walk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if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x ≠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nil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   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Postorder-Tree-Walk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x.left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   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Postorder-Tree-Walk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x.right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print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x.key </a:t>
            </a:r>
            <a:endParaRPr lang="en-US" dirty="0" smtClean="0">
              <a:latin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Binary Tree Traversals</a:t>
            </a:r>
          </a:p>
        </p:txBody>
      </p:sp>
      <p:sp>
        <p:nvSpPr>
          <p:cNvPr id="117762" name="TextBox 11"/>
          <p:cNvSpPr txBox="1">
            <a:spLocks noChangeArrowheads="1"/>
          </p:cNvSpPr>
          <p:nvPr/>
        </p:nvSpPr>
        <p:spPr bwMode="auto">
          <a:xfrm>
            <a:off x="2090739" y="3948113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3" name="Straight Connector 12"/>
          <p:cNvCxnSpPr>
            <a:stCxn id="117762" idx="1"/>
            <a:endCxn id="117762" idx="3"/>
          </p:cNvCxnSpPr>
          <p:nvPr/>
        </p:nvCxnSpPr>
        <p:spPr>
          <a:xfrm rot="10800000" flipH="1">
            <a:off x="2090739" y="42719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7762" idx="2"/>
          </p:cNvCxnSpPr>
          <p:nvPr/>
        </p:nvCxnSpPr>
        <p:spPr>
          <a:xfrm rot="5400000" flipH="1">
            <a:off x="2158207" y="443309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65" name="TextBox 14"/>
          <p:cNvSpPr txBox="1">
            <a:spLocks noChangeArrowheads="1"/>
          </p:cNvSpPr>
          <p:nvPr/>
        </p:nvSpPr>
        <p:spPr bwMode="auto">
          <a:xfrm>
            <a:off x="2643189" y="3948113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6" name="Straight Connector 15"/>
          <p:cNvCxnSpPr>
            <a:stCxn id="117765" idx="1"/>
            <a:endCxn id="117765" idx="3"/>
          </p:cNvCxnSpPr>
          <p:nvPr/>
        </p:nvCxnSpPr>
        <p:spPr>
          <a:xfrm rot="10800000" flipH="1">
            <a:off x="2643189" y="42719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7765" idx="2"/>
          </p:cNvCxnSpPr>
          <p:nvPr/>
        </p:nvCxnSpPr>
        <p:spPr>
          <a:xfrm rot="5400000" flipH="1">
            <a:off x="2710657" y="443309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68" name="TextBox 18"/>
          <p:cNvSpPr txBox="1">
            <a:spLocks noChangeArrowheads="1"/>
          </p:cNvSpPr>
          <p:nvPr/>
        </p:nvSpPr>
        <p:spPr bwMode="auto">
          <a:xfrm>
            <a:off x="3195639" y="39512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117768" idx="1"/>
            <a:endCxn id="117768" idx="3"/>
          </p:cNvCxnSpPr>
          <p:nvPr/>
        </p:nvCxnSpPr>
        <p:spPr>
          <a:xfrm rot="10800000" flipH="1">
            <a:off x="3195639" y="42751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7768" idx="2"/>
          </p:cNvCxnSpPr>
          <p:nvPr/>
        </p:nvCxnSpPr>
        <p:spPr>
          <a:xfrm rot="5400000" flipH="1">
            <a:off x="3263901" y="4435476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71" name="TextBox 21"/>
          <p:cNvSpPr txBox="1">
            <a:spLocks noChangeArrowheads="1"/>
          </p:cNvSpPr>
          <p:nvPr/>
        </p:nvSpPr>
        <p:spPr bwMode="auto">
          <a:xfrm>
            <a:off x="3748089" y="39544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117771" idx="1"/>
            <a:endCxn id="117771" idx="3"/>
          </p:cNvCxnSpPr>
          <p:nvPr/>
        </p:nvCxnSpPr>
        <p:spPr>
          <a:xfrm rot="10800000" flipH="1">
            <a:off x="3748089" y="42767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7771" idx="2"/>
          </p:cNvCxnSpPr>
          <p:nvPr/>
        </p:nvCxnSpPr>
        <p:spPr>
          <a:xfrm rot="5400000" flipH="1">
            <a:off x="3815557" y="443785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74" name="TextBox 24"/>
          <p:cNvSpPr txBox="1">
            <a:spLocks noChangeArrowheads="1"/>
          </p:cNvSpPr>
          <p:nvPr/>
        </p:nvSpPr>
        <p:spPr bwMode="auto">
          <a:xfrm>
            <a:off x="4300539" y="3956050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6" name="Straight Connector 25"/>
          <p:cNvCxnSpPr>
            <a:stCxn id="117774" idx="1"/>
            <a:endCxn id="117774" idx="3"/>
          </p:cNvCxnSpPr>
          <p:nvPr/>
        </p:nvCxnSpPr>
        <p:spPr>
          <a:xfrm rot="10800000" flipH="1">
            <a:off x="4300539" y="42799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7774" idx="2"/>
          </p:cNvCxnSpPr>
          <p:nvPr/>
        </p:nvCxnSpPr>
        <p:spPr>
          <a:xfrm rot="5400000" flipH="1">
            <a:off x="4368007" y="4441032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77" name="TextBox 30"/>
          <p:cNvSpPr txBox="1">
            <a:spLocks noChangeArrowheads="1"/>
          </p:cNvSpPr>
          <p:nvPr/>
        </p:nvSpPr>
        <p:spPr bwMode="auto">
          <a:xfrm>
            <a:off x="5405439" y="39624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2" name="Straight Connector 31"/>
          <p:cNvCxnSpPr>
            <a:stCxn id="117777" idx="1"/>
            <a:endCxn id="117777" idx="3"/>
          </p:cNvCxnSpPr>
          <p:nvPr/>
        </p:nvCxnSpPr>
        <p:spPr>
          <a:xfrm rot="10800000" flipH="1">
            <a:off x="5405439" y="42846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7777" idx="2"/>
          </p:cNvCxnSpPr>
          <p:nvPr/>
        </p:nvCxnSpPr>
        <p:spPr>
          <a:xfrm rot="5400000" flipH="1">
            <a:off x="5472907" y="444579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80" name="TextBox 33"/>
          <p:cNvSpPr txBox="1">
            <a:spLocks noChangeArrowheads="1"/>
          </p:cNvSpPr>
          <p:nvPr/>
        </p:nvSpPr>
        <p:spPr bwMode="auto">
          <a:xfrm>
            <a:off x="5957889" y="39639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O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5" name="Straight Connector 34"/>
          <p:cNvCxnSpPr>
            <a:stCxn id="117780" idx="1"/>
            <a:endCxn id="117780" idx="3"/>
          </p:cNvCxnSpPr>
          <p:nvPr/>
        </p:nvCxnSpPr>
        <p:spPr>
          <a:xfrm rot="10800000" flipH="1">
            <a:off x="5957889" y="42878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7780" idx="2"/>
          </p:cNvCxnSpPr>
          <p:nvPr/>
        </p:nvCxnSpPr>
        <p:spPr>
          <a:xfrm rot="5400000" flipH="1">
            <a:off x="6026944" y="4448969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83" name="TextBox 60"/>
          <p:cNvSpPr txBox="1">
            <a:spLocks noChangeArrowheads="1"/>
          </p:cNvSpPr>
          <p:nvPr/>
        </p:nvSpPr>
        <p:spPr bwMode="auto">
          <a:xfrm>
            <a:off x="2366964" y="30670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117783" idx="1"/>
            <a:endCxn id="117783" idx="3"/>
          </p:cNvCxnSpPr>
          <p:nvPr/>
        </p:nvCxnSpPr>
        <p:spPr>
          <a:xfrm rot="10800000" flipH="1">
            <a:off x="2366964" y="33909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17783" idx="2"/>
          </p:cNvCxnSpPr>
          <p:nvPr/>
        </p:nvCxnSpPr>
        <p:spPr>
          <a:xfrm rot="5400000" flipH="1">
            <a:off x="2435226" y="355123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86" name="TextBox 63"/>
          <p:cNvSpPr txBox="1">
            <a:spLocks noChangeArrowheads="1"/>
          </p:cNvSpPr>
          <p:nvPr/>
        </p:nvSpPr>
        <p:spPr bwMode="auto">
          <a:xfrm>
            <a:off x="3471864" y="30654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117786" idx="1"/>
            <a:endCxn id="117786" idx="3"/>
          </p:cNvCxnSpPr>
          <p:nvPr/>
        </p:nvCxnSpPr>
        <p:spPr>
          <a:xfrm rot="10800000" flipH="1">
            <a:off x="3471864" y="33877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17786" idx="2"/>
          </p:cNvCxnSpPr>
          <p:nvPr/>
        </p:nvCxnSpPr>
        <p:spPr>
          <a:xfrm rot="5400000" flipH="1">
            <a:off x="3539332" y="354885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89" name="TextBox 66"/>
          <p:cNvSpPr txBox="1">
            <a:spLocks noChangeArrowheads="1"/>
          </p:cNvSpPr>
          <p:nvPr/>
        </p:nvSpPr>
        <p:spPr bwMode="auto">
          <a:xfrm>
            <a:off x="4576764" y="30638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J</a:t>
            </a:r>
          </a:p>
          <a:p>
            <a:pPr algn="ctr"/>
            <a:r>
              <a:rPr lang="en-US">
                <a:sym typeface="Symbol" pitchFamily="18" charset="2"/>
              </a:rPr>
              <a:t>   </a:t>
            </a:r>
            <a:r>
              <a:rPr lang="en-US" sz="14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68" name="Straight Connector 67"/>
          <p:cNvCxnSpPr>
            <a:stCxn id="117789" idx="1"/>
            <a:endCxn id="117789" idx="3"/>
          </p:cNvCxnSpPr>
          <p:nvPr/>
        </p:nvCxnSpPr>
        <p:spPr>
          <a:xfrm rot="10800000" flipH="1">
            <a:off x="4576764" y="33861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7789" idx="2"/>
          </p:cNvCxnSpPr>
          <p:nvPr/>
        </p:nvCxnSpPr>
        <p:spPr>
          <a:xfrm rot="5400000" flipH="1">
            <a:off x="4644232" y="354727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92" name="TextBox 69"/>
          <p:cNvSpPr txBox="1">
            <a:spLocks noChangeArrowheads="1"/>
          </p:cNvSpPr>
          <p:nvPr/>
        </p:nvSpPr>
        <p:spPr bwMode="auto">
          <a:xfrm>
            <a:off x="5681664" y="30622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N</a:t>
            </a:r>
          </a:p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117792" idx="1"/>
            <a:endCxn id="117792" idx="3"/>
          </p:cNvCxnSpPr>
          <p:nvPr/>
        </p:nvCxnSpPr>
        <p:spPr>
          <a:xfrm rot="10800000" flipH="1">
            <a:off x="5681664" y="33845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17792" idx="2"/>
          </p:cNvCxnSpPr>
          <p:nvPr/>
        </p:nvCxnSpPr>
        <p:spPr>
          <a:xfrm rot="5400000" flipH="1">
            <a:off x="5749132" y="3545682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95" name="TextBox 84"/>
          <p:cNvSpPr txBox="1">
            <a:spLocks noChangeArrowheads="1"/>
          </p:cNvSpPr>
          <p:nvPr/>
        </p:nvSpPr>
        <p:spPr bwMode="auto">
          <a:xfrm>
            <a:off x="2919414" y="21463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117795" idx="1"/>
            <a:endCxn id="117795" idx="3"/>
          </p:cNvCxnSpPr>
          <p:nvPr/>
        </p:nvCxnSpPr>
        <p:spPr>
          <a:xfrm rot="10800000" flipH="1">
            <a:off x="2919414" y="24701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17795" idx="2"/>
          </p:cNvCxnSpPr>
          <p:nvPr/>
        </p:nvCxnSpPr>
        <p:spPr>
          <a:xfrm rot="5400000" flipH="1">
            <a:off x="2987676" y="263048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98" name="TextBox 87"/>
          <p:cNvSpPr txBox="1">
            <a:spLocks noChangeArrowheads="1"/>
          </p:cNvSpPr>
          <p:nvPr/>
        </p:nvSpPr>
        <p:spPr bwMode="auto">
          <a:xfrm>
            <a:off x="5129214" y="21447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7798" idx="1"/>
            <a:endCxn id="117798" idx="3"/>
          </p:cNvCxnSpPr>
          <p:nvPr/>
        </p:nvCxnSpPr>
        <p:spPr>
          <a:xfrm rot="10800000" flipH="1">
            <a:off x="5129214" y="24669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17798" idx="2"/>
          </p:cNvCxnSpPr>
          <p:nvPr/>
        </p:nvCxnSpPr>
        <p:spPr>
          <a:xfrm rot="5400000" flipH="1">
            <a:off x="5196682" y="262810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01" name="TextBox 99"/>
          <p:cNvSpPr txBox="1">
            <a:spLocks noChangeArrowheads="1"/>
          </p:cNvSpPr>
          <p:nvPr/>
        </p:nvSpPr>
        <p:spPr bwMode="auto">
          <a:xfrm>
            <a:off x="4070351" y="11795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17801" idx="1"/>
            <a:endCxn id="117801" idx="3"/>
          </p:cNvCxnSpPr>
          <p:nvPr/>
        </p:nvCxnSpPr>
        <p:spPr>
          <a:xfrm rot="10800000" flipH="1">
            <a:off x="4070351" y="15033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 flipH="1">
            <a:off x="4138613" y="16637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 flipV="1">
            <a:off x="3379789" y="1685926"/>
            <a:ext cx="782637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392613" y="1685926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2712245" y="2767807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4922045" y="2767807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H="1">
            <a:off x="3172620" y="2767807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H="1">
            <a:off x="5382420" y="2767807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7762" idx="0"/>
          </p:cNvCxnSpPr>
          <p:nvPr/>
        </p:nvCxnSpPr>
        <p:spPr>
          <a:xfrm rot="5400000">
            <a:off x="2225675" y="36687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3330575" y="36687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435475" y="36687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5540375" y="36687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17765" idx="0"/>
          </p:cNvCxnSpPr>
          <p:nvPr/>
        </p:nvCxnSpPr>
        <p:spPr>
          <a:xfrm rot="16200000" flipH="1">
            <a:off x="2616994" y="36917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H="1">
            <a:off x="3721894" y="36917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5931694" y="36917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7246939" y="1087439"/>
            <a:ext cx="2670175" cy="369887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In-order Traversal: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7246939" y="2146300"/>
            <a:ext cx="2670175" cy="369888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Pre-order Traversal:</a:t>
            </a:r>
            <a:endParaRPr lang="en-US" i="1" u="sng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7246939" y="1501775"/>
            <a:ext cx="2670175" cy="369888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ABCDEFGHIJLMNO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7246939" y="2560639"/>
            <a:ext cx="2670175" cy="369887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HDBACFEGLJINMO</a:t>
            </a:r>
            <a:endParaRPr lang="en-US" i="1" u="sng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7246939" y="3203575"/>
            <a:ext cx="2670175" cy="369888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Post-order Traversal:</a:t>
            </a:r>
            <a:endParaRPr lang="en-US" i="1" u="sng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7246939" y="3617914"/>
            <a:ext cx="2670175" cy="369887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ACBEGFDIJMONLH</a:t>
            </a:r>
            <a:endParaRPr lang="en-US" i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03" grpId="0" animBg="1"/>
      <p:bldP spid="105" grpId="0" animBg="1"/>
      <p:bldP spid="107" grpId="0" animBg="1"/>
      <p:bldP spid="118" grpId="0" animBg="1"/>
      <p:bldP spid="1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So What Can We DO With Trees?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1633539" y="904875"/>
            <a:ext cx="8924925" cy="5378450"/>
          </a:xfrm>
        </p:spPr>
        <p:txBody>
          <a:bodyPr/>
          <a:lstStyle/>
          <a:p>
            <a:r>
              <a:rPr lang="en-US" dirty="0" smtClean="0"/>
              <a:t>Suppose we have a binary tree where:</a:t>
            </a:r>
          </a:p>
          <a:p>
            <a:pPr lvl="1"/>
            <a:r>
              <a:rPr lang="en-US" dirty="0" smtClean="0"/>
              <a:t>Leaves contain variables or constants</a:t>
            </a:r>
          </a:p>
          <a:p>
            <a:pPr lvl="1"/>
            <a:r>
              <a:rPr lang="en-US" dirty="0" smtClean="0"/>
              <a:t>Non-leaf nodes contain operators</a:t>
            </a:r>
          </a:p>
        </p:txBody>
      </p:sp>
      <p:sp>
        <p:nvSpPr>
          <p:cNvPr id="119811" name="TextBox 3"/>
          <p:cNvSpPr txBox="1">
            <a:spLocks noChangeArrowheads="1"/>
          </p:cNvSpPr>
          <p:nvPr/>
        </p:nvSpPr>
        <p:spPr bwMode="auto">
          <a:xfrm>
            <a:off x="3748089" y="53562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5" name="Straight Connector 4"/>
          <p:cNvCxnSpPr>
            <a:stCxn id="119811" idx="1"/>
            <a:endCxn id="119811" idx="3"/>
          </p:cNvCxnSpPr>
          <p:nvPr/>
        </p:nvCxnSpPr>
        <p:spPr>
          <a:xfrm rot="10800000" flipH="1">
            <a:off x="3748089" y="56800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19811" idx="2"/>
          </p:cNvCxnSpPr>
          <p:nvPr/>
        </p:nvCxnSpPr>
        <p:spPr>
          <a:xfrm rot="5400000" flipH="1">
            <a:off x="3816351" y="5840414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14" name="TextBox 6"/>
          <p:cNvSpPr txBox="1">
            <a:spLocks noChangeArrowheads="1"/>
          </p:cNvSpPr>
          <p:nvPr/>
        </p:nvSpPr>
        <p:spPr bwMode="auto">
          <a:xfrm>
            <a:off x="4300539" y="53562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1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" name="Straight Connector 7"/>
          <p:cNvCxnSpPr>
            <a:stCxn id="119814" idx="1"/>
            <a:endCxn id="119814" idx="3"/>
          </p:cNvCxnSpPr>
          <p:nvPr/>
        </p:nvCxnSpPr>
        <p:spPr>
          <a:xfrm rot="10800000" flipH="1">
            <a:off x="4300539" y="56800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9814" idx="2"/>
          </p:cNvCxnSpPr>
          <p:nvPr/>
        </p:nvCxnSpPr>
        <p:spPr>
          <a:xfrm rot="5400000" flipH="1">
            <a:off x="4368801" y="5840414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17" name="TextBox 9"/>
          <p:cNvSpPr txBox="1">
            <a:spLocks noChangeArrowheads="1"/>
          </p:cNvSpPr>
          <p:nvPr/>
        </p:nvSpPr>
        <p:spPr bwMode="auto">
          <a:xfrm>
            <a:off x="4852989" y="53594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1" name="Straight Connector 10"/>
          <p:cNvCxnSpPr>
            <a:stCxn id="119817" idx="1"/>
            <a:endCxn id="119817" idx="3"/>
          </p:cNvCxnSpPr>
          <p:nvPr/>
        </p:nvCxnSpPr>
        <p:spPr>
          <a:xfrm rot="10800000" flipH="1">
            <a:off x="4852989" y="56816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19817" idx="2"/>
          </p:cNvCxnSpPr>
          <p:nvPr/>
        </p:nvCxnSpPr>
        <p:spPr>
          <a:xfrm rot="5400000" flipH="1">
            <a:off x="4920457" y="584279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20" name="TextBox 12"/>
          <p:cNvSpPr txBox="1">
            <a:spLocks noChangeArrowheads="1"/>
          </p:cNvSpPr>
          <p:nvPr/>
        </p:nvSpPr>
        <p:spPr bwMode="auto">
          <a:xfrm>
            <a:off x="5405439" y="53609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3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4" name="Straight Connector 13"/>
          <p:cNvCxnSpPr>
            <a:stCxn id="119820" idx="1"/>
            <a:endCxn id="119820" idx="3"/>
          </p:cNvCxnSpPr>
          <p:nvPr/>
        </p:nvCxnSpPr>
        <p:spPr>
          <a:xfrm rot="10800000" flipH="1">
            <a:off x="5405439" y="56848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9820" idx="2"/>
          </p:cNvCxnSpPr>
          <p:nvPr/>
        </p:nvCxnSpPr>
        <p:spPr>
          <a:xfrm rot="5400000" flipH="1">
            <a:off x="5473701" y="5845176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23" name="TextBox 15"/>
          <p:cNvSpPr txBox="1">
            <a:spLocks noChangeArrowheads="1"/>
          </p:cNvSpPr>
          <p:nvPr/>
        </p:nvSpPr>
        <p:spPr bwMode="auto">
          <a:xfrm>
            <a:off x="5957889" y="53641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7" name="Straight Connector 16"/>
          <p:cNvCxnSpPr>
            <a:stCxn id="119823" idx="1"/>
            <a:endCxn id="119823" idx="3"/>
          </p:cNvCxnSpPr>
          <p:nvPr/>
        </p:nvCxnSpPr>
        <p:spPr>
          <a:xfrm rot="10800000" flipH="1">
            <a:off x="5957889" y="56880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9823" idx="2"/>
          </p:cNvCxnSpPr>
          <p:nvPr/>
        </p:nvCxnSpPr>
        <p:spPr>
          <a:xfrm rot="5400000" flipH="1">
            <a:off x="6026150" y="584835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26" name="TextBox 18"/>
          <p:cNvSpPr txBox="1">
            <a:spLocks noChangeArrowheads="1"/>
          </p:cNvSpPr>
          <p:nvPr/>
        </p:nvSpPr>
        <p:spPr bwMode="auto">
          <a:xfrm>
            <a:off x="7062789" y="53689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X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119826" idx="1"/>
            <a:endCxn id="119826" idx="3"/>
          </p:cNvCxnSpPr>
          <p:nvPr/>
        </p:nvCxnSpPr>
        <p:spPr>
          <a:xfrm rot="10800000" flipH="1">
            <a:off x="7062789" y="56927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9826" idx="2"/>
          </p:cNvCxnSpPr>
          <p:nvPr/>
        </p:nvCxnSpPr>
        <p:spPr>
          <a:xfrm rot="5400000" flipH="1">
            <a:off x="7131844" y="5853907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29" name="TextBox 21"/>
          <p:cNvSpPr txBox="1">
            <a:spLocks noChangeArrowheads="1"/>
          </p:cNvSpPr>
          <p:nvPr/>
        </p:nvSpPr>
        <p:spPr bwMode="auto">
          <a:xfrm>
            <a:off x="7615239" y="53721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Y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119829" idx="1"/>
            <a:endCxn id="119829" idx="3"/>
          </p:cNvCxnSpPr>
          <p:nvPr/>
        </p:nvCxnSpPr>
        <p:spPr>
          <a:xfrm rot="10800000" flipH="1">
            <a:off x="7615239" y="56943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9829" idx="2"/>
          </p:cNvCxnSpPr>
          <p:nvPr/>
        </p:nvCxnSpPr>
        <p:spPr>
          <a:xfrm rot="5400000" flipH="1">
            <a:off x="7683500" y="58562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32" name="TextBox 24"/>
          <p:cNvSpPr txBox="1">
            <a:spLocks noChangeArrowheads="1"/>
          </p:cNvSpPr>
          <p:nvPr/>
        </p:nvSpPr>
        <p:spPr bwMode="auto">
          <a:xfrm>
            <a:off x="4024314" y="44751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+</a:t>
            </a:r>
          </a:p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19832" idx="1"/>
            <a:endCxn id="119832" idx="3"/>
          </p:cNvCxnSpPr>
          <p:nvPr/>
        </p:nvCxnSpPr>
        <p:spPr>
          <a:xfrm rot="10800000" flipH="1">
            <a:off x="4024314" y="47974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9832" idx="2"/>
          </p:cNvCxnSpPr>
          <p:nvPr/>
        </p:nvCxnSpPr>
        <p:spPr>
          <a:xfrm rot="5400000" flipH="1">
            <a:off x="4091782" y="495855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35" name="TextBox 27"/>
          <p:cNvSpPr txBox="1">
            <a:spLocks noChangeArrowheads="1"/>
          </p:cNvSpPr>
          <p:nvPr/>
        </p:nvSpPr>
        <p:spPr bwMode="auto">
          <a:xfrm>
            <a:off x="5129214" y="4471988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*</a:t>
            </a:r>
          </a:p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19835" idx="1"/>
            <a:endCxn id="119835" idx="3"/>
          </p:cNvCxnSpPr>
          <p:nvPr/>
        </p:nvCxnSpPr>
        <p:spPr>
          <a:xfrm rot="10800000" flipH="1">
            <a:off x="5129214" y="47958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9835" idx="2"/>
          </p:cNvCxnSpPr>
          <p:nvPr/>
        </p:nvCxnSpPr>
        <p:spPr>
          <a:xfrm rot="5400000" flipH="1">
            <a:off x="5196682" y="495697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38" name="TextBox 30"/>
          <p:cNvSpPr txBox="1">
            <a:spLocks noChangeArrowheads="1"/>
          </p:cNvSpPr>
          <p:nvPr/>
        </p:nvSpPr>
        <p:spPr bwMode="auto">
          <a:xfrm>
            <a:off x="6234114" y="44704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–</a:t>
            </a:r>
            <a:r>
              <a:rPr lang="en-US">
                <a:sym typeface="Symbol" pitchFamily="18" charset="2"/>
              </a:rPr>
              <a:t>  </a:t>
            </a:r>
          </a:p>
          <a:p>
            <a:pPr algn="ctr"/>
            <a:r>
              <a:rPr lang="en-US">
                <a:sym typeface="Symbol" pitchFamily="18" charset="2"/>
              </a:rPr>
              <a:t>    </a:t>
            </a:r>
            <a:endParaRPr lang="en-US"/>
          </a:p>
        </p:txBody>
      </p:sp>
      <p:cxnSp>
        <p:nvCxnSpPr>
          <p:cNvPr id="32" name="Straight Connector 31"/>
          <p:cNvCxnSpPr>
            <a:stCxn id="119838" idx="1"/>
            <a:endCxn id="119838" idx="3"/>
          </p:cNvCxnSpPr>
          <p:nvPr/>
        </p:nvCxnSpPr>
        <p:spPr>
          <a:xfrm rot="10800000" flipH="1">
            <a:off x="6234114" y="47942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9838" idx="2"/>
          </p:cNvCxnSpPr>
          <p:nvPr/>
        </p:nvCxnSpPr>
        <p:spPr>
          <a:xfrm rot="5400000" flipH="1">
            <a:off x="6303169" y="4955382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41" name="TextBox 33"/>
          <p:cNvSpPr txBox="1">
            <a:spLocks noChangeArrowheads="1"/>
          </p:cNvSpPr>
          <p:nvPr/>
        </p:nvSpPr>
        <p:spPr bwMode="auto">
          <a:xfrm>
            <a:off x="7339014" y="44688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/</a:t>
            </a:r>
          </a:p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119841" idx="1"/>
            <a:endCxn id="119841" idx="3"/>
          </p:cNvCxnSpPr>
          <p:nvPr/>
        </p:nvCxnSpPr>
        <p:spPr>
          <a:xfrm rot="10800000" flipH="1">
            <a:off x="7339014" y="47926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9841" idx="2"/>
          </p:cNvCxnSpPr>
          <p:nvPr/>
        </p:nvCxnSpPr>
        <p:spPr>
          <a:xfrm rot="5400000" flipH="1">
            <a:off x="7408069" y="495379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44" name="TextBox 36"/>
          <p:cNvSpPr txBox="1">
            <a:spLocks noChangeArrowheads="1"/>
          </p:cNvSpPr>
          <p:nvPr/>
        </p:nvSpPr>
        <p:spPr bwMode="auto">
          <a:xfrm>
            <a:off x="4576764" y="35544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*</a:t>
            </a:r>
          </a:p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19844" idx="1"/>
            <a:endCxn id="119844" idx="3"/>
          </p:cNvCxnSpPr>
          <p:nvPr/>
        </p:nvCxnSpPr>
        <p:spPr>
          <a:xfrm rot="10800000" flipH="1">
            <a:off x="4576764" y="38766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9844" idx="2"/>
          </p:cNvCxnSpPr>
          <p:nvPr/>
        </p:nvCxnSpPr>
        <p:spPr>
          <a:xfrm rot="5400000" flipH="1">
            <a:off x="4644232" y="403780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47" name="TextBox 39"/>
          <p:cNvSpPr txBox="1">
            <a:spLocks noChangeArrowheads="1"/>
          </p:cNvSpPr>
          <p:nvPr/>
        </p:nvSpPr>
        <p:spPr bwMode="auto">
          <a:xfrm>
            <a:off x="6786564" y="3551238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*</a:t>
            </a:r>
          </a:p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119847" idx="1"/>
            <a:endCxn id="119847" idx="3"/>
          </p:cNvCxnSpPr>
          <p:nvPr/>
        </p:nvCxnSpPr>
        <p:spPr>
          <a:xfrm rot="10800000" flipH="1">
            <a:off x="6786564" y="38750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9847" idx="2"/>
          </p:cNvCxnSpPr>
          <p:nvPr/>
        </p:nvCxnSpPr>
        <p:spPr>
          <a:xfrm rot="5400000" flipH="1">
            <a:off x="6854825" y="40370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50" name="TextBox 42"/>
          <p:cNvSpPr txBox="1">
            <a:spLocks noChangeArrowheads="1"/>
          </p:cNvSpPr>
          <p:nvPr/>
        </p:nvSpPr>
        <p:spPr bwMode="auto">
          <a:xfrm>
            <a:off x="5727701" y="25876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+</a:t>
            </a:r>
          </a:p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119850" idx="1"/>
            <a:endCxn id="119850" idx="3"/>
          </p:cNvCxnSpPr>
          <p:nvPr/>
        </p:nvCxnSpPr>
        <p:spPr>
          <a:xfrm rot="10800000" flipH="1">
            <a:off x="5727701" y="29098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>
            <a:off x="5796757" y="307102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5037139" y="3094039"/>
            <a:ext cx="782637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49963" y="3094039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369594" y="41759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6579394" y="41759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829969" y="41759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039769" y="41759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19811" idx="0"/>
          </p:cNvCxnSpPr>
          <p:nvPr/>
        </p:nvCxnSpPr>
        <p:spPr>
          <a:xfrm rot="5400000">
            <a:off x="3883025" y="5076825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987925" y="5076825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092825" y="5076825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197725" y="5076825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19814" idx="0"/>
          </p:cNvCxnSpPr>
          <p:nvPr/>
        </p:nvCxnSpPr>
        <p:spPr>
          <a:xfrm rot="16200000" flipH="1">
            <a:off x="4274344" y="5099844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5379244" y="5099844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7589044" y="5099844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So What Can We DO With Trees?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1981200" y="4745039"/>
            <a:ext cx="8396288" cy="1381125"/>
          </a:xfrm>
        </p:spPr>
        <p:txBody>
          <a:bodyPr/>
          <a:lstStyle/>
          <a:p>
            <a:r>
              <a:rPr lang="en-US" smtClean="0"/>
              <a:t>Post-order traversal: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A 1 + B 3 * * C D – X Y / * +</a:t>
            </a:r>
          </a:p>
        </p:txBody>
      </p:sp>
      <p:sp>
        <p:nvSpPr>
          <p:cNvPr id="121859" name="TextBox 3"/>
          <p:cNvSpPr txBox="1">
            <a:spLocks noChangeArrowheads="1"/>
          </p:cNvSpPr>
          <p:nvPr/>
        </p:nvSpPr>
        <p:spPr bwMode="auto">
          <a:xfrm>
            <a:off x="3748089" y="38496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5" name="Straight Connector 4"/>
          <p:cNvCxnSpPr>
            <a:stCxn id="121859" idx="1"/>
            <a:endCxn id="121859" idx="3"/>
          </p:cNvCxnSpPr>
          <p:nvPr/>
        </p:nvCxnSpPr>
        <p:spPr>
          <a:xfrm rot="10800000" flipH="1">
            <a:off x="3748089" y="41735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1859" idx="2"/>
          </p:cNvCxnSpPr>
          <p:nvPr/>
        </p:nvCxnSpPr>
        <p:spPr>
          <a:xfrm rot="5400000" flipH="1">
            <a:off x="3815557" y="4333082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62" name="TextBox 6"/>
          <p:cNvSpPr txBox="1">
            <a:spLocks noChangeArrowheads="1"/>
          </p:cNvSpPr>
          <p:nvPr/>
        </p:nvSpPr>
        <p:spPr bwMode="auto">
          <a:xfrm>
            <a:off x="4300539" y="38496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" name="Straight Connector 7"/>
          <p:cNvCxnSpPr>
            <a:stCxn id="121862" idx="1"/>
            <a:endCxn id="121862" idx="3"/>
          </p:cNvCxnSpPr>
          <p:nvPr/>
        </p:nvCxnSpPr>
        <p:spPr>
          <a:xfrm rot="10800000" flipH="1">
            <a:off x="4300539" y="41735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1862" idx="2"/>
          </p:cNvCxnSpPr>
          <p:nvPr/>
        </p:nvCxnSpPr>
        <p:spPr>
          <a:xfrm rot="5400000" flipH="1">
            <a:off x="4368007" y="4333082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65" name="TextBox 9"/>
          <p:cNvSpPr txBox="1">
            <a:spLocks noChangeArrowheads="1"/>
          </p:cNvSpPr>
          <p:nvPr/>
        </p:nvSpPr>
        <p:spPr bwMode="auto">
          <a:xfrm>
            <a:off x="4852989" y="38528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1" name="Straight Connector 10"/>
          <p:cNvCxnSpPr>
            <a:stCxn id="121865" idx="1"/>
            <a:endCxn id="121865" idx="3"/>
          </p:cNvCxnSpPr>
          <p:nvPr/>
        </p:nvCxnSpPr>
        <p:spPr>
          <a:xfrm rot="10800000" flipH="1">
            <a:off x="4852989" y="41751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21865" idx="2"/>
          </p:cNvCxnSpPr>
          <p:nvPr/>
        </p:nvCxnSpPr>
        <p:spPr>
          <a:xfrm rot="5400000" flipH="1">
            <a:off x="4920457" y="433625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68" name="TextBox 12"/>
          <p:cNvSpPr txBox="1">
            <a:spLocks noChangeArrowheads="1"/>
          </p:cNvSpPr>
          <p:nvPr/>
        </p:nvSpPr>
        <p:spPr bwMode="auto">
          <a:xfrm>
            <a:off x="5405439" y="38544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4" name="Straight Connector 13"/>
          <p:cNvCxnSpPr>
            <a:stCxn id="121868" idx="1"/>
            <a:endCxn id="121868" idx="3"/>
          </p:cNvCxnSpPr>
          <p:nvPr/>
        </p:nvCxnSpPr>
        <p:spPr>
          <a:xfrm rot="10800000" flipH="1">
            <a:off x="5405439" y="41783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1868" idx="2"/>
          </p:cNvCxnSpPr>
          <p:nvPr/>
        </p:nvCxnSpPr>
        <p:spPr>
          <a:xfrm rot="5400000" flipH="1">
            <a:off x="5473701" y="433863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71" name="TextBox 15"/>
          <p:cNvSpPr txBox="1">
            <a:spLocks noChangeArrowheads="1"/>
          </p:cNvSpPr>
          <p:nvPr/>
        </p:nvSpPr>
        <p:spPr bwMode="auto">
          <a:xfrm>
            <a:off x="5957889" y="38576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C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7" name="Straight Connector 16"/>
          <p:cNvCxnSpPr>
            <a:stCxn id="121871" idx="1"/>
            <a:endCxn id="121871" idx="3"/>
          </p:cNvCxnSpPr>
          <p:nvPr/>
        </p:nvCxnSpPr>
        <p:spPr>
          <a:xfrm rot="10800000" flipH="1">
            <a:off x="5957889" y="41798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1871" idx="2"/>
          </p:cNvCxnSpPr>
          <p:nvPr/>
        </p:nvCxnSpPr>
        <p:spPr>
          <a:xfrm rot="5400000" flipH="1">
            <a:off x="6026150" y="43418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74" name="TextBox 18"/>
          <p:cNvSpPr txBox="1">
            <a:spLocks noChangeArrowheads="1"/>
          </p:cNvSpPr>
          <p:nvPr/>
        </p:nvSpPr>
        <p:spPr bwMode="auto">
          <a:xfrm>
            <a:off x="7062789" y="38544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121874" idx="1"/>
            <a:endCxn id="121874" idx="3"/>
          </p:cNvCxnSpPr>
          <p:nvPr/>
        </p:nvCxnSpPr>
        <p:spPr>
          <a:xfrm rot="10800000" flipH="1">
            <a:off x="7062789" y="41783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1874" idx="2"/>
          </p:cNvCxnSpPr>
          <p:nvPr/>
        </p:nvCxnSpPr>
        <p:spPr>
          <a:xfrm rot="5400000" flipH="1">
            <a:off x="7131844" y="4339432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77" name="TextBox 21"/>
          <p:cNvSpPr txBox="1">
            <a:spLocks noChangeArrowheads="1"/>
          </p:cNvSpPr>
          <p:nvPr/>
        </p:nvSpPr>
        <p:spPr bwMode="auto">
          <a:xfrm>
            <a:off x="7615239" y="38576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Y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121877" idx="1"/>
            <a:endCxn id="121877" idx="3"/>
          </p:cNvCxnSpPr>
          <p:nvPr/>
        </p:nvCxnSpPr>
        <p:spPr>
          <a:xfrm rot="10800000" flipH="1">
            <a:off x="7615239" y="41798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1877" idx="2"/>
          </p:cNvCxnSpPr>
          <p:nvPr/>
        </p:nvCxnSpPr>
        <p:spPr>
          <a:xfrm rot="5400000" flipH="1">
            <a:off x="7683500" y="43418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80" name="TextBox 24"/>
          <p:cNvSpPr txBox="1">
            <a:spLocks noChangeArrowheads="1"/>
          </p:cNvSpPr>
          <p:nvPr/>
        </p:nvSpPr>
        <p:spPr bwMode="auto">
          <a:xfrm>
            <a:off x="4024314" y="29384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21880" idx="1"/>
            <a:endCxn id="121880" idx="3"/>
          </p:cNvCxnSpPr>
          <p:nvPr/>
        </p:nvCxnSpPr>
        <p:spPr>
          <a:xfrm rot="10800000" flipH="1">
            <a:off x="4024314" y="32623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1880" idx="2"/>
          </p:cNvCxnSpPr>
          <p:nvPr/>
        </p:nvCxnSpPr>
        <p:spPr>
          <a:xfrm rot="5400000" flipH="1">
            <a:off x="4092576" y="3422651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83" name="TextBox 27"/>
          <p:cNvSpPr txBox="1">
            <a:spLocks noChangeArrowheads="1"/>
          </p:cNvSpPr>
          <p:nvPr/>
        </p:nvSpPr>
        <p:spPr bwMode="auto">
          <a:xfrm>
            <a:off x="5129214" y="29368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*</a:t>
            </a:r>
          </a:p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21883" idx="1"/>
            <a:endCxn id="121883" idx="3"/>
          </p:cNvCxnSpPr>
          <p:nvPr/>
        </p:nvCxnSpPr>
        <p:spPr>
          <a:xfrm rot="10800000" flipH="1">
            <a:off x="5129214" y="32591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1883" idx="2"/>
          </p:cNvCxnSpPr>
          <p:nvPr/>
        </p:nvCxnSpPr>
        <p:spPr>
          <a:xfrm rot="5400000" flipH="1">
            <a:off x="5196682" y="342027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86" name="TextBox 30"/>
          <p:cNvSpPr txBox="1">
            <a:spLocks noChangeArrowheads="1"/>
          </p:cNvSpPr>
          <p:nvPr/>
        </p:nvSpPr>
        <p:spPr bwMode="auto">
          <a:xfrm>
            <a:off x="6234114" y="29352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>
                <a:sym typeface="Symbol" pitchFamily="18" charset="2"/>
              </a:rPr>
              <a:t>  </a:t>
            </a:r>
          </a:p>
          <a:p>
            <a:pPr algn="ctr"/>
            <a:r>
              <a:rPr lang="en-US">
                <a:sym typeface="Symbol" pitchFamily="18" charset="2"/>
              </a:rPr>
              <a:t>    </a:t>
            </a:r>
            <a:endParaRPr lang="en-US"/>
          </a:p>
        </p:txBody>
      </p:sp>
      <p:cxnSp>
        <p:nvCxnSpPr>
          <p:cNvPr id="32" name="Straight Connector 31"/>
          <p:cNvCxnSpPr>
            <a:stCxn id="121886" idx="1"/>
            <a:endCxn id="121886" idx="3"/>
          </p:cNvCxnSpPr>
          <p:nvPr/>
        </p:nvCxnSpPr>
        <p:spPr>
          <a:xfrm rot="10800000" flipH="1">
            <a:off x="6234114" y="32575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1886" idx="2"/>
          </p:cNvCxnSpPr>
          <p:nvPr/>
        </p:nvCxnSpPr>
        <p:spPr>
          <a:xfrm rot="5400000" flipH="1">
            <a:off x="6302375" y="341947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89" name="TextBox 33"/>
          <p:cNvSpPr txBox="1">
            <a:spLocks noChangeArrowheads="1"/>
          </p:cNvSpPr>
          <p:nvPr/>
        </p:nvSpPr>
        <p:spPr bwMode="auto">
          <a:xfrm>
            <a:off x="7339014" y="29337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121889" idx="1"/>
            <a:endCxn id="121889" idx="3"/>
          </p:cNvCxnSpPr>
          <p:nvPr/>
        </p:nvCxnSpPr>
        <p:spPr>
          <a:xfrm rot="10800000" flipH="1">
            <a:off x="7339014" y="32559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1889" idx="2"/>
          </p:cNvCxnSpPr>
          <p:nvPr/>
        </p:nvCxnSpPr>
        <p:spPr>
          <a:xfrm rot="5400000" flipH="1">
            <a:off x="7407275" y="34178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92" name="TextBox 36"/>
          <p:cNvSpPr txBox="1">
            <a:spLocks noChangeArrowheads="1"/>
          </p:cNvSpPr>
          <p:nvPr/>
        </p:nvSpPr>
        <p:spPr bwMode="auto">
          <a:xfrm>
            <a:off x="4576764" y="20177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*</a:t>
            </a:r>
          </a:p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21892" idx="1"/>
            <a:endCxn id="121892" idx="3"/>
          </p:cNvCxnSpPr>
          <p:nvPr/>
        </p:nvCxnSpPr>
        <p:spPr>
          <a:xfrm rot="10800000" flipH="1">
            <a:off x="4576764" y="23415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1892" idx="2"/>
          </p:cNvCxnSpPr>
          <p:nvPr/>
        </p:nvCxnSpPr>
        <p:spPr>
          <a:xfrm rot="5400000" flipH="1">
            <a:off x="4644232" y="250110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95" name="TextBox 39"/>
          <p:cNvSpPr txBox="1">
            <a:spLocks noChangeArrowheads="1"/>
          </p:cNvSpPr>
          <p:nvPr/>
        </p:nvSpPr>
        <p:spPr bwMode="auto">
          <a:xfrm>
            <a:off x="6786564" y="20161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*</a:t>
            </a:r>
          </a:p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121895" idx="1"/>
            <a:endCxn id="121895" idx="3"/>
          </p:cNvCxnSpPr>
          <p:nvPr/>
        </p:nvCxnSpPr>
        <p:spPr>
          <a:xfrm rot="10800000" flipH="1">
            <a:off x="6786564" y="23383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1895" idx="2"/>
          </p:cNvCxnSpPr>
          <p:nvPr/>
        </p:nvCxnSpPr>
        <p:spPr>
          <a:xfrm rot="5400000" flipH="1">
            <a:off x="6854825" y="25003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98" name="TextBox 42"/>
          <p:cNvSpPr txBox="1">
            <a:spLocks noChangeArrowheads="1"/>
          </p:cNvSpPr>
          <p:nvPr/>
        </p:nvSpPr>
        <p:spPr bwMode="auto">
          <a:xfrm>
            <a:off x="5727701" y="10509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121898" idx="1"/>
            <a:endCxn id="121898" idx="3"/>
          </p:cNvCxnSpPr>
          <p:nvPr/>
        </p:nvCxnSpPr>
        <p:spPr>
          <a:xfrm rot="10800000" flipH="1">
            <a:off x="5727701" y="13747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>
            <a:off x="5796757" y="153432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5037139" y="1557339"/>
            <a:ext cx="782637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49963" y="1557339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369594" y="26392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6579394" y="26392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829969" y="26392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039769" y="26392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3883025" y="35798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987925" y="3571875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092825" y="3571875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197725" y="3562350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4274344" y="36028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5379244" y="3594894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7589044" y="3585369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14" name="TextBox 58"/>
          <p:cNvSpPr txBox="1">
            <a:spLocks noChangeArrowheads="1"/>
          </p:cNvSpPr>
          <p:nvPr/>
        </p:nvSpPr>
        <p:spPr bwMode="auto">
          <a:xfrm>
            <a:off x="6510339" y="38576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60" name="Straight Connector 59"/>
          <p:cNvCxnSpPr>
            <a:stCxn id="121914" idx="1"/>
            <a:endCxn id="121914" idx="3"/>
          </p:cNvCxnSpPr>
          <p:nvPr/>
        </p:nvCxnSpPr>
        <p:spPr>
          <a:xfrm rot="10800000" flipH="1">
            <a:off x="6510339" y="41798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1914" idx="2"/>
          </p:cNvCxnSpPr>
          <p:nvPr/>
        </p:nvCxnSpPr>
        <p:spPr>
          <a:xfrm rot="5400000" flipH="1">
            <a:off x="6578600" y="43418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6484144" y="36028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150"/>
          </a:xfrm>
        </p:spPr>
        <p:txBody>
          <a:bodyPr/>
          <a:lstStyle/>
          <a:p>
            <a:r>
              <a:rPr lang="en-US" dirty="0" smtClean="0"/>
              <a:t>Last Time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50623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 to Dynamic Sets and the Seven Operators: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Queries: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Search, Min, Max, </a:t>
            </a:r>
            <a:r>
              <a:rPr lang="en-US" dirty="0"/>
              <a:t>Previous (Predecessor</a:t>
            </a:r>
            <a:r>
              <a:rPr lang="en-US" dirty="0" smtClean="0"/>
              <a:t>), Next (Successor)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Set-Modifying Operators: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Insert, Delete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Introduction to Binary Search Trees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Terms: Root, Leaf, Internal Node, Left Child, Right Child, Parent, Sibling, Height, Balance (and imbalance), Complete Trees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Binary Search Tree (BST) Property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Maximum number of leaves in a tree</a:t>
            </a:r>
          </a:p>
          <a:p>
            <a:pPr marL="449263" lvl="1" indent="0">
              <a:spcBef>
                <a:spcPts val="1200"/>
              </a:spcBef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Slightly Revised In-Order Traversal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06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Traverse(node) 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print "(";       </a:t>
            </a:r>
            <a:r>
              <a:rPr lang="en-US" sz="2100" dirty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// Start with open parenthesis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if (node-&gt;</a:t>
            </a:r>
            <a:r>
              <a:rPr lang="en-US" sz="2100" dirty="0" err="1">
                <a:latin typeface="Consolas" pitchFamily="49" charset="0"/>
                <a:cs typeface="Courier New" pitchFamily="49" charset="0"/>
              </a:rPr>
              <a:t>Lchild</a:t>
            </a:r>
            <a:r>
              <a:rPr lang="en-US" sz="2100" dirty="0">
                <a:latin typeface="Consolas" pitchFamily="49" charset="0"/>
                <a:cs typeface="Courier New" pitchFamily="49" charset="0"/>
              </a:rPr>
              <a:t>!=NULL)  </a:t>
            </a:r>
            <a:r>
              <a:rPr lang="en-US" sz="2100" dirty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// CAN we go left?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   	print "(";    </a:t>
            </a:r>
            <a:r>
              <a:rPr lang="en-US" sz="2100" dirty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// open another when we go down (left)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   	Traverse(node-&gt;</a:t>
            </a:r>
            <a:r>
              <a:rPr lang="en-US" sz="2100" dirty="0" err="1">
                <a:latin typeface="Consolas" pitchFamily="49" charset="0"/>
                <a:cs typeface="Courier New" pitchFamily="49" charset="0"/>
              </a:rPr>
              <a:t>LChild</a:t>
            </a:r>
            <a:r>
              <a:rPr lang="en-US" sz="2100" dirty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print node-&gt;data; </a:t>
            </a:r>
            <a:r>
              <a:rPr lang="en-US" sz="2100" dirty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// Print out the contents here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if (node-&gt;</a:t>
            </a:r>
            <a:r>
              <a:rPr lang="en-US" sz="2100" dirty="0" err="1">
                <a:latin typeface="Consolas" pitchFamily="49" charset="0"/>
                <a:cs typeface="Courier New" pitchFamily="49" charset="0"/>
              </a:rPr>
              <a:t>Rchild</a:t>
            </a:r>
            <a:r>
              <a:rPr lang="en-US" sz="2100" dirty="0">
                <a:latin typeface="Consolas" pitchFamily="49" charset="0"/>
                <a:cs typeface="Courier New" pitchFamily="49" charset="0"/>
              </a:rPr>
              <a:t>!=NULL) </a:t>
            </a:r>
            <a:r>
              <a:rPr lang="en-US" sz="2100" dirty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// CAN we go right?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{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   Traverse(node-&gt;</a:t>
            </a:r>
            <a:r>
              <a:rPr lang="en-US" sz="2100" dirty="0" err="1">
                <a:latin typeface="Consolas" pitchFamily="49" charset="0"/>
                <a:cs typeface="Courier New" pitchFamily="49" charset="0"/>
              </a:rPr>
              <a:t>RChild</a:t>
            </a:r>
            <a:r>
              <a:rPr lang="en-US" sz="2100" dirty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   	print ")";    </a:t>
            </a:r>
            <a:r>
              <a:rPr lang="en-US" sz="2100" dirty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// Close when we cup up (from right)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  print ")";       </a:t>
            </a:r>
            <a:r>
              <a:rPr lang="en-US" sz="2100" dirty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// End with close parenthesis</a:t>
            </a:r>
          </a:p>
          <a:p>
            <a:pPr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So What Do We DO With Trees?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1981200" y="4745039"/>
            <a:ext cx="8396288" cy="1381125"/>
          </a:xfrm>
        </p:spPr>
        <p:txBody>
          <a:bodyPr/>
          <a:lstStyle/>
          <a:p>
            <a:r>
              <a:rPr lang="en-US" dirty="0" smtClean="0"/>
              <a:t>Modified In-order traversal: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((((A+1)*((B*3)))+(((C-D))*((X/Y))))</a:t>
            </a:r>
          </a:p>
        </p:txBody>
      </p:sp>
      <p:sp>
        <p:nvSpPr>
          <p:cNvPr id="125955" name="TextBox 3"/>
          <p:cNvSpPr txBox="1">
            <a:spLocks noChangeArrowheads="1"/>
          </p:cNvSpPr>
          <p:nvPr/>
        </p:nvSpPr>
        <p:spPr bwMode="auto">
          <a:xfrm>
            <a:off x="3748089" y="38496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5" name="Straight Connector 4"/>
          <p:cNvCxnSpPr>
            <a:stCxn id="125955" idx="1"/>
            <a:endCxn id="125955" idx="3"/>
          </p:cNvCxnSpPr>
          <p:nvPr/>
        </p:nvCxnSpPr>
        <p:spPr>
          <a:xfrm rot="10800000" flipH="1">
            <a:off x="3748089" y="41735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5955" idx="2"/>
          </p:cNvCxnSpPr>
          <p:nvPr/>
        </p:nvCxnSpPr>
        <p:spPr>
          <a:xfrm rot="5400000" flipH="1">
            <a:off x="3815557" y="4333082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58" name="TextBox 6"/>
          <p:cNvSpPr txBox="1">
            <a:spLocks noChangeArrowheads="1"/>
          </p:cNvSpPr>
          <p:nvPr/>
        </p:nvSpPr>
        <p:spPr bwMode="auto">
          <a:xfrm>
            <a:off x="4300539" y="38496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" name="Straight Connector 7"/>
          <p:cNvCxnSpPr>
            <a:stCxn id="125958" idx="1"/>
            <a:endCxn id="125958" idx="3"/>
          </p:cNvCxnSpPr>
          <p:nvPr/>
        </p:nvCxnSpPr>
        <p:spPr>
          <a:xfrm rot="10800000" flipH="1">
            <a:off x="4300539" y="41735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5958" idx="2"/>
          </p:cNvCxnSpPr>
          <p:nvPr/>
        </p:nvCxnSpPr>
        <p:spPr>
          <a:xfrm rot="5400000" flipH="1">
            <a:off x="4368007" y="4333082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61" name="TextBox 9"/>
          <p:cNvSpPr txBox="1">
            <a:spLocks noChangeArrowheads="1"/>
          </p:cNvSpPr>
          <p:nvPr/>
        </p:nvSpPr>
        <p:spPr bwMode="auto">
          <a:xfrm>
            <a:off x="4852989" y="38528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1" name="Straight Connector 10"/>
          <p:cNvCxnSpPr>
            <a:stCxn id="125961" idx="1"/>
            <a:endCxn id="125961" idx="3"/>
          </p:cNvCxnSpPr>
          <p:nvPr/>
        </p:nvCxnSpPr>
        <p:spPr>
          <a:xfrm rot="10800000" flipH="1">
            <a:off x="4852989" y="41751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25961" idx="2"/>
          </p:cNvCxnSpPr>
          <p:nvPr/>
        </p:nvCxnSpPr>
        <p:spPr>
          <a:xfrm rot="5400000" flipH="1">
            <a:off x="4920457" y="433625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64" name="TextBox 12"/>
          <p:cNvSpPr txBox="1">
            <a:spLocks noChangeArrowheads="1"/>
          </p:cNvSpPr>
          <p:nvPr/>
        </p:nvSpPr>
        <p:spPr bwMode="auto">
          <a:xfrm>
            <a:off x="5405439" y="38544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4" name="Straight Connector 13"/>
          <p:cNvCxnSpPr>
            <a:stCxn id="125964" idx="1"/>
            <a:endCxn id="125964" idx="3"/>
          </p:cNvCxnSpPr>
          <p:nvPr/>
        </p:nvCxnSpPr>
        <p:spPr>
          <a:xfrm rot="10800000" flipH="1">
            <a:off x="5405439" y="41783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5964" idx="2"/>
          </p:cNvCxnSpPr>
          <p:nvPr/>
        </p:nvCxnSpPr>
        <p:spPr>
          <a:xfrm rot="5400000" flipH="1">
            <a:off x="5473701" y="433863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67" name="TextBox 15"/>
          <p:cNvSpPr txBox="1">
            <a:spLocks noChangeArrowheads="1"/>
          </p:cNvSpPr>
          <p:nvPr/>
        </p:nvSpPr>
        <p:spPr bwMode="auto">
          <a:xfrm>
            <a:off x="5957889" y="38576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C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7" name="Straight Connector 16"/>
          <p:cNvCxnSpPr>
            <a:stCxn id="125967" idx="1"/>
            <a:endCxn id="125967" idx="3"/>
          </p:cNvCxnSpPr>
          <p:nvPr/>
        </p:nvCxnSpPr>
        <p:spPr>
          <a:xfrm rot="10800000" flipH="1">
            <a:off x="5957889" y="41798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5967" idx="2"/>
          </p:cNvCxnSpPr>
          <p:nvPr/>
        </p:nvCxnSpPr>
        <p:spPr>
          <a:xfrm rot="5400000" flipH="1">
            <a:off x="6026150" y="43418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0" name="TextBox 18"/>
          <p:cNvSpPr txBox="1">
            <a:spLocks noChangeArrowheads="1"/>
          </p:cNvSpPr>
          <p:nvPr/>
        </p:nvSpPr>
        <p:spPr bwMode="auto">
          <a:xfrm>
            <a:off x="7062789" y="38544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X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125970" idx="1"/>
            <a:endCxn id="125970" idx="3"/>
          </p:cNvCxnSpPr>
          <p:nvPr/>
        </p:nvCxnSpPr>
        <p:spPr>
          <a:xfrm rot="10800000" flipH="1">
            <a:off x="7062789" y="41783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5970" idx="2"/>
          </p:cNvCxnSpPr>
          <p:nvPr/>
        </p:nvCxnSpPr>
        <p:spPr>
          <a:xfrm rot="5400000" flipH="1">
            <a:off x="7131844" y="4339432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3" name="TextBox 21"/>
          <p:cNvSpPr txBox="1">
            <a:spLocks noChangeArrowheads="1"/>
          </p:cNvSpPr>
          <p:nvPr/>
        </p:nvSpPr>
        <p:spPr bwMode="auto">
          <a:xfrm>
            <a:off x="7615239" y="38576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Y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125973" idx="1"/>
            <a:endCxn id="125973" idx="3"/>
          </p:cNvCxnSpPr>
          <p:nvPr/>
        </p:nvCxnSpPr>
        <p:spPr>
          <a:xfrm rot="10800000" flipH="1">
            <a:off x="7615239" y="41798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5973" idx="2"/>
          </p:cNvCxnSpPr>
          <p:nvPr/>
        </p:nvCxnSpPr>
        <p:spPr>
          <a:xfrm rot="5400000" flipH="1">
            <a:off x="7683500" y="43418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6" name="TextBox 24"/>
          <p:cNvSpPr txBox="1">
            <a:spLocks noChangeArrowheads="1"/>
          </p:cNvSpPr>
          <p:nvPr/>
        </p:nvSpPr>
        <p:spPr bwMode="auto">
          <a:xfrm>
            <a:off x="4024314" y="29384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25976" idx="1"/>
            <a:endCxn id="125976" idx="3"/>
          </p:cNvCxnSpPr>
          <p:nvPr/>
        </p:nvCxnSpPr>
        <p:spPr>
          <a:xfrm rot="10800000" flipH="1">
            <a:off x="4024314" y="32623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5976" idx="2"/>
          </p:cNvCxnSpPr>
          <p:nvPr/>
        </p:nvCxnSpPr>
        <p:spPr>
          <a:xfrm rot="5400000" flipH="1">
            <a:off x="4092576" y="3422651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79" name="TextBox 27"/>
          <p:cNvSpPr txBox="1">
            <a:spLocks noChangeArrowheads="1"/>
          </p:cNvSpPr>
          <p:nvPr/>
        </p:nvSpPr>
        <p:spPr bwMode="auto">
          <a:xfrm>
            <a:off x="5129214" y="29368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*</a:t>
            </a:r>
          </a:p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25979" idx="1"/>
            <a:endCxn id="125979" idx="3"/>
          </p:cNvCxnSpPr>
          <p:nvPr/>
        </p:nvCxnSpPr>
        <p:spPr>
          <a:xfrm rot="10800000" flipH="1">
            <a:off x="5129214" y="32591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5979" idx="2"/>
          </p:cNvCxnSpPr>
          <p:nvPr/>
        </p:nvCxnSpPr>
        <p:spPr>
          <a:xfrm rot="5400000" flipH="1">
            <a:off x="5196682" y="342027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82" name="TextBox 30"/>
          <p:cNvSpPr txBox="1">
            <a:spLocks noChangeArrowheads="1"/>
          </p:cNvSpPr>
          <p:nvPr/>
        </p:nvSpPr>
        <p:spPr bwMode="auto">
          <a:xfrm>
            <a:off x="6234114" y="29352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>
                <a:sym typeface="Symbol" pitchFamily="18" charset="2"/>
              </a:rPr>
              <a:t>  </a:t>
            </a:r>
          </a:p>
          <a:p>
            <a:pPr algn="ctr"/>
            <a:r>
              <a:rPr lang="en-US">
                <a:sym typeface="Symbol" pitchFamily="18" charset="2"/>
              </a:rPr>
              <a:t>    </a:t>
            </a:r>
            <a:endParaRPr lang="en-US"/>
          </a:p>
        </p:txBody>
      </p:sp>
      <p:cxnSp>
        <p:nvCxnSpPr>
          <p:cNvPr id="32" name="Straight Connector 31"/>
          <p:cNvCxnSpPr>
            <a:stCxn id="125982" idx="1"/>
            <a:endCxn id="125982" idx="3"/>
          </p:cNvCxnSpPr>
          <p:nvPr/>
        </p:nvCxnSpPr>
        <p:spPr>
          <a:xfrm rot="10800000" flipH="1">
            <a:off x="6234114" y="32575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5982" idx="2"/>
          </p:cNvCxnSpPr>
          <p:nvPr/>
        </p:nvCxnSpPr>
        <p:spPr>
          <a:xfrm rot="5400000" flipH="1">
            <a:off x="6302375" y="341947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85" name="TextBox 33"/>
          <p:cNvSpPr txBox="1">
            <a:spLocks noChangeArrowheads="1"/>
          </p:cNvSpPr>
          <p:nvPr/>
        </p:nvSpPr>
        <p:spPr bwMode="auto">
          <a:xfrm>
            <a:off x="7339014" y="29337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125985" idx="1"/>
            <a:endCxn id="125985" idx="3"/>
          </p:cNvCxnSpPr>
          <p:nvPr/>
        </p:nvCxnSpPr>
        <p:spPr>
          <a:xfrm rot="10800000" flipH="1">
            <a:off x="7339014" y="32559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5985" idx="2"/>
          </p:cNvCxnSpPr>
          <p:nvPr/>
        </p:nvCxnSpPr>
        <p:spPr>
          <a:xfrm rot="5400000" flipH="1">
            <a:off x="7407275" y="34178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88" name="TextBox 36"/>
          <p:cNvSpPr txBox="1">
            <a:spLocks noChangeArrowheads="1"/>
          </p:cNvSpPr>
          <p:nvPr/>
        </p:nvSpPr>
        <p:spPr bwMode="auto">
          <a:xfrm>
            <a:off x="4576764" y="20177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*</a:t>
            </a:r>
          </a:p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25988" idx="1"/>
            <a:endCxn id="125988" idx="3"/>
          </p:cNvCxnSpPr>
          <p:nvPr/>
        </p:nvCxnSpPr>
        <p:spPr>
          <a:xfrm rot="10800000" flipH="1">
            <a:off x="4576764" y="23415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5988" idx="2"/>
          </p:cNvCxnSpPr>
          <p:nvPr/>
        </p:nvCxnSpPr>
        <p:spPr>
          <a:xfrm rot="5400000" flipH="1">
            <a:off x="4644232" y="250110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91" name="TextBox 39"/>
          <p:cNvSpPr txBox="1">
            <a:spLocks noChangeArrowheads="1"/>
          </p:cNvSpPr>
          <p:nvPr/>
        </p:nvSpPr>
        <p:spPr bwMode="auto">
          <a:xfrm>
            <a:off x="6786564" y="20161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*</a:t>
            </a:r>
          </a:p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125991" idx="1"/>
            <a:endCxn id="125991" idx="3"/>
          </p:cNvCxnSpPr>
          <p:nvPr/>
        </p:nvCxnSpPr>
        <p:spPr>
          <a:xfrm rot="10800000" flipH="1">
            <a:off x="6786564" y="23383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5991" idx="2"/>
          </p:cNvCxnSpPr>
          <p:nvPr/>
        </p:nvCxnSpPr>
        <p:spPr>
          <a:xfrm rot="5400000" flipH="1">
            <a:off x="6854825" y="25003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94" name="TextBox 42"/>
          <p:cNvSpPr txBox="1">
            <a:spLocks noChangeArrowheads="1"/>
          </p:cNvSpPr>
          <p:nvPr/>
        </p:nvSpPr>
        <p:spPr bwMode="auto">
          <a:xfrm>
            <a:off x="5727701" y="10509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+</a:t>
            </a:r>
          </a:p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125994" idx="1"/>
            <a:endCxn id="125994" idx="3"/>
          </p:cNvCxnSpPr>
          <p:nvPr/>
        </p:nvCxnSpPr>
        <p:spPr>
          <a:xfrm rot="10800000" flipH="1">
            <a:off x="5727701" y="13747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>
            <a:off x="5796757" y="153432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5037139" y="1557339"/>
            <a:ext cx="782637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49963" y="1557339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369594" y="26392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6579394" y="26392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829969" y="26392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039769" y="26392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3883025" y="35798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4987925" y="3571875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092825" y="3571875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197725" y="3562350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4274344" y="36028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5379244" y="3594894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7589044" y="3585369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010" name="TextBox 58"/>
          <p:cNvSpPr txBox="1">
            <a:spLocks noChangeArrowheads="1"/>
          </p:cNvSpPr>
          <p:nvPr/>
        </p:nvSpPr>
        <p:spPr bwMode="auto">
          <a:xfrm>
            <a:off x="6510339" y="38576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60" name="Straight Connector 59"/>
          <p:cNvCxnSpPr>
            <a:stCxn id="126010" idx="1"/>
            <a:endCxn id="126010" idx="3"/>
          </p:cNvCxnSpPr>
          <p:nvPr/>
        </p:nvCxnSpPr>
        <p:spPr>
          <a:xfrm rot="10800000" flipH="1">
            <a:off x="6510339" y="41798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6010" idx="2"/>
          </p:cNvCxnSpPr>
          <p:nvPr/>
        </p:nvCxnSpPr>
        <p:spPr>
          <a:xfrm rot="5400000" flipH="1">
            <a:off x="6578600" y="43418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6484144" y="36028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Building a Binary Tree</a:t>
            </a:r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We’ve seen how to </a:t>
            </a:r>
            <a:r>
              <a:rPr lang="en-US" i="1" dirty="0" smtClean="0"/>
              <a:t>search</a:t>
            </a:r>
            <a:r>
              <a:rPr lang="en-US" dirty="0" smtClean="0"/>
              <a:t> a binary tree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We’ve seen how to </a:t>
            </a:r>
            <a:r>
              <a:rPr lang="en-US" i="1" dirty="0" smtClean="0"/>
              <a:t>traverse</a:t>
            </a:r>
            <a:r>
              <a:rPr lang="en-US" dirty="0" smtClean="0"/>
              <a:t> a binary tree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How do we BUILD a binary tree?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Just like any other linked data structure!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If the root pointer is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/>
              <a:t>, allocate a new node and make the root pointer point to it (i.e., create a one-node tree)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Otherwise, create a new node, determine where it SHOULD go, and attach it wherever it belongs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 smtClean="0"/>
              <a:t>Details to follow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Let’s Create A Binary Search Tree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r>
              <a:rPr lang="en-US" dirty="0" smtClean="0"/>
              <a:t>Assume we’re starting with an empty tree.</a:t>
            </a:r>
          </a:p>
          <a:p>
            <a:r>
              <a:rPr lang="en-US" dirty="0" smtClean="0"/>
              <a:t>Insert the following values into a binary tree: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9, 4, 1, 12, 16, 13</a:t>
            </a:r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30051" name="TextBox 3"/>
          <p:cNvSpPr txBox="1">
            <a:spLocks noChangeArrowheads="1"/>
          </p:cNvSpPr>
          <p:nvPr/>
        </p:nvSpPr>
        <p:spPr bwMode="auto">
          <a:xfrm>
            <a:off x="2643188" y="3163889"/>
            <a:ext cx="552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r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88432" y="3348832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68839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 flipH="1">
            <a:off x="4668839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2"/>
          </p:cNvCxnSpPr>
          <p:nvPr/>
        </p:nvCxnSpPr>
        <p:spPr>
          <a:xfrm rot="5400000" flipH="1">
            <a:off x="4737101" y="3511551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94126" y="3165475"/>
            <a:ext cx="506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4162426" y="3351213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885407" y="335042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1676" y="3351214"/>
            <a:ext cx="506413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48451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Connector 13"/>
          <p:cNvCxnSpPr>
            <a:stCxn id="13" idx="1"/>
            <a:endCxn id="13" idx="3"/>
          </p:cNvCxnSpPr>
          <p:nvPr/>
        </p:nvCxnSpPr>
        <p:spPr>
          <a:xfrm rot="10800000" flipH="1">
            <a:off x="6648451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2"/>
          </p:cNvCxnSpPr>
          <p:nvPr/>
        </p:nvCxnSpPr>
        <p:spPr>
          <a:xfrm rot="5400000" flipH="1">
            <a:off x="6717507" y="351234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73738" y="3165475"/>
            <a:ext cx="5064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6142038" y="3351213"/>
            <a:ext cx="5064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865019" y="3350419"/>
            <a:ext cx="3683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21288" y="3351214"/>
            <a:ext cx="506412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280151" y="39465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Connector 20"/>
          <p:cNvCxnSpPr>
            <a:stCxn id="20" idx="1"/>
            <a:endCxn id="20" idx="3"/>
          </p:cNvCxnSpPr>
          <p:nvPr/>
        </p:nvCxnSpPr>
        <p:spPr>
          <a:xfrm rot="10800000" flipH="1">
            <a:off x="6280151" y="42687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2"/>
          </p:cNvCxnSpPr>
          <p:nvPr/>
        </p:nvCxnSpPr>
        <p:spPr>
          <a:xfrm rot="5400000" flipH="1">
            <a:off x="6348413" y="44307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rot="5400000">
            <a:off x="6442076" y="3602038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628064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Connector 26"/>
          <p:cNvCxnSpPr>
            <a:stCxn id="26" idx="1"/>
            <a:endCxn id="26" idx="3"/>
          </p:cNvCxnSpPr>
          <p:nvPr/>
        </p:nvCxnSpPr>
        <p:spPr>
          <a:xfrm rot="10800000" flipH="1">
            <a:off x="8628064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2"/>
          </p:cNvCxnSpPr>
          <p:nvPr/>
        </p:nvCxnSpPr>
        <p:spPr>
          <a:xfrm rot="5400000" flipH="1">
            <a:off x="8697119" y="351234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53351" y="3165475"/>
            <a:ext cx="506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30" name="Straight Arrow Connector 29"/>
          <p:cNvCxnSpPr>
            <a:endCxn id="26" idx="1"/>
          </p:cNvCxnSpPr>
          <p:nvPr/>
        </p:nvCxnSpPr>
        <p:spPr>
          <a:xfrm flipV="1">
            <a:off x="8121651" y="3351213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844632" y="335042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00901" y="3351214"/>
            <a:ext cx="506413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8259764" y="39465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Connector 33"/>
          <p:cNvCxnSpPr>
            <a:stCxn id="33" idx="1"/>
            <a:endCxn id="33" idx="3"/>
          </p:cNvCxnSpPr>
          <p:nvPr/>
        </p:nvCxnSpPr>
        <p:spPr>
          <a:xfrm rot="10800000" flipH="1">
            <a:off x="8259764" y="42687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</p:cNvCxnSpPr>
          <p:nvPr/>
        </p:nvCxnSpPr>
        <p:spPr>
          <a:xfrm rot="5400000" flipH="1">
            <a:off x="8328025" y="44307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0"/>
          </p:cNvCxnSpPr>
          <p:nvPr/>
        </p:nvCxnSpPr>
        <p:spPr>
          <a:xfrm rot="5400000">
            <a:off x="8421688" y="3602038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891464" y="48212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traight Connector 37"/>
          <p:cNvCxnSpPr>
            <a:stCxn id="37" idx="1"/>
            <a:endCxn id="37" idx="3"/>
          </p:cNvCxnSpPr>
          <p:nvPr/>
        </p:nvCxnSpPr>
        <p:spPr>
          <a:xfrm rot="10800000" flipH="1">
            <a:off x="7891464" y="51435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</p:cNvCxnSpPr>
          <p:nvPr/>
        </p:nvCxnSpPr>
        <p:spPr>
          <a:xfrm rot="5400000" flipH="1">
            <a:off x="7959725" y="53054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0"/>
          </p:cNvCxnSpPr>
          <p:nvPr/>
        </p:nvCxnSpPr>
        <p:spPr>
          <a:xfrm rot="5400000">
            <a:off x="8053388" y="4476751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6" grpId="0" animBg="1"/>
      <p:bldP spid="20" grpId="0" animBg="1"/>
      <p:bldP spid="26" grpId="0" animBg="1"/>
      <p:bldP spid="29" grpId="0" animBg="1"/>
      <p:bldP spid="33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Let’s Create A Binary Search Tree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378450"/>
          </a:xfrm>
        </p:spPr>
        <p:txBody>
          <a:bodyPr/>
          <a:lstStyle/>
          <a:p>
            <a:r>
              <a:rPr lang="en-US" dirty="0" smtClean="0"/>
              <a:t>Assume we’re starting with an empty tree.</a:t>
            </a:r>
          </a:p>
          <a:p>
            <a:r>
              <a:rPr lang="en-US" dirty="0" smtClean="0"/>
              <a:t>Insert the following values into a binary tree: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9, 4, 1, 12, 16, 13</a:t>
            </a:r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32099" name="TextBox 3"/>
          <p:cNvSpPr txBox="1">
            <a:spLocks noChangeArrowheads="1"/>
          </p:cNvSpPr>
          <p:nvPr/>
        </p:nvSpPr>
        <p:spPr bwMode="auto">
          <a:xfrm>
            <a:off x="2643188" y="3163889"/>
            <a:ext cx="552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r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88432" y="3348832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01" name="TextBox 5"/>
          <p:cNvSpPr txBox="1">
            <a:spLocks noChangeArrowheads="1"/>
          </p:cNvSpPr>
          <p:nvPr/>
        </p:nvSpPr>
        <p:spPr bwMode="auto">
          <a:xfrm>
            <a:off x="4668839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 flipH="1">
            <a:off x="4668839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2101" idx="2"/>
          </p:cNvCxnSpPr>
          <p:nvPr/>
        </p:nvCxnSpPr>
        <p:spPr>
          <a:xfrm rot="5400000" flipH="1">
            <a:off x="4737101" y="3511551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04" name="TextBox 8"/>
          <p:cNvSpPr txBox="1">
            <a:spLocks noChangeArrowheads="1"/>
          </p:cNvSpPr>
          <p:nvPr/>
        </p:nvSpPr>
        <p:spPr bwMode="auto">
          <a:xfrm>
            <a:off x="3794126" y="3165475"/>
            <a:ext cx="506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10" name="Straight Arrow Connector 9"/>
          <p:cNvCxnSpPr>
            <a:endCxn id="132101" idx="1"/>
          </p:cNvCxnSpPr>
          <p:nvPr/>
        </p:nvCxnSpPr>
        <p:spPr>
          <a:xfrm flipV="1">
            <a:off x="4162426" y="3351213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885407" y="335042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1676" y="3351214"/>
            <a:ext cx="506413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08" name="TextBox 12"/>
          <p:cNvSpPr txBox="1">
            <a:spLocks noChangeArrowheads="1"/>
          </p:cNvSpPr>
          <p:nvPr/>
        </p:nvSpPr>
        <p:spPr bwMode="auto">
          <a:xfrm>
            <a:off x="6648451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Connector 13"/>
          <p:cNvCxnSpPr>
            <a:stCxn id="132108" idx="1"/>
            <a:endCxn id="132108" idx="3"/>
          </p:cNvCxnSpPr>
          <p:nvPr/>
        </p:nvCxnSpPr>
        <p:spPr>
          <a:xfrm rot="10800000" flipH="1">
            <a:off x="6648451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2108" idx="2"/>
          </p:cNvCxnSpPr>
          <p:nvPr/>
        </p:nvCxnSpPr>
        <p:spPr>
          <a:xfrm rot="5400000" flipH="1">
            <a:off x="6717507" y="351234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11" name="TextBox 15"/>
          <p:cNvSpPr txBox="1">
            <a:spLocks noChangeArrowheads="1"/>
          </p:cNvSpPr>
          <p:nvPr/>
        </p:nvSpPr>
        <p:spPr bwMode="auto">
          <a:xfrm>
            <a:off x="5773738" y="3165475"/>
            <a:ext cx="5064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17" name="Straight Arrow Connector 16"/>
          <p:cNvCxnSpPr>
            <a:endCxn id="132108" idx="1"/>
          </p:cNvCxnSpPr>
          <p:nvPr/>
        </p:nvCxnSpPr>
        <p:spPr>
          <a:xfrm flipV="1">
            <a:off x="6142038" y="3351213"/>
            <a:ext cx="5064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865019" y="3350419"/>
            <a:ext cx="3683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21288" y="3351214"/>
            <a:ext cx="506412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15" name="TextBox 19"/>
          <p:cNvSpPr txBox="1">
            <a:spLocks noChangeArrowheads="1"/>
          </p:cNvSpPr>
          <p:nvPr/>
        </p:nvSpPr>
        <p:spPr bwMode="auto">
          <a:xfrm>
            <a:off x="6280151" y="39465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Connector 20"/>
          <p:cNvCxnSpPr>
            <a:stCxn id="132115" idx="1"/>
            <a:endCxn id="132115" idx="3"/>
          </p:cNvCxnSpPr>
          <p:nvPr/>
        </p:nvCxnSpPr>
        <p:spPr>
          <a:xfrm rot="10800000" flipH="1">
            <a:off x="6280151" y="42687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2115" idx="2"/>
          </p:cNvCxnSpPr>
          <p:nvPr/>
        </p:nvCxnSpPr>
        <p:spPr>
          <a:xfrm rot="5400000" flipH="1">
            <a:off x="6348413" y="44307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2115" idx="0"/>
          </p:cNvCxnSpPr>
          <p:nvPr/>
        </p:nvCxnSpPr>
        <p:spPr>
          <a:xfrm rot="5400000">
            <a:off x="6442076" y="3602038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19" name="TextBox 25"/>
          <p:cNvSpPr txBox="1">
            <a:spLocks noChangeArrowheads="1"/>
          </p:cNvSpPr>
          <p:nvPr/>
        </p:nvSpPr>
        <p:spPr bwMode="auto">
          <a:xfrm>
            <a:off x="8628064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Connector 26"/>
          <p:cNvCxnSpPr>
            <a:stCxn id="132119" idx="1"/>
            <a:endCxn id="132119" idx="3"/>
          </p:cNvCxnSpPr>
          <p:nvPr/>
        </p:nvCxnSpPr>
        <p:spPr>
          <a:xfrm rot="10800000" flipH="1">
            <a:off x="8628064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2119" idx="2"/>
          </p:cNvCxnSpPr>
          <p:nvPr/>
        </p:nvCxnSpPr>
        <p:spPr>
          <a:xfrm rot="5400000" flipH="1">
            <a:off x="8697119" y="351234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22" name="TextBox 28"/>
          <p:cNvSpPr txBox="1">
            <a:spLocks noChangeArrowheads="1"/>
          </p:cNvSpPr>
          <p:nvPr/>
        </p:nvSpPr>
        <p:spPr bwMode="auto">
          <a:xfrm>
            <a:off x="7753351" y="3165475"/>
            <a:ext cx="506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30" name="Straight Arrow Connector 29"/>
          <p:cNvCxnSpPr>
            <a:endCxn id="132119" idx="1"/>
          </p:cNvCxnSpPr>
          <p:nvPr/>
        </p:nvCxnSpPr>
        <p:spPr>
          <a:xfrm flipV="1">
            <a:off x="8121651" y="3351213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844632" y="335042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00901" y="3351214"/>
            <a:ext cx="506413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26" name="TextBox 32"/>
          <p:cNvSpPr txBox="1">
            <a:spLocks noChangeArrowheads="1"/>
          </p:cNvSpPr>
          <p:nvPr/>
        </p:nvSpPr>
        <p:spPr bwMode="auto">
          <a:xfrm>
            <a:off x="8259764" y="39465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Connector 33"/>
          <p:cNvCxnSpPr>
            <a:stCxn id="132126" idx="1"/>
            <a:endCxn id="132126" idx="3"/>
          </p:cNvCxnSpPr>
          <p:nvPr/>
        </p:nvCxnSpPr>
        <p:spPr>
          <a:xfrm rot="10800000" flipH="1">
            <a:off x="8259764" y="42687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2126" idx="2"/>
          </p:cNvCxnSpPr>
          <p:nvPr/>
        </p:nvCxnSpPr>
        <p:spPr>
          <a:xfrm rot="5400000" flipH="1">
            <a:off x="8328025" y="44307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32126" idx="0"/>
          </p:cNvCxnSpPr>
          <p:nvPr/>
        </p:nvCxnSpPr>
        <p:spPr>
          <a:xfrm rot="5400000">
            <a:off x="8421688" y="3602038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30" name="TextBox 36"/>
          <p:cNvSpPr txBox="1">
            <a:spLocks noChangeArrowheads="1"/>
          </p:cNvSpPr>
          <p:nvPr/>
        </p:nvSpPr>
        <p:spPr bwMode="auto">
          <a:xfrm>
            <a:off x="7891464" y="48212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traight Connector 37"/>
          <p:cNvCxnSpPr>
            <a:stCxn id="132130" idx="1"/>
            <a:endCxn id="132130" idx="3"/>
          </p:cNvCxnSpPr>
          <p:nvPr/>
        </p:nvCxnSpPr>
        <p:spPr>
          <a:xfrm rot="10800000" flipH="1">
            <a:off x="7891464" y="51435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2130" idx="2"/>
          </p:cNvCxnSpPr>
          <p:nvPr/>
        </p:nvCxnSpPr>
        <p:spPr>
          <a:xfrm rot="5400000" flipH="1">
            <a:off x="7959725" y="53054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2130" idx="0"/>
          </p:cNvCxnSpPr>
          <p:nvPr/>
        </p:nvCxnSpPr>
        <p:spPr>
          <a:xfrm rot="5400000">
            <a:off x="8053388" y="4476751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34" name="TextBox 40"/>
          <p:cNvSpPr txBox="1">
            <a:spLocks noChangeArrowheads="1"/>
          </p:cNvSpPr>
          <p:nvPr/>
        </p:nvSpPr>
        <p:spPr bwMode="auto">
          <a:xfrm>
            <a:off x="8996364" y="39481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" name="Straight Connector 41"/>
          <p:cNvCxnSpPr>
            <a:stCxn id="132134" idx="1"/>
            <a:endCxn id="132134" idx="3"/>
          </p:cNvCxnSpPr>
          <p:nvPr/>
        </p:nvCxnSpPr>
        <p:spPr>
          <a:xfrm rot="10800000" flipH="1">
            <a:off x="8996364" y="42719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2134" idx="2"/>
          </p:cNvCxnSpPr>
          <p:nvPr/>
        </p:nvCxnSpPr>
        <p:spPr>
          <a:xfrm rot="5400000" flipH="1">
            <a:off x="9065419" y="443309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32134" idx="0"/>
          </p:cNvCxnSpPr>
          <p:nvPr/>
        </p:nvCxnSpPr>
        <p:spPr>
          <a:xfrm rot="16200000" flipH="1">
            <a:off x="8904288" y="3625851"/>
            <a:ext cx="414338" cy="23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Let’s Create A Binary Search Tree</a:t>
            </a:r>
          </a:p>
        </p:txBody>
      </p:sp>
      <p:sp>
        <p:nvSpPr>
          <p:cNvPr id="134146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378450"/>
          </a:xfrm>
        </p:spPr>
        <p:txBody>
          <a:bodyPr/>
          <a:lstStyle/>
          <a:p>
            <a:r>
              <a:rPr lang="en-US" dirty="0" smtClean="0"/>
              <a:t>Assume we’re starting with an empty tree.</a:t>
            </a:r>
          </a:p>
          <a:p>
            <a:r>
              <a:rPr lang="en-US" dirty="0" smtClean="0"/>
              <a:t>Insert the following values into a binary tree: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9, 4, 1, 12, 16, 13</a:t>
            </a:r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34147" name="TextBox 3"/>
          <p:cNvSpPr txBox="1">
            <a:spLocks noChangeArrowheads="1"/>
          </p:cNvSpPr>
          <p:nvPr/>
        </p:nvSpPr>
        <p:spPr bwMode="auto">
          <a:xfrm>
            <a:off x="2643188" y="3163889"/>
            <a:ext cx="552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r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88432" y="3348832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49" name="TextBox 5"/>
          <p:cNvSpPr txBox="1">
            <a:spLocks noChangeArrowheads="1"/>
          </p:cNvSpPr>
          <p:nvPr/>
        </p:nvSpPr>
        <p:spPr bwMode="auto">
          <a:xfrm>
            <a:off x="4668839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 flipH="1">
            <a:off x="4668839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4149" idx="2"/>
          </p:cNvCxnSpPr>
          <p:nvPr/>
        </p:nvCxnSpPr>
        <p:spPr>
          <a:xfrm rot="5400000" flipH="1">
            <a:off x="4737101" y="3511551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52" name="TextBox 8"/>
          <p:cNvSpPr txBox="1">
            <a:spLocks noChangeArrowheads="1"/>
          </p:cNvSpPr>
          <p:nvPr/>
        </p:nvSpPr>
        <p:spPr bwMode="auto">
          <a:xfrm>
            <a:off x="3794126" y="3165475"/>
            <a:ext cx="506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10" name="Straight Arrow Connector 9"/>
          <p:cNvCxnSpPr>
            <a:endCxn id="134149" idx="1"/>
          </p:cNvCxnSpPr>
          <p:nvPr/>
        </p:nvCxnSpPr>
        <p:spPr>
          <a:xfrm flipV="1">
            <a:off x="4162426" y="3351213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885407" y="335042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1676" y="3351214"/>
            <a:ext cx="506413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56" name="TextBox 12"/>
          <p:cNvSpPr txBox="1">
            <a:spLocks noChangeArrowheads="1"/>
          </p:cNvSpPr>
          <p:nvPr/>
        </p:nvSpPr>
        <p:spPr bwMode="auto">
          <a:xfrm>
            <a:off x="6648451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Connector 13"/>
          <p:cNvCxnSpPr>
            <a:stCxn id="134156" idx="1"/>
            <a:endCxn id="134156" idx="3"/>
          </p:cNvCxnSpPr>
          <p:nvPr/>
        </p:nvCxnSpPr>
        <p:spPr>
          <a:xfrm rot="10800000" flipH="1">
            <a:off x="6648451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4156" idx="2"/>
          </p:cNvCxnSpPr>
          <p:nvPr/>
        </p:nvCxnSpPr>
        <p:spPr>
          <a:xfrm rot="5400000" flipH="1">
            <a:off x="6717507" y="351234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59" name="TextBox 15"/>
          <p:cNvSpPr txBox="1">
            <a:spLocks noChangeArrowheads="1"/>
          </p:cNvSpPr>
          <p:nvPr/>
        </p:nvSpPr>
        <p:spPr bwMode="auto">
          <a:xfrm>
            <a:off x="5773738" y="3165475"/>
            <a:ext cx="5064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17" name="Straight Arrow Connector 16"/>
          <p:cNvCxnSpPr>
            <a:endCxn id="134156" idx="1"/>
          </p:cNvCxnSpPr>
          <p:nvPr/>
        </p:nvCxnSpPr>
        <p:spPr>
          <a:xfrm flipV="1">
            <a:off x="6142038" y="3351213"/>
            <a:ext cx="5064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865019" y="3350419"/>
            <a:ext cx="3683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21288" y="3351214"/>
            <a:ext cx="506412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63" name="TextBox 19"/>
          <p:cNvSpPr txBox="1">
            <a:spLocks noChangeArrowheads="1"/>
          </p:cNvSpPr>
          <p:nvPr/>
        </p:nvSpPr>
        <p:spPr bwMode="auto">
          <a:xfrm>
            <a:off x="6280151" y="39465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Connector 20"/>
          <p:cNvCxnSpPr>
            <a:stCxn id="134163" idx="1"/>
            <a:endCxn id="134163" idx="3"/>
          </p:cNvCxnSpPr>
          <p:nvPr/>
        </p:nvCxnSpPr>
        <p:spPr>
          <a:xfrm rot="10800000" flipH="1">
            <a:off x="6280151" y="42687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4163" idx="2"/>
          </p:cNvCxnSpPr>
          <p:nvPr/>
        </p:nvCxnSpPr>
        <p:spPr>
          <a:xfrm rot="5400000" flipH="1">
            <a:off x="6348413" y="44307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4163" idx="0"/>
          </p:cNvCxnSpPr>
          <p:nvPr/>
        </p:nvCxnSpPr>
        <p:spPr>
          <a:xfrm rot="5400000">
            <a:off x="6442076" y="3602038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67" name="TextBox 25"/>
          <p:cNvSpPr txBox="1">
            <a:spLocks noChangeArrowheads="1"/>
          </p:cNvSpPr>
          <p:nvPr/>
        </p:nvSpPr>
        <p:spPr bwMode="auto">
          <a:xfrm>
            <a:off x="8628064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Connector 26"/>
          <p:cNvCxnSpPr>
            <a:stCxn id="134167" idx="1"/>
            <a:endCxn id="134167" idx="3"/>
          </p:cNvCxnSpPr>
          <p:nvPr/>
        </p:nvCxnSpPr>
        <p:spPr>
          <a:xfrm rot="10800000" flipH="1">
            <a:off x="8628064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4167" idx="2"/>
          </p:cNvCxnSpPr>
          <p:nvPr/>
        </p:nvCxnSpPr>
        <p:spPr>
          <a:xfrm rot="5400000" flipH="1">
            <a:off x="8697119" y="351234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70" name="TextBox 28"/>
          <p:cNvSpPr txBox="1">
            <a:spLocks noChangeArrowheads="1"/>
          </p:cNvSpPr>
          <p:nvPr/>
        </p:nvSpPr>
        <p:spPr bwMode="auto">
          <a:xfrm>
            <a:off x="7753351" y="3165475"/>
            <a:ext cx="506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30" name="Straight Arrow Connector 29"/>
          <p:cNvCxnSpPr>
            <a:endCxn id="134167" idx="1"/>
          </p:cNvCxnSpPr>
          <p:nvPr/>
        </p:nvCxnSpPr>
        <p:spPr>
          <a:xfrm flipV="1">
            <a:off x="8121651" y="3351213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844632" y="335042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00901" y="3351214"/>
            <a:ext cx="506413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74" name="TextBox 32"/>
          <p:cNvSpPr txBox="1">
            <a:spLocks noChangeArrowheads="1"/>
          </p:cNvSpPr>
          <p:nvPr/>
        </p:nvSpPr>
        <p:spPr bwMode="auto">
          <a:xfrm>
            <a:off x="8259764" y="39465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Connector 33"/>
          <p:cNvCxnSpPr>
            <a:stCxn id="134174" idx="1"/>
            <a:endCxn id="134174" idx="3"/>
          </p:cNvCxnSpPr>
          <p:nvPr/>
        </p:nvCxnSpPr>
        <p:spPr>
          <a:xfrm rot="10800000" flipH="1">
            <a:off x="8259764" y="42687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4174" idx="2"/>
          </p:cNvCxnSpPr>
          <p:nvPr/>
        </p:nvCxnSpPr>
        <p:spPr>
          <a:xfrm rot="5400000" flipH="1">
            <a:off x="8328025" y="44307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34174" idx="0"/>
          </p:cNvCxnSpPr>
          <p:nvPr/>
        </p:nvCxnSpPr>
        <p:spPr>
          <a:xfrm rot="5400000">
            <a:off x="8421688" y="3602038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78" name="TextBox 36"/>
          <p:cNvSpPr txBox="1">
            <a:spLocks noChangeArrowheads="1"/>
          </p:cNvSpPr>
          <p:nvPr/>
        </p:nvSpPr>
        <p:spPr bwMode="auto">
          <a:xfrm>
            <a:off x="7891464" y="48212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traight Connector 37"/>
          <p:cNvCxnSpPr>
            <a:stCxn id="134178" idx="1"/>
            <a:endCxn id="134178" idx="3"/>
          </p:cNvCxnSpPr>
          <p:nvPr/>
        </p:nvCxnSpPr>
        <p:spPr>
          <a:xfrm rot="10800000" flipH="1">
            <a:off x="7891464" y="51435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4178" idx="2"/>
          </p:cNvCxnSpPr>
          <p:nvPr/>
        </p:nvCxnSpPr>
        <p:spPr>
          <a:xfrm rot="5400000" flipH="1">
            <a:off x="7959725" y="53054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4178" idx="0"/>
          </p:cNvCxnSpPr>
          <p:nvPr/>
        </p:nvCxnSpPr>
        <p:spPr>
          <a:xfrm rot="5400000">
            <a:off x="8053388" y="4476751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82" name="TextBox 40"/>
          <p:cNvSpPr txBox="1">
            <a:spLocks noChangeArrowheads="1"/>
          </p:cNvSpPr>
          <p:nvPr/>
        </p:nvSpPr>
        <p:spPr bwMode="auto">
          <a:xfrm>
            <a:off x="8996364" y="39481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" name="Straight Connector 41"/>
          <p:cNvCxnSpPr>
            <a:stCxn id="134182" idx="1"/>
            <a:endCxn id="134182" idx="3"/>
          </p:cNvCxnSpPr>
          <p:nvPr/>
        </p:nvCxnSpPr>
        <p:spPr>
          <a:xfrm rot="10800000" flipH="1">
            <a:off x="8996364" y="42719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4182" idx="2"/>
          </p:cNvCxnSpPr>
          <p:nvPr/>
        </p:nvCxnSpPr>
        <p:spPr>
          <a:xfrm rot="5400000" flipH="1">
            <a:off x="9065419" y="443309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34182" idx="0"/>
          </p:cNvCxnSpPr>
          <p:nvPr/>
        </p:nvCxnSpPr>
        <p:spPr>
          <a:xfrm rot="16200000" flipH="1">
            <a:off x="8904288" y="3625851"/>
            <a:ext cx="414338" cy="23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86" name="TextBox 44"/>
          <p:cNvSpPr txBox="1">
            <a:spLocks noChangeArrowheads="1"/>
          </p:cNvSpPr>
          <p:nvPr/>
        </p:nvSpPr>
        <p:spPr bwMode="auto">
          <a:xfrm>
            <a:off x="9318626" y="48212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16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Connector 45"/>
          <p:cNvCxnSpPr>
            <a:stCxn id="134186" idx="1"/>
            <a:endCxn id="134186" idx="3"/>
          </p:cNvCxnSpPr>
          <p:nvPr/>
        </p:nvCxnSpPr>
        <p:spPr>
          <a:xfrm rot="10800000" flipH="1">
            <a:off x="9318626" y="51435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4186" idx="2"/>
          </p:cNvCxnSpPr>
          <p:nvPr/>
        </p:nvCxnSpPr>
        <p:spPr>
          <a:xfrm rot="5400000" flipH="1">
            <a:off x="9386888" y="53054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4186" idx="0"/>
          </p:cNvCxnSpPr>
          <p:nvPr/>
        </p:nvCxnSpPr>
        <p:spPr>
          <a:xfrm rot="16200000" flipH="1">
            <a:off x="9226550" y="4498975"/>
            <a:ext cx="414338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Let’s Create A Binary Search Tree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378450"/>
          </a:xfrm>
        </p:spPr>
        <p:txBody>
          <a:bodyPr/>
          <a:lstStyle/>
          <a:p>
            <a:r>
              <a:rPr lang="en-US" dirty="0" smtClean="0"/>
              <a:t>Assume we’re starting with an empty tree.</a:t>
            </a:r>
          </a:p>
          <a:p>
            <a:r>
              <a:rPr lang="en-US" dirty="0" smtClean="0"/>
              <a:t>Insert the following values into a binary tree: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9, 4, 1, 12, 16, 13</a:t>
            </a:r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36195" name="TextBox 3"/>
          <p:cNvSpPr txBox="1">
            <a:spLocks noChangeArrowheads="1"/>
          </p:cNvSpPr>
          <p:nvPr/>
        </p:nvSpPr>
        <p:spPr bwMode="auto">
          <a:xfrm>
            <a:off x="2643188" y="3163889"/>
            <a:ext cx="5524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r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88432" y="3348832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197" name="TextBox 5"/>
          <p:cNvSpPr txBox="1">
            <a:spLocks noChangeArrowheads="1"/>
          </p:cNvSpPr>
          <p:nvPr/>
        </p:nvSpPr>
        <p:spPr bwMode="auto">
          <a:xfrm>
            <a:off x="4668839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 flipH="1">
            <a:off x="4668839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6197" idx="2"/>
          </p:cNvCxnSpPr>
          <p:nvPr/>
        </p:nvCxnSpPr>
        <p:spPr>
          <a:xfrm rot="5400000" flipH="1">
            <a:off x="4737101" y="3511551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00" name="TextBox 8"/>
          <p:cNvSpPr txBox="1">
            <a:spLocks noChangeArrowheads="1"/>
          </p:cNvSpPr>
          <p:nvPr/>
        </p:nvSpPr>
        <p:spPr bwMode="auto">
          <a:xfrm>
            <a:off x="3794126" y="3165475"/>
            <a:ext cx="506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10" name="Straight Arrow Connector 9"/>
          <p:cNvCxnSpPr>
            <a:endCxn id="136197" idx="1"/>
          </p:cNvCxnSpPr>
          <p:nvPr/>
        </p:nvCxnSpPr>
        <p:spPr>
          <a:xfrm flipV="1">
            <a:off x="4162426" y="3351213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885407" y="335042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1676" y="3351214"/>
            <a:ext cx="506413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04" name="TextBox 12"/>
          <p:cNvSpPr txBox="1">
            <a:spLocks noChangeArrowheads="1"/>
          </p:cNvSpPr>
          <p:nvPr/>
        </p:nvSpPr>
        <p:spPr bwMode="auto">
          <a:xfrm>
            <a:off x="6648451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Connector 13"/>
          <p:cNvCxnSpPr>
            <a:stCxn id="136204" idx="1"/>
            <a:endCxn id="136204" idx="3"/>
          </p:cNvCxnSpPr>
          <p:nvPr/>
        </p:nvCxnSpPr>
        <p:spPr>
          <a:xfrm rot="10800000" flipH="1">
            <a:off x="6648451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6204" idx="2"/>
          </p:cNvCxnSpPr>
          <p:nvPr/>
        </p:nvCxnSpPr>
        <p:spPr>
          <a:xfrm rot="5400000" flipH="1">
            <a:off x="6717507" y="351234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07" name="TextBox 15"/>
          <p:cNvSpPr txBox="1">
            <a:spLocks noChangeArrowheads="1"/>
          </p:cNvSpPr>
          <p:nvPr/>
        </p:nvSpPr>
        <p:spPr bwMode="auto">
          <a:xfrm>
            <a:off x="5773738" y="3165475"/>
            <a:ext cx="50641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17" name="Straight Arrow Connector 16"/>
          <p:cNvCxnSpPr>
            <a:endCxn id="136204" idx="1"/>
          </p:cNvCxnSpPr>
          <p:nvPr/>
        </p:nvCxnSpPr>
        <p:spPr>
          <a:xfrm flipV="1">
            <a:off x="6142038" y="3351213"/>
            <a:ext cx="5064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865019" y="3350419"/>
            <a:ext cx="3683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21288" y="3351214"/>
            <a:ext cx="506412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11" name="TextBox 19"/>
          <p:cNvSpPr txBox="1">
            <a:spLocks noChangeArrowheads="1"/>
          </p:cNvSpPr>
          <p:nvPr/>
        </p:nvSpPr>
        <p:spPr bwMode="auto">
          <a:xfrm>
            <a:off x="6280151" y="39465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Connector 20"/>
          <p:cNvCxnSpPr>
            <a:stCxn id="136211" idx="1"/>
            <a:endCxn id="136211" idx="3"/>
          </p:cNvCxnSpPr>
          <p:nvPr/>
        </p:nvCxnSpPr>
        <p:spPr>
          <a:xfrm rot="10800000" flipH="1">
            <a:off x="6280151" y="42687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6211" idx="2"/>
          </p:cNvCxnSpPr>
          <p:nvPr/>
        </p:nvCxnSpPr>
        <p:spPr>
          <a:xfrm rot="5400000" flipH="1">
            <a:off x="6348413" y="44307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6211" idx="0"/>
          </p:cNvCxnSpPr>
          <p:nvPr/>
        </p:nvCxnSpPr>
        <p:spPr>
          <a:xfrm rot="5400000">
            <a:off x="6442076" y="3602038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15" name="TextBox 25"/>
          <p:cNvSpPr txBox="1">
            <a:spLocks noChangeArrowheads="1"/>
          </p:cNvSpPr>
          <p:nvPr/>
        </p:nvSpPr>
        <p:spPr bwMode="auto">
          <a:xfrm>
            <a:off x="8628064" y="3027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Connector 26"/>
          <p:cNvCxnSpPr>
            <a:stCxn id="136215" idx="1"/>
            <a:endCxn id="136215" idx="3"/>
          </p:cNvCxnSpPr>
          <p:nvPr/>
        </p:nvCxnSpPr>
        <p:spPr>
          <a:xfrm rot="10800000" flipH="1">
            <a:off x="8628064" y="3351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6215" idx="2"/>
          </p:cNvCxnSpPr>
          <p:nvPr/>
        </p:nvCxnSpPr>
        <p:spPr>
          <a:xfrm rot="5400000" flipH="1">
            <a:off x="8697119" y="351234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18" name="TextBox 28"/>
          <p:cNvSpPr txBox="1">
            <a:spLocks noChangeArrowheads="1"/>
          </p:cNvSpPr>
          <p:nvPr/>
        </p:nvSpPr>
        <p:spPr bwMode="auto">
          <a:xfrm>
            <a:off x="7753351" y="3165475"/>
            <a:ext cx="506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30" name="Straight Arrow Connector 29"/>
          <p:cNvCxnSpPr>
            <a:endCxn id="136215" idx="1"/>
          </p:cNvCxnSpPr>
          <p:nvPr/>
        </p:nvCxnSpPr>
        <p:spPr>
          <a:xfrm flipV="1">
            <a:off x="8121651" y="3351213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844632" y="335042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00901" y="3351214"/>
            <a:ext cx="506413" cy="1587"/>
          </a:xfrm>
          <a:prstGeom prst="straightConnector1">
            <a:avLst/>
          </a:prstGeom>
          <a:ln w="31750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22" name="TextBox 32"/>
          <p:cNvSpPr txBox="1">
            <a:spLocks noChangeArrowheads="1"/>
          </p:cNvSpPr>
          <p:nvPr/>
        </p:nvSpPr>
        <p:spPr bwMode="auto">
          <a:xfrm>
            <a:off x="8259764" y="39465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Connector 33"/>
          <p:cNvCxnSpPr>
            <a:stCxn id="136222" idx="1"/>
            <a:endCxn id="136222" idx="3"/>
          </p:cNvCxnSpPr>
          <p:nvPr/>
        </p:nvCxnSpPr>
        <p:spPr>
          <a:xfrm rot="10800000" flipH="1">
            <a:off x="8259764" y="42687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6222" idx="2"/>
          </p:cNvCxnSpPr>
          <p:nvPr/>
        </p:nvCxnSpPr>
        <p:spPr>
          <a:xfrm rot="5400000" flipH="1">
            <a:off x="8328025" y="44307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36222" idx="0"/>
          </p:cNvCxnSpPr>
          <p:nvPr/>
        </p:nvCxnSpPr>
        <p:spPr>
          <a:xfrm rot="5400000">
            <a:off x="8421688" y="3602038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26" name="TextBox 36"/>
          <p:cNvSpPr txBox="1">
            <a:spLocks noChangeArrowheads="1"/>
          </p:cNvSpPr>
          <p:nvPr/>
        </p:nvSpPr>
        <p:spPr bwMode="auto">
          <a:xfrm>
            <a:off x="7891464" y="48212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traight Connector 37"/>
          <p:cNvCxnSpPr>
            <a:stCxn id="136226" idx="1"/>
            <a:endCxn id="136226" idx="3"/>
          </p:cNvCxnSpPr>
          <p:nvPr/>
        </p:nvCxnSpPr>
        <p:spPr>
          <a:xfrm rot="10800000" flipH="1">
            <a:off x="7891464" y="51435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6226" idx="2"/>
          </p:cNvCxnSpPr>
          <p:nvPr/>
        </p:nvCxnSpPr>
        <p:spPr>
          <a:xfrm rot="5400000" flipH="1">
            <a:off x="7959725" y="53054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36226" idx="0"/>
          </p:cNvCxnSpPr>
          <p:nvPr/>
        </p:nvCxnSpPr>
        <p:spPr>
          <a:xfrm rot="5400000">
            <a:off x="8053388" y="4476751"/>
            <a:ext cx="41275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30" name="TextBox 40"/>
          <p:cNvSpPr txBox="1">
            <a:spLocks noChangeArrowheads="1"/>
          </p:cNvSpPr>
          <p:nvPr/>
        </p:nvSpPr>
        <p:spPr bwMode="auto">
          <a:xfrm>
            <a:off x="8996364" y="3948114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  <a:p>
            <a:r>
              <a:rPr lang="en-US">
                <a:sym typeface="Symbol" pitchFamily="18" charset="2"/>
              </a:rPr>
              <a:t></a:t>
            </a:r>
          </a:p>
        </p:txBody>
      </p:sp>
      <p:cxnSp>
        <p:nvCxnSpPr>
          <p:cNvPr id="136231" name="Straight Connector 41"/>
          <p:cNvCxnSpPr>
            <a:cxnSpLocks noChangeShapeType="1"/>
            <a:stCxn id="136230" idx="1"/>
            <a:endCxn id="136230" idx="3"/>
          </p:cNvCxnSpPr>
          <p:nvPr/>
        </p:nvCxnSpPr>
        <p:spPr bwMode="auto">
          <a:xfrm>
            <a:off x="8996364" y="4273550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Straight Connector 42"/>
          <p:cNvCxnSpPr>
            <a:stCxn id="136230" idx="2"/>
          </p:cNvCxnSpPr>
          <p:nvPr/>
        </p:nvCxnSpPr>
        <p:spPr>
          <a:xfrm rot="5400000" flipH="1">
            <a:off x="9089232" y="4423569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36230" idx="0"/>
          </p:cNvCxnSpPr>
          <p:nvPr/>
        </p:nvCxnSpPr>
        <p:spPr>
          <a:xfrm rot="16200000" flipH="1">
            <a:off x="8904288" y="3625851"/>
            <a:ext cx="414338" cy="23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34" name="TextBox 44"/>
          <p:cNvSpPr txBox="1">
            <a:spLocks noChangeArrowheads="1"/>
          </p:cNvSpPr>
          <p:nvPr/>
        </p:nvSpPr>
        <p:spPr bwMode="auto">
          <a:xfrm>
            <a:off x="9318626" y="4811714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16</a:t>
            </a:r>
          </a:p>
          <a:p>
            <a:pPr algn="ctr"/>
            <a:r>
              <a:rPr lang="en-US">
                <a:cs typeface="Courier New" pitchFamily="49" charset="0"/>
                <a:sym typeface="Symbol" pitchFamily="18" charset="2"/>
              </a:rPr>
              <a:t>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235" name="Straight Connector 45"/>
          <p:cNvCxnSpPr>
            <a:cxnSpLocks noChangeShapeType="1"/>
            <a:stCxn id="136234" idx="1"/>
            <a:endCxn id="136234" idx="3"/>
          </p:cNvCxnSpPr>
          <p:nvPr/>
        </p:nvCxnSpPr>
        <p:spPr bwMode="auto">
          <a:xfrm>
            <a:off x="9318626" y="5137150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Straight Connector 46"/>
          <p:cNvCxnSpPr>
            <a:stCxn id="136234" idx="2"/>
          </p:cNvCxnSpPr>
          <p:nvPr/>
        </p:nvCxnSpPr>
        <p:spPr>
          <a:xfrm rot="5400000" flipH="1">
            <a:off x="9363075" y="52927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6234" idx="0"/>
          </p:cNvCxnSpPr>
          <p:nvPr/>
        </p:nvCxnSpPr>
        <p:spPr>
          <a:xfrm rot="16200000" flipH="1">
            <a:off x="9226550" y="4489450"/>
            <a:ext cx="414338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38" name="TextBox 48"/>
          <p:cNvSpPr txBox="1">
            <a:spLocks noChangeArrowheads="1"/>
          </p:cNvSpPr>
          <p:nvPr/>
        </p:nvSpPr>
        <p:spPr bwMode="auto">
          <a:xfrm>
            <a:off x="9018589" y="5710239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  <a:p>
            <a:pPr algn="ctr"/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239" name="Straight Connector 49"/>
          <p:cNvCxnSpPr>
            <a:cxnSpLocks noChangeShapeType="1"/>
            <a:stCxn id="136238" idx="1"/>
            <a:endCxn id="136238" idx="3"/>
          </p:cNvCxnSpPr>
          <p:nvPr/>
        </p:nvCxnSpPr>
        <p:spPr bwMode="auto">
          <a:xfrm>
            <a:off x="9018589" y="6035675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Straight Connector 50"/>
          <p:cNvCxnSpPr>
            <a:stCxn id="136238" idx="2"/>
          </p:cNvCxnSpPr>
          <p:nvPr/>
        </p:nvCxnSpPr>
        <p:spPr>
          <a:xfrm rot="5400000" flipH="1">
            <a:off x="9088438" y="62071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36238" idx="0"/>
          </p:cNvCxnSpPr>
          <p:nvPr/>
        </p:nvCxnSpPr>
        <p:spPr>
          <a:xfrm rot="5400000">
            <a:off x="9134475" y="5411788"/>
            <a:ext cx="4127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Order Becomes Important!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5339526" cy="2578100"/>
          </a:xfrm>
        </p:spPr>
        <p:txBody>
          <a:bodyPr/>
          <a:lstStyle/>
          <a:p>
            <a:r>
              <a:rPr lang="en-US" dirty="0" smtClean="0"/>
              <a:t>Insert the same values into a binary tree in a new order: 1, 4, 9, 12, 13, 16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34706" y="11033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r>
              <a:rPr lang="en-US">
                <a:cs typeface="Courier New" pitchFamily="49" charset="0"/>
                <a:sym typeface="Symbol" pitchFamily="18" charset="2"/>
              </a:rPr>
              <a:t>    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 rot="10800000" flipH="1">
            <a:off x="7934706" y="14271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 rot="5400000" flipH="1">
            <a:off x="8002967" y="15875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59993" y="1241425"/>
            <a:ext cx="5064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7428293" y="1427163"/>
            <a:ext cx="506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151274" y="1426370"/>
            <a:ext cx="3683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303006" y="20240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Connector 18"/>
          <p:cNvCxnSpPr>
            <a:stCxn id="18" idx="1"/>
            <a:endCxn id="18" idx="3"/>
          </p:cNvCxnSpPr>
          <p:nvPr/>
        </p:nvCxnSpPr>
        <p:spPr>
          <a:xfrm rot="10800000" flipH="1">
            <a:off x="8303006" y="23479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</p:cNvCxnSpPr>
          <p:nvPr/>
        </p:nvCxnSpPr>
        <p:spPr>
          <a:xfrm rot="5400000" flipH="1">
            <a:off x="8372061" y="250904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 rot="16200000" flipH="1">
            <a:off x="8210930" y="1701801"/>
            <a:ext cx="414338" cy="23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625268" y="28971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>
            <a:stCxn id="22" idx="1"/>
            <a:endCxn id="22" idx="3"/>
          </p:cNvCxnSpPr>
          <p:nvPr/>
        </p:nvCxnSpPr>
        <p:spPr>
          <a:xfrm rot="10800000" flipH="1">
            <a:off x="8625268" y="32194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2"/>
          </p:cNvCxnSpPr>
          <p:nvPr/>
        </p:nvCxnSpPr>
        <p:spPr>
          <a:xfrm rot="5400000" flipH="1">
            <a:off x="8693530" y="338137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0"/>
          </p:cNvCxnSpPr>
          <p:nvPr/>
        </p:nvCxnSpPr>
        <p:spPr>
          <a:xfrm rot="16200000" flipH="1">
            <a:off x="8533192" y="2574925"/>
            <a:ext cx="414338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947531" y="37719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12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Connector 30"/>
          <p:cNvCxnSpPr>
            <a:stCxn id="30" idx="1"/>
            <a:endCxn id="30" idx="3"/>
          </p:cNvCxnSpPr>
          <p:nvPr/>
        </p:nvCxnSpPr>
        <p:spPr>
          <a:xfrm rot="10800000" flipH="1">
            <a:off x="8947531" y="40941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2"/>
          </p:cNvCxnSpPr>
          <p:nvPr/>
        </p:nvCxnSpPr>
        <p:spPr>
          <a:xfrm rot="5400000" flipH="1">
            <a:off x="9015792" y="42560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 rot="16200000" flipH="1">
            <a:off x="8855456" y="3449639"/>
            <a:ext cx="414337" cy="23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315831" y="46466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Connector 34"/>
          <p:cNvCxnSpPr>
            <a:stCxn id="34" idx="1"/>
            <a:endCxn id="34" idx="3"/>
          </p:cNvCxnSpPr>
          <p:nvPr/>
        </p:nvCxnSpPr>
        <p:spPr>
          <a:xfrm rot="10800000" flipH="1">
            <a:off x="9315831" y="49688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2"/>
          </p:cNvCxnSpPr>
          <p:nvPr/>
        </p:nvCxnSpPr>
        <p:spPr>
          <a:xfrm rot="5400000" flipH="1">
            <a:off x="9384092" y="51308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4" idx="0"/>
          </p:cNvCxnSpPr>
          <p:nvPr/>
        </p:nvCxnSpPr>
        <p:spPr>
          <a:xfrm rot="16200000" flipH="1">
            <a:off x="9223755" y="4324351"/>
            <a:ext cx="414338" cy="23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638093" y="5521326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>
                <a:latin typeface="Courier New" pitchFamily="49" charset="0"/>
                <a:cs typeface="Courier New" pitchFamily="49" charset="0"/>
              </a:rPr>
              <a:t>16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r>
              <a:rPr lang="en-US" sz="4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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rot="16200000" flipH="1">
            <a:off x="9546018" y="5199063"/>
            <a:ext cx="414337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>
            <a:off x="9707149" y="600630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H="1">
            <a:off x="9638093" y="58451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170689" y="4191825"/>
            <a:ext cx="8252775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Trees </a:t>
            </a:r>
            <a:r>
              <a:rPr lang="en-US" sz="3000" i="1" u="sng" dirty="0"/>
              <a:t>can</a:t>
            </a:r>
            <a:r>
              <a:rPr lang="en-US" sz="3000" dirty="0"/>
              <a:t> degenerate into linked lists!</a:t>
            </a:r>
          </a:p>
          <a:p>
            <a:pPr marL="419100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Now the niceties of binary search don’t work!</a:t>
            </a: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sz="30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9269793" y="1379538"/>
            <a:ext cx="2532063" cy="1611312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2400"/>
              <a:t>What term have we seen that describes this phenomenon?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9868281" y="3359151"/>
            <a:ext cx="1919287" cy="906463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2400"/>
              <a:t>The tree is </a:t>
            </a:r>
            <a:r>
              <a:rPr lang="en-US" sz="2400" i="1" u="sng"/>
              <a:t>imbalanced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8" grpId="0" animBg="1"/>
      <p:bldP spid="22" grpId="0" animBg="1"/>
      <p:bldP spid="30" grpId="0" animBg="1"/>
      <p:bldP spid="34" grpId="0" animBg="1"/>
      <p:bldP spid="38" grpId="0" animBg="1"/>
      <p:bldP spid="42" grpId="0" build="p"/>
      <p:bldP spid="43" grpId="0" animBg="1"/>
      <p:bldP spid="44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Handling Imbalanced Trees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preceding walk-through was to give you an idea of the process; we’ll come back to precisely how to do insert (and delete) shortly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2510, we will see a couple of methods for  handling the imbalance problem, such that we can insert nodes </a:t>
            </a:r>
            <a:r>
              <a:rPr lang="en-US" i="1" u="sng" dirty="0" smtClean="0"/>
              <a:t>in any order</a:t>
            </a:r>
            <a:r>
              <a:rPr lang="en-US" dirty="0" smtClean="0"/>
              <a:t> and still maintain an “almost-balanced” binary tree (there’s no viable algorithm to ensure a “perfectly” balanced tree, but we can do VERY well with “almost-balanced”)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Those Dynamic Set Operators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378450"/>
          </a:xfrm>
        </p:spPr>
        <p:txBody>
          <a:bodyPr/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Insert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Delete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Minimum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Maximum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Predecessor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Successor</a:t>
            </a:r>
          </a:p>
          <a:p>
            <a:pPr marL="36512" indent="0"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42339" name="Line 4"/>
          <p:cNvSpPr>
            <a:spLocks noChangeShapeType="1"/>
          </p:cNvSpPr>
          <p:nvPr/>
        </p:nvSpPr>
        <p:spPr bwMode="auto">
          <a:xfrm flipH="1">
            <a:off x="650049" y="1198563"/>
            <a:ext cx="2227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z="4500" dirty="0"/>
              <a:t>Searching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Given the BST property, searching a tree for a particular value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gets pretty easy: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Start at the root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cs typeface="Times New Roman" panose="02020603050405020304" pitchFamily="18" charset="0"/>
              </a:rPr>
              <a:t>At each step, compare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cs typeface="Times New Roman" panose="02020603050405020304" pitchFamily="18" charset="0"/>
              </a:rPr>
              <a:t> against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node.k</a:t>
            </a:r>
            <a:r>
              <a:rPr lang="en-US" dirty="0" smtClean="0">
                <a:cs typeface="Times New Roman" panose="02020603050405020304" pitchFamily="18" charset="0"/>
              </a:rPr>
              <a:t> (the key in the current node)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cs typeface="Times New Roman" panose="02020603050405020304" pitchFamily="18" charset="0"/>
              </a:rPr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node.k</a:t>
            </a:r>
            <a:r>
              <a:rPr lang="en-US" dirty="0" smtClean="0">
                <a:cs typeface="Times New Roman" panose="02020603050405020304" pitchFamily="18" charset="0"/>
              </a:rPr>
              <a:t>, then it’s found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dirty="0" smtClean="0">
                <a:cs typeface="Times New Roman" panose="02020603050405020304" pitchFamily="18" charset="0"/>
              </a:rPr>
              <a:t>so return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cs typeface="Times New Roman" panose="02020603050405020304" pitchFamily="18" charset="0"/>
              </a:rPr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&lt;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node.k</a:t>
            </a:r>
            <a:r>
              <a:rPr lang="en-US" dirty="0" smtClean="0">
                <a:cs typeface="Times New Roman" panose="02020603050405020304" pitchFamily="18" charset="0"/>
              </a:rPr>
              <a:t>, then move 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cs typeface="Times New Roman" panose="02020603050405020304" pitchFamily="18" charset="0"/>
              </a:rPr>
              <a:t>’s left child (if not </a:t>
            </a:r>
            <a:r>
              <a:rPr lang="en-US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cs typeface="Times New Roman" panose="02020603050405020304" pitchFamily="18" charset="0"/>
              </a:rPr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&gt;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node.k</a:t>
            </a:r>
            <a:r>
              <a:rPr lang="en-US" dirty="0" smtClean="0">
                <a:cs typeface="Times New Roman" panose="02020603050405020304" pitchFamily="18" charset="0"/>
              </a:rPr>
              <a:t>, then move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cs typeface="Times New Roman" panose="02020603050405020304" pitchFamily="18" charset="0"/>
              </a:rPr>
              <a:t>’s right child</a:t>
            </a:r>
            <a:r>
              <a:rPr lang="en-US" dirty="0">
                <a:cs typeface="Times New Roman" panose="02020603050405020304" pitchFamily="18" charset="0"/>
              </a:rPr>
              <a:t> (if not </a:t>
            </a:r>
            <a:r>
              <a:rPr lang="en-US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cs typeface="Times New Roman" panose="02020603050405020304" pitchFamily="18" charset="0"/>
              </a:rPr>
              <a:t>)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cs typeface="Times New Roman" panose="02020603050405020304" pitchFamily="18" charset="0"/>
              </a:rPr>
              <a:t>If we can’t move to the appropriate child, then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cs typeface="Times New Roman" panose="02020603050405020304" pitchFamily="18" charset="0"/>
              </a:rPr>
              <a:t> isn’t in the tree, so return </a:t>
            </a:r>
            <a:r>
              <a:rPr lang="en-US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endParaRPr lang="en-US" cap="small" dirty="0"/>
          </a:p>
          <a:p>
            <a:pPr lvl="1"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5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Minimum and Maximum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r>
              <a:rPr lang="en-US" dirty="0" smtClean="0"/>
              <a:t>Thanks to the Binary Search Tree property, the </a:t>
            </a:r>
            <a:r>
              <a:rPr lang="en-US" i="1" u="sng" dirty="0" smtClean="0"/>
              <a:t>minimum</a:t>
            </a:r>
            <a:r>
              <a:rPr lang="en-US" dirty="0" smtClean="0"/>
              <a:t> (smallest) value in a tree will be the root’s left child’s left child’s left child’s…left child – the “leftmost” value in the tree</a:t>
            </a:r>
          </a:p>
          <a:p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cap="small" dirty="0" smtClean="0">
                <a:latin typeface="Times New Roman" pitchFamily="18" charset="0"/>
              </a:rPr>
              <a:t>				Tree-Minimum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</a:rPr>
              <a:t>				1  </a:t>
            </a:r>
            <a:r>
              <a:rPr lang="en-US" b="1" dirty="0" smtClean="0">
                <a:latin typeface="Times New Roman" pitchFamily="18" charset="0"/>
              </a:rPr>
              <a:t>while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</a:rPr>
              <a:t>x.left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≠ </a:t>
            </a:r>
            <a:r>
              <a:rPr lang="en-US" cap="small" dirty="0" smtClean="0">
                <a:latin typeface="Times New Roman" pitchFamily="18" charset="0"/>
                <a:cs typeface="Arial" charset="0"/>
              </a:rPr>
              <a:t>nil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		2     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 =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x.left</a:t>
            </a:r>
            <a:endParaRPr lang="en-US" i="1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		3 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return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</a:t>
            </a:r>
          </a:p>
          <a:p>
            <a:pPr>
              <a:spcBef>
                <a:spcPts val="0"/>
              </a:spcBef>
              <a:buNone/>
            </a:pPr>
            <a:endParaRPr lang="en-US" i="1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Arial" charset="0"/>
              </a:rPr>
              <a:t>Note that this works on a </a:t>
            </a:r>
            <a:r>
              <a:rPr lang="en-US" i="1" u="sng" dirty="0" smtClean="0">
                <a:cs typeface="Arial" charset="0"/>
              </a:rPr>
              <a:t>subtree</a:t>
            </a:r>
            <a:r>
              <a:rPr lang="en-US" dirty="0" smtClean="0">
                <a:cs typeface="Arial" charset="0"/>
              </a:rPr>
              <a:t>: calling it with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cap="small" dirty="0" smtClean="0">
                <a:latin typeface="Times New Roman" pitchFamily="18" charset="0"/>
                <a:cs typeface="Arial" charset="0"/>
              </a:rPr>
              <a:t>Tree-Minimum(root)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works on the </a:t>
            </a:r>
            <a:r>
              <a:rPr lang="en-US" i="1" u="sng" dirty="0" smtClean="0">
                <a:cs typeface="Arial" charset="0"/>
              </a:rPr>
              <a:t>whole</a:t>
            </a:r>
            <a:r>
              <a:rPr lang="en-US" dirty="0" smtClean="0">
                <a:cs typeface="Arial" charset="0"/>
              </a:rPr>
              <a:t>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Minimum and Maximum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Thanks to symmetry (symmetree?), finding the </a:t>
            </a:r>
            <a:r>
              <a:rPr lang="en-US" i="1" u="sng" dirty="0" smtClean="0"/>
              <a:t>maximum</a:t>
            </a:r>
            <a:r>
              <a:rPr lang="en-US" dirty="0" smtClean="0"/>
              <a:t> value in a binary tree is the same, except that we use the </a:t>
            </a:r>
            <a:r>
              <a:rPr lang="en-US" i="1" u="sng" dirty="0" smtClean="0"/>
              <a:t>right</a:t>
            </a:r>
            <a:r>
              <a:rPr lang="en-US" dirty="0" smtClean="0"/>
              <a:t> children</a:t>
            </a:r>
            <a:br>
              <a:rPr lang="en-US" dirty="0" smtClean="0"/>
            </a:b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cap="small" dirty="0" smtClean="0">
                <a:latin typeface="Times New Roman" pitchFamily="18" charset="0"/>
              </a:rPr>
              <a:t>				Tree-Maximum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>
                <a:latin typeface="Times New Roman" pitchFamily="18" charset="0"/>
              </a:rPr>
              <a:t>				1  </a:t>
            </a:r>
            <a:r>
              <a:rPr lang="en-US" b="1" dirty="0" smtClean="0">
                <a:latin typeface="Times New Roman" pitchFamily="18" charset="0"/>
              </a:rPr>
              <a:t>while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</a:rPr>
              <a:t>x.right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≠ </a:t>
            </a:r>
            <a:r>
              <a:rPr lang="en-US" cap="small" dirty="0" smtClean="0">
                <a:latin typeface="Times New Roman" pitchFamily="18" charset="0"/>
                <a:cs typeface="Arial" charset="0"/>
              </a:rPr>
              <a:t>nil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		2     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 = x.right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>
                <a:latin typeface="Times New Roman" pitchFamily="18" charset="0"/>
                <a:cs typeface="Arial" charset="0"/>
              </a:rPr>
              <a:t>				3  </a:t>
            </a:r>
            <a:r>
              <a:rPr lang="en-US" b="1" dirty="0" smtClean="0">
                <a:latin typeface="Times New Roman" pitchFamily="18" charset="0"/>
                <a:cs typeface="Arial" charset="0"/>
              </a:rPr>
              <a:t>return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Those Dynamic Set Operators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378450"/>
          </a:xfrm>
        </p:spPr>
        <p:txBody>
          <a:bodyPr/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Insert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Delete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Minimum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Maximum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Predecessor</a:t>
            </a:r>
          </a:p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Successor</a:t>
            </a:r>
          </a:p>
          <a:p>
            <a:pPr marL="36512" indent="0">
              <a:buNone/>
            </a:pP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48483" name="Line 4"/>
          <p:cNvSpPr>
            <a:spLocks noChangeShapeType="1"/>
          </p:cNvSpPr>
          <p:nvPr/>
        </p:nvSpPr>
        <p:spPr bwMode="auto">
          <a:xfrm flipH="1">
            <a:off x="650049" y="1235075"/>
            <a:ext cx="2227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484" name="Line 5"/>
          <p:cNvSpPr>
            <a:spLocks noChangeShapeType="1"/>
          </p:cNvSpPr>
          <p:nvPr/>
        </p:nvSpPr>
        <p:spPr bwMode="auto">
          <a:xfrm flipH="1">
            <a:off x="650049" y="2886075"/>
            <a:ext cx="2227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485" name="Line 6"/>
          <p:cNvSpPr>
            <a:spLocks noChangeShapeType="1"/>
          </p:cNvSpPr>
          <p:nvPr/>
        </p:nvSpPr>
        <p:spPr bwMode="auto">
          <a:xfrm flipH="1">
            <a:off x="650049" y="3424238"/>
            <a:ext cx="2227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Predecessors and Successors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Assuming all of the keys in the tree are distinct (no duplicates), then the successor of node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is the node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/>
              <a:t> such that: </a:t>
            </a:r>
            <a:br>
              <a:rPr lang="en-US" dirty="0" smtClean="0"/>
            </a:b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key[y]</a:t>
            </a:r>
            <a:r>
              <a:rPr lang="en-US" dirty="0" smtClean="0"/>
              <a:t> is the smallest key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&gt; key[x]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This is based on the structure of the tree, rather than the values in the nodes themselves (the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 smtClean="0"/>
              <a:t> process will automatically build the tree with this property)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i.e., we don’t have to compare any keys and make decisions based on the </a:t>
            </a:r>
            <a:r>
              <a:rPr lang="en-US" i="1" u="sng" dirty="0" smtClean="0"/>
              <a:t>contents</a:t>
            </a:r>
            <a:r>
              <a:rPr lang="en-US" dirty="0" smtClean="0"/>
              <a:t> of the nodes; the tree’s </a:t>
            </a:r>
            <a:r>
              <a:rPr lang="en-US" i="1" u="sng" dirty="0" smtClean="0"/>
              <a:t>structure</a:t>
            </a:r>
            <a:r>
              <a:rPr lang="en-US" dirty="0" smtClean="0"/>
              <a:t> tells us </a:t>
            </a:r>
            <a:r>
              <a:rPr lang="en-US" i="1" u="sng" dirty="0" smtClean="0"/>
              <a:t>where</a:t>
            </a:r>
            <a:r>
              <a:rPr lang="en-US" dirty="0" smtClean="0"/>
              <a:t> to 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Predecessors and Successors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It should be obvious that the successor of the maximum value in the tree (and predecessor of the minimum value in the tree) is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dirty="0" smtClean="0"/>
              <a:t>The largest value in a Binary Search Tree doesn’t </a:t>
            </a:r>
            <a:r>
              <a:rPr lang="en-US" i="1" u="sng" dirty="0" smtClean="0"/>
              <a:t>have</a:t>
            </a:r>
            <a:r>
              <a:rPr lang="en-US" dirty="0" smtClean="0"/>
              <a:t> a right child, because it </a:t>
            </a:r>
            <a:r>
              <a:rPr lang="en-US" i="1" u="sng" dirty="0" smtClean="0"/>
              <a:t>is</a:t>
            </a:r>
            <a:r>
              <a:rPr lang="en-US" dirty="0" smtClean="0"/>
              <a:t> the right-most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 smtClean="0"/>
              <a:t>Finding the Successor of a Node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Two cases: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1) If </a:t>
            </a:r>
            <a:r>
              <a:rPr lang="en-US" dirty="0" smtClean="0"/>
              <a:t>node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HAS a right child, then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’s </a:t>
            </a:r>
            <a:r>
              <a:rPr lang="en-US" dirty="0" smtClean="0"/>
              <a:t>successor is the left-most descendant of this right child</a:t>
            </a:r>
          </a:p>
          <a:p>
            <a:pPr marL="1025525" lvl="2" indent="-285750">
              <a:spcBef>
                <a:spcPts val="1200"/>
              </a:spcBef>
            </a:pPr>
            <a:r>
              <a:rPr lang="en-US" dirty="0" smtClean="0"/>
              <a:t>Go right (once), and then go left as far as possible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2) If </a:t>
            </a:r>
            <a:r>
              <a:rPr lang="en-US" dirty="0" smtClean="0"/>
              <a:t>node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DOESN’T have a right child, then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successor is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most recent (lowest) ancestor whose left child is also an ancestor of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.</a:t>
            </a:r>
          </a:p>
          <a:p>
            <a:pPr marL="1025525" lvl="2" indent="-285750">
              <a:spcBef>
                <a:spcPts val="1200"/>
              </a:spcBef>
            </a:pPr>
            <a:r>
              <a:rPr lang="en-US" dirty="0" smtClean="0"/>
              <a:t>Go up as long as you’re following a right link backwards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 smtClean="0"/>
              <a:t>Finding the Successor of a Node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First case: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If node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HAS a right child, then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successor is the left-most descendant of this right child</a:t>
            </a:r>
          </a:p>
          <a:p>
            <a:pPr marL="742950" lvl="1" indent="-285750"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3889884" y="5510213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 rot="10800000" flipH="1">
            <a:off x="3889884" y="58340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 rot="5400000" flipH="1">
            <a:off x="3957352" y="599519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4442334" y="5510213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" name="Straight Connector 7"/>
          <p:cNvCxnSpPr>
            <a:stCxn id="7" idx="1"/>
            <a:endCxn id="7" idx="3"/>
          </p:cNvCxnSpPr>
          <p:nvPr/>
        </p:nvCxnSpPr>
        <p:spPr>
          <a:xfrm rot="10800000" flipH="1">
            <a:off x="4442334" y="58340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</p:cNvCxnSpPr>
          <p:nvPr/>
        </p:nvCxnSpPr>
        <p:spPr>
          <a:xfrm rot="5400000" flipH="1">
            <a:off x="4509802" y="599519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4994784" y="55133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 rot="10800000" flipH="1">
            <a:off x="4994784" y="58372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2"/>
          </p:cNvCxnSpPr>
          <p:nvPr/>
        </p:nvCxnSpPr>
        <p:spPr>
          <a:xfrm rot="5400000" flipH="1">
            <a:off x="5063046" y="5997576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547234" y="55165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4" name="Straight Connector 13"/>
          <p:cNvCxnSpPr>
            <a:stCxn id="13" idx="1"/>
            <a:endCxn id="13" idx="3"/>
          </p:cNvCxnSpPr>
          <p:nvPr/>
        </p:nvCxnSpPr>
        <p:spPr>
          <a:xfrm rot="10800000" flipH="1">
            <a:off x="5547234" y="58388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2"/>
          </p:cNvCxnSpPr>
          <p:nvPr/>
        </p:nvCxnSpPr>
        <p:spPr>
          <a:xfrm rot="5400000" flipH="1">
            <a:off x="5614702" y="599995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6099684" y="5518150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>
          <a:xfrm rot="10800000" flipH="1">
            <a:off x="6099684" y="58420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</p:cNvCxnSpPr>
          <p:nvPr/>
        </p:nvCxnSpPr>
        <p:spPr>
          <a:xfrm rot="5400000" flipH="1">
            <a:off x="6167152" y="6003132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7204584" y="55245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19" idx="1"/>
            <a:endCxn id="19" idx="3"/>
          </p:cNvCxnSpPr>
          <p:nvPr/>
        </p:nvCxnSpPr>
        <p:spPr>
          <a:xfrm rot="10800000" flipH="1">
            <a:off x="7204584" y="58467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</p:cNvCxnSpPr>
          <p:nvPr/>
        </p:nvCxnSpPr>
        <p:spPr>
          <a:xfrm rot="5400000" flipH="1">
            <a:off x="7272052" y="600789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3"/>
          <p:cNvSpPr txBox="1">
            <a:spLocks noChangeArrowheads="1"/>
          </p:cNvSpPr>
          <p:nvPr/>
        </p:nvSpPr>
        <p:spPr bwMode="auto">
          <a:xfrm>
            <a:off x="7757034" y="55260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O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22" idx="1"/>
            <a:endCxn id="22" idx="3"/>
          </p:cNvCxnSpPr>
          <p:nvPr/>
        </p:nvCxnSpPr>
        <p:spPr>
          <a:xfrm rot="10800000" flipH="1">
            <a:off x="7757034" y="5849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2"/>
          </p:cNvCxnSpPr>
          <p:nvPr/>
        </p:nvCxnSpPr>
        <p:spPr>
          <a:xfrm rot="5400000" flipH="1">
            <a:off x="7826089" y="6011069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0"/>
          <p:cNvSpPr txBox="1">
            <a:spLocks noChangeArrowheads="1"/>
          </p:cNvSpPr>
          <p:nvPr/>
        </p:nvSpPr>
        <p:spPr bwMode="auto">
          <a:xfrm>
            <a:off x="4166109" y="46291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1"/>
            <a:endCxn id="25" idx="3"/>
          </p:cNvCxnSpPr>
          <p:nvPr/>
        </p:nvCxnSpPr>
        <p:spPr>
          <a:xfrm rot="10800000" flipH="1">
            <a:off x="4166109" y="49530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2"/>
          </p:cNvCxnSpPr>
          <p:nvPr/>
        </p:nvCxnSpPr>
        <p:spPr>
          <a:xfrm rot="5400000" flipH="1">
            <a:off x="4234371" y="511333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3"/>
          <p:cNvSpPr txBox="1">
            <a:spLocks noChangeArrowheads="1"/>
          </p:cNvSpPr>
          <p:nvPr/>
        </p:nvSpPr>
        <p:spPr bwMode="auto">
          <a:xfrm>
            <a:off x="5271009" y="46275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8" idx="1"/>
            <a:endCxn id="28" idx="3"/>
          </p:cNvCxnSpPr>
          <p:nvPr/>
        </p:nvCxnSpPr>
        <p:spPr>
          <a:xfrm rot="10800000" flipH="1">
            <a:off x="5271009" y="49498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rot="5400000" flipH="1">
            <a:off x="5338477" y="511095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6"/>
          <p:cNvSpPr txBox="1">
            <a:spLocks noChangeArrowheads="1"/>
          </p:cNvSpPr>
          <p:nvPr/>
        </p:nvSpPr>
        <p:spPr bwMode="auto">
          <a:xfrm>
            <a:off x="6375909" y="46259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J</a:t>
            </a:r>
          </a:p>
          <a:p>
            <a:pPr algn="ctr"/>
            <a:r>
              <a:rPr lang="en-US">
                <a:sym typeface="Symbol" pitchFamily="18" charset="2"/>
              </a:rPr>
              <a:t>   </a:t>
            </a:r>
            <a:r>
              <a:rPr lang="en-US" sz="14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2" name="Straight Connector 31"/>
          <p:cNvCxnSpPr>
            <a:stCxn id="31" idx="1"/>
            <a:endCxn id="31" idx="3"/>
          </p:cNvCxnSpPr>
          <p:nvPr/>
        </p:nvCxnSpPr>
        <p:spPr>
          <a:xfrm rot="10800000" flipH="1">
            <a:off x="6375909" y="49482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2"/>
          </p:cNvCxnSpPr>
          <p:nvPr/>
        </p:nvCxnSpPr>
        <p:spPr>
          <a:xfrm rot="5400000" flipH="1">
            <a:off x="6443377" y="510937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9"/>
          <p:cNvSpPr txBox="1">
            <a:spLocks noChangeArrowheads="1"/>
          </p:cNvSpPr>
          <p:nvPr/>
        </p:nvSpPr>
        <p:spPr bwMode="auto">
          <a:xfrm>
            <a:off x="7480809" y="46243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N</a:t>
            </a:r>
          </a:p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4" idx="1"/>
            <a:endCxn id="34" idx="3"/>
          </p:cNvCxnSpPr>
          <p:nvPr/>
        </p:nvCxnSpPr>
        <p:spPr>
          <a:xfrm rot="10800000" flipH="1">
            <a:off x="7480809" y="49466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2"/>
          </p:cNvCxnSpPr>
          <p:nvPr/>
        </p:nvCxnSpPr>
        <p:spPr>
          <a:xfrm rot="5400000" flipH="1">
            <a:off x="7548277" y="5107782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84"/>
          <p:cNvSpPr txBox="1">
            <a:spLocks noChangeArrowheads="1"/>
          </p:cNvSpPr>
          <p:nvPr/>
        </p:nvSpPr>
        <p:spPr bwMode="auto">
          <a:xfrm>
            <a:off x="4718559" y="37084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1"/>
            <a:endCxn id="37" idx="3"/>
          </p:cNvCxnSpPr>
          <p:nvPr/>
        </p:nvCxnSpPr>
        <p:spPr>
          <a:xfrm rot="10800000" flipH="1">
            <a:off x="4718559" y="40322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</p:cNvCxnSpPr>
          <p:nvPr/>
        </p:nvCxnSpPr>
        <p:spPr>
          <a:xfrm rot="5400000" flipH="1">
            <a:off x="4786821" y="419258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87"/>
          <p:cNvSpPr txBox="1">
            <a:spLocks noChangeArrowheads="1"/>
          </p:cNvSpPr>
          <p:nvPr/>
        </p:nvSpPr>
        <p:spPr bwMode="auto">
          <a:xfrm>
            <a:off x="6928359" y="37068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1"/>
            <a:endCxn id="40" idx="3"/>
          </p:cNvCxnSpPr>
          <p:nvPr/>
        </p:nvCxnSpPr>
        <p:spPr>
          <a:xfrm rot="10800000" flipH="1">
            <a:off x="6928359" y="40290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0" idx="2"/>
          </p:cNvCxnSpPr>
          <p:nvPr/>
        </p:nvCxnSpPr>
        <p:spPr>
          <a:xfrm rot="5400000" flipH="1">
            <a:off x="6995827" y="4190207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99"/>
          <p:cNvSpPr txBox="1">
            <a:spLocks noChangeArrowheads="1"/>
          </p:cNvSpPr>
          <p:nvPr/>
        </p:nvSpPr>
        <p:spPr bwMode="auto">
          <a:xfrm>
            <a:off x="5869496" y="27416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1"/>
            <a:endCxn id="43" idx="3"/>
          </p:cNvCxnSpPr>
          <p:nvPr/>
        </p:nvCxnSpPr>
        <p:spPr>
          <a:xfrm rot="10800000" flipH="1">
            <a:off x="5869496" y="30654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>
            <a:off x="5937758" y="32258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5178934" y="3248026"/>
            <a:ext cx="782637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91758" y="3248026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511390" y="4329907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6721190" y="4329907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4971765" y="4329907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181565" y="4329907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" idx="0"/>
          </p:cNvCxnSpPr>
          <p:nvPr/>
        </p:nvCxnSpPr>
        <p:spPr>
          <a:xfrm rot="5400000">
            <a:off x="4024820" y="52308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5129720" y="52308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234620" y="52308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339520" y="5230813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0"/>
          </p:cNvCxnSpPr>
          <p:nvPr/>
        </p:nvCxnSpPr>
        <p:spPr>
          <a:xfrm rot="16200000" flipH="1">
            <a:off x="4416139" y="52538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5521039" y="52538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7730839" y="5253832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 smtClean="0"/>
              <a:t>Finding the Successor of a Node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First case: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If node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HAS a right child, then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successor is the left-most descendant of this right child</a:t>
            </a:r>
          </a:p>
          <a:p>
            <a:pPr marL="742950" lvl="1" indent="-285750">
              <a:spcBef>
                <a:spcPts val="1200"/>
              </a:spcBef>
            </a:pPr>
            <a:endParaRPr lang="en-US" dirty="0" smtClean="0"/>
          </a:p>
          <a:p>
            <a:pPr marL="742950" lvl="1" indent="-285750">
              <a:spcBef>
                <a:spcPts val="1200"/>
              </a:spcBef>
              <a:buNone/>
            </a:pPr>
            <a:r>
              <a:rPr lang="en-US" sz="3000" b="1" dirty="0">
                <a:latin typeface="Times New Roman" pitchFamily="18" charset="0"/>
              </a:rPr>
              <a:t>if </a:t>
            </a:r>
            <a:r>
              <a:rPr lang="en-US" sz="3000" i="1" dirty="0" err="1">
                <a:latin typeface="Times New Roman" pitchFamily="18" charset="0"/>
              </a:rPr>
              <a:t>x.right</a:t>
            </a:r>
            <a:r>
              <a:rPr lang="en-US" sz="3000" dirty="0">
                <a:latin typeface="Times New Roman" pitchFamily="18" charset="0"/>
              </a:rPr>
              <a:t> ≠ NIL</a:t>
            </a:r>
          </a:p>
          <a:p>
            <a:pPr marL="742950" lvl="1" indent="-285750">
              <a:spcBef>
                <a:spcPts val="725"/>
              </a:spcBef>
              <a:buNone/>
            </a:pPr>
            <a:r>
              <a:rPr lang="en-US" sz="3000" b="1" dirty="0">
                <a:latin typeface="Times New Roman" pitchFamily="18" charset="0"/>
              </a:rPr>
              <a:t>     then return </a:t>
            </a:r>
            <a:r>
              <a:rPr lang="en-US" sz="3000" cap="small" dirty="0">
                <a:latin typeface="Times New Roman" pitchFamily="18" charset="0"/>
              </a:rPr>
              <a:t>Tree-Minimum</a:t>
            </a:r>
            <a:r>
              <a:rPr lang="en-US" sz="3000" dirty="0">
                <a:latin typeface="Times New Roman" pitchFamily="18" charset="0"/>
              </a:rPr>
              <a:t>(</a:t>
            </a:r>
            <a:r>
              <a:rPr lang="en-US" sz="3000" i="1" dirty="0" err="1">
                <a:latin typeface="Times New Roman" pitchFamily="18" charset="0"/>
              </a:rPr>
              <a:t>x.right</a:t>
            </a:r>
            <a:r>
              <a:rPr lang="en-US" sz="30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68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Finding the Successor of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Second case: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dirty="0" smtClean="0"/>
              <a:t>If node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DOESN’T have a right child, then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</a:t>
            </a:r>
            <a:br>
              <a:rPr lang="en-US" dirty="0" smtClean="0"/>
            </a:br>
            <a:r>
              <a:rPr lang="en-US" dirty="0" smtClean="0"/>
              <a:t>successor is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most recent (lowest) ancestor </a:t>
            </a:r>
            <a:br>
              <a:rPr lang="en-US" dirty="0" smtClean="0"/>
            </a:br>
            <a:r>
              <a:rPr lang="en-US" dirty="0" smtClean="0"/>
              <a:t>whose left child is also an ancestor of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(go up </a:t>
            </a:r>
            <a:br>
              <a:rPr lang="en-US" dirty="0" smtClean="0"/>
            </a:br>
            <a:r>
              <a:rPr lang="en-US" dirty="0" smtClean="0"/>
              <a:t>as long as you’re following RIGHT links </a:t>
            </a:r>
            <a:br>
              <a:rPr lang="en-US" dirty="0" smtClean="0"/>
            </a:br>
            <a:r>
              <a:rPr lang="en-US" dirty="0" smtClean="0"/>
              <a:t>backwards).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dirty="0" smtClean="0"/>
              <a:t>If you go back up a LEFT link,</a:t>
            </a:r>
            <a:br>
              <a:rPr lang="en-US" dirty="0" smtClean="0"/>
            </a:br>
            <a:r>
              <a:rPr lang="en-US" dirty="0" smtClean="0"/>
              <a:t>or hit the root, you’ve found the</a:t>
            </a:r>
            <a:br>
              <a:rPr lang="en-US" dirty="0" smtClean="0"/>
            </a:br>
            <a:r>
              <a:rPr lang="en-US" dirty="0" smtClean="0"/>
              <a:t>successor, and you’re done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dirty="0" smtClean="0"/>
              <a:t>Implementing the parent</a:t>
            </a:r>
            <a:br>
              <a:rPr lang="en-US" dirty="0" smtClean="0"/>
            </a:br>
            <a:r>
              <a:rPr lang="en-US" dirty="0" smtClean="0"/>
              <a:t>pointer makes this </a:t>
            </a:r>
            <a:r>
              <a:rPr lang="en-US" i="1" u="sng" dirty="0" smtClean="0"/>
              <a:t>much</a:t>
            </a:r>
            <a:r>
              <a:rPr lang="en-US" dirty="0" smtClean="0"/>
              <a:t> easier!</a:t>
            </a:r>
          </a:p>
          <a:p>
            <a:pPr marL="1600200" lvl="3" indent="-228600">
              <a:spcBef>
                <a:spcPts val="1200"/>
              </a:spcBef>
              <a:buNone/>
              <a:defRPr/>
            </a:pPr>
            <a:endParaRPr lang="en-US" i="1" dirty="0" smtClean="0">
              <a:latin typeface="Courier New" pitchFamily="49" charset="0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7547483" y="4771136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 rot="10800000" flipH="1">
            <a:off x="7547483" y="5094987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 rot="5400000" flipH="1">
            <a:off x="7614951" y="5256118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099933" y="4771136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" name="Straight Connector 7"/>
          <p:cNvCxnSpPr>
            <a:stCxn id="7" idx="1"/>
            <a:endCxn id="7" idx="3"/>
          </p:cNvCxnSpPr>
          <p:nvPr/>
        </p:nvCxnSpPr>
        <p:spPr>
          <a:xfrm rot="10800000" flipH="1">
            <a:off x="8099933" y="5094987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2"/>
          </p:cNvCxnSpPr>
          <p:nvPr/>
        </p:nvCxnSpPr>
        <p:spPr>
          <a:xfrm rot="5400000" flipH="1">
            <a:off x="8167401" y="5256118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8652383" y="4774311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 rot="10800000" flipH="1">
            <a:off x="8652383" y="5098162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2"/>
          </p:cNvCxnSpPr>
          <p:nvPr/>
        </p:nvCxnSpPr>
        <p:spPr>
          <a:xfrm rot="5400000" flipH="1">
            <a:off x="8720645" y="5258499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9204833" y="4777486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4" name="Straight Connector 13"/>
          <p:cNvCxnSpPr>
            <a:stCxn id="13" idx="1"/>
            <a:endCxn id="13" idx="3"/>
          </p:cNvCxnSpPr>
          <p:nvPr/>
        </p:nvCxnSpPr>
        <p:spPr>
          <a:xfrm rot="10800000" flipH="1">
            <a:off x="9204833" y="5099748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2"/>
          </p:cNvCxnSpPr>
          <p:nvPr/>
        </p:nvCxnSpPr>
        <p:spPr>
          <a:xfrm rot="5400000" flipH="1">
            <a:off x="9272301" y="526088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9757283" y="4779073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>
          <a:xfrm rot="10800000" flipH="1">
            <a:off x="9757283" y="5102923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2"/>
          </p:cNvCxnSpPr>
          <p:nvPr/>
        </p:nvCxnSpPr>
        <p:spPr>
          <a:xfrm rot="5400000" flipH="1">
            <a:off x="9824751" y="526405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10862183" y="4785424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19" idx="1"/>
            <a:endCxn id="19" idx="3"/>
          </p:cNvCxnSpPr>
          <p:nvPr/>
        </p:nvCxnSpPr>
        <p:spPr>
          <a:xfrm rot="10800000" flipH="1">
            <a:off x="10862183" y="5107687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</p:cNvCxnSpPr>
          <p:nvPr/>
        </p:nvCxnSpPr>
        <p:spPr>
          <a:xfrm rot="5400000" flipH="1">
            <a:off x="10929651" y="5268818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3"/>
          <p:cNvSpPr txBox="1">
            <a:spLocks noChangeArrowheads="1"/>
          </p:cNvSpPr>
          <p:nvPr/>
        </p:nvSpPr>
        <p:spPr bwMode="auto">
          <a:xfrm>
            <a:off x="11414633" y="4787011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O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22" idx="1"/>
            <a:endCxn id="22" idx="3"/>
          </p:cNvCxnSpPr>
          <p:nvPr/>
        </p:nvCxnSpPr>
        <p:spPr>
          <a:xfrm rot="10800000" flipH="1">
            <a:off x="11414633" y="5110862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2"/>
          </p:cNvCxnSpPr>
          <p:nvPr/>
        </p:nvCxnSpPr>
        <p:spPr>
          <a:xfrm rot="5400000" flipH="1">
            <a:off x="11483688" y="5271992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0"/>
          <p:cNvSpPr txBox="1">
            <a:spLocks noChangeArrowheads="1"/>
          </p:cNvSpPr>
          <p:nvPr/>
        </p:nvSpPr>
        <p:spPr bwMode="auto">
          <a:xfrm>
            <a:off x="7823708" y="3890074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1"/>
            <a:endCxn id="25" idx="3"/>
          </p:cNvCxnSpPr>
          <p:nvPr/>
        </p:nvCxnSpPr>
        <p:spPr>
          <a:xfrm rot="10800000" flipH="1">
            <a:off x="7823708" y="4213923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2"/>
          </p:cNvCxnSpPr>
          <p:nvPr/>
        </p:nvCxnSpPr>
        <p:spPr>
          <a:xfrm rot="5400000" flipH="1">
            <a:off x="7891970" y="4374262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3"/>
          <p:cNvSpPr txBox="1">
            <a:spLocks noChangeArrowheads="1"/>
          </p:cNvSpPr>
          <p:nvPr/>
        </p:nvSpPr>
        <p:spPr bwMode="auto">
          <a:xfrm>
            <a:off x="8928608" y="3888486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8" idx="1"/>
            <a:endCxn id="28" idx="3"/>
          </p:cNvCxnSpPr>
          <p:nvPr/>
        </p:nvCxnSpPr>
        <p:spPr>
          <a:xfrm rot="10800000" flipH="1">
            <a:off x="8928608" y="4210748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rot="5400000" flipH="1">
            <a:off x="8996076" y="437188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6"/>
          <p:cNvSpPr txBox="1">
            <a:spLocks noChangeArrowheads="1"/>
          </p:cNvSpPr>
          <p:nvPr/>
        </p:nvSpPr>
        <p:spPr bwMode="auto">
          <a:xfrm>
            <a:off x="10033508" y="3886899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J</a:t>
            </a:r>
          </a:p>
          <a:p>
            <a:pPr algn="ctr"/>
            <a:r>
              <a:rPr lang="en-US">
                <a:sym typeface="Symbol" pitchFamily="18" charset="2"/>
              </a:rPr>
              <a:t>   </a:t>
            </a:r>
            <a:r>
              <a:rPr lang="en-US" sz="14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2" name="Straight Connector 31"/>
          <p:cNvCxnSpPr>
            <a:stCxn id="31" idx="1"/>
            <a:endCxn id="31" idx="3"/>
          </p:cNvCxnSpPr>
          <p:nvPr/>
        </p:nvCxnSpPr>
        <p:spPr>
          <a:xfrm rot="10800000" flipH="1">
            <a:off x="10033508" y="4209162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2"/>
          </p:cNvCxnSpPr>
          <p:nvPr/>
        </p:nvCxnSpPr>
        <p:spPr>
          <a:xfrm rot="5400000" flipH="1">
            <a:off x="10100976" y="4370293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9"/>
          <p:cNvSpPr txBox="1">
            <a:spLocks noChangeArrowheads="1"/>
          </p:cNvSpPr>
          <p:nvPr/>
        </p:nvSpPr>
        <p:spPr bwMode="auto">
          <a:xfrm>
            <a:off x="11138408" y="3885311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N</a:t>
            </a:r>
          </a:p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4" idx="1"/>
            <a:endCxn id="34" idx="3"/>
          </p:cNvCxnSpPr>
          <p:nvPr/>
        </p:nvCxnSpPr>
        <p:spPr>
          <a:xfrm rot="10800000" flipH="1">
            <a:off x="11138408" y="4207573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2"/>
          </p:cNvCxnSpPr>
          <p:nvPr/>
        </p:nvCxnSpPr>
        <p:spPr>
          <a:xfrm rot="5400000" flipH="1">
            <a:off x="11205876" y="4368705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84"/>
          <p:cNvSpPr txBox="1">
            <a:spLocks noChangeArrowheads="1"/>
          </p:cNvSpPr>
          <p:nvPr/>
        </p:nvSpPr>
        <p:spPr bwMode="auto">
          <a:xfrm>
            <a:off x="8376158" y="2969324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1"/>
            <a:endCxn id="37" idx="3"/>
          </p:cNvCxnSpPr>
          <p:nvPr/>
        </p:nvCxnSpPr>
        <p:spPr>
          <a:xfrm rot="10800000" flipH="1">
            <a:off x="8376158" y="3293173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</p:cNvCxnSpPr>
          <p:nvPr/>
        </p:nvCxnSpPr>
        <p:spPr>
          <a:xfrm rot="5400000" flipH="1">
            <a:off x="8444420" y="3453512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87"/>
          <p:cNvSpPr txBox="1">
            <a:spLocks noChangeArrowheads="1"/>
          </p:cNvSpPr>
          <p:nvPr/>
        </p:nvSpPr>
        <p:spPr bwMode="auto">
          <a:xfrm>
            <a:off x="10585958" y="2967736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1"/>
            <a:endCxn id="40" idx="3"/>
          </p:cNvCxnSpPr>
          <p:nvPr/>
        </p:nvCxnSpPr>
        <p:spPr>
          <a:xfrm rot="10800000" flipH="1">
            <a:off x="10585958" y="3289998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0" idx="2"/>
          </p:cNvCxnSpPr>
          <p:nvPr/>
        </p:nvCxnSpPr>
        <p:spPr>
          <a:xfrm rot="5400000" flipH="1">
            <a:off x="10653426" y="3451130"/>
            <a:ext cx="3238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99"/>
          <p:cNvSpPr txBox="1">
            <a:spLocks noChangeArrowheads="1"/>
          </p:cNvSpPr>
          <p:nvPr/>
        </p:nvSpPr>
        <p:spPr bwMode="auto">
          <a:xfrm>
            <a:off x="9527095" y="2002536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1"/>
            <a:endCxn id="43" idx="3"/>
          </p:cNvCxnSpPr>
          <p:nvPr/>
        </p:nvCxnSpPr>
        <p:spPr>
          <a:xfrm rot="10800000" flipH="1">
            <a:off x="9527095" y="2326387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>
            <a:off x="9595357" y="248672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8836533" y="2508949"/>
            <a:ext cx="782637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849357" y="2508949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8168989" y="3590830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0378789" y="3590830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8629364" y="3590830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10839164" y="3590830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" idx="0"/>
          </p:cNvCxnSpPr>
          <p:nvPr/>
        </p:nvCxnSpPr>
        <p:spPr>
          <a:xfrm rot="5400000">
            <a:off x="7682419" y="4491736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87319" y="4491736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9892219" y="4491736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10997119" y="4491736"/>
            <a:ext cx="3746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0"/>
          </p:cNvCxnSpPr>
          <p:nvPr/>
        </p:nvCxnSpPr>
        <p:spPr>
          <a:xfrm rot="16200000" flipH="1">
            <a:off x="8073738" y="4514755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9178638" y="4514755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1388438" y="4514755"/>
            <a:ext cx="374650" cy="13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Finding the Successor of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Second case: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dirty="0" smtClean="0"/>
              <a:t>If node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DOESN’T have a right child, then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successor is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most recent (lowest) ancestor whose left child is also an ancestor of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.</a:t>
            </a:r>
          </a:p>
          <a:p>
            <a:pPr marL="1600200" lvl="3" indent="-228600">
              <a:spcBef>
                <a:spcPts val="1200"/>
              </a:spcBef>
              <a:buNone/>
              <a:defRPr/>
            </a:pPr>
            <a:endParaRPr lang="en-US" i="1" dirty="0" smtClean="0">
              <a:latin typeface="Courier New" pitchFamily="49" charset="0"/>
            </a:endParaRPr>
          </a:p>
          <a:p>
            <a:pPr marL="742950" lvl="1" indent="-285750">
              <a:spcBef>
                <a:spcPts val="0"/>
              </a:spcBef>
              <a:buNone/>
              <a:defRPr/>
            </a:pPr>
            <a:r>
              <a:rPr lang="en-US" sz="3000" i="1" dirty="0">
                <a:latin typeface="Times New Roman" pitchFamily="18" charset="0"/>
              </a:rPr>
              <a:t>y </a:t>
            </a:r>
            <a:r>
              <a:rPr lang="en-US" sz="3000" dirty="0">
                <a:latin typeface="Times New Roman" pitchFamily="18" charset="0"/>
              </a:rPr>
              <a:t>= </a:t>
            </a:r>
            <a:r>
              <a:rPr lang="en-US" sz="3000" i="1" dirty="0">
                <a:latin typeface="Times New Roman" pitchFamily="18" charset="0"/>
              </a:rPr>
              <a:t>x.parent</a:t>
            </a:r>
            <a:endParaRPr lang="en-US" sz="3000" b="1" dirty="0">
              <a:latin typeface="Times New Roman" pitchFamily="18" charset="0"/>
            </a:endParaRPr>
          </a:p>
          <a:p>
            <a:pPr marL="742950" lvl="1" indent="-285750">
              <a:spcBef>
                <a:spcPts val="0"/>
              </a:spcBef>
              <a:buNone/>
              <a:defRPr/>
            </a:pPr>
            <a:r>
              <a:rPr lang="en-US" sz="3000" b="1" dirty="0">
                <a:latin typeface="Times New Roman" pitchFamily="18" charset="0"/>
              </a:rPr>
              <a:t>while </a:t>
            </a:r>
            <a:r>
              <a:rPr lang="en-US" sz="3000" i="1" dirty="0">
                <a:latin typeface="Times New Roman" pitchFamily="18" charset="0"/>
              </a:rPr>
              <a:t>y </a:t>
            </a:r>
            <a:r>
              <a:rPr lang="en-US" sz="3000" dirty="0">
                <a:latin typeface="Times New Roman" pitchFamily="18" charset="0"/>
              </a:rPr>
              <a:t>≠ </a:t>
            </a:r>
            <a:r>
              <a:rPr lang="en-US" sz="3000" cap="small" dirty="0">
                <a:latin typeface="Times New Roman" pitchFamily="18" charset="0"/>
              </a:rPr>
              <a:t>nil</a:t>
            </a:r>
            <a:r>
              <a:rPr lang="en-US" sz="3000" dirty="0">
                <a:latin typeface="Times New Roman" pitchFamily="18" charset="0"/>
              </a:rPr>
              <a:t> and </a:t>
            </a:r>
            <a:r>
              <a:rPr lang="en-US" sz="3000" i="1" dirty="0">
                <a:latin typeface="Times New Roman" pitchFamily="18" charset="0"/>
              </a:rPr>
              <a:t>x </a:t>
            </a:r>
            <a:r>
              <a:rPr lang="en-US" sz="3000" dirty="0">
                <a:latin typeface="Times New Roman" pitchFamily="18" charset="0"/>
              </a:rPr>
              <a:t>== </a:t>
            </a:r>
            <a:r>
              <a:rPr lang="en-US" sz="3000" i="1" dirty="0">
                <a:latin typeface="Times New Roman" pitchFamily="18" charset="0"/>
              </a:rPr>
              <a:t>y.right</a:t>
            </a:r>
            <a:endParaRPr lang="en-US" sz="3000" b="1" dirty="0">
              <a:latin typeface="Times New Roman" pitchFamily="18" charset="0"/>
            </a:endParaRPr>
          </a:p>
          <a:p>
            <a:pPr marL="742950" lvl="1" indent="-285750">
              <a:spcBef>
                <a:spcPts val="0"/>
              </a:spcBef>
              <a:buNone/>
              <a:defRPr/>
            </a:pPr>
            <a:r>
              <a:rPr lang="en-US" sz="3000" b="1" dirty="0">
                <a:latin typeface="Times New Roman" pitchFamily="18" charset="0"/>
              </a:rPr>
              <a:t>		</a:t>
            </a:r>
            <a:r>
              <a:rPr lang="en-US" sz="3000" i="1" dirty="0">
                <a:latin typeface="Times New Roman" pitchFamily="18" charset="0"/>
              </a:rPr>
              <a:t>x </a:t>
            </a:r>
            <a:r>
              <a:rPr lang="en-US" sz="3000" dirty="0">
                <a:latin typeface="Times New Roman" pitchFamily="18" charset="0"/>
              </a:rPr>
              <a:t>= </a:t>
            </a:r>
            <a:r>
              <a:rPr lang="en-US" sz="3000" i="1" dirty="0">
                <a:latin typeface="Times New Roman" pitchFamily="18" charset="0"/>
              </a:rPr>
              <a:t>y</a:t>
            </a:r>
          </a:p>
          <a:p>
            <a:pPr marL="742950" lvl="1" indent="-285750">
              <a:spcBef>
                <a:spcPts val="0"/>
              </a:spcBef>
              <a:buNone/>
              <a:defRPr/>
            </a:pPr>
            <a:r>
              <a:rPr lang="en-US" sz="3000" i="1" dirty="0">
                <a:latin typeface="Times New Roman" pitchFamily="18" charset="0"/>
              </a:rPr>
              <a:t>     y </a:t>
            </a:r>
            <a:r>
              <a:rPr lang="en-US" sz="3000" dirty="0">
                <a:latin typeface="Times New Roman" pitchFamily="18" charset="0"/>
              </a:rPr>
              <a:t>= </a:t>
            </a:r>
            <a:r>
              <a:rPr lang="en-US" sz="3000" i="1" dirty="0" err="1">
                <a:latin typeface="Times New Roman" pitchFamily="18" charset="0"/>
              </a:rPr>
              <a:t>y.</a:t>
            </a:r>
            <a:r>
              <a:rPr lang="en-US" sz="3000" i="1" dirty="0" err="1">
                <a:solidFill>
                  <a:srgbClr val="FF9900"/>
                </a:solidFill>
                <a:latin typeface="Times New Roman" pitchFamily="18" charset="0"/>
              </a:rPr>
              <a:t>parent</a:t>
            </a:r>
            <a:endParaRPr lang="en-US" sz="3000" b="1" dirty="0">
              <a:solidFill>
                <a:srgbClr val="FF9900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ts val="0"/>
              </a:spcBef>
              <a:buNone/>
              <a:defRPr/>
            </a:pPr>
            <a:r>
              <a:rPr lang="en-US" sz="3000" b="1" dirty="0">
                <a:latin typeface="Times New Roman" pitchFamily="18" charset="0"/>
              </a:rPr>
              <a:t>return </a:t>
            </a:r>
            <a:r>
              <a:rPr lang="en-US" sz="3000" i="1" dirty="0">
                <a:latin typeface="Times New Roman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8654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z="4500" dirty="0"/>
              <a:t>Searching a Binary </a:t>
            </a:r>
            <a:r>
              <a:rPr lang="en-US" sz="4500" dirty="0" smtClean="0"/>
              <a:t>Tree (Recursive)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74281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Tree-Search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x, 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  <a:endParaRPr lang="en-US" dirty="0"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latin typeface="Times New Roman" pitchFamily="18" charset="0"/>
                <a:cs typeface="Courier New" pitchFamily="49" charset="0"/>
              </a:rPr>
              <a:t>if</a:t>
            </a:r>
            <a:r>
              <a:rPr lang="en-US" dirty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i="1" dirty="0">
                <a:latin typeface="Times New Roman" pitchFamily="18" charset="0"/>
                <a:cs typeface="Courier New" pitchFamily="49" charset="0"/>
              </a:rPr>
              <a:t>x</a:t>
            </a:r>
            <a:r>
              <a:rPr lang="en-US" dirty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==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nil 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or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k == </a:t>
            </a:r>
            <a:r>
              <a:rPr lang="en-US" i="1" dirty="0" err="1" smtClean="0">
                <a:latin typeface="Times New Roman" pitchFamily="18" charset="0"/>
                <a:cs typeface="Courier New" pitchFamily="49" charset="0"/>
              </a:rPr>
              <a:t>x.key</a:t>
            </a:r>
            <a:endParaRPr lang="en-US" i="1" cap="small" dirty="0"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return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i="1" dirty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if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k &lt; </a:t>
            </a:r>
            <a:r>
              <a:rPr lang="en-US" dirty="0" err="1" smtClean="0">
                <a:latin typeface="Times New Roman" pitchFamily="18" charset="0"/>
                <a:cs typeface="Courier New" pitchFamily="49" charset="0"/>
              </a:rPr>
              <a:t>x.key</a:t>
            </a:r>
            <a:endParaRPr lang="en-US" dirty="0"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Courier New" pitchFamily="49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	   return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Tree-Search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Courier New" pitchFamily="49" charset="0"/>
              </a:rPr>
              <a:t>x.left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,  </a:t>
            </a:r>
            <a:r>
              <a:rPr lang="en-US" sz="2400" i="1" dirty="0">
                <a:latin typeface="Times New Roman" pitchFamily="18" charset="0"/>
                <a:cs typeface="Courier New" pitchFamily="49" charset="0"/>
              </a:rPr>
              <a:t> 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  <a:endParaRPr lang="en-US" dirty="0"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else 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return</a:t>
            </a:r>
            <a:r>
              <a:rPr lang="en-US" b="1" cap="small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Tree-Search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Courier New" pitchFamily="49" charset="0"/>
              </a:rPr>
              <a:t>x.right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, 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  <a:endParaRPr lang="en-US" dirty="0">
              <a:latin typeface="Times New Roman" pitchFamily="18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endParaRPr lang="en-US" cap="small" dirty="0"/>
          </a:p>
          <a:p>
            <a:pPr lvl="1"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7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cap="small" dirty="0" smtClean="0">
                <a:latin typeface="Times New Roman" pitchFamily="18" charset="0"/>
              </a:rPr>
              <a:t>Tree-Successor</a:t>
            </a:r>
            <a:r>
              <a:rPr lang="en-US" dirty="0" smtClean="0">
                <a:latin typeface="Times New Roman" pitchFamily="18" charset="0"/>
              </a:rPr>
              <a:t>(x)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1	</a:t>
            </a:r>
            <a:r>
              <a:rPr lang="en-US" b="1" dirty="0" smtClean="0">
                <a:latin typeface="Times New Roman" pitchFamily="18" charset="0"/>
              </a:rPr>
              <a:t>if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</a:rPr>
              <a:t>x.right</a:t>
            </a:r>
            <a:r>
              <a:rPr lang="en-US" dirty="0" smtClean="0">
                <a:latin typeface="Times New Roman" pitchFamily="18" charset="0"/>
              </a:rPr>
              <a:t> ≠ </a:t>
            </a:r>
            <a:r>
              <a:rPr lang="en-US" cap="small" dirty="0" smtClean="0">
                <a:latin typeface="Times New Roman" pitchFamily="18" charset="0"/>
              </a:rPr>
              <a:t>nil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 If x has a right child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2		</a:t>
            </a:r>
            <a:r>
              <a:rPr lang="en-US" b="1" dirty="0" smtClean="0">
                <a:latin typeface="Times New Roman" pitchFamily="18" charset="0"/>
              </a:rPr>
              <a:t>then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return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cap="small" dirty="0" smtClean="0">
                <a:latin typeface="Times New Roman" pitchFamily="18" charset="0"/>
              </a:rPr>
              <a:t>Tree-Minimum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</a:rPr>
              <a:t>x.right</a:t>
            </a:r>
            <a:r>
              <a:rPr lang="en-US" dirty="0" smtClean="0">
                <a:latin typeface="Times New Roman" pitchFamily="18" charset="0"/>
              </a:rPr>
              <a:t>)</a:t>
            </a:r>
          </a:p>
          <a:p>
            <a:pPr>
              <a:buNone/>
              <a:defRPr/>
            </a:pPr>
            <a:r>
              <a:rPr lang="en-US" dirty="0" smtClean="0">
                <a:latin typeface="Times New Roman" pitchFamily="18" charset="0"/>
              </a:rPr>
              <a:t>3	</a:t>
            </a:r>
            <a:r>
              <a:rPr lang="en-US" i="1" dirty="0" smtClean="0">
                <a:latin typeface="Times New Roman" pitchFamily="18" charset="0"/>
              </a:rPr>
              <a:t>y </a:t>
            </a:r>
            <a:r>
              <a:rPr lang="en-US" dirty="0" smtClean="0">
                <a:latin typeface="Times New Roman" pitchFamily="18" charset="0"/>
              </a:rPr>
              <a:t>= </a:t>
            </a:r>
            <a:r>
              <a:rPr lang="en-US" i="1" dirty="0" err="1" smtClean="0">
                <a:latin typeface="Times New Roman" pitchFamily="18" charset="0"/>
              </a:rPr>
              <a:t>x.parent</a:t>
            </a:r>
            <a:r>
              <a:rPr lang="en-US" i="1" dirty="0" smtClean="0"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x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has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no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</a:rPr>
              <a:t>right 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child; go up</a:t>
            </a:r>
            <a:endParaRPr lang="en-US" i="1" dirty="0" smtClean="0">
              <a:solidFill>
                <a:srgbClr val="92D050"/>
              </a:solidFill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4</a:t>
            </a:r>
            <a:r>
              <a:rPr lang="en-US" i="1" dirty="0" smtClean="0">
                <a:latin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</a:rPr>
              <a:t>while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</a:rPr>
              <a:t>y </a:t>
            </a:r>
            <a:r>
              <a:rPr lang="en-US" dirty="0" smtClean="0">
                <a:latin typeface="Times New Roman" pitchFamily="18" charset="0"/>
              </a:rPr>
              <a:t>≠ </a:t>
            </a:r>
            <a:r>
              <a:rPr lang="en-US" cap="small" dirty="0" smtClean="0">
                <a:latin typeface="Times New Roman" pitchFamily="18" charset="0"/>
              </a:rPr>
              <a:t>nil</a:t>
            </a:r>
            <a:r>
              <a:rPr lang="en-US" dirty="0" smtClean="0">
                <a:latin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</a:rPr>
              <a:t>x ==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</a:rPr>
              <a:t>y.right</a:t>
            </a:r>
            <a:endParaRPr lang="en-US" i="1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5</a:t>
            </a:r>
            <a:r>
              <a:rPr lang="en-US" i="1" dirty="0" smtClean="0">
                <a:latin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</a:rPr>
              <a:t>x </a:t>
            </a:r>
            <a:r>
              <a:rPr lang="en-US" dirty="0" smtClean="0">
                <a:latin typeface="Times New Roman" pitchFamily="18" charset="0"/>
              </a:rPr>
              <a:t>= </a:t>
            </a:r>
            <a:r>
              <a:rPr lang="en-US" i="1" dirty="0" smtClean="0">
                <a:latin typeface="Times New Roman" pitchFamily="18" charset="0"/>
              </a:rPr>
              <a:t>y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6</a:t>
            </a:r>
            <a:r>
              <a:rPr lang="en-US" i="1" dirty="0" smtClean="0">
                <a:latin typeface="Times New Roman" pitchFamily="18" charset="0"/>
              </a:rPr>
              <a:t>		y </a:t>
            </a:r>
            <a:r>
              <a:rPr lang="en-US" dirty="0" smtClean="0">
                <a:latin typeface="Times New Roman" pitchFamily="18" charset="0"/>
              </a:rPr>
              <a:t>= </a:t>
            </a:r>
            <a:r>
              <a:rPr lang="en-US" i="1" dirty="0" err="1" smtClean="0">
                <a:latin typeface="Times New Roman" pitchFamily="18" charset="0"/>
              </a:rPr>
              <a:t>y.parent</a:t>
            </a:r>
            <a:endParaRPr lang="en-US" i="1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7</a:t>
            </a:r>
            <a:r>
              <a:rPr lang="en-US" i="1" dirty="0" smtClean="0">
                <a:latin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</a:rPr>
              <a:t>return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0387776" cy="53784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dirty="0"/>
              <a:t>Let’s work through a few examples</a:t>
            </a:r>
            <a:endParaRPr lang="en-US" sz="4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 smtClean="0"/>
              <a:t>Successor </a:t>
            </a:r>
            <a:r>
              <a:rPr lang="en-US" dirty="0" smtClean="0"/>
              <a:t>Examples – Case 1</a:t>
            </a:r>
            <a:endParaRPr lang="en-US" dirty="0" smtClean="0"/>
          </a:p>
        </p:txBody>
      </p:sp>
      <p:sp>
        <p:nvSpPr>
          <p:cNvPr id="164866" name="TextBox 3"/>
          <p:cNvSpPr txBox="1">
            <a:spLocks noChangeArrowheads="1"/>
          </p:cNvSpPr>
          <p:nvPr/>
        </p:nvSpPr>
        <p:spPr bwMode="auto">
          <a:xfrm>
            <a:off x="5911851" y="13890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164866" idx="1"/>
            <a:endCxn id="164866" idx="3"/>
          </p:cNvCxnSpPr>
          <p:nvPr/>
        </p:nvCxnSpPr>
        <p:spPr>
          <a:xfrm rot="10800000" flipH="1">
            <a:off x="5911851" y="17129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64866" idx="2"/>
          </p:cNvCxnSpPr>
          <p:nvPr/>
        </p:nvCxnSpPr>
        <p:spPr>
          <a:xfrm rot="5400000" flipH="1">
            <a:off x="5980113" y="1873251"/>
            <a:ext cx="32543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69" name="TextBox 11"/>
          <p:cNvSpPr txBox="1">
            <a:spLocks noChangeArrowheads="1"/>
          </p:cNvSpPr>
          <p:nvPr/>
        </p:nvSpPr>
        <p:spPr bwMode="auto">
          <a:xfrm>
            <a:off x="1768476" y="51720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3" name="Straight Connector 12"/>
          <p:cNvCxnSpPr>
            <a:stCxn id="164869" idx="1"/>
            <a:endCxn id="164869" idx="3"/>
          </p:cNvCxnSpPr>
          <p:nvPr/>
        </p:nvCxnSpPr>
        <p:spPr>
          <a:xfrm rot="10800000" flipH="1">
            <a:off x="1768476" y="5494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64869" idx="2"/>
          </p:cNvCxnSpPr>
          <p:nvPr/>
        </p:nvCxnSpPr>
        <p:spPr>
          <a:xfrm rot="5400000" flipH="1">
            <a:off x="1835944" y="56554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72" name="TextBox 14"/>
          <p:cNvSpPr txBox="1">
            <a:spLocks noChangeArrowheads="1"/>
          </p:cNvSpPr>
          <p:nvPr/>
        </p:nvSpPr>
        <p:spPr bwMode="auto">
          <a:xfrm>
            <a:off x="2320926" y="51720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6" name="Straight Connector 15"/>
          <p:cNvCxnSpPr>
            <a:stCxn id="164872" idx="1"/>
            <a:endCxn id="164872" idx="3"/>
          </p:cNvCxnSpPr>
          <p:nvPr/>
        </p:nvCxnSpPr>
        <p:spPr>
          <a:xfrm rot="10800000" flipH="1">
            <a:off x="2320926" y="5494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64872" idx="2"/>
          </p:cNvCxnSpPr>
          <p:nvPr/>
        </p:nvCxnSpPr>
        <p:spPr>
          <a:xfrm rot="5400000" flipH="1">
            <a:off x="2388394" y="56554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75" name="TextBox 18"/>
          <p:cNvSpPr txBox="1">
            <a:spLocks noChangeArrowheads="1"/>
          </p:cNvSpPr>
          <p:nvPr/>
        </p:nvSpPr>
        <p:spPr bwMode="auto">
          <a:xfrm>
            <a:off x="2873376" y="51736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164875" idx="1"/>
            <a:endCxn id="164875" idx="3"/>
          </p:cNvCxnSpPr>
          <p:nvPr/>
        </p:nvCxnSpPr>
        <p:spPr>
          <a:xfrm rot="10800000" flipH="1">
            <a:off x="2873376" y="54975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4875" idx="2"/>
          </p:cNvCxnSpPr>
          <p:nvPr/>
        </p:nvCxnSpPr>
        <p:spPr>
          <a:xfrm rot="5400000" flipH="1">
            <a:off x="2941638" y="56578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78" name="TextBox 21"/>
          <p:cNvSpPr txBox="1">
            <a:spLocks noChangeArrowheads="1"/>
          </p:cNvSpPr>
          <p:nvPr/>
        </p:nvSpPr>
        <p:spPr bwMode="auto">
          <a:xfrm>
            <a:off x="3425826" y="51768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164878" idx="1"/>
            <a:endCxn id="164878" idx="3"/>
          </p:cNvCxnSpPr>
          <p:nvPr/>
        </p:nvCxnSpPr>
        <p:spPr>
          <a:xfrm rot="10800000" flipH="1">
            <a:off x="3425826" y="54991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4878" idx="2"/>
          </p:cNvCxnSpPr>
          <p:nvPr/>
        </p:nvCxnSpPr>
        <p:spPr>
          <a:xfrm rot="5400000" flipH="1">
            <a:off x="3493294" y="56602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81" name="TextBox 24"/>
          <p:cNvSpPr txBox="1">
            <a:spLocks noChangeArrowheads="1"/>
          </p:cNvSpPr>
          <p:nvPr/>
        </p:nvSpPr>
        <p:spPr bwMode="auto">
          <a:xfrm>
            <a:off x="3978276" y="5178425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6" name="Straight Connector 25"/>
          <p:cNvCxnSpPr>
            <a:stCxn id="164881" idx="1"/>
            <a:endCxn id="164881" idx="3"/>
          </p:cNvCxnSpPr>
          <p:nvPr/>
        </p:nvCxnSpPr>
        <p:spPr>
          <a:xfrm rot="10800000" flipH="1">
            <a:off x="3978276" y="55022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4881" idx="2"/>
          </p:cNvCxnSpPr>
          <p:nvPr/>
        </p:nvCxnSpPr>
        <p:spPr>
          <a:xfrm rot="5400000" flipH="1">
            <a:off x="4045744" y="566340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84" name="TextBox 30"/>
          <p:cNvSpPr txBox="1">
            <a:spLocks noChangeArrowheads="1"/>
          </p:cNvSpPr>
          <p:nvPr/>
        </p:nvSpPr>
        <p:spPr bwMode="auto">
          <a:xfrm>
            <a:off x="5083176" y="51847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2" name="Straight Connector 31"/>
          <p:cNvCxnSpPr>
            <a:stCxn id="164884" idx="1"/>
            <a:endCxn id="164884" idx="3"/>
          </p:cNvCxnSpPr>
          <p:nvPr/>
        </p:nvCxnSpPr>
        <p:spPr>
          <a:xfrm rot="10800000" flipH="1">
            <a:off x="5083176" y="55070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4884" idx="2"/>
          </p:cNvCxnSpPr>
          <p:nvPr/>
        </p:nvCxnSpPr>
        <p:spPr>
          <a:xfrm rot="5400000" flipH="1">
            <a:off x="5150644" y="56681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87" name="TextBox 33"/>
          <p:cNvSpPr txBox="1">
            <a:spLocks noChangeArrowheads="1"/>
          </p:cNvSpPr>
          <p:nvPr/>
        </p:nvSpPr>
        <p:spPr bwMode="auto">
          <a:xfrm>
            <a:off x="5635626" y="51863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O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5" name="Straight Connector 34"/>
          <p:cNvCxnSpPr>
            <a:stCxn id="164887" idx="1"/>
            <a:endCxn id="164887" idx="3"/>
          </p:cNvCxnSpPr>
          <p:nvPr/>
        </p:nvCxnSpPr>
        <p:spPr>
          <a:xfrm rot="10800000" flipH="1">
            <a:off x="5635626" y="55102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4887" idx="2"/>
          </p:cNvCxnSpPr>
          <p:nvPr/>
        </p:nvCxnSpPr>
        <p:spPr>
          <a:xfrm rot="5400000" flipH="1">
            <a:off x="5703888" y="56705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90" name="TextBox 36"/>
          <p:cNvSpPr txBox="1">
            <a:spLocks noChangeArrowheads="1"/>
          </p:cNvSpPr>
          <p:nvPr/>
        </p:nvSpPr>
        <p:spPr bwMode="auto">
          <a:xfrm>
            <a:off x="6188076" y="51895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Q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8" name="Straight Connector 37"/>
          <p:cNvCxnSpPr>
            <a:stCxn id="164890" idx="1"/>
            <a:endCxn id="164890" idx="3"/>
          </p:cNvCxnSpPr>
          <p:nvPr/>
        </p:nvCxnSpPr>
        <p:spPr>
          <a:xfrm rot="10800000" flipH="1">
            <a:off x="6188076" y="55133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4890" idx="2"/>
          </p:cNvCxnSpPr>
          <p:nvPr/>
        </p:nvCxnSpPr>
        <p:spPr>
          <a:xfrm rot="5400000" flipH="1">
            <a:off x="6256338" y="56737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93" name="TextBox 39"/>
          <p:cNvSpPr txBox="1">
            <a:spLocks noChangeArrowheads="1"/>
          </p:cNvSpPr>
          <p:nvPr/>
        </p:nvSpPr>
        <p:spPr bwMode="auto">
          <a:xfrm>
            <a:off x="6740526" y="51927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1" name="Straight Connector 40"/>
          <p:cNvCxnSpPr>
            <a:stCxn id="164893" idx="1"/>
            <a:endCxn id="164893" idx="3"/>
          </p:cNvCxnSpPr>
          <p:nvPr/>
        </p:nvCxnSpPr>
        <p:spPr>
          <a:xfrm rot="10800000" flipH="1">
            <a:off x="6740526" y="55149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4893" idx="2"/>
          </p:cNvCxnSpPr>
          <p:nvPr/>
        </p:nvCxnSpPr>
        <p:spPr>
          <a:xfrm rot="5400000" flipH="1">
            <a:off x="6808788" y="56769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96" name="TextBox 45"/>
          <p:cNvSpPr txBox="1">
            <a:spLocks noChangeArrowheads="1"/>
          </p:cNvSpPr>
          <p:nvPr/>
        </p:nvSpPr>
        <p:spPr bwMode="auto">
          <a:xfrm>
            <a:off x="7845426" y="51974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W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7" name="Straight Connector 46"/>
          <p:cNvCxnSpPr>
            <a:stCxn id="164896" idx="1"/>
            <a:endCxn id="164896" idx="3"/>
          </p:cNvCxnSpPr>
          <p:nvPr/>
        </p:nvCxnSpPr>
        <p:spPr>
          <a:xfrm rot="10800000" flipH="1">
            <a:off x="7845426" y="55197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64896" idx="2"/>
          </p:cNvCxnSpPr>
          <p:nvPr/>
        </p:nvCxnSpPr>
        <p:spPr>
          <a:xfrm rot="5400000" flipH="1">
            <a:off x="7913688" y="56816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99" name="TextBox 60"/>
          <p:cNvSpPr txBox="1">
            <a:spLocks noChangeArrowheads="1"/>
          </p:cNvSpPr>
          <p:nvPr/>
        </p:nvSpPr>
        <p:spPr bwMode="auto">
          <a:xfrm>
            <a:off x="2044701" y="42894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164899" idx="1"/>
            <a:endCxn id="164899" idx="3"/>
          </p:cNvCxnSpPr>
          <p:nvPr/>
        </p:nvCxnSpPr>
        <p:spPr>
          <a:xfrm rot="10800000" flipH="1">
            <a:off x="2044701" y="46132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4899" idx="2"/>
          </p:cNvCxnSpPr>
          <p:nvPr/>
        </p:nvCxnSpPr>
        <p:spPr>
          <a:xfrm rot="5400000" flipH="1">
            <a:off x="2112963" y="477361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02" name="TextBox 63"/>
          <p:cNvSpPr txBox="1">
            <a:spLocks noChangeArrowheads="1"/>
          </p:cNvSpPr>
          <p:nvPr/>
        </p:nvSpPr>
        <p:spPr bwMode="auto">
          <a:xfrm>
            <a:off x="3149601" y="42878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164902" idx="1"/>
            <a:endCxn id="164902" idx="3"/>
          </p:cNvCxnSpPr>
          <p:nvPr/>
        </p:nvCxnSpPr>
        <p:spPr>
          <a:xfrm rot="10800000" flipH="1">
            <a:off x="3149601" y="46101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4902" idx="2"/>
          </p:cNvCxnSpPr>
          <p:nvPr/>
        </p:nvCxnSpPr>
        <p:spPr>
          <a:xfrm rot="5400000" flipH="1">
            <a:off x="3217069" y="47712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05" name="TextBox 66"/>
          <p:cNvSpPr txBox="1">
            <a:spLocks noChangeArrowheads="1"/>
          </p:cNvSpPr>
          <p:nvPr/>
        </p:nvSpPr>
        <p:spPr bwMode="auto">
          <a:xfrm>
            <a:off x="4254501" y="428625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J</a:t>
            </a:r>
          </a:p>
          <a:p>
            <a:pPr algn="ctr"/>
            <a:r>
              <a:rPr lang="en-US">
                <a:sym typeface="Symbol" pitchFamily="18" charset="2"/>
              </a:rPr>
              <a:t>   </a:t>
            </a:r>
            <a:r>
              <a:rPr lang="en-US" sz="1400">
                <a:sym typeface="Symbol" pitchFamily="18" charset="2"/>
              </a:rPr>
              <a:t> </a:t>
            </a:r>
            <a:endParaRPr lang="en-US"/>
          </a:p>
        </p:txBody>
      </p:sp>
      <p:cxnSp>
        <p:nvCxnSpPr>
          <p:cNvPr id="164906" name="Straight Connector 67"/>
          <p:cNvCxnSpPr>
            <a:cxnSpLocks noChangeShapeType="1"/>
            <a:stCxn id="164905" idx="1"/>
            <a:endCxn id="164905" idx="3"/>
          </p:cNvCxnSpPr>
          <p:nvPr/>
        </p:nvCxnSpPr>
        <p:spPr bwMode="auto">
          <a:xfrm>
            <a:off x="4254501" y="4611688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907" name="Straight Connector 68"/>
          <p:cNvCxnSpPr>
            <a:cxnSpLocks noChangeShapeType="1"/>
          </p:cNvCxnSpPr>
          <p:nvPr/>
        </p:nvCxnSpPr>
        <p:spPr bwMode="auto">
          <a:xfrm flipH="1">
            <a:off x="4483100" y="4619625"/>
            <a:ext cx="1588" cy="323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908" name="TextBox 69"/>
          <p:cNvSpPr txBox="1">
            <a:spLocks noChangeArrowheads="1"/>
          </p:cNvSpPr>
          <p:nvPr/>
        </p:nvSpPr>
        <p:spPr bwMode="auto">
          <a:xfrm>
            <a:off x="5359401" y="42846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N</a:t>
            </a:r>
          </a:p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164908" idx="1"/>
            <a:endCxn id="164908" idx="3"/>
          </p:cNvCxnSpPr>
          <p:nvPr/>
        </p:nvCxnSpPr>
        <p:spPr>
          <a:xfrm rot="10800000" flipH="1">
            <a:off x="5359401" y="46069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4908" idx="2"/>
          </p:cNvCxnSpPr>
          <p:nvPr/>
        </p:nvCxnSpPr>
        <p:spPr>
          <a:xfrm rot="5400000" flipH="1">
            <a:off x="5426869" y="476805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11" name="TextBox 72"/>
          <p:cNvSpPr txBox="1">
            <a:spLocks noChangeArrowheads="1"/>
          </p:cNvSpPr>
          <p:nvPr/>
        </p:nvSpPr>
        <p:spPr bwMode="auto">
          <a:xfrm>
            <a:off x="6464301" y="4281488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164911" idx="1"/>
            <a:endCxn id="164911" idx="3"/>
          </p:cNvCxnSpPr>
          <p:nvPr/>
        </p:nvCxnSpPr>
        <p:spPr>
          <a:xfrm rot="10800000" flipH="1">
            <a:off x="6464301" y="4605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4911" idx="2"/>
          </p:cNvCxnSpPr>
          <p:nvPr/>
        </p:nvCxnSpPr>
        <p:spPr>
          <a:xfrm rot="5400000" flipH="1">
            <a:off x="6532563" y="47672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14" name="TextBox 75"/>
          <p:cNvSpPr txBox="1">
            <a:spLocks noChangeArrowheads="1"/>
          </p:cNvSpPr>
          <p:nvPr/>
        </p:nvSpPr>
        <p:spPr bwMode="auto">
          <a:xfrm>
            <a:off x="7569201" y="427990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V</a:t>
            </a:r>
          </a:p>
          <a:p>
            <a:pPr algn="ctr"/>
            <a:endParaRPr lang="en-US"/>
          </a:p>
        </p:txBody>
      </p:sp>
      <p:cxnSp>
        <p:nvCxnSpPr>
          <p:cNvPr id="164915" name="Straight Connector 76"/>
          <p:cNvCxnSpPr>
            <a:cxnSpLocks noChangeShapeType="1"/>
            <a:stCxn id="164914" idx="1"/>
            <a:endCxn id="164914" idx="3"/>
          </p:cNvCxnSpPr>
          <p:nvPr/>
        </p:nvCxnSpPr>
        <p:spPr bwMode="auto">
          <a:xfrm>
            <a:off x="7569201" y="4605338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77"/>
          <p:cNvCxnSpPr/>
          <p:nvPr/>
        </p:nvCxnSpPr>
        <p:spPr>
          <a:xfrm rot="5400000" flipH="1">
            <a:off x="7638257" y="4758532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17" name="TextBox 78"/>
          <p:cNvSpPr txBox="1">
            <a:spLocks noChangeArrowheads="1"/>
          </p:cNvSpPr>
          <p:nvPr/>
        </p:nvSpPr>
        <p:spPr bwMode="auto">
          <a:xfrm>
            <a:off x="8674101" y="42783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Y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0" name="Straight Connector 79"/>
          <p:cNvCxnSpPr>
            <a:stCxn id="164917" idx="1"/>
            <a:endCxn id="164917" idx="3"/>
          </p:cNvCxnSpPr>
          <p:nvPr/>
        </p:nvCxnSpPr>
        <p:spPr>
          <a:xfrm rot="10800000" flipH="1">
            <a:off x="8674101" y="46021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4917" idx="2"/>
          </p:cNvCxnSpPr>
          <p:nvPr/>
        </p:nvCxnSpPr>
        <p:spPr>
          <a:xfrm rot="5400000" flipH="1">
            <a:off x="8743157" y="476329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20" name="TextBox 84"/>
          <p:cNvSpPr txBox="1">
            <a:spLocks noChangeArrowheads="1"/>
          </p:cNvSpPr>
          <p:nvPr/>
        </p:nvSpPr>
        <p:spPr bwMode="auto">
          <a:xfrm>
            <a:off x="2597151" y="3368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164920" idx="1"/>
            <a:endCxn id="164920" idx="3"/>
          </p:cNvCxnSpPr>
          <p:nvPr/>
        </p:nvCxnSpPr>
        <p:spPr>
          <a:xfrm rot="10800000" flipH="1">
            <a:off x="2597151" y="36925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64920" idx="2"/>
          </p:cNvCxnSpPr>
          <p:nvPr/>
        </p:nvCxnSpPr>
        <p:spPr>
          <a:xfrm rot="5400000" flipH="1">
            <a:off x="2665413" y="385286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23" name="TextBox 87"/>
          <p:cNvSpPr txBox="1">
            <a:spLocks noChangeArrowheads="1"/>
          </p:cNvSpPr>
          <p:nvPr/>
        </p:nvSpPr>
        <p:spPr bwMode="auto">
          <a:xfrm>
            <a:off x="4806951" y="33670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64923" idx="1"/>
            <a:endCxn id="164923" idx="3"/>
          </p:cNvCxnSpPr>
          <p:nvPr/>
        </p:nvCxnSpPr>
        <p:spPr>
          <a:xfrm rot="10800000" flipH="1">
            <a:off x="4806951" y="36893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64923" idx="2"/>
          </p:cNvCxnSpPr>
          <p:nvPr/>
        </p:nvCxnSpPr>
        <p:spPr>
          <a:xfrm rot="5400000" flipH="1">
            <a:off x="4874419" y="385048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26" name="TextBox 90"/>
          <p:cNvSpPr txBox="1">
            <a:spLocks noChangeArrowheads="1"/>
          </p:cNvSpPr>
          <p:nvPr/>
        </p:nvSpPr>
        <p:spPr bwMode="auto">
          <a:xfrm>
            <a:off x="7016751" y="33655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T</a:t>
            </a:r>
          </a:p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164926" idx="1"/>
            <a:endCxn id="164926" idx="3"/>
          </p:cNvCxnSpPr>
          <p:nvPr/>
        </p:nvCxnSpPr>
        <p:spPr>
          <a:xfrm rot="10800000" flipH="1">
            <a:off x="7016751" y="36877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4926" idx="2"/>
          </p:cNvCxnSpPr>
          <p:nvPr/>
        </p:nvCxnSpPr>
        <p:spPr>
          <a:xfrm rot="5400000" flipH="1">
            <a:off x="7085013" y="38496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29" name="TextBox 93"/>
          <p:cNvSpPr txBox="1">
            <a:spLocks noChangeArrowheads="1"/>
          </p:cNvSpPr>
          <p:nvPr/>
        </p:nvSpPr>
        <p:spPr bwMode="auto">
          <a:xfrm>
            <a:off x="9226551" y="33639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Z</a:t>
            </a:r>
          </a:p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164929" idx="1"/>
            <a:endCxn id="164929" idx="3"/>
          </p:cNvCxnSpPr>
          <p:nvPr/>
        </p:nvCxnSpPr>
        <p:spPr>
          <a:xfrm rot="10800000" flipH="1">
            <a:off x="9226551" y="36861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64929" idx="2"/>
          </p:cNvCxnSpPr>
          <p:nvPr/>
        </p:nvCxnSpPr>
        <p:spPr>
          <a:xfrm rot="5400000" flipH="1">
            <a:off x="9294813" y="38481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32" name="TextBox 96"/>
          <p:cNvSpPr txBox="1">
            <a:spLocks noChangeArrowheads="1"/>
          </p:cNvSpPr>
          <p:nvPr/>
        </p:nvSpPr>
        <p:spPr bwMode="auto">
          <a:xfrm>
            <a:off x="8121651" y="24018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X</a:t>
            </a:r>
          </a:p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164932" idx="1"/>
            <a:endCxn id="164932" idx="3"/>
          </p:cNvCxnSpPr>
          <p:nvPr/>
        </p:nvCxnSpPr>
        <p:spPr>
          <a:xfrm rot="10800000" flipH="1">
            <a:off x="8121651" y="27257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64932" idx="2"/>
          </p:cNvCxnSpPr>
          <p:nvPr/>
        </p:nvCxnSpPr>
        <p:spPr>
          <a:xfrm rot="5400000" flipH="1">
            <a:off x="8190707" y="2886869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35" name="TextBox 99"/>
          <p:cNvSpPr txBox="1">
            <a:spLocks noChangeArrowheads="1"/>
          </p:cNvSpPr>
          <p:nvPr/>
        </p:nvSpPr>
        <p:spPr bwMode="auto">
          <a:xfrm>
            <a:off x="3748089" y="24018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64935" idx="1"/>
            <a:endCxn id="164935" idx="3"/>
          </p:cNvCxnSpPr>
          <p:nvPr/>
        </p:nvCxnSpPr>
        <p:spPr>
          <a:xfrm rot="10800000" flipH="1">
            <a:off x="3748089" y="27257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4935" idx="2"/>
          </p:cNvCxnSpPr>
          <p:nvPr/>
        </p:nvCxnSpPr>
        <p:spPr>
          <a:xfrm rot="5400000" flipH="1">
            <a:off x="3816351" y="2886076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280150" y="18954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4208463" y="18954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 flipV="1">
            <a:off x="3057525" y="29083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7477125" y="29083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070350" y="29083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489950" y="29083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2389982" y="39901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4599782" y="39901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809582" y="39901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9019382" y="39901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H="1">
            <a:off x="2850357" y="39901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H="1">
            <a:off x="5060157" y="39901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H="1">
            <a:off x="7269957" y="39901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64869" idx="0"/>
          </p:cNvCxnSpPr>
          <p:nvPr/>
        </p:nvCxnSpPr>
        <p:spPr>
          <a:xfrm rot="5400000">
            <a:off x="1902620" y="48918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3007520" y="48918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112420" y="48918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5217320" y="48918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6322220" y="48918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64872" idx="0"/>
          </p:cNvCxnSpPr>
          <p:nvPr/>
        </p:nvCxnSpPr>
        <p:spPr>
          <a:xfrm rot="16200000" flipH="1">
            <a:off x="2293939" y="49149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H="1">
            <a:off x="3398839" y="49149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5608639" y="49149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6713539" y="49149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H="1">
            <a:off x="7818439" y="49149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717675" y="873125"/>
            <a:ext cx="3875088" cy="935038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lvl="1" indent="-635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dirty="0"/>
              <a:t>If </a:t>
            </a:r>
            <a:r>
              <a:rPr lang="en-US" dirty="0" smtClean="0"/>
              <a:t>node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</a:t>
            </a:r>
            <a:r>
              <a:rPr lang="en-US" dirty="0"/>
              <a:t>HAS a right child, then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</a:t>
            </a:r>
            <a:r>
              <a:rPr lang="en-US" dirty="0"/>
              <a:t>successor is the left-most descendant of this right child</a:t>
            </a:r>
          </a:p>
        </p:txBody>
      </p:sp>
      <p:sp>
        <p:nvSpPr>
          <p:cNvPr id="164962" name="TextBox 63"/>
          <p:cNvSpPr txBox="1">
            <a:spLocks noChangeArrowheads="1"/>
          </p:cNvSpPr>
          <p:nvPr/>
        </p:nvSpPr>
        <p:spPr bwMode="auto">
          <a:xfrm>
            <a:off x="4521201" y="5173664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K</a:t>
            </a:r>
          </a:p>
          <a:p>
            <a:r>
              <a:rPr lang="en-US">
                <a:sym typeface="Symbol" pitchFamily="18" charset="2"/>
              </a:rPr>
              <a:t> </a:t>
            </a:r>
          </a:p>
        </p:txBody>
      </p:sp>
      <p:cxnSp>
        <p:nvCxnSpPr>
          <p:cNvPr id="164963" name="Straight Connector 64"/>
          <p:cNvCxnSpPr>
            <a:cxnSpLocks noChangeShapeType="1"/>
          </p:cNvCxnSpPr>
          <p:nvPr/>
        </p:nvCxnSpPr>
        <p:spPr bwMode="auto">
          <a:xfrm>
            <a:off x="4521201" y="5499100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" name="Straight Connector 65"/>
          <p:cNvCxnSpPr/>
          <p:nvPr/>
        </p:nvCxnSpPr>
        <p:spPr>
          <a:xfrm rot="5400000" flipH="1">
            <a:off x="4588669" y="566340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965" name="TextBox 36"/>
          <p:cNvSpPr txBox="1">
            <a:spLocks noChangeArrowheads="1"/>
          </p:cNvSpPr>
          <p:nvPr/>
        </p:nvSpPr>
        <p:spPr bwMode="auto">
          <a:xfrm>
            <a:off x="7286626" y="5197476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U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" name="Straight Connector 38"/>
          <p:cNvCxnSpPr/>
          <p:nvPr/>
        </p:nvCxnSpPr>
        <p:spPr>
          <a:xfrm rot="5400000" flipH="1">
            <a:off x="7354888" y="567055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27"/>
          <p:cNvCxnSpPr/>
          <p:nvPr/>
        </p:nvCxnSpPr>
        <p:spPr>
          <a:xfrm rot="5400000">
            <a:off x="7420770" y="488553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0"/>
          <p:cNvCxnSpPr/>
          <p:nvPr/>
        </p:nvCxnSpPr>
        <p:spPr>
          <a:xfrm rot="10800000" flipH="1">
            <a:off x="7286626" y="55419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3"/>
          <p:cNvCxnSpPr/>
          <p:nvPr/>
        </p:nvCxnSpPr>
        <p:spPr>
          <a:xfrm rot="16200000" flipH="1">
            <a:off x="4440239" y="490855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6"/>
          <p:cNvSpPr txBox="1">
            <a:spLocks noChangeArrowheads="1"/>
          </p:cNvSpPr>
          <p:nvPr/>
        </p:nvSpPr>
        <p:spPr bwMode="auto">
          <a:xfrm>
            <a:off x="7248526" y="863601"/>
            <a:ext cx="2957513" cy="1046163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lvl="1" indent="-635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dirty="0"/>
              <a:t>What is D’s Successor?</a:t>
            </a:r>
          </a:p>
          <a:p>
            <a:pPr marL="120650" lvl="1" indent="-635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dirty="0"/>
              <a:t>What is P’s Successor?</a:t>
            </a:r>
          </a:p>
          <a:p>
            <a:pPr marL="120650" lvl="1" indent="-635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dirty="0"/>
              <a:t>What is X’s Successor?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0" grpId="0" uiExpand="1" build="p" bldLvl="5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 smtClean="0"/>
              <a:t>Successor </a:t>
            </a:r>
            <a:r>
              <a:rPr lang="en-US" dirty="0" smtClean="0"/>
              <a:t>Examples – Case 2</a:t>
            </a:r>
            <a:endParaRPr lang="en-US" dirty="0" smtClean="0"/>
          </a:p>
        </p:txBody>
      </p:sp>
      <p:sp>
        <p:nvSpPr>
          <p:cNvPr id="166914" name="TextBox 3"/>
          <p:cNvSpPr txBox="1">
            <a:spLocks noChangeArrowheads="1"/>
          </p:cNvSpPr>
          <p:nvPr/>
        </p:nvSpPr>
        <p:spPr bwMode="auto">
          <a:xfrm>
            <a:off x="5911851" y="13938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166914" idx="1"/>
            <a:endCxn id="166914" idx="3"/>
          </p:cNvCxnSpPr>
          <p:nvPr/>
        </p:nvCxnSpPr>
        <p:spPr>
          <a:xfrm rot="10800000" flipH="1">
            <a:off x="5911851" y="17176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66914" idx="2"/>
          </p:cNvCxnSpPr>
          <p:nvPr/>
        </p:nvCxnSpPr>
        <p:spPr>
          <a:xfrm rot="5400000" flipH="1">
            <a:off x="5980114" y="1878014"/>
            <a:ext cx="32543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17" name="TextBox 11"/>
          <p:cNvSpPr txBox="1">
            <a:spLocks noChangeArrowheads="1"/>
          </p:cNvSpPr>
          <p:nvPr/>
        </p:nvSpPr>
        <p:spPr bwMode="auto">
          <a:xfrm>
            <a:off x="1768476" y="51768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3" name="Straight Connector 12"/>
          <p:cNvCxnSpPr>
            <a:stCxn id="166917" idx="1"/>
            <a:endCxn id="166917" idx="3"/>
          </p:cNvCxnSpPr>
          <p:nvPr/>
        </p:nvCxnSpPr>
        <p:spPr>
          <a:xfrm rot="10800000" flipH="1">
            <a:off x="1768476" y="54991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66917" idx="2"/>
          </p:cNvCxnSpPr>
          <p:nvPr/>
        </p:nvCxnSpPr>
        <p:spPr>
          <a:xfrm rot="5400000" flipH="1">
            <a:off x="1835944" y="56602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20" name="TextBox 14"/>
          <p:cNvSpPr txBox="1">
            <a:spLocks noChangeArrowheads="1"/>
          </p:cNvSpPr>
          <p:nvPr/>
        </p:nvSpPr>
        <p:spPr bwMode="auto">
          <a:xfrm>
            <a:off x="2320926" y="51768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6" name="Straight Connector 15"/>
          <p:cNvCxnSpPr>
            <a:stCxn id="166920" idx="1"/>
            <a:endCxn id="166920" idx="3"/>
          </p:cNvCxnSpPr>
          <p:nvPr/>
        </p:nvCxnSpPr>
        <p:spPr>
          <a:xfrm rot="10800000" flipH="1">
            <a:off x="2320926" y="54991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66920" idx="2"/>
          </p:cNvCxnSpPr>
          <p:nvPr/>
        </p:nvCxnSpPr>
        <p:spPr>
          <a:xfrm rot="5400000" flipH="1">
            <a:off x="2388394" y="56602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23" name="TextBox 18"/>
          <p:cNvSpPr txBox="1">
            <a:spLocks noChangeArrowheads="1"/>
          </p:cNvSpPr>
          <p:nvPr/>
        </p:nvSpPr>
        <p:spPr bwMode="auto">
          <a:xfrm>
            <a:off x="2873376" y="51784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166923" idx="1"/>
            <a:endCxn id="166923" idx="3"/>
          </p:cNvCxnSpPr>
          <p:nvPr/>
        </p:nvCxnSpPr>
        <p:spPr>
          <a:xfrm rot="10800000" flipH="1">
            <a:off x="2873376" y="55022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6923" idx="2"/>
          </p:cNvCxnSpPr>
          <p:nvPr/>
        </p:nvCxnSpPr>
        <p:spPr>
          <a:xfrm rot="5400000" flipH="1">
            <a:off x="2941638" y="566261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26" name="TextBox 21"/>
          <p:cNvSpPr txBox="1">
            <a:spLocks noChangeArrowheads="1"/>
          </p:cNvSpPr>
          <p:nvPr/>
        </p:nvSpPr>
        <p:spPr bwMode="auto">
          <a:xfrm>
            <a:off x="3425826" y="51816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166926" idx="1"/>
            <a:endCxn id="166926" idx="3"/>
          </p:cNvCxnSpPr>
          <p:nvPr/>
        </p:nvCxnSpPr>
        <p:spPr>
          <a:xfrm rot="10800000" flipH="1">
            <a:off x="3425826" y="55038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6926" idx="2"/>
          </p:cNvCxnSpPr>
          <p:nvPr/>
        </p:nvCxnSpPr>
        <p:spPr>
          <a:xfrm rot="5400000" flipH="1">
            <a:off x="3493294" y="5664994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29" name="TextBox 24"/>
          <p:cNvSpPr txBox="1">
            <a:spLocks noChangeArrowheads="1"/>
          </p:cNvSpPr>
          <p:nvPr/>
        </p:nvSpPr>
        <p:spPr bwMode="auto">
          <a:xfrm>
            <a:off x="3978276" y="5183188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>
                <a:sym typeface="Symbol" pitchFamily="18" charset="2"/>
              </a:rPr>
              <a:t></a:t>
            </a:r>
            <a:r>
              <a:rPr lang="en-US" sz="11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</a:t>
            </a:r>
            <a:endParaRPr lang="en-US" dirty="0"/>
          </a:p>
        </p:txBody>
      </p:sp>
      <p:cxnSp>
        <p:nvCxnSpPr>
          <p:cNvPr id="26" name="Straight Connector 25"/>
          <p:cNvCxnSpPr>
            <a:stCxn id="166929" idx="1"/>
            <a:endCxn id="166929" idx="3"/>
          </p:cNvCxnSpPr>
          <p:nvPr/>
        </p:nvCxnSpPr>
        <p:spPr>
          <a:xfrm rot="10800000" flipH="1">
            <a:off x="3978276" y="55070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6929" idx="2"/>
          </p:cNvCxnSpPr>
          <p:nvPr/>
        </p:nvCxnSpPr>
        <p:spPr>
          <a:xfrm rot="5400000" flipH="1">
            <a:off x="4045744" y="56681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32" name="TextBox 30"/>
          <p:cNvSpPr txBox="1">
            <a:spLocks noChangeArrowheads="1"/>
          </p:cNvSpPr>
          <p:nvPr/>
        </p:nvSpPr>
        <p:spPr bwMode="auto">
          <a:xfrm>
            <a:off x="5083176" y="51895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2" name="Straight Connector 31"/>
          <p:cNvCxnSpPr>
            <a:stCxn id="166932" idx="1"/>
            <a:endCxn id="166932" idx="3"/>
          </p:cNvCxnSpPr>
          <p:nvPr/>
        </p:nvCxnSpPr>
        <p:spPr>
          <a:xfrm rot="10800000" flipH="1">
            <a:off x="5083176" y="55118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6932" idx="2"/>
          </p:cNvCxnSpPr>
          <p:nvPr/>
        </p:nvCxnSpPr>
        <p:spPr>
          <a:xfrm rot="5400000" flipH="1">
            <a:off x="5150644" y="56729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35" name="TextBox 33"/>
          <p:cNvSpPr txBox="1">
            <a:spLocks noChangeArrowheads="1"/>
          </p:cNvSpPr>
          <p:nvPr/>
        </p:nvSpPr>
        <p:spPr bwMode="auto">
          <a:xfrm>
            <a:off x="5635626" y="51911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O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5" name="Straight Connector 34"/>
          <p:cNvCxnSpPr>
            <a:stCxn id="166935" idx="1"/>
            <a:endCxn id="166935" idx="3"/>
          </p:cNvCxnSpPr>
          <p:nvPr/>
        </p:nvCxnSpPr>
        <p:spPr>
          <a:xfrm rot="10800000" flipH="1">
            <a:off x="5635626" y="55149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6935" idx="2"/>
          </p:cNvCxnSpPr>
          <p:nvPr/>
        </p:nvCxnSpPr>
        <p:spPr>
          <a:xfrm rot="5400000" flipH="1">
            <a:off x="5703888" y="567531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38" name="TextBox 36"/>
          <p:cNvSpPr txBox="1">
            <a:spLocks noChangeArrowheads="1"/>
          </p:cNvSpPr>
          <p:nvPr/>
        </p:nvSpPr>
        <p:spPr bwMode="auto">
          <a:xfrm>
            <a:off x="6188076" y="51943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Q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8" name="Straight Connector 37"/>
          <p:cNvCxnSpPr>
            <a:stCxn id="166938" idx="1"/>
            <a:endCxn id="166938" idx="3"/>
          </p:cNvCxnSpPr>
          <p:nvPr/>
        </p:nvCxnSpPr>
        <p:spPr>
          <a:xfrm rot="10800000" flipH="1">
            <a:off x="6188076" y="55181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6938" idx="2"/>
          </p:cNvCxnSpPr>
          <p:nvPr/>
        </p:nvCxnSpPr>
        <p:spPr>
          <a:xfrm rot="5400000" flipH="1">
            <a:off x="6256338" y="56784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41" name="TextBox 39"/>
          <p:cNvSpPr txBox="1">
            <a:spLocks noChangeArrowheads="1"/>
          </p:cNvSpPr>
          <p:nvPr/>
        </p:nvSpPr>
        <p:spPr bwMode="auto">
          <a:xfrm>
            <a:off x="6740526" y="51974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1" name="Straight Connector 40"/>
          <p:cNvCxnSpPr>
            <a:stCxn id="166941" idx="1"/>
            <a:endCxn id="166941" idx="3"/>
          </p:cNvCxnSpPr>
          <p:nvPr/>
        </p:nvCxnSpPr>
        <p:spPr>
          <a:xfrm rot="10800000" flipH="1">
            <a:off x="6740526" y="55197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66941" idx="2"/>
          </p:cNvCxnSpPr>
          <p:nvPr/>
        </p:nvCxnSpPr>
        <p:spPr>
          <a:xfrm rot="5400000" flipH="1">
            <a:off x="6808788" y="56816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44" name="TextBox 60"/>
          <p:cNvSpPr txBox="1">
            <a:spLocks noChangeArrowheads="1"/>
          </p:cNvSpPr>
          <p:nvPr/>
        </p:nvSpPr>
        <p:spPr bwMode="auto">
          <a:xfrm>
            <a:off x="2044701" y="42941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166944" idx="1"/>
            <a:endCxn id="166944" idx="3"/>
          </p:cNvCxnSpPr>
          <p:nvPr/>
        </p:nvCxnSpPr>
        <p:spPr>
          <a:xfrm rot="10800000" flipH="1">
            <a:off x="2044701" y="46180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6944" idx="2"/>
          </p:cNvCxnSpPr>
          <p:nvPr/>
        </p:nvCxnSpPr>
        <p:spPr>
          <a:xfrm rot="5400000" flipH="1">
            <a:off x="2112963" y="4778375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47" name="TextBox 63"/>
          <p:cNvSpPr txBox="1">
            <a:spLocks noChangeArrowheads="1"/>
          </p:cNvSpPr>
          <p:nvPr/>
        </p:nvSpPr>
        <p:spPr bwMode="auto">
          <a:xfrm>
            <a:off x="3149601" y="42926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166947" idx="1"/>
            <a:endCxn id="166947" idx="3"/>
          </p:cNvCxnSpPr>
          <p:nvPr/>
        </p:nvCxnSpPr>
        <p:spPr>
          <a:xfrm rot="10800000" flipH="1">
            <a:off x="3149601" y="46148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6947" idx="2"/>
          </p:cNvCxnSpPr>
          <p:nvPr/>
        </p:nvCxnSpPr>
        <p:spPr>
          <a:xfrm rot="5400000" flipH="1">
            <a:off x="3217069" y="4775994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50" name="TextBox 66"/>
          <p:cNvSpPr txBox="1">
            <a:spLocks noChangeArrowheads="1"/>
          </p:cNvSpPr>
          <p:nvPr/>
        </p:nvSpPr>
        <p:spPr bwMode="auto">
          <a:xfrm>
            <a:off x="4254501" y="4291014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/>
              <a:t>J</a:t>
            </a:r>
          </a:p>
          <a:p>
            <a:pPr algn="ctr"/>
            <a:r>
              <a:rPr lang="en-US" dirty="0" smtClean="0">
                <a:sym typeface="Symbol" pitchFamily="18" charset="2"/>
              </a:rPr>
              <a:t>   </a:t>
            </a:r>
            <a:r>
              <a:rPr lang="en-US" sz="11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   </a:t>
            </a:r>
            <a:r>
              <a:rPr lang="en-US" sz="1400" dirty="0">
                <a:sym typeface="Symbol" pitchFamily="18" charset="2"/>
              </a:rPr>
              <a:t> </a:t>
            </a:r>
            <a:endParaRPr lang="en-US" dirty="0"/>
          </a:p>
        </p:txBody>
      </p:sp>
      <p:cxnSp>
        <p:nvCxnSpPr>
          <p:cNvPr id="166951" name="Straight Connector 67"/>
          <p:cNvCxnSpPr>
            <a:cxnSpLocks noChangeShapeType="1"/>
            <a:stCxn id="166950" idx="1"/>
            <a:endCxn id="166950" idx="3"/>
          </p:cNvCxnSpPr>
          <p:nvPr/>
        </p:nvCxnSpPr>
        <p:spPr bwMode="auto">
          <a:xfrm>
            <a:off x="4254501" y="4616450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6952" name="Straight Connector 68"/>
          <p:cNvCxnSpPr>
            <a:cxnSpLocks noChangeShapeType="1"/>
          </p:cNvCxnSpPr>
          <p:nvPr/>
        </p:nvCxnSpPr>
        <p:spPr bwMode="auto">
          <a:xfrm flipH="1">
            <a:off x="4483100" y="4624388"/>
            <a:ext cx="1588" cy="323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6953" name="TextBox 69"/>
          <p:cNvSpPr txBox="1">
            <a:spLocks noChangeArrowheads="1"/>
          </p:cNvSpPr>
          <p:nvPr/>
        </p:nvSpPr>
        <p:spPr bwMode="auto">
          <a:xfrm>
            <a:off x="5359401" y="42894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N</a:t>
            </a:r>
          </a:p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166953" idx="1"/>
            <a:endCxn id="166953" idx="3"/>
          </p:cNvCxnSpPr>
          <p:nvPr/>
        </p:nvCxnSpPr>
        <p:spPr>
          <a:xfrm rot="10800000" flipH="1">
            <a:off x="5359401" y="46116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6953" idx="2"/>
          </p:cNvCxnSpPr>
          <p:nvPr/>
        </p:nvCxnSpPr>
        <p:spPr>
          <a:xfrm rot="5400000" flipH="1">
            <a:off x="5426869" y="477281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56" name="TextBox 72"/>
          <p:cNvSpPr txBox="1">
            <a:spLocks noChangeArrowheads="1"/>
          </p:cNvSpPr>
          <p:nvPr/>
        </p:nvSpPr>
        <p:spPr bwMode="auto">
          <a:xfrm>
            <a:off x="6464301" y="4286250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166956" idx="1"/>
            <a:endCxn id="166956" idx="3"/>
          </p:cNvCxnSpPr>
          <p:nvPr/>
        </p:nvCxnSpPr>
        <p:spPr>
          <a:xfrm rot="10800000" flipH="1">
            <a:off x="6464301" y="46101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6956" idx="2"/>
          </p:cNvCxnSpPr>
          <p:nvPr/>
        </p:nvCxnSpPr>
        <p:spPr>
          <a:xfrm rot="5400000" flipH="1">
            <a:off x="6532563" y="47720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59" name="TextBox 75"/>
          <p:cNvSpPr txBox="1">
            <a:spLocks noChangeArrowheads="1"/>
          </p:cNvSpPr>
          <p:nvPr/>
        </p:nvSpPr>
        <p:spPr bwMode="auto">
          <a:xfrm>
            <a:off x="7569201" y="4284664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 smtClean="0">
                <a:sym typeface="Symbol" pitchFamily="18" charset="2"/>
              </a:rPr>
              <a:t>   </a:t>
            </a:r>
            <a:r>
              <a:rPr lang="en-US" sz="11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</a:t>
            </a:r>
            <a:endParaRPr lang="en-US" dirty="0"/>
          </a:p>
        </p:txBody>
      </p:sp>
      <p:cxnSp>
        <p:nvCxnSpPr>
          <p:cNvPr id="166960" name="Straight Connector 76"/>
          <p:cNvCxnSpPr>
            <a:cxnSpLocks noChangeShapeType="1"/>
            <a:stCxn id="166959" idx="1"/>
            <a:endCxn id="166959" idx="3"/>
          </p:cNvCxnSpPr>
          <p:nvPr/>
        </p:nvCxnSpPr>
        <p:spPr bwMode="auto">
          <a:xfrm>
            <a:off x="7569201" y="4610100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77"/>
          <p:cNvCxnSpPr/>
          <p:nvPr/>
        </p:nvCxnSpPr>
        <p:spPr>
          <a:xfrm rot="5400000" flipH="1">
            <a:off x="7638257" y="476329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62" name="TextBox 78"/>
          <p:cNvSpPr txBox="1">
            <a:spLocks noChangeArrowheads="1"/>
          </p:cNvSpPr>
          <p:nvPr/>
        </p:nvSpPr>
        <p:spPr bwMode="auto">
          <a:xfrm>
            <a:off x="8674101" y="42830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Y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0" name="Straight Connector 79"/>
          <p:cNvCxnSpPr>
            <a:stCxn id="166962" idx="1"/>
            <a:endCxn id="166962" idx="3"/>
          </p:cNvCxnSpPr>
          <p:nvPr/>
        </p:nvCxnSpPr>
        <p:spPr>
          <a:xfrm rot="10800000" flipH="1">
            <a:off x="8674101" y="46069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6962" idx="2"/>
          </p:cNvCxnSpPr>
          <p:nvPr/>
        </p:nvCxnSpPr>
        <p:spPr>
          <a:xfrm rot="5400000" flipH="1">
            <a:off x="8743157" y="4768057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65" name="TextBox 84"/>
          <p:cNvSpPr txBox="1">
            <a:spLocks noChangeArrowheads="1"/>
          </p:cNvSpPr>
          <p:nvPr/>
        </p:nvSpPr>
        <p:spPr bwMode="auto">
          <a:xfrm>
            <a:off x="2597151" y="3373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166965" idx="1"/>
            <a:endCxn id="166965" idx="3"/>
          </p:cNvCxnSpPr>
          <p:nvPr/>
        </p:nvCxnSpPr>
        <p:spPr>
          <a:xfrm rot="10800000" flipH="1">
            <a:off x="2597151" y="36972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66965" idx="2"/>
          </p:cNvCxnSpPr>
          <p:nvPr/>
        </p:nvCxnSpPr>
        <p:spPr>
          <a:xfrm rot="5400000" flipH="1">
            <a:off x="2665413" y="3857625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68" name="TextBox 87"/>
          <p:cNvSpPr txBox="1">
            <a:spLocks noChangeArrowheads="1"/>
          </p:cNvSpPr>
          <p:nvPr/>
        </p:nvSpPr>
        <p:spPr bwMode="auto">
          <a:xfrm>
            <a:off x="4806951" y="33718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66968" idx="1"/>
            <a:endCxn id="166968" idx="3"/>
          </p:cNvCxnSpPr>
          <p:nvPr/>
        </p:nvCxnSpPr>
        <p:spPr>
          <a:xfrm rot="10800000" flipH="1">
            <a:off x="4806951" y="36941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66968" idx="2"/>
          </p:cNvCxnSpPr>
          <p:nvPr/>
        </p:nvCxnSpPr>
        <p:spPr>
          <a:xfrm rot="5400000" flipH="1">
            <a:off x="4874419" y="3855244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71" name="TextBox 90"/>
          <p:cNvSpPr txBox="1">
            <a:spLocks noChangeArrowheads="1"/>
          </p:cNvSpPr>
          <p:nvPr/>
        </p:nvSpPr>
        <p:spPr bwMode="auto">
          <a:xfrm>
            <a:off x="7016751" y="33702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T</a:t>
            </a:r>
          </a:p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166971" idx="1"/>
            <a:endCxn id="166971" idx="3"/>
          </p:cNvCxnSpPr>
          <p:nvPr/>
        </p:nvCxnSpPr>
        <p:spPr>
          <a:xfrm rot="10800000" flipH="1">
            <a:off x="7016751" y="36925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6971" idx="2"/>
          </p:cNvCxnSpPr>
          <p:nvPr/>
        </p:nvCxnSpPr>
        <p:spPr>
          <a:xfrm rot="5400000" flipH="1">
            <a:off x="7085013" y="385445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74" name="TextBox 93"/>
          <p:cNvSpPr txBox="1">
            <a:spLocks noChangeArrowheads="1"/>
          </p:cNvSpPr>
          <p:nvPr/>
        </p:nvSpPr>
        <p:spPr bwMode="auto">
          <a:xfrm>
            <a:off x="9226551" y="3368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 dirty="0"/>
              <a:t>Z</a:t>
            </a:r>
          </a:p>
          <a:p>
            <a:pPr algn="ctr"/>
            <a:r>
              <a:rPr lang="en-US" dirty="0" smtClean="0">
                <a:sym typeface="Symbol" pitchFamily="18" charset="2"/>
              </a:rPr>
              <a:t>   </a:t>
            </a:r>
            <a:r>
              <a:rPr lang="en-US" sz="11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</a:t>
            </a:r>
            <a:endParaRPr lang="en-US" dirty="0"/>
          </a:p>
        </p:txBody>
      </p:sp>
      <p:cxnSp>
        <p:nvCxnSpPr>
          <p:cNvPr id="95" name="Straight Connector 94"/>
          <p:cNvCxnSpPr>
            <a:stCxn id="166974" idx="1"/>
            <a:endCxn id="166974" idx="3"/>
          </p:cNvCxnSpPr>
          <p:nvPr/>
        </p:nvCxnSpPr>
        <p:spPr>
          <a:xfrm rot="10800000" flipH="1">
            <a:off x="9226551" y="3690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66974" idx="2"/>
          </p:cNvCxnSpPr>
          <p:nvPr/>
        </p:nvCxnSpPr>
        <p:spPr>
          <a:xfrm rot="5400000" flipH="1">
            <a:off x="9294813" y="38528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77" name="TextBox 96"/>
          <p:cNvSpPr txBox="1">
            <a:spLocks noChangeArrowheads="1"/>
          </p:cNvSpPr>
          <p:nvPr/>
        </p:nvSpPr>
        <p:spPr bwMode="auto">
          <a:xfrm>
            <a:off x="8121651" y="24066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X</a:t>
            </a:r>
          </a:p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166977" idx="1"/>
            <a:endCxn id="166977" idx="3"/>
          </p:cNvCxnSpPr>
          <p:nvPr/>
        </p:nvCxnSpPr>
        <p:spPr>
          <a:xfrm rot="10800000" flipH="1">
            <a:off x="8121651" y="27305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66977" idx="2"/>
          </p:cNvCxnSpPr>
          <p:nvPr/>
        </p:nvCxnSpPr>
        <p:spPr>
          <a:xfrm rot="5400000" flipH="1">
            <a:off x="8190707" y="2891632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80" name="TextBox 99"/>
          <p:cNvSpPr txBox="1">
            <a:spLocks noChangeArrowheads="1"/>
          </p:cNvSpPr>
          <p:nvPr/>
        </p:nvSpPr>
        <p:spPr bwMode="auto">
          <a:xfrm>
            <a:off x="3748089" y="24066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66980" idx="1"/>
            <a:endCxn id="166980" idx="3"/>
          </p:cNvCxnSpPr>
          <p:nvPr/>
        </p:nvCxnSpPr>
        <p:spPr>
          <a:xfrm rot="10800000" flipH="1">
            <a:off x="3748089" y="27305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6980" idx="2"/>
          </p:cNvCxnSpPr>
          <p:nvPr/>
        </p:nvCxnSpPr>
        <p:spPr>
          <a:xfrm rot="5400000" flipH="1">
            <a:off x="3816351" y="2890839"/>
            <a:ext cx="3222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280150" y="1900238"/>
            <a:ext cx="1841500" cy="50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4208463" y="1900238"/>
            <a:ext cx="1841500" cy="50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 flipV="1">
            <a:off x="3057525" y="2913064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7477125" y="2913064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070350" y="2913064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489950" y="2913064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2389981" y="399494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4599781" y="399494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809581" y="399494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9019381" y="399494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H="1">
            <a:off x="2850356" y="399494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H="1">
            <a:off x="5060156" y="399494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H="1">
            <a:off x="7269956" y="399494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66917" idx="0"/>
          </p:cNvCxnSpPr>
          <p:nvPr/>
        </p:nvCxnSpPr>
        <p:spPr>
          <a:xfrm rot="5400000">
            <a:off x="1902619" y="4896644"/>
            <a:ext cx="3762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3007519" y="4896644"/>
            <a:ext cx="3762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112419" y="4896644"/>
            <a:ext cx="3762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5217319" y="4896644"/>
            <a:ext cx="3762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6322219" y="4896644"/>
            <a:ext cx="3762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66920" idx="0"/>
          </p:cNvCxnSpPr>
          <p:nvPr/>
        </p:nvCxnSpPr>
        <p:spPr>
          <a:xfrm rot="16200000" flipH="1">
            <a:off x="2293938" y="4919663"/>
            <a:ext cx="376238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H="1">
            <a:off x="3398838" y="4919663"/>
            <a:ext cx="376238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5608638" y="4919663"/>
            <a:ext cx="376238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6713538" y="4919663"/>
            <a:ext cx="376238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36448" y="877889"/>
            <a:ext cx="5175377" cy="1532727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lvl="1" indent="-635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dirty="0"/>
              <a:t>If node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</a:t>
            </a:r>
            <a:r>
              <a:rPr lang="en-US" dirty="0"/>
              <a:t>DOESN’T have a right child, then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</a:t>
            </a:r>
            <a:r>
              <a:rPr lang="en-US" dirty="0"/>
              <a:t>successor is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’s </a:t>
            </a:r>
            <a:r>
              <a:rPr lang="en-US" dirty="0"/>
              <a:t>most recent (lowest) ancestor whose left child is also an ancestor of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.</a:t>
            </a:r>
          </a:p>
          <a:p>
            <a:pPr marL="120650" lvl="1" indent="-635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dirty="0" smtClean="0"/>
              <a:t>Go up, as long as we’re following right links backwards (stop if we hit the root)</a:t>
            </a:r>
            <a:endParaRPr lang="en-US" dirty="0"/>
          </a:p>
        </p:txBody>
      </p:sp>
      <p:sp>
        <p:nvSpPr>
          <p:cNvPr id="167006" name="TextBox 36"/>
          <p:cNvSpPr txBox="1">
            <a:spLocks noChangeArrowheads="1"/>
          </p:cNvSpPr>
          <p:nvPr/>
        </p:nvSpPr>
        <p:spPr bwMode="auto">
          <a:xfrm>
            <a:off x="7286626" y="5197476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U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" name="Straight Connector 38"/>
          <p:cNvCxnSpPr/>
          <p:nvPr/>
        </p:nvCxnSpPr>
        <p:spPr>
          <a:xfrm rot="5400000" flipH="1">
            <a:off x="7354888" y="567055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27"/>
          <p:cNvCxnSpPr/>
          <p:nvPr/>
        </p:nvCxnSpPr>
        <p:spPr>
          <a:xfrm rot="5400000">
            <a:off x="7420769" y="4890294"/>
            <a:ext cx="3762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40"/>
          <p:cNvCxnSpPr/>
          <p:nvPr/>
        </p:nvCxnSpPr>
        <p:spPr>
          <a:xfrm rot="10800000" flipH="1">
            <a:off x="7286626" y="5541962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6"/>
          <p:cNvSpPr txBox="1">
            <a:spLocks noChangeArrowheads="1"/>
          </p:cNvSpPr>
          <p:nvPr/>
        </p:nvSpPr>
        <p:spPr bwMode="auto">
          <a:xfrm>
            <a:off x="7248526" y="868364"/>
            <a:ext cx="2957513" cy="1034129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lvl="1" indent="-635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dirty="0"/>
              <a:t>What is J’s Successor?</a:t>
            </a:r>
          </a:p>
          <a:p>
            <a:pPr marL="120650" lvl="1" indent="-635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dirty="0"/>
              <a:t>What is V’s Successor</a:t>
            </a:r>
            <a:r>
              <a:rPr lang="en-US" dirty="0" smtClean="0"/>
              <a:t>?</a:t>
            </a:r>
          </a:p>
          <a:p>
            <a:pPr marL="120650" lvl="1" indent="-635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US" dirty="0" smtClean="0"/>
              <a:t>What is O’s Successor?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5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What About Predecessors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US" dirty="0" smtClean="0"/>
              <a:t> case is symmetric to the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US" dirty="0" smtClean="0"/>
              <a:t> case</a:t>
            </a:r>
          </a:p>
          <a:p>
            <a:pPr marL="742950" lvl="1" indent="-285750">
              <a:spcBef>
                <a:spcPts val="1200"/>
              </a:spcBef>
              <a:defRPr/>
            </a:pP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dirty="0" smtClean="0"/>
              <a:t> and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n-US" dirty="0" smtClean="0"/>
              <a:t> are symmetric, too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So, what do we change to come up with the “symmetric” version </a:t>
            </a:r>
            <a:br>
              <a:rPr lang="en-US" dirty="0" smtClean="0"/>
            </a:br>
            <a:r>
              <a:rPr lang="en-US" dirty="0" smtClean="0"/>
              <a:t>of the pseudocode?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We will see other cases related to trees where there are operations whose sub-cases are symmetric.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 smtClean="0"/>
              <a:t>Just to Re-state for Emphasis…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dirty="0" smtClean="0"/>
              <a:t>The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US" dirty="0" smtClean="0"/>
              <a:t> and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US" dirty="0" smtClean="0"/>
              <a:t> operations do </a:t>
            </a:r>
            <a:r>
              <a:rPr lang="en-US" i="1" u="sng" dirty="0" smtClean="0"/>
              <a:t>not</a:t>
            </a:r>
            <a:r>
              <a:rPr lang="en-US" dirty="0" smtClean="0"/>
              <a:t> depend on the values in the nodes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/>
              <a:t>If you’ll notice, we </a:t>
            </a:r>
            <a:r>
              <a:rPr lang="en-US" i="1" u="sng" dirty="0" smtClean="0"/>
              <a:t>never</a:t>
            </a:r>
            <a:r>
              <a:rPr lang="en-US" dirty="0" smtClean="0"/>
              <a:t> examined the </a:t>
            </a:r>
            <a:r>
              <a:rPr lang="en-US" i="1" u="sng" dirty="0" smtClean="0"/>
              <a:t>key</a:t>
            </a:r>
            <a:r>
              <a:rPr lang="en-US" dirty="0" smtClean="0"/>
              <a:t> value in any node to find either one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/>
              <a:t>The tree’s structure (and the BST property) tells us </a:t>
            </a:r>
            <a:r>
              <a:rPr lang="en-US" i="1" u="sng" dirty="0" smtClean="0"/>
              <a:t>where</a:t>
            </a:r>
            <a:r>
              <a:rPr lang="en-US" dirty="0" smtClean="0"/>
              <a:t> to look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/>
              <a:t>We used only the left, right, and parent pointers to locate the next / previous value in the tree.</a:t>
            </a:r>
          </a:p>
        </p:txBody>
      </p:sp>
    </p:spTree>
    <p:extLst>
      <p:ext uri="{BB962C8B-B14F-4D97-AF65-F5344CB8AC3E}">
        <p14:creationId xmlns:p14="http://schemas.microsoft.com/office/powerpoint/2010/main" val="25639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Those Dynamic Set Operators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0206800" cy="5378450"/>
          </a:xfrm>
        </p:spPr>
        <p:txBody>
          <a:bodyPr/>
          <a:lstStyle/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Insert</a:t>
            </a:r>
          </a:p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Delete</a:t>
            </a:r>
          </a:p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Minimum</a:t>
            </a:r>
          </a:p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Maximum</a:t>
            </a:r>
          </a:p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Predecessor</a:t>
            </a:r>
          </a:p>
          <a:p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Successor</a:t>
            </a:r>
          </a:p>
          <a:p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71011" name="Line 4"/>
          <p:cNvSpPr>
            <a:spLocks noChangeShapeType="1"/>
          </p:cNvSpPr>
          <p:nvPr/>
        </p:nvSpPr>
        <p:spPr bwMode="auto">
          <a:xfrm flipH="1">
            <a:off x="646176" y="1198563"/>
            <a:ext cx="2227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12" name="Line 5"/>
          <p:cNvSpPr>
            <a:spLocks noChangeShapeType="1"/>
          </p:cNvSpPr>
          <p:nvPr/>
        </p:nvSpPr>
        <p:spPr bwMode="auto">
          <a:xfrm flipH="1">
            <a:off x="646176" y="2849563"/>
            <a:ext cx="2227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13" name="Line 6"/>
          <p:cNvSpPr>
            <a:spLocks noChangeShapeType="1"/>
          </p:cNvSpPr>
          <p:nvPr/>
        </p:nvSpPr>
        <p:spPr bwMode="auto">
          <a:xfrm flipH="1">
            <a:off x="646176" y="3387725"/>
            <a:ext cx="2227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14" name="Line 7"/>
          <p:cNvSpPr>
            <a:spLocks noChangeShapeType="1"/>
          </p:cNvSpPr>
          <p:nvPr/>
        </p:nvSpPr>
        <p:spPr bwMode="auto">
          <a:xfrm flipH="1">
            <a:off x="646176" y="3963988"/>
            <a:ext cx="2227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015" name="Line 8"/>
          <p:cNvSpPr>
            <a:spLocks noChangeShapeType="1"/>
          </p:cNvSpPr>
          <p:nvPr/>
        </p:nvSpPr>
        <p:spPr bwMode="auto">
          <a:xfrm flipH="1">
            <a:off x="646176" y="4502150"/>
            <a:ext cx="2227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dirty="0"/>
              <a:t> and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Delete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dirty="0" smtClean="0"/>
              <a:t> and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dirty="0" smtClean="0"/>
              <a:t> remain.</a:t>
            </a:r>
          </a:p>
          <a:p>
            <a:pPr>
              <a:spcBef>
                <a:spcPts val="1200"/>
              </a:spcBef>
              <a:defRPr/>
            </a:pP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dirty="0" smtClean="0"/>
              <a:t> is the simpler of the two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When we do an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dirty="0" smtClean="0"/>
              <a:t>, we have to make sure that the Binary Search Tree property is preserved (SO much depends on it!)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Inserting a new node in a binary tree </a:t>
            </a:r>
            <a:r>
              <a:rPr lang="en-US" i="1" u="sng" dirty="0" smtClean="0"/>
              <a:t>always</a:t>
            </a:r>
            <a:r>
              <a:rPr lang="en-US" dirty="0" smtClean="0"/>
              <a:t> creates a new leaf; we </a:t>
            </a:r>
            <a:r>
              <a:rPr lang="en-US" i="1" u="sng" dirty="0" smtClean="0"/>
              <a:t>never</a:t>
            </a:r>
            <a:r>
              <a:rPr lang="en-US" dirty="0" smtClean="0"/>
              <a:t> insert an internal node (this actually simplifies things a </a:t>
            </a:r>
            <a:r>
              <a:rPr lang="en-US" i="1" u="sng" dirty="0" smtClean="0"/>
              <a:t>lot</a:t>
            </a:r>
            <a:r>
              <a:rPr lang="en-US" dirty="0" smtClean="0"/>
              <a:t>!)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Tree-Insert</a:t>
            </a:r>
            <a:r>
              <a:rPr lang="en-US" dirty="0" smtClean="0"/>
              <a:t>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7062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 insert a new value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into Binary Search Tree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, create a new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to hold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/>
              <a:t> child pointers):</a:t>
            </a:r>
          </a:p>
          <a:p>
            <a:pPr marL="36512" indent="0">
              <a:spcBef>
                <a:spcPts val="1800"/>
              </a:spcBef>
              <a:buNone/>
              <a:tabLst>
                <a:tab pos="914400" algn="l"/>
                <a:tab pos="343058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	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a new (empty) node</a:t>
            </a:r>
          </a:p>
          <a:p>
            <a:pPr marL="36512" indent="0">
              <a:spcBef>
                <a:spcPts val="0"/>
              </a:spcBef>
              <a:buNone/>
              <a:tabLst>
                <a:tab pos="914400" algn="l"/>
                <a:tab pos="343058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	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the node’s key with </a:t>
            </a:r>
            <a:r>
              <a:rPr lang="en-US" i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pPr marL="36512" indent="0">
              <a:spcBef>
                <a:spcPts val="0"/>
              </a:spcBef>
              <a:buNone/>
              <a:tabLst>
                <a:tab pos="914400" algn="l"/>
                <a:tab pos="343058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z.left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	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new node will be a leaf, so</a:t>
            </a:r>
          </a:p>
          <a:p>
            <a:pPr marL="36512" indent="0">
              <a:spcBef>
                <a:spcPts val="0"/>
              </a:spcBef>
              <a:buNone/>
              <a:tabLst>
                <a:tab pos="914400" algn="l"/>
                <a:tab pos="3430588" algn="l"/>
              </a:tabLs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z.right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	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child pointers will be </a:t>
            </a:r>
            <a:r>
              <a:rPr lang="en-US" cap="small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Now we need to attach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in the right place in the tree (as the child of some existing leaf), and adjust pointers as needed</a:t>
            </a:r>
          </a:p>
          <a:p>
            <a:pPr>
              <a:defRPr/>
            </a:pPr>
            <a:endParaRPr lang="en-US" dirty="0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Tree-Insert</a:t>
            </a:r>
            <a:r>
              <a:rPr lang="en-US" dirty="0" smtClean="0"/>
              <a:t>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 marL="34925" indent="0">
              <a:spcBef>
                <a:spcPts val="200"/>
              </a:spcBef>
              <a:buNone/>
            </a:pPr>
            <a:r>
              <a:rPr lang="en-US" sz="2400" cap="small" dirty="0">
                <a:latin typeface="Times New Roman" pitchFamily="18" charset="0"/>
                <a:cs typeface="Times New Roman" pitchFamily="18" charset="0"/>
              </a:rPr>
              <a:t>Tree-Insert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node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into tree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(as leaf)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1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traverses tree, looking for insert point, and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2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cap="small" dirty="0">
                <a:latin typeface="Times New Roman" pitchFamily="18" charset="0"/>
                <a:cs typeface="Times New Roman" pitchFamily="18" charset="0"/>
              </a:rPr>
              <a:t>nil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 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lags one step behind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3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n-US" sz="2400" cap="small" dirty="0">
                <a:latin typeface="Times New Roman" pitchFamily="18" charset="0"/>
                <a:cs typeface="Times New Roman" pitchFamily="18" charset="0"/>
              </a:rPr>
              <a:t>nil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loop until we hit NULL at leaf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4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		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save current location in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5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x.key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should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 left of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x?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6           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x.left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so, go left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7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x.right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otherwise, go right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8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z.p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	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now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points at the last leaf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9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2400" cap="small" dirty="0">
                <a:latin typeface="Times New Roman" pitchFamily="18" charset="0"/>
                <a:cs typeface="Times New Roman" pitchFamily="18" charset="0"/>
              </a:rPr>
              <a:t>nil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      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still NULL, then the tree is empty, 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T.root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</a:t>
            </a: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make a 1-node tree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y.key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otherwise,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either be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 new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</a:t>
            </a:r>
            <a:endParaRPr lang="en-US" sz="2400" i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12       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y.left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   </a:t>
            </a: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 new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child, depending on the</a:t>
            </a:r>
          </a:p>
          <a:p>
            <a:pPr marL="34925" indent="0">
              <a:spcBef>
                <a:spcPts val="2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13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y.right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	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  </a:t>
            </a: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relationship between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key and </a:t>
            </a:r>
            <a:r>
              <a:rPr lang="en-US" sz="24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’s key</a:t>
            </a:r>
            <a:endParaRPr lang="en-US" sz="2400" i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z="4500" dirty="0"/>
              <a:t>Searching a Binary </a:t>
            </a:r>
            <a:r>
              <a:rPr lang="en-US" sz="4500" dirty="0" smtClean="0"/>
              <a:t>Tree (Iterative)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74281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Tree-Search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x, 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)</a:t>
            </a:r>
            <a:endParaRPr lang="en-US" dirty="0"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p = </a:t>
            </a:r>
            <a:r>
              <a:rPr lang="en-US" i="1" dirty="0" err="1" smtClean="0">
                <a:latin typeface="Times New Roman" pitchFamily="18" charset="0"/>
                <a:cs typeface="Courier New" pitchFamily="49" charset="0"/>
              </a:rPr>
              <a:t>tree.root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// Start at the root</a:t>
            </a:r>
            <a:endParaRPr lang="en-US" i="1" dirty="0" smtClean="0">
              <a:solidFill>
                <a:srgbClr val="92D050"/>
              </a:solidFill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while 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p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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null</a:t>
            </a:r>
            <a:r>
              <a:rPr lang="en-US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)		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// As long as p isn’t </a:t>
            </a:r>
            <a:r>
              <a:rPr lang="en-US" cap="small" dirty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null</a:t>
            </a:r>
            <a:endParaRPr lang="en-US" dirty="0" smtClean="0">
              <a:solidFill>
                <a:srgbClr val="92D050"/>
              </a:solidFill>
              <a:latin typeface="Times New Roman" pitchFamily="18" charset="0"/>
              <a:cs typeface="Courier New" pitchFamily="49" charset="0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    </a:t>
            </a:r>
            <a:r>
              <a:rPr lang="en-US" b="1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if</a:t>
            </a:r>
            <a:r>
              <a:rPr lang="en-US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p.key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 == k		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// if </a:t>
            </a:r>
            <a:r>
              <a:rPr lang="en-US" i="1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p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 points at the node we seek, return </a:t>
            </a:r>
            <a:r>
              <a:rPr lang="en-US" i="1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p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       </a:t>
            </a:r>
            <a:r>
              <a:rPr lang="en-US" b="1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return</a:t>
            </a:r>
            <a:r>
              <a:rPr lang="en-US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p		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  <a:sym typeface="Symbol" panose="05050102010706020507" pitchFamily="18" charset="2"/>
              </a:rPr>
              <a:t>//</a:t>
            </a:r>
            <a:endParaRPr lang="en-US" i="1" dirty="0" smtClean="0">
              <a:solidFill>
                <a:srgbClr val="92D050"/>
              </a:solidFill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    if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k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&lt; </a:t>
            </a:r>
            <a:r>
              <a:rPr lang="en-US" i="1" dirty="0" err="1" smtClean="0">
                <a:latin typeface="Times New Roman" pitchFamily="18" charset="0"/>
                <a:cs typeface="Courier New" pitchFamily="49" charset="0"/>
              </a:rPr>
              <a:t>p.key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// If what we seek &lt; what’s in the node </a:t>
            </a:r>
            <a:r>
              <a:rPr lang="en-US" i="1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 points to</a:t>
            </a:r>
            <a:endParaRPr lang="en-US" i="1" dirty="0">
              <a:solidFill>
                <a:srgbClr val="92D050"/>
              </a:solidFill>
              <a:latin typeface="Times New Roman" pitchFamily="18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Courier New" pitchFamily="49" charset="0"/>
              </a:rPr>
              <a:t>    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 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p = </a:t>
            </a:r>
            <a:r>
              <a:rPr lang="en-US" i="1" dirty="0" err="1" smtClean="0">
                <a:latin typeface="Times New Roman" pitchFamily="18" charset="0"/>
                <a:cs typeface="Courier New" pitchFamily="49" charset="0"/>
              </a:rPr>
              <a:t>p.left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//    go left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else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			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// otherwise,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     </a:t>
            </a:r>
            <a:r>
              <a:rPr lang="en-US" i="1" dirty="0" smtClean="0">
                <a:latin typeface="Times New Roman" pitchFamily="18" charset="0"/>
                <a:cs typeface="Courier New" pitchFamily="49" charset="0"/>
              </a:rPr>
              <a:t>p = </a:t>
            </a:r>
            <a:r>
              <a:rPr lang="en-US" i="1" dirty="0" err="1" smtClean="0">
                <a:latin typeface="Times New Roman" pitchFamily="18" charset="0"/>
                <a:cs typeface="Courier New" pitchFamily="49" charset="0"/>
              </a:rPr>
              <a:t>p.right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//    go right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en-US" b="1" dirty="0" smtClean="0">
                <a:latin typeface="Times New Roman" pitchFamily="18" charset="0"/>
                <a:cs typeface="Courier New" pitchFamily="49" charset="0"/>
              </a:rPr>
              <a:t>return</a:t>
            </a:r>
            <a:r>
              <a:rPr lang="en-US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cap="small" dirty="0" smtClean="0">
                <a:latin typeface="Times New Roman" pitchFamily="18" charset="0"/>
                <a:cs typeface="Courier New" pitchFamily="49" charset="0"/>
              </a:rPr>
              <a:t>null		</a:t>
            </a:r>
            <a:r>
              <a:rPr lang="en-US" cap="small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If tree was empty, or </a:t>
            </a:r>
            <a:r>
              <a:rPr lang="en-US" i="1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k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 isn’t </a:t>
            </a:r>
            <a:r>
              <a:rPr lang="en-US" i="1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in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 tree, return </a:t>
            </a:r>
            <a:r>
              <a:rPr lang="en-US" cap="small" dirty="0" smtClean="0">
                <a:solidFill>
                  <a:srgbClr val="92D050"/>
                </a:solidFill>
                <a:latin typeface="Times New Roman" pitchFamily="18" charset="0"/>
                <a:cs typeface="Courier New" pitchFamily="49" charset="0"/>
              </a:rPr>
              <a:t>null</a:t>
            </a:r>
            <a:endParaRPr lang="en-US" cap="small" dirty="0">
              <a:solidFill>
                <a:srgbClr val="92D050"/>
              </a:solidFill>
              <a:latin typeface="Times New Roman" pitchFamily="18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endParaRPr lang="en-US" cap="small" dirty="0"/>
          </a:p>
          <a:p>
            <a:pPr lvl="1"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9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Tree-Insert</a:t>
            </a:r>
            <a:r>
              <a:rPr lang="en-US" dirty="0" smtClean="0"/>
              <a:t>: Summary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To insert a value into the tree, we first create a node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) to hold the new 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new node will become a leaf, so set its child pointers to both be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Start at the root, use the Binary Search Tree property to navigate to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belongs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 smtClean="0"/>
              <a:t>i.e., search to find where our new node </a:t>
            </a:r>
            <a:r>
              <a:rPr lang="en-US" i="1" u="sng" dirty="0" smtClean="0"/>
              <a:t>should</a:t>
            </a:r>
            <a:r>
              <a:rPr lang="en-US" dirty="0" smtClean="0"/>
              <a:t> be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cs typeface="Arial" charset="0"/>
              </a:rPr>
              <a:t>Let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dirty="0" smtClean="0">
                <a:cs typeface="Arial" charset="0"/>
              </a:rPr>
              <a:t> be a pointer that starts at the root, and let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y</a:t>
            </a:r>
            <a:r>
              <a:rPr lang="en-US" dirty="0" smtClean="0">
                <a:cs typeface="Arial" charset="0"/>
              </a:rPr>
              <a:t> be a pointer that lags (trails)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by one step (i.e.,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y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always points at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'</a:t>
            </a:r>
            <a:r>
              <a:rPr lang="en-US" dirty="0" smtClean="0">
                <a:cs typeface="Arial" charset="0"/>
              </a:rPr>
              <a:t>s parent)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Tree-Insert</a:t>
            </a:r>
            <a:r>
              <a:rPr lang="en-US" dirty="0" smtClean="0"/>
              <a:t>: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As soon as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becomes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/>
              <a:t>, we know we have tried to follow a child pointer at a leaf (which gave us the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/>
              <a:t> value)</a:t>
            </a:r>
          </a:p>
          <a:p>
            <a:pPr>
              <a:spcBef>
                <a:spcPts val="1200"/>
              </a:spcBef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/>
              <a:t>,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 points at the node that contains the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/>
              <a:t> child pointer we tried to follow</a:t>
            </a:r>
          </a:p>
          <a:p>
            <a:pPr>
              <a:spcBef>
                <a:spcPts val="1200"/>
              </a:spcBef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y'</a:t>
            </a:r>
            <a:r>
              <a:rPr lang="en-US" dirty="0" smtClean="0"/>
              <a:t>s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/>
              <a:t> child pointer</a:t>
            </a:r>
            <a:r>
              <a:rPr lang="en-US" dirty="0" smtClean="0">
                <a:cs typeface="Arial" charset="0"/>
              </a:rPr>
              <a:t> should point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Arial" charset="0"/>
              </a:rPr>
              <a:t> instead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cs typeface="Arial" charset="0"/>
              </a:rPr>
              <a:t>This means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Arial" charset="0"/>
              </a:rPr>
              <a:t> will either become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cs typeface="Arial" charset="0"/>
              </a:rPr>
              <a:t>'s left child, 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cs typeface="Arial" charset="0"/>
              </a:rPr>
              <a:t>'s right child</a:t>
            </a:r>
          </a:p>
          <a:p>
            <a:pPr>
              <a:spcBef>
                <a:spcPts val="1200"/>
              </a:spcBef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cs typeface="Arial" charset="0"/>
              </a:rPr>
              <a:t> will be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Arial" charset="0"/>
              </a:rPr>
              <a:t>'s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Tree-Insert</a:t>
            </a:r>
            <a:r>
              <a:rPr lang="en-US" dirty="0" smtClean="0"/>
              <a:t>: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Our insertion assumed that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had already been created, and that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z.key</a:t>
            </a:r>
            <a:r>
              <a:rPr lang="en-US" dirty="0" smtClean="0"/>
              <a:t> would not be found in the tree.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cs typeface="Arial" charset="0"/>
              </a:rPr>
              <a:t>If there’s a possibility that the key you are about to add to the tree might already BE in the tree,  then don’t blindly waste the resources to create a new node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Arial" charset="0"/>
              </a:rPr>
              <a:t> to hold it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cs typeface="Arial" charset="0"/>
              </a:rPr>
              <a:t>In such a case, you should defer creating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Arial" charset="0"/>
              </a:rPr>
              <a:t> until you know you </a:t>
            </a:r>
            <a:r>
              <a:rPr lang="en-US" i="1" u="sng" dirty="0" smtClean="0">
                <a:cs typeface="Arial" charset="0"/>
              </a:rPr>
              <a:t>need</a:t>
            </a:r>
            <a:r>
              <a:rPr lang="en-US" dirty="0" smtClean="0">
                <a:cs typeface="Arial" charset="0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28292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Deleting a Node From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 few notes before we start: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As with many tree-related procedures, not only the steps, but also the </a:t>
            </a:r>
            <a:r>
              <a:rPr lang="en-US" b="1" i="1" dirty="0" smtClean="0"/>
              <a:t>order</a:t>
            </a:r>
            <a:r>
              <a:rPr lang="en-US" dirty="0" smtClean="0"/>
              <a:t> in which we take them, are important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Just as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 creates a new instance of an item,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 smtClean="0"/>
              <a:t> destroys one (frees the memory it occupied).  Remember, C++ doesn’t have automatic GC like Java.  You have to get rid of what you’re through with!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Make sure you have “fixed” the pointers before you use </a:t>
            </a:r>
            <a:r>
              <a:rPr lang="en-US" dirty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 smtClean="0"/>
              <a:t> on a node.  Once a node is </a:t>
            </a:r>
            <a:r>
              <a:rPr lang="en-US" dirty="0" smtClean="0">
                <a:solidFill>
                  <a:srgbClr val="FF99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 smtClean="0"/>
              <a:t>d, don’t count on being able to access it, even if you still have a pointer TO it.</a:t>
            </a:r>
          </a:p>
          <a:p>
            <a:pPr lvl="1">
              <a:spcBef>
                <a:spcPts val="1200"/>
              </a:spcBef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dirty="0" smtClean="0"/>
              <a:t>Deleting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From a Tree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As with many tree-related procedures, there are multiple </a:t>
            </a:r>
            <a:r>
              <a:rPr lang="en-US" b="1" i="1" dirty="0" smtClean="0"/>
              <a:t>cases</a:t>
            </a:r>
            <a:r>
              <a:rPr lang="en-US" dirty="0" smtClean="0"/>
              <a:t> to consider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Let’s start with a simple overview of the three main cases, and then dive into the details (and the devil is in the details)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Node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/>
              <a:t> (which we want to delete) </a:t>
            </a:r>
            <a:r>
              <a:rPr lang="en-US" i="1" u="sng" dirty="0"/>
              <a:t>must</a:t>
            </a:r>
            <a:r>
              <a:rPr lang="en-US" dirty="0"/>
              <a:t> have either zero, one, or two children.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dirty="0" smtClean="0"/>
              <a:t>Deleting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From a Tree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is a leaf (i.e., has </a:t>
            </a:r>
            <a:r>
              <a:rPr lang="en-US" b="1" i="1" u="sng" dirty="0" smtClean="0"/>
              <a:t>no</a:t>
            </a:r>
            <a:r>
              <a:rPr lang="en-US" dirty="0" smtClean="0"/>
              <a:t> children), all we have to do insert a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/>
              <a:t>pointer in the node that USED to be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Courier New" pitchFamily="49" charset="0"/>
              </a:rPr>
              <a:t>’s parent</a:t>
            </a: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has only </a:t>
            </a:r>
            <a:r>
              <a:rPr lang="en-US" b="1" i="1" u="sng" dirty="0" smtClean="0"/>
              <a:t>one</a:t>
            </a:r>
            <a:r>
              <a:rPr lang="en-US" dirty="0" smtClean="0"/>
              <a:t> child, we just “splice out” or bypass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’s parent will now refer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’s [only] child, rather than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has </a:t>
            </a:r>
            <a:r>
              <a:rPr lang="en-US" b="1" i="1" u="sng" dirty="0" smtClean="0"/>
              <a:t>two</a:t>
            </a:r>
            <a:r>
              <a:rPr lang="en-US" dirty="0" smtClean="0"/>
              <a:t> children, then </a:t>
            </a:r>
            <a:r>
              <a:rPr lang="en-US" dirty="0" smtClean="0"/>
              <a:t>the deletion gets more complicated, and we’ll cover how to handle that in 2510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71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dirty="0" smtClean="0"/>
              <a:t>Deleting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From a Tree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What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is the root?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“If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is a leaf (i.e., has </a:t>
            </a:r>
            <a:r>
              <a:rPr lang="en-US" b="1" i="1" u="sng" dirty="0"/>
              <a:t>no</a:t>
            </a:r>
            <a:r>
              <a:rPr lang="en-US" dirty="0"/>
              <a:t> children), all we have to do insert a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pointer </a:t>
            </a:r>
            <a:r>
              <a:rPr lang="en-US" dirty="0">
                <a:solidFill>
                  <a:srgbClr val="FF9900"/>
                </a:solidFill>
              </a:rPr>
              <a:t>in the node that USED to be to </a:t>
            </a:r>
            <a:r>
              <a:rPr lang="en-US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solidFill>
                  <a:srgbClr val="FF9900"/>
                </a:solidFill>
                <a:cs typeface="Courier New" pitchFamily="49" charset="0"/>
              </a:rPr>
              <a:t>’s </a:t>
            </a:r>
            <a:r>
              <a:rPr lang="en-US" dirty="0" smtClean="0">
                <a:solidFill>
                  <a:srgbClr val="FF9900"/>
                </a:solidFill>
                <a:cs typeface="Courier New" pitchFamily="49" charset="0"/>
              </a:rPr>
              <a:t>parent</a:t>
            </a:r>
            <a:r>
              <a:rPr lang="en-US" dirty="0" smtClean="0">
                <a:cs typeface="Courier New" pitchFamily="49" charset="0"/>
              </a:rPr>
              <a:t>”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 smtClean="0">
                <a:cs typeface="Courier New" pitchFamily="49" charset="0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Courier New" pitchFamily="49" charset="0"/>
              </a:rPr>
              <a:t> is the root, then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Courier New" pitchFamily="49" charset="0"/>
              </a:rPr>
              <a:t> didn’t </a:t>
            </a:r>
            <a:r>
              <a:rPr lang="en-US" i="1" u="sng" dirty="0" smtClean="0">
                <a:cs typeface="Courier New" pitchFamily="49" charset="0"/>
              </a:rPr>
              <a:t>have</a:t>
            </a:r>
            <a:r>
              <a:rPr lang="en-US" dirty="0" smtClean="0">
                <a:cs typeface="Courier New" pitchFamily="49" charset="0"/>
              </a:rPr>
              <a:t> a parent!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 smtClean="0">
                <a:cs typeface="Courier New" pitchFamily="49" charset="0"/>
              </a:rPr>
              <a:t>We need to set the </a:t>
            </a:r>
            <a:r>
              <a:rPr lang="en-US" i="1" dirty="0" smtClean="0">
                <a:cs typeface="Courier New" pitchFamily="49" charset="0"/>
              </a:rPr>
              <a:t>root</a:t>
            </a:r>
            <a:r>
              <a:rPr lang="en-US" dirty="0" smtClean="0">
                <a:cs typeface="Courier New" pitchFamily="49" charset="0"/>
              </a:rPr>
              <a:t> to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>
                <a:cs typeface="Courier New" pitchFamily="49" charset="0"/>
              </a:rPr>
              <a:t> instead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/>
              <a:t> has only </a:t>
            </a:r>
            <a:r>
              <a:rPr lang="en-US" b="1" i="1" u="sng" dirty="0"/>
              <a:t>one</a:t>
            </a:r>
            <a:r>
              <a:rPr lang="en-US" dirty="0"/>
              <a:t> child, we just “splice out” or bypass node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/>
              <a:t> (</a:t>
            </a:r>
            <a:r>
              <a:rPr lang="en-US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solidFill>
                  <a:srgbClr val="FF9900"/>
                </a:solidFill>
              </a:rPr>
              <a:t>’s parent will now refer to </a:t>
            </a:r>
            <a:r>
              <a:rPr lang="en-US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solidFill>
                  <a:srgbClr val="FF9900"/>
                </a:solidFill>
              </a:rPr>
              <a:t>’s [only] child, rather than </a:t>
            </a:r>
            <a:r>
              <a:rPr lang="en-US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/>
              <a:t>)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cs typeface="Courier New" pitchFamily="49" charset="0"/>
              </a:rPr>
              <a:t> is the root, then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cs typeface="Courier New" pitchFamily="49" charset="0"/>
              </a:rPr>
              <a:t> didn’t </a:t>
            </a:r>
            <a:r>
              <a:rPr lang="en-US" i="1" u="sng" dirty="0">
                <a:cs typeface="Courier New" pitchFamily="49" charset="0"/>
              </a:rPr>
              <a:t>have</a:t>
            </a:r>
            <a:r>
              <a:rPr lang="en-US" dirty="0">
                <a:cs typeface="Courier New" pitchFamily="49" charset="0"/>
              </a:rPr>
              <a:t> a parent</a:t>
            </a:r>
            <a:r>
              <a:rPr lang="en-US" dirty="0" smtClean="0">
                <a:cs typeface="Courier New" pitchFamily="49" charset="0"/>
              </a:rPr>
              <a:t>!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 smtClean="0">
                <a:cs typeface="Courier New" pitchFamily="49" charset="0"/>
              </a:rPr>
              <a:t>The root should now refer to what was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Courier New" pitchFamily="49" charset="0"/>
              </a:rPr>
              <a:t>’s [only] child!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dirty="0" smtClean="0"/>
              <a:t>Deleting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From a Tree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923775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Not only can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have zero, one, or two children,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can be the root of the tree, the left child of some node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), or the right child of some node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Fortunately, we don’t have to write separate code for all 9 possibilities!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9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dirty="0" smtClean="0"/>
              <a:t>Deleting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From a Tree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70688" y="904875"/>
            <a:ext cx="11887199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has </a:t>
            </a:r>
            <a:r>
              <a:rPr lang="en-US" i="1" u="sng" dirty="0" smtClean="0"/>
              <a:t>no</a:t>
            </a:r>
            <a:r>
              <a:rPr lang="en-US" dirty="0" smtClean="0"/>
              <a:t> children, then it’s a leaf (this is the </a:t>
            </a:r>
            <a:r>
              <a:rPr lang="en-US" i="1" dirty="0" smtClean="0"/>
              <a:t>easy</a:t>
            </a:r>
            <a:r>
              <a:rPr lang="en-US" dirty="0" smtClean="0"/>
              <a:t> case)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Remember,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’s parent, whatever it is,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 ==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en-US" dirty="0" smtClean="0"/>
              <a:t>, then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is the root, so 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dirty="0" smtClean="0"/>
              <a:t> =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We just deleted the lone node from a one-node tree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/>
              <a:t>Otherwise,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has a parent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), and is either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’s left or right child.  Set either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q.left</a:t>
            </a:r>
            <a:r>
              <a:rPr lang="en-US" dirty="0" smtClean="0"/>
              <a:t> or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q.right</a:t>
            </a:r>
            <a:r>
              <a:rPr lang="en-US" dirty="0" smtClean="0"/>
              <a:t> (as appropriate) to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50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dirty="0" smtClean="0"/>
              <a:t>Deleting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From a Tree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70688" y="904874"/>
            <a:ext cx="11887199" cy="574281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has </a:t>
            </a:r>
            <a:r>
              <a:rPr lang="en-US" i="1" u="sng" dirty="0" smtClean="0"/>
              <a:t>one</a:t>
            </a:r>
            <a:r>
              <a:rPr lang="en-US" dirty="0" smtClean="0"/>
              <a:t> child, then when we delete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’s new child will be this child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, whether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z.left</a:t>
            </a:r>
            <a:r>
              <a:rPr lang="en-US" dirty="0" smtClean="0"/>
              <a:t> or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z.right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Times New Roman" pitchFamily="18" charset="0"/>
              </a:rPr>
              <a:t>’s child takes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>
                <a:cs typeface="Times New Roman" pitchFamily="18" charset="0"/>
              </a:rPr>
              <a:t>’s place) – still an easy case: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 is </a:t>
            </a:r>
            <a:r>
              <a:rPr lang="en-US" cap="small" dirty="0" smtClean="0">
                <a:latin typeface="Times New Roman" pitchFamily="18" charset="0"/>
              </a:rPr>
              <a:t>null</a:t>
            </a:r>
            <a:r>
              <a:rPr lang="en-US" dirty="0" smtClean="0"/>
              <a:t>, then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is the root, so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’s child becomes the new root</a:t>
            </a:r>
          </a:p>
          <a:p>
            <a:pPr lvl="1">
              <a:spcBef>
                <a:spcPts val="1200"/>
              </a:spcBef>
              <a:defRPr/>
            </a:pPr>
            <a:endParaRPr lang="en-US" dirty="0"/>
          </a:p>
          <a:p>
            <a:pPr lvl="1">
              <a:spcBef>
                <a:spcPts val="1200"/>
              </a:spcBef>
              <a:defRPr/>
            </a:pP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endParaRPr lang="en-US" dirty="0"/>
          </a:p>
          <a:p>
            <a:pPr marL="449263" lvl="1" indent="0">
              <a:spcBef>
                <a:spcPts val="1200"/>
              </a:spcBef>
              <a:buNone/>
              <a:defRPr/>
            </a:pPr>
            <a:endParaRPr lang="en-US" dirty="0"/>
          </a:p>
          <a:p>
            <a:pPr marL="449263" lvl="1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449263" lvl="1" indent="0">
              <a:spcBef>
                <a:spcPts val="1800"/>
              </a:spcBef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z</a:t>
            </a:r>
            <a:r>
              <a:rPr lang="en-US" dirty="0" smtClean="0"/>
              <a:t> has [only] a right child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</a:t>
            </a:r>
            <a:r>
              <a:rPr lang="en-US" dirty="0"/>
              <a:t>has [only] a </a:t>
            </a:r>
            <a:r>
              <a:rPr lang="en-US" dirty="0" smtClean="0"/>
              <a:t>left </a:t>
            </a:r>
            <a:r>
              <a:rPr lang="en-US" dirty="0"/>
              <a:t>child</a:t>
            </a:r>
            <a:endParaRPr lang="en-US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1103884" y="3172968"/>
            <a:ext cx="7406132" cy="2447196"/>
            <a:chOff x="1060704" y="2990088"/>
            <a:chExt cx="7406132" cy="2447196"/>
          </a:xfrm>
        </p:grpSpPr>
        <p:sp>
          <p:nvSpPr>
            <p:cNvPr id="4" name="Oval 3"/>
            <p:cNvSpPr/>
            <p:nvPr/>
          </p:nvSpPr>
          <p:spPr>
            <a:xfrm>
              <a:off x="1233423" y="3785740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732915" y="4706490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Connector 5"/>
            <p:cNvCxnSpPr>
              <a:stCxn id="4" idx="5"/>
              <a:endCxn id="5" idx="0"/>
            </p:cNvCxnSpPr>
            <p:nvPr/>
          </p:nvCxnSpPr>
          <p:spPr>
            <a:xfrm>
              <a:off x="1626378" y="4178695"/>
              <a:ext cx="336725" cy="527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</p:cNvCxnSpPr>
            <p:nvPr/>
          </p:nvCxnSpPr>
          <p:spPr>
            <a:xfrm flipH="1">
              <a:off x="1651158" y="5099445"/>
              <a:ext cx="149177" cy="33783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5"/>
            </p:cNvCxnSpPr>
            <p:nvPr/>
          </p:nvCxnSpPr>
          <p:spPr>
            <a:xfrm>
              <a:off x="2125870" y="5099445"/>
              <a:ext cx="126157" cy="33332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193346" y="3790250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53164" y="4711000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Connector 10"/>
            <p:cNvCxnSpPr>
              <a:stCxn id="9" idx="3"/>
              <a:endCxn id="10" idx="0"/>
            </p:cNvCxnSpPr>
            <p:nvPr/>
          </p:nvCxnSpPr>
          <p:spPr>
            <a:xfrm flipH="1">
              <a:off x="5983352" y="4183205"/>
              <a:ext cx="277414" cy="527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3"/>
            </p:cNvCxnSpPr>
            <p:nvPr/>
          </p:nvCxnSpPr>
          <p:spPr>
            <a:xfrm flipH="1">
              <a:off x="5671407" y="5103955"/>
              <a:ext cx="149177" cy="33332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5"/>
            </p:cNvCxnSpPr>
            <p:nvPr/>
          </p:nvCxnSpPr>
          <p:spPr>
            <a:xfrm>
              <a:off x="6146119" y="5103955"/>
              <a:ext cx="114647" cy="32881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3"/>
            </p:cNvCxnSpPr>
            <p:nvPr/>
          </p:nvCxnSpPr>
          <p:spPr>
            <a:xfrm flipH="1">
              <a:off x="1060704" y="4178695"/>
              <a:ext cx="240139" cy="26426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</p:cNvCxnSpPr>
            <p:nvPr/>
          </p:nvCxnSpPr>
          <p:spPr>
            <a:xfrm>
              <a:off x="6586301" y="4183205"/>
              <a:ext cx="250300" cy="32717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222121" y="2990088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Connector 23"/>
            <p:cNvCxnSpPr>
              <a:stCxn id="22" idx="4"/>
              <a:endCxn id="4" idx="0"/>
            </p:cNvCxnSpPr>
            <p:nvPr/>
          </p:nvCxnSpPr>
          <p:spPr>
            <a:xfrm>
              <a:off x="1452309" y="3450463"/>
              <a:ext cx="11302" cy="335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178233" y="2990088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Connector 27"/>
            <p:cNvCxnSpPr>
              <a:stCxn id="27" idx="4"/>
            </p:cNvCxnSpPr>
            <p:nvPr/>
          </p:nvCxnSpPr>
          <p:spPr>
            <a:xfrm>
              <a:off x="6408421" y="3450463"/>
              <a:ext cx="11302" cy="335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86227" y="3794760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Connector 29"/>
            <p:cNvCxnSpPr>
              <a:stCxn id="29" idx="3"/>
            </p:cNvCxnSpPr>
            <p:nvPr/>
          </p:nvCxnSpPr>
          <p:spPr>
            <a:xfrm flipH="1">
              <a:off x="3004470" y="4187715"/>
              <a:ext cx="149177" cy="3751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5"/>
            </p:cNvCxnSpPr>
            <p:nvPr/>
          </p:nvCxnSpPr>
          <p:spPr>
            <a:xfrm>
              <a:off x="3479182" y="4187715"/>
              <a:ext cx="126157" cy="3751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87497" y="2990088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Straight Connector 32"/>
            <p:cNvCxnSpPr>
              <a:stCxn id="32" idx="4"/>
            </p:cNvCxnSpPr>
            <p:nvPr/>
          </p:nvCxnSpPr>
          <p:spPr>
            <a:xfrm>
              <a:off x="3317685" y="3450463"/>
              <a:ext cx="11302" cy="335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947724" y="3794760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3"/>
            </p:cNvCxnSpPr>
            <p:nvPr/>
          </p:nvCxnSpPr>
          <p:spPr>
            <a:xfrm flipH="1">
              <a:off x="7865967" y="4187715"/>
              <a:ext cx="149177" cy="3751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4" idx="5"/>
            </p:cNvCxnSpPr>
            <p:nvPr/>
          </p:nvCxnSpPr>
          <p:spPr>
            <a:xfrm>
              <a:off x="8340679" y="4187715"/>
              <a:ext cx="126157" cy="37514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948994" y="2990088"/>
              <a:ext cx="460375" cy="4603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 anchorCtr="0"/>
            <a:lstStyle/>
            <a:p>
              <a:pPr algn="ctr">
                <a:defRPr/>
              </a:pP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>
              <a:off x="8179182" y="3450463"/>
              <a:ext cx="11302" cy="335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2126614" y="3575304"/>
              <a:ext cx="506858" cy="449643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7064374" y="3575304"/>
              <a:ext cx="506858" cy="449643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66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/>
          <a:lstStyle/>
          <a:p>
            <a:r>
              <a:rPr lang="en-US" dirty="0"/>
              <a:t>Listing the Contents of a Binary Search Tree</a:t>
            </a:r>
          </a:p>
        </p:txBody>
      </p:sp>
      <p:sp>
        <p:nvSpPr>
          <p:cNvPr id="95234" name="TextBox 3"/>
          <p:cNvSpPr txBox="1">
            <a:spLocks noChangeArrowheads="1"/>
          </p:cNvSpPr>
          <p:nvPr/>
        </p:nvSpPr>
        <p:spPr bwMode="auto">
          <a:xfrm>
            <a:off x="5911851" y="13636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95234" idx="1"/>
            <a:endCxn id="95234" idx="3"/>
          </p:cNvCxnSpPr>
          <p:nvPr/>
        </p:nvCxnSpPr>
        <p:spPr>
          <a:xfrm rot="10800000" flipH="1">
            <a:off x="5911851" y="16875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5234" idx="2"/>
          </p:cNvCxnSpPr>
          <p:nvPr/>
        </p:nvCxnSpPr>
        <p:spPr>
          <a:xfrm rot="5400000" flipH="1">
            <a:off x="5980113" y="1847851"/>
            <a:ext cx="32543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37" name="TextBox 11"/>
          <p:cNvSpPr txBox="1">
            <a:spLocks noChangeArrowheads="1"/>
          </p:cNvSpPr>
          <p:nvPr/>
        </p:nvSpPr>
        <p:spPr bwMode="auto">
          <a:xfrm>
            <a:off x="1768476" y="5146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3" name="Straight Connector 12"/>
          <p:cNvCxnSpPr>
            <a:stCxn id="95237" idx="1"/>
            <a:endCxn id="95237" idx="3"/>
          </p:cNvCxnSpPr>
          <p:nvPr/>
        </p:nvCxnSpPr>
        <p:spPr>
          <a:xfrm rot="10800000" flipH="1">
            <a:off x="1768476" y="5468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5237" idx="2"/>
          </p:cNvCxnSpPr>
          <p:nvPr/>
        </p:nvCxnSpPr>
        <p:spPr>
          <a:xfrm rot="5400000" flipH="1">
            <a:off x="1835944" y="56300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40" name="TextBox 14"/>
          <p:cNvSpPr txBox="1">
            <a:spLocks noChangeArrowheads="1"/>
          </p:cNvSpPr>
          <p:nvPr/>
        </p:nvSpPr>
        <p:spPr bwMode="auto">
          <a:xfrm>
            <a:off x="2320926" y="51466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>
              <a:buFont typeface="Symbol" pitchFamily="18" charset="2"/>
              <a:buChar char="Æ"/>
            </a:pP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6" name="Straight Connector 15"/>
          <p:cNvCxnSpPr>
            <a:stCxn id="95240" idx="1"/>
            <a:endCxn id="95240" idx="3"/>
          </p:cNvCxnSpPr>
          <p:nvPr/>
        </p:nvCxnSpPr>
        <p:spPr>
          <a:xfrm rot="10800000" flipH="1">
            <a:off x="2320926" y="5468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5240" idx="2"/>
          </p:cNvCxnSpPr>
          <p:nvPr/>
        </p:nvCxnSpPr>
        <p:spPr>
          <a:xfrm rot="5400000" flipH="1">
            <a:off x="2388394" y="56300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43" name="TextBox 18"/>
          <p:cNvSpPr txBox="1">
            <a:spLocks noChangeArrowheads="1"/>
          </p:cNvSpPr>
          <p:nvPr/>
        </p:nvSpPr>
        <p:spPr bwMode="auto">
          <a:xfrm>
            <a:off x="2873376" y="51482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0" name="Straight Connector 19"/>
          <p:cNvCxnSpPr>
            <a:stCxn id="95243" idx="1"/>
            <a:endCxn id="95243" idx="3"/>
          </p:cNvCxnSpPr>
          <p:nvPr/>
        </p:nvCxnSpPr>
        <p:spPr>
          <a:xfrm rot="10800000" flipH="1">
            <a:off x="2873376" y="54721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5243" idx="2"/>
          </p:cNvCxnSpPr>
          <p:nvPr/>
        </p:nvCxnSpPr>
        <p:spPr>
          <a:xfrm rot="5400000" flipH="1">
            <a:off x="2941638" y="56324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46" name="TextBox 21"/>
          <p:cNvSpPr txBox="1">
            <a:spLocks noChangeArrowheads="1"/>
          </p:cNvSpPr>
          <p:nvPr/>
        </p:nvSpPr>
        <p:spPr bwMode="auto">
          <a:xfrm>
            <a:off x="3425826" y="5151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3" name="Straight Connector 22"/>
          <p:cNvCxnSpPr>
            <a:stCxn id="95246" idx="1"/>
            <a:endCxn id="95246" idx="3"/>
          </p:cNvCxnSpPr>
          <p:nvPr/>
        </p:nvCxnSpPr>
        <p:spPr>
          <a:xfrm rot="10800000" flipH="1">
            <a:off x="3425826" y="54737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5246" idx="2"/>
          </p:cNvCxnSpPr>
          <p:nvPr/>
        </p:nvCxnSpPr>
        <p:spPr>
          <a:xfrm rot="5400000" flipH="1">
            <a:off x="3493294" y="56348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49" name="TextBox 24"/>
          <p:cNvSpPr txBox="1">
            <a:spLocks noChangeArrowheads="1"/>
          </p:cNvSpPr>
          <p:nvPr/>
        </p:nvSpPr>
        <p:spPr bwMode="auto">
          <a:xfrm>
            <a:off x="3978276" y="5153025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26" name="Straight Connector 25"/>
          <p:cNvCxnSpPr>
            <a:stCxn id="95249" idx="1"/>
            <a:endCxn id="95249" idx="3"/>
          </p:cNvCxnSpPr>
          <p:nvPr/>
        </p:nvCxnSpPr>
        <p:spPr>
          <a:xfrm rot="10800000" flipH="1">
            <a:off x="3978276" y="54768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5249" idx="2"/>
          </p:cNvCxnSpPr>
          <p:nvPr/>
        </p:nvCxnSpPr>
        <p:spPr>
          <a:xfrm rot="5400000" flipH="1">
            <a:off x="4045744" y="563800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52" name="TextBox 30"/>
          <p:cNvSpPr txBox="1">
            <a:spLocks noChangeArrowheads="1"/>
          </p:cNvSpPr>
          <p:nvPr/>
        </p:nvSpPr>
        <p:spPr bwMode="auto">
          <a:xfrm>
            <a:off x="5083176" y="51593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M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2" name="Straight Connector 31"/>
          <p:cNvCxnSpPr>
            <a:stCxn id="95252" idx="1"/>
            <a:endCxn id="95252" idx="3"/>
          </p:cNvCxnSpPr>
          <p:nvPr/>
        </p:nvCxnSpPr>
        <p:spPr>
          <a:xfrm rot="10800000" flipH="1">
            <a:off x="5083176" y="54816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5252" idx="2"/>
          </p:cNvCxnSpPr>
          <p:nvPr/>
        </p:nvCxnSpPr>
        <p:spPr>
          <a:xfrm rot="5400000" flipH="1">
            <a:off x="5150644" y="5642769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55" name="TextBox 33"/>
          <p:cNvSpPr txBox="1">
            <a:spLocks noChangeArrowheads="1"/>
          </p:cNvSpPr>
          <p:nvPr/>
        </p:nvSpPr>
        <p:spPr bwMode="auto">
          <a:xfrm>
            <a:off x="5635626" y="51609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O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5" name="Straight Connector 34"/>
          <p:cNvCxnSpPr>
            <a:stCxn id="95255" idx="1"/>
            <a:endCxn id="95255" idx="3"/>
          </p:cNvCxnSpPr>
          <p:nvPr/>
        </p:nvCxnSpPr>
        <p:spPr>
          <a:xfrm rot="10800000" flipH="1">
            <a:off x="5635626" y="54848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5255" idx="2"/>
          </p:cNvCxnSpPr>
          <p:nvPr/>
        </p:nvCxnSpPr>
        <p:spPr>
          <a:xfrm rot="5400000" flipH="1">
            <a:off x="5703888" y="5645150"/>
            <a:ext cx="32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58" name="TextBox 36"/>
          <p:cNvSpPr txBox="1">
            <a:spLocks noChangeArrowheads="1"/>
          </p:cNvSpPr>
          <p:nvPr/>
        </p:nvSpPr>
        <p:spPr bwMode="auto">
          <a:xfrm>
            <a:off x="6188076" y="51641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Q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8" name="Straight Connector 37"/>
          <p:cNvCxnSpPr>
            <a:stCxn id="95258" idx="1"/>
            <a:endCxn id="95258" idx="3"/>
          </p:cNvCxnSpPr>
          <p:nvPr/>
        </p:nvCxnSpPr>
        <p:spPr>
          <a:xfrm rot="10800000" flipH="1">
            <a:off x="6188076" y="54879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5258" idx="2"/>
          </p:cNvCxnSpPr>
          <p:nvPr/>
        </p:nvCxnSpPr>
        <p:spPr>
          <a:xfrm rot="5400000" flipH="1">
            <a:off x="6256338" y="56483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61" name="TextBox 39"/>
          <p:cNvSpPr txBox="1">
            <a:spLocks noChangeArrowheads="1"/>
          </p:cNvSpPr>
          <p:nvPr/>
        </p:nvSpPr>
        <p:spPr bwMode="auto">
          <a:xfrm>
            <a:off x="6740526" y="51673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S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1" name="Straight Connector 40"/>
          <p:cNvCxnSpPr>
            <a:stCxn id="95261" idx="1"/>
            <a:endCxn id="95261" idx="3"/>
          </p:cNvCxnSpPr>
          <p:nvPr/>
        </p:nvCxnSpPr>
        <p:spPr>
          <a:xfrm rot="10800000" flipH="1">
            <a:off x="6740526" y="54895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5261" idx="2"/>
          </p:cNvCxnSpPr>
          <p:nvPr/>
        </p:nvCxnSpPr>
        <p:spPr>
          <a:xfrm rot="5400000" flipH="1">
            <a:off x="6808788" y="56515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64" name="TextBox 45"/>
          <p:cNvSpPr txBox="1">
            <a:spLocks noChangeArrowheads="1"/>
          </p:cNvSpPr>
          <p:nvPr/>
        </p:nvSpPr>
        <p:spPr bwMode="auto">
          <a:xfrm>
            <a:off x="7845426" y="51720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W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7" name="Straight Connector 46"/>
          <p:cNvCxnSpPr>
            <a:stCxn id="95264" idx="1"/>
            <a:endCxn id="95264" idx="3"/>
          </p:cNvCxnSpPr>
          <p:nvPr/>
        </p:nvCxnSpPr>
        <p:spPr>
          <a:xfrm rot="10800000" flipH="1">
            <a:off x="7845426" y="5494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5264" idx="2"/>
          </p:cNvCxnSpPr>
          <p:nvPr/>
        </p:nvCxnSpPr>
        <p:spPr>
          <a:xfrm rot="5400000" flipH="1">
            <a:off x="7913688" y="56562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67" name="TextBox 60"/>
          <p:cNvSpPr txBox="1">
            <a:spLocks noChangeArrowheads="1"/>
          </p:cNvSpPr>
          <p:nvPr/>
        </p:nvSpPr>
        <p:spPr bwMode="auto">
          <a:xfrm>
            <a:off x="2044701" y="42640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95267" idx="1"/>
            <a:endCxn id="95267" idx="3"/>
          </p:cNvCxnSpPr>
          <p:nvPr/>
        </p:nvCxnSpPr>
        <p:spPr>
          <a:xfrm rot="10800000" flipH="1">
            <a:off x="2044701" y="45878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5267" idx="2"/>
          </p:cNvCxnSpPr>
          <p:nvPr/>
        </p:nvCxnSpPr>
        <p:spPr>
          <a:xfrm rot="5400000" flipH="1">
            <a:off x="2112963" y="474821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70" name="TextBox 63"/>
          <p:cNvSpPr txBox="1">
            <a:spLocks noChangeArrowheads="1"/>
          </p:cNvSpPr>
          <p:nvPr/>
        </p:nvSpPr>
        <p:spPr bwMode="auto">
          <a:xfrm>
            <a:off x="3149601" y="4262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95270" idx="1"/>
            <a:endCxn id="95270" idx="3"/>
          </p:cNvCxnSpPr>
          <p:nvPr/>
        </p:nvCxnSpPr>
        <p:spPr>
          <a:xfrm rot="10800000" flipH="1">
            <a:off x="3149601" y="458470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5270" idx="2"/>
          </p:cNvCxnSpPr>
          <p:nvPr/>
        </p:nvCxnSpPr>
        <p:spPr>
          <a:xfrm rot="5400000" flipH="1">
            <a:off x="3217069" y="474583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73" name="TextBox 66"/>
          <p:cNvSpPr txBox="1">
            <a:spLocks noChangeArrowheads="1"/>
          </p:cNvSpPr>
          <p:nvPr/>
        </p:nvSpPr>
        <p:spPr bwMode="auto">
          <a:xfrm>
            <a:off x="4254501" y="426085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J</a:t>
            </a:r>
          </a:p>
          <a:p>
            <a:pPr algn="ctr"/>
            <a:r>
              <a:rPr lang="en-US">
                <a:sym typeface="Symbol" pitchFamily="18" charset="2"/>
              </a:rPr>
              <a:t>   </a:t>
            </a:r>
            <a:r>
              <a:rPr lang="en-US" sz="1400">
                <a:sym typeface="Symbol" pitchFamily="18" charset="2"/>
              </a:rPr>
              <a:t> </a:t>
            </a:r>
            <a:endParaRPr lang="en-US"/>
          </a:p>
        </p:txBody>
      </p:sp>
      <p:cxnSp>
        <p:nvCxnSpPr>
          <p:cNvPr id="95274" name="Straight Connector 67"/>
          <p:cNvCxnSpPr>
            <a:cxnSpLocks noChangeShapeType="1"/>
            <a:stCxn id="95273" idx="1"/>
            <a:endCxn id="95273" idx="3"/>
          </p:cNvCxnSpPr>
          <p:nvPr/>
        </p:nvCxnSpPr>
        <p:spPr bwMode="auto">
          <a:xfrm>
            <a:off x="4254501" y="4586288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5275" name="Straight Connector 68"/>
          <p:cNvCxnSpPr>
            <a:cxnSpLocks noChangeShapeType="1"/>
          </p:cNvCxnSpPr>
          <p:nvPr/>
        </p:nvCxnSpPr>
        <p:spPr bwMode="auto">
          <a:xfrm flipH="1">
            <a:off x="4483100" y="4594225"/>
            <a:ext cx="1588" cy="323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5276" name="TextBox 69"/>
          <p:cNvSpPr txBox="1">
            <a:spLocks noChangeArrowheads="1"/>
          </p:cNvSpPr>
          <p:nvPr/>
        </p:nvSpPr>
        <p:spPr bwMode="auto">
          <a:xfrm>
            <a:off x="5359401" y="42592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N</a:t>
            </a:r>
          </a:p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95276" idx="1"/>
            <a:endCxn id="95276" idx="3"/>
          </p:cNvCxnSpPr>
          <p:nvPr/>
        </p:nvCxnSpPr>
        <p:spPr>
          <a:xfrm rot="10800000" flipH="1">
            <a:off x="5359401" y="45815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5276" idx="2"/>
          </p:cNvCxnSpPr>
          <p:nvPr/>
        </p:nvCxnSpPr>
        <p:spPr>
          <a:xfrm rot="5400000" flipH="1">
            <a:off x="5426869" y="474265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79" name="TextBox 72"/>
          <p:cNvSpPr txBox="1">
            <a:spLocks noChangeArrowheads="1"/>
          </p:cNvSpPr>
          <p:nvPr/>
        </p:nvSpPr>
        <p:spPr bwMode="auto">
          <a:xfrm>
            <a:off x="6464301" y="4256088"/>
            <a:ext cx="4603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95279" idx="1"/>
            <a:endCxn id="95279" idx="3"/>
          </p:cNvCxnSpPr>
          <p:nvPr/>
        </p:nvCxnSpPr>
        <p:spPr>
          <a:xfrm rot="10800000" flipH="1">
            <a:off x="6464301" y="45799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95279" idx="2"/>
          </p:cNvCxnSpPr>
          <p:nvPr/>
        </p:nvCxnSpPr>
        <p:spPr>
          <a:xfrm rot="5400000" flipH="1">
            <a:off x="6532563" y="474186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82" name="TextBox 75"/>
          <p:cNvSpPr txBox="1">
            <a:spLocks noChangeArrowheads="1"/>
          </p:cNvSpPr>
          <p:nvPr/>
        </p:nvSpPr>
        <p:spPr bwMode="auto">
          <a:xfrm>
            <a:off x="7569201" y="425450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V</a:t>
            </a:r>
          </a:p>
          <a:p>
            <a:pPr algn="ctr"/>
            <a:endParaRPr lang="en-US"/>
          </a:p>
        </p:txBody>
      </p:sp>
      <p:cxnSp>
        <p:nvCxnSpPr>
          <p:cNvPr id="95283" name="Straight Connector 76"/>
          <p:cNvCxnSpPr>
            <a:cxnSpLocks noChangeShapeType="1"/>
            <a:stCxn id="95282" idx="1"/>
            <a:endCxn id="95282" idx="3"/>
          </p:cNvCxnSpPr>
          <p:nvPr/>
        </p:nvCxnSpPr>
        <p:spPr bwMode="auto">
          <a:xfrm>
            <a:off x="7569201" y="4579938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77"/>
          <p:cNvCxnSpPr/>
          <p:nvPr/>
        </p:nvCxnSpPr>
        <p:spPr>
          <a:xfrm rot="5400000" flipH="1">
            <a:off x="7638257" y="4733132"/>
            <a:ext cx="32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85" name="TextBox 78"/>
          <p:cNvSpPr txBox="1">
            <a:spLocks noChangeArrowheads="1"/>
          </p:cNvSpPr>
          <p:nvPr/>
        </p:nvSpPr>
        <p:spPr bwMode="auto">
          <a:xfrm>
            <a:off x="8674101" y="42529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Y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80" name="Straight Connector 79"/>
          <p:cNvCxnSpPr>
            <a:stCxn id="95285" idx="1"/>
            <a:endCxn id="95285" idx="3"/>
          </p:cNvCxnSpPr>
          <p:nvPr/>
        </p:nvCxnSpPr>
        <p:spPr>
          <a:xfrm rot="10800000" flipH="1">
            <a:off x="8674101" y="45767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5285" idx="2"/>
          </p:cNvCxnSpPr>
          <p:nvPr/>
        </p:nvCxnSpPr>
        <p:spPr>
          <a:xfrm rot="5400000" flipH="1">
            <a:off x="8743157" y="4737894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88" name="TextBox 84"/>
          <p:cNvSpPr txBox="1">
            <a:spLocks noChangeArrowheads="1"/>
          </p:cNvSpPr>
          <p:nvPr/>
        </p:nvSpPr>
        <p:spPr bwMode="auto">
          <a:xfrm>
            <a:off x="2597151" y="334327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95288" idx="1"/>
            <a:endCxn id="95288" idx="3"/>
          </p:cNvCxnSpPr>
          <p:nvPr/>
        </p:nvCxnSpPr>
        <p:spPr>
          <a:xfrm rot="10800000" flipH="1">
            <a:off x="2597151" y="36671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95288" idx="2"/>
          </p:cNvCxnSpPr>
          <p:nvPr/>
        </p:nvCxnSpPr>
        <p:spPr>
          <a:xfrm rot="5400000" flipH="1">
            <a:off x="2665413" y="3827463"/>
            <a:ext cx="3222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91" name="TextBox 87"/>
          <p:cNvSpPr txBox="1">
            <a:spLocks noChangeArrowheads="1"/>
          </p:cNvSpPr>
          <p:nvPr/>
        </p:nvSpPr>
        <p:spPr bwMode="auto">
          <a:xfrm>
            <a:off x="4806951" y="33416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95291" idx="1"/>
            <a:endCxn id="95291" idx="3"/>
          </p:cNvCxnSpPr>
          <p:nvPr/>
        </p:nvCxnSpPr>
        <p:spPr>
          <a:xfrm rot="10800000" flipH="1">
            <a:off x="4806951" y="36639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5291" idx="2"/>
          </p:cNvCxnSpPr>
          <p:nvPr/>
        </p:nvCxnSpPr>
        <p:spPr>
          <a:xfrm rot="5400000" flipH="1">
            <a:off x="4874419" y="382508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94" name="TextBox 90"/>
          <p:cNvSpPr txBox="1">
            <a:spLocks noChangeArrowheads="1"/>
          </p:cNvSpPr>
          <p:nvPr/>
        </p:nvSpPr>
        <p:spPr bwMode="auto">
          <a:xfrm>
            <a:off x="7016751" y="33401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T</a:t>
            </a:r>
          </a:p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5294" idx="1"/>
            <a:endCxn id="95294" idx="3"/>
          </p:cNvCxnSpPr>
          <p:nvPr/>
        </p:nvCxnSpPr>
        <p:spPr>
          <a:xfrm rot="10800000" flipH="1">
            <a:off x="7016751" y="36623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5294" idx="2"/>
          </p:cNvCxnSpPr>
          <p:nvPr/>
        </p:nvCxnSpPr>
        <p:spPr>
          <a:xfrm rot="5400000" flipH="1">
            <a:off x="7085013" y="38242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97" name="TextBox 93"/>
          <p:cNvSpPr txBox="1">
            <a:spLocks noChangeArrowheads="1"/>
          </p:cNvSpPr>
          <p:nvPr/>
        </p:nvSpPr>
        <p:spPr bwMode="auto">
          <a:xfrm>
            <a:off x="9226551" y="33385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Z</a:t>
            </a:r>
          </a:p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5297" idx="1"/>
            <a:endCxn id="95297" idx="3"/>
          </p:cNvCxnSpPr>
          <p:nvPr/>
        </p:nvCxnSpPr>
        <p:spPr>
          <a:xfrm rot="10800000" flipH="1">
            <a:off x="9226551" y="36607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5297" idx="2"/>
          </p:cNvCxnSpPr>
          <p:nvPr/>
        </p:nvCxnSpPr>
        <p:spPr>
          <a:xfrm rot="5400000" flipH="1">
            <a:off x="9294813" y="38227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00" name="TextBox 96"/>
          <p:cNvSpPr txBox="1">
            <a:spLocks noChangeArrowheads="1"/>
          </p:cNvSpPr>
          <p:nvPr/>
        </p:nvSpPr>
        <p:spPr bwMode="auto">
          <a:xfrm>
            <a:off x="8121651" y="23764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X</a:t>
            </a:r>
          </a:p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5300" idx="1"/>
            <a:endCxn id="95300" idx="3"/>
          </p:cNvCxnSpPr>
          <p:nvPr/>
        </p:nvCxnSpPr>
        <p:spPr>
          <a:xfrm rot="10800000" flipH="1">
            <a:off x="8121651" y="2700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300" idx="2"/>
          </p:cNvCxnSpPr>
          <p:nvPr/>
        </p:nvCxnSpPr>
        <p:spPr>
          <a:xfrm rot="5400000" flipH="1">
            <a:off x="8190707" y="2861469"/>
            <a:ext cx="322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03" name="TextBox 99"/>
          <p:cNvSpPr txBox="1">
            <a:spLocks noChangeArrowheads="1"/>
          </p:cNvSpPr>
          <p:nvPr/>
        </p:nvSpPr>
        <p:spPr bwMode="auto">
          <a:xfrm>
            <a:off x="3748089" y="23764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95303" idx="1"/>
            <a:endCxn id="95303" idx="3"/>
          </p:cNvCxnSpPr>
          <p:nvPr/>
        </p:nvCxnSpPr>
        <p:spPr>
          <a:xfrm rot="10800000" flipH="1">
            <a:off x="3748089" y="2700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303" idx="2"/>
          </p:cNvCxnSpPr>
          <p:nvPr/>
        </p:nvCxnSpPr>
        <p:spPr>
          <a:xfrm rot="5400000" flipH="1">
            <a:off x="3816351" y="2860676"/>
            <a:ext cx="3222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280150" y="18700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4208463" y="1870076"/>
            <a:ext cx="1841500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 flipV="1">
            <a:off x="3057525" y="28829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7477125" y="2882901"/>
            <a:ext cx="782638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070350" y="28829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489950" y="2882901"/>
            <a:ext cx="73660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23899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45997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8095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9019382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 flipH="1">
            <a:off x="28503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6200000" flipH="1">
            <a:off x="50601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6200000" flipH="1">
            <a:off x="7269957" y="396478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95237" idx="0"/>
          </p:cNvCxnSpPr>
          <p:nvPr/>
        </p:nvCxnSpPr>
        <p:spPr>
          <a:xfrm rot="5400000">
            <a:off x="19026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30075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1124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52173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6322220" y="486648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95240" idx="0"/>
          </p:cNvCxnSpPr>
          <p:nvPr/>
        </p:nvCxnSpPr>
        <p:spPr>
          <a:xfrm rot="16200000" flipH="1">
            <a:off x="22939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H="1">
            <a:off x="33988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56086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67135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6200000" flipH="1">
            <a:off x="7818439" y="488950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29" name="TextBox 63"/>
          <p:cNvSpPr txBox="1">
            <a:spLocks noChangeArrowheads="1"/>
          </p:cNvSpPr>
          <p:nvPr/>
        </p:nvSpPr>
        <p:spPr bwMode="auto">
          <a:xfrm>
            <a:off x="4521201" y="5148264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K</a:t>
            </a:r>
          </a:p>
          <a:p>
            <a:r>
              <a:rPr lang="en-US">
                <a:sym typeface="Symbol" pitchFamily="18" charset="2"/>
              </a:rPr>
              <a:t> </a:t>
            </a:r>
          </a:p>
        </p:txBody>
      </p:sp>
      <p:cxnSp>
        <p:nvCxnSpPr>
          <p:cNvPr id="95330" name="Straight Connector 64"/>
          <p:cNvCxnSpPr>
            <a:cxnSpLocks noChangeShapeType="1"/>
          </p:cNvCxnSpPr>
          <p:nvPr/>
        </p:nvCxnSpPr>
        <p:spPr bwMode="auto">
          <a:xfrm>
            <a:off x="4521201" y="5473700"/>
            <a:ext cx="460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" name="Straight Connector 65"/>
          <p:cNvCxnSpPr/>
          <p:nvPr/>
        </p:nvCxnSpPr>
        <p:spPr>
          <a:xfrm rot="5400000" flipH="1">
            <a:off x="4588669" y="563800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32" name="TextBox 36"/>
          <p:cNvSpPr txBox="1">
            <a:spLocks noChangeArrowheads="1"/>
          </p:cNvSpPr>
          <p:nvPr/>
        </p:nvSpPr>
        <p:spPr bwMode="auto">
          <a:xfrm>
            <a:off x="7286626" y="5149851"/>
            <a:ext cx="4603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U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1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4" name="Straight Connector 38"/>
          <p:cNvCxnSpPr/>
          <p:nvPr/>
        </p:nvCxnSpPr>
        <p:spPr>
          <a:xfrm rot="5400000" flipH="1">
            <a:off x="7354888" y="56229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27"/>
          <p:cNvCxnSpPr/>
          <p:nvPr/>
        </p:nvCxnSpPr>
        <p:spPr>
          <a:xfrm rot="5400000">
            <a:off x="7420770" y="4860132"/>
            <a:ext cx="3762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0"/>
          <p:cNvCxnSpPr/>
          <p:nvPr/>
        </p:nvCxnSpPr>
        <p:spPr>
          <a:xfrm rot="10800000" flipH="1">
            <a:off x="7286626" y="549433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3"/>
          <p:cNvCxnSpPr/>
          <p:nvPr/>
        </p:nvCxnSpPr>
        <p:spPr>
          <a:xfrm rot="16200000" flipH="1">
            <a:off x="4440239" y="4883151"/>
            <a:ext cx="376237" cy="13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1860550" y="1087438"/>
            <a:ext cx="3729038" cy="646112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How can we list (print out) everything in the tree IN ORDER?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694489" y="1087438"/>
            <a:ext cx="3222625" cy="646112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Visiting all nodes in a tree is known as a </a:t>
            </a:r>
            <a:r>
              <a:rPr lang="en-US" i="1" u="sng"/>
              <a:t>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0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r>
              <a:rPr lang="en-US" dirty="0" smtClean="0"/>
              <a:t>Deleting Node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From a Tree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70689" y="904875"/>
            <a:ext cx="11887200" cy="537845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has </a:t>
            </a:r>
            <a:r>
              <a:rPr lang="en-US" i="1" u="sng" dirty="0" smtClean="0"/>
              <a:t>two</a:t>
            </a:r>
            <a:r>
              <a:rPr lang="en-US" dirty="0" smtClean="0"/>
              <a:t> children, then </a:t>
            </a:r>
            <a:r>
              <a:rPr lang="en-US" dirty="0" smtClean="0"/>
              <a:t>we’ll learn how to handle that in 2510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7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 smtClean="0"/>
              <a:t>End of </a:t>
            </a:r>
            <a:r>
              <a:rPr lang="en-US" dirty="0" err="1" smtClean="0"/>
              <a:t>Cormen</a:t>
            </a:r>
            <a:r>
              <a:rPr lang="en-US" dirty="0" smtClean="0"/>
              <a:t> Chapter 12</a:t>
            </a:r>
          </a:p>
        </p:txBody>
      </p:sp>
      <p:sp>
        <p:nvSpPr>
          <p:cNvPr id="201730" name="Content Placeholder 2"/>
          <p:cNvSpPr>
            <a:spLocks noGrp="1"/>
          </p:cNvSpPr>
          <p:nvPr>
            <p:ph idx="1"/>
          </p:nvPr>
        </p:nvSpPr>
        <p:spPr>
          <a:xfrm>
            <a:off x="1638300" y="1104901"/>
            <a:ext cx="8915400" cy="5021263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endParaRPr lang="en-US" smtClean="0"/>
          </a:p>
          <a:p>
            <a:pPr algn="ctr">
              <a:buFont typeface="Wingdings 2" pitchFamily="18" charset="2"/>
              <a:buNone/>
            </a:pPr>
            <a:endParaRPr lang="en-US" smtClean="0"/>
          </a:p>
          <a:p>
            <a:pPr algn="ctr">
              <a:buFont typeface="Wingdings 2" pitchFamily="18" charset="2"/>
              <a:buNone/>
            </a:pPr>
            <a:endParaRPr lang="en-US" smtClean="0"/>
          </a:p>
          <a:p>
            <a:pPr algn="ctr">
              <a:buFont typeface="Wingdings 2" pitchFamily="18" charset="2"/>
              <a:buNone/>
            </a:pPr>
            <a:r>
              <a:rPr lang="en-US" sz="8000"/>
              <a:t>Any Questions?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dirty="0" smtClean="0"/>
              <a:t>Binary Tree Traversal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1633539" y="3830639"/>
            <a:ext cx="8924925" cy="2117725"/>
          </a:xfrm>
        </p:spPr>
        <p:txBody>
          <a:bodyPr/>
          <a:lstStyle/>
          <a:p>
            <a:r>
              <a:rPr lang="en-US" smtClean="0"/>
              <a:t>One node</a:t>
            </a:r>
          </a:p>
          <a:p>
            <a:pPr lvl="1"/>
            <a:r>
              <a:rPr lang="en-US" smtClean="0"/>
              <a:t>Print out the contents of the node.</a:t>
            </a:r>
          </a:p>
        </p:txBody>
      </p:sp>
      <p:sp>
        <p:nvSpPr>
          <p:cNvPr id="97283" name="TextBox 9"/>
          <p:cNvSpPr txBox="1">
            <a:spLocks noChangeArrowheads="1"/>
          </p:cNvSpPr>
          <p:nvPr/>
        </p:nvSpPr>
        <p:spPr bwMode="auto">
          <a:xfrm>
            <a:off x="5819776" y="16732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4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1" name="Straight Connector 10"/>
          <p:cNvCxnSpPr>
            <a:stCxn id="97283" idx="1"/>
            <a:endCxn id="97283" idx="3"/>
          </p:cNvCxnSpPr>
          <p:nvPr/>
        </p:nvCxnSpPr>
        <p:spPr>
          <a:xfrm rot="10800000" flipH="1">
            <a:off x="5819776" y="19970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7283" idx="2"/>
          </p:cNvCxnSpPr>
          <p:nvPr/>
        </p:nvCxnSpPr>
        <p:spPr>
          <a:xfrm rot="5400000" flipH="1">
            <a:off x="5888038" y="21574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Binary Tree Traversal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1633539" y="3538538"/>
            <a:ext cx="8924925" cy="2532062"/>
          </a:xfrm>
        </p:spPr>
        <p:txBody>
          <a:bodyPr/>
          <a:lstStyle/>
          <a:p>
            <a:r>
              <a:rPr lang="en-US" smtClean="0"/>
              <a:t>Three nodes</a:t>
            </a:r>
          </a:p>
          <a:p>
            <a:pPr lvl="1"/>
            <a:r>
              <a:rPr lang="en-US" smtClean="0"/>
              <a:t>Start at the root (the only place we </a:t>
            </a:r>
            <a:r>
              <a:rPr lang="en-US" i="1" u="sng" smtClean="0"/>
              <a:t>can</a:t>
            </a:r>
            <a:r>
              <a:rPr lang="en-US" smtClean="0"/>
              <a:t> start)</a:t>
            </a:r>
          </a:p>
          <a:p>
            <a:pPr lvl="1"/>
            <a:r>
              <a:rPr lang="en-US" smtClean="0"/>
              <a:t>Print what’s in the left-child node (A)</a:t>
            </a:r>
          </a:p>
          <a:p>
            <a:pPr lvl="1"/>
            <a:r>
              <a:rPr lang="en-US" smtClean="0"/>
              <a:t>Print what’s in the root node (B)</a:t>
            </a:r>
          </a:p>
          <a:p>
            <a:pPr lvl="1"/>
            <a:r>
              <a:rPr lang="en-US" smtClean="0"/>
              <a:t>Print what’s in the right-child node (C)</a:t>
            </a:r>
          </a:p>
        </p:txBody>
      </p:sp>
      <p:sp>
        <p:nvSpPr>
          <p:cNvPr id="99331" name="TextBox 3"/>
          <p:cNvSpPr txBox="1">
            <a:spLocks noChangeArrowheads="1"/>
          </p:cNvSpPr>
          <p:nvPr/>
        </p:nvSpPr>
        <p:spPr bwMode="auto">
          <a:xfrm>
            <a:off x="5267326" y="259238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4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5" name="Straight Connector 4"/>
          <p:cNvCxnSpPr>
            <a:stCxn id="99331" idx="1"/>
            <a:endCxn id="99331" idx="3"/>
          </p:cNvCxnSpPr>
          <p:nvPr/>
        </p:nvCxnSpPr>
        <p:spPr>
          <a:xfrm rot="10800000" flipH="1">
            <a:off x="5267326" y="2914650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99331" idx="2"/>
          </p:cNvCxnSpPr>
          <p:nvPr/>
        </p:nvCxnSpPr>
        <p:spPr>
          <a:xfrm rot="5400000" flipH="1">
            <a:off x="5334794" y="3075781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4" name="TextBox 6"/>
          <p:cNvSpPr txBox="1">
            <a:spLocks noChangeArrowheads="1"/>
          </p:cNvSpPr>
          <p:nvPr/>
        </p:nvSpPr>
        <p:spPr bwMode="auto">
          <a:xfrm>
            <a:off x="6372226" y="25908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/>
            <a:r>
              <a:rPr lang="en-US">
                <a:sym typeface="Symbol" pitchFamily="18" charset="2"/>
              </a:rPr>
              <a:t> </a:t>
            </a:r>
            <a:endParaRPr lang="en-US"/>
          </a:p>
        </p:txBody>
      </p:sp>
      <p:cxnSp>
        <p:nvCxnSpPr>
          <p:cNvPr id="8" name="Straight Connector 7"/>
          <p:cNvCxnSpPr>
            <a:stCxn id="99334" idx="1"/>
            <a:endCxn id="99334" idx="3"/>
          </p:cNvCxnSpPr>
          <p:nvPr/>
        </p:nvCxnSpPr>
        <p:spPr>
          <a:xfrm rot="10800000" flipH="1">
            <a:off x="6372226" y="29130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99334" idx="2"/>
          </p:cNvCxnSpPr>
          <p:nvPr/>
        </p:nvCxnSpPr>
        <p:spPr>
          <a:xfrm rot="5400000" flipH="1">
            <a:off x="6440488" y="3074988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7" name="TextBox 9"/>
          <p:cNvSpPr txBox="1">
            <a:spLocks noChangeArrowheads="1"/>
          </p:cNvSpPr>
          <p:nvPr/>
        </p:nvSpPr>
        <p:spPr bwMode="auto">
          <a:xfrm>
            <a:off x="5819776" y="1673226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9337" idx="1"/>
            <a:endCxn id="99337" idx="3"/>
          </p:cNvCxnSpPr>
          <p:nvPr/>
        </p:nvCxnSpPr>
        <p:spPr>
          <a:xfrm rot="10800000" flipH="1">
            <a:off x="5819776" y="19970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9337" idx="2"/>
          </p:cNvCxnSpPr>
          <p:nvPr/>
        </p:nvCxnSpPr>
        <p:spPr>
          <a:xfrm rot="5400000" flipH="1">
            <a:off x="5888038" y="2157413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612606" y="22963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072981" y="2296319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en-US" smtClean="0"/>
              <a:t>Binary Tree Traversal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1633539" y="3684588"/>
            <a:ext cx="8924925" cy="2532062"/>
          </a:xfrm>
        </p:spPr>
        <p:txBody>
          <a:bodyPr/>
          <a:lstStyle/>
          <a:p>
            <a:r>
              <a:rPr lang="en-US" smtClean="0"/>
              <a:t>Five nodes</a:t>
            </a:r>
          </a:p>
          <a:p>
            <a:pPr lvl="1"/>
            <a:r>
              <a:rPr lang="en-US" smtClean="0"/>
              <a:t>Start at the root (the only place we </a:t>
            </a:r>
            <a:r>
              <a:rPr lang="en-US" i="1" u="sng" smtClean="0"/>
              <a:t>can</a:t>
            </a:r>
            <a:r>
              <a:rPr lang="en-US" smtClean="0"/>
              <a:t> start)</a:t>
            </a:r>
          </a:p>
          <a:p>
            <a:pPr lvl="1"/>
            <a:r>
              <a:rPr lang="en-US" smtClean="0"/>
              <a:t>Print the contents of the left sub-tree (B D F)</a:t>
            </a:r>
          </a:p>
          <a:p>
            <a:pPr lvl="1"/>
            <a:r>
              <a:rPr lang="en-US" smtClean="0"/>
              <a:t>Print the contents of the root node (L)</a:t>
            </a:r>
          </a:p>
          <a:p>
            <a:pPr lvl="1"/>
            <a:r>
              <a:rPr lang="en-US" smtClean="0"/>
              <a:t>Print the contents of the right sub-tree (R)</a:t>
            </a:r>
          </a:p>
        </p:txBody>
      </p:sp>
      <p:sp>
        <p:nvSpPr>
          <p:cNvPr id="101379" name="TextBox 3"/>
          <p:cNvSpPr txBox="1">
            <a:spLocks noChangeArrowheads="1"/>
          </p:cNvSpPr>
          <p:nvPr/>
        </p:nvSpPr>
        <p:spPr bwMode="auto">
          <a:xfrm>
            <a:off x="5267326" y="200660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101379" idx="1"/>
            <a:endCxn id="101379" idx="3"/>
          </p:cNvCxnSpPr>
          <p:nvPr/>
        </p:nvCxnSpPr>
        <p:spPr>
          <a:xfrm rot="10800000" flipH="1">
            <a:off x="5267326" y="232886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01379" idx="2"/>
          </p:cNvCxnSpPr>
          <p:nvPr/>
        </p:nvCxnSpPr>
        <p:spPr>
          <a:xfrm rot="5400000" flipH="1">
            <a:off x="5334794" y="2489994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2" name="TextBox 6"/>
          <p:cNvSpPr txBox="1">
            <a:spLocks noChangeArrowheads="1"/>
          </p:cNvSpPr>
          <p:nvPr/>
        </p:nvSpPr>
        <p:spPr bwMode="auto">
          <a:xfrm>
            <a:off x="6372226" y="200501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R</a:t>
            </a:r>
          </a:p>
          <a:p>
            <a:pPr algn="ctr"/>
            <a:r>
              <a:rPr lang="en-US">
                <a:sym typeface="Symbol" pitchFamily="18" charset="2"/>
              </a:rPr>
              <a:t> </a:t>
            </a:r>
            <a:endParaRPr lang="en-US"/>
          </a:p>
        </p:txBody>
      </p:sp>
      <p:cxnSp>
        <p:nvCxnSpPr>
          <p:cNvPr id="8" name="Straight Connector 7"/>
          <p:cNvCxnSpPr>
            <a:stCxn id="101382" idx="1"/>
            <a:endCxn id="101382" idx="3"/>
          </p:cNvCxnSpPr>
          <p:nvPr/>
        </p:nvCxnSpPr>
        <p:spPr>
          <a:xfrm rot="10800000" flipH="1">
            <a:off x="6372226" y="232727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1382" idx="2"/>
          </p:cNvCxnSpPr>
          <p:nvPr/>
        </p:nvCxnSpPr>
        <p:spPr>
          <a:xfrm rot="5400000" flipH="1">
            <a:off x="6440488" y="2489200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5" name="TextBox 9"/>
          <p:cNvSpPr txBox="1">
            <a:spLocks noChangeArrowheads="1"/>
          </p:cNvSpPr>
          <p:nvPr/>
        </p:nvSpPr>
        <p:spPr bwMode="auto">
          <a:xfrm>
            <a:off x="5819776" y="1087438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L</a:t>
            </a:r>
          </a:p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1385" idx="1"/>
            <a:endCxn id="101385" idx="3"/>
          </p:cNvCxnSpPr>
          <p:nvPr/>
        </p:nvCxnSpPr>
        <p:spPr>
          <a:xfrm rot="10800000" flipH="1">
            <a:off x="5819776" y="1411289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1385" idx="2"/>
          </p:cNvCxnSpPr>
          <p:nvPr/>
        </p:nvCxnSpPr>
        <p:spPr>
          <a:xfrm rot="5400000" flipH="1">
            <a:off x="5888038" y="1571625"/>
            <a:ext cx="32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612607" y="171053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072982" y="1710532"/>
            <a:ext cx="414337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90" name="TextBox 14"/>
          <p:cNvSpPr txBox="1">
            <a:spLocks noChangeArrowheads="1"/>
          </p:cNvSpPr>
          <p:nvPr/>
        </p:nvSpPr>
        <p:spPr bwMode="auto">
          <a:xfrm>
            <a:off x="4714876" y="2927351"/>
            <a:ext cx="4603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</a:t>
            </a:r>
            <a:r>
              <a:rPr lang="en-US" sz="14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16" name="Straight Connector 15"/>
          <p:cNvCxnSpPr>
            <a:stCxn id="101390" idx="1"/>
            <a:endCxn id="101390" idx="3"/>
          </p:cNvCxnSpPr>
          <p:nvPr/>
        </p:nvCxnSpPr>
        <p:spPr>
          <a:xfrm rot="10800000" flipH="1">
            <a:off x="4714876" y="3249614"/>
            <a:ext cx="46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1390" idx="2"/>
          </p:cNvCxnSpPr>
          <p:nvPr/>
        </p:nvCxnSpPr>
        <p:spPr>
          <a:xfrm rot="5400000" flipH="1">
            <a:off x="4782344" y="3410744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93" name="TextBox 17"/>
          <p:cNvSpPr txBox="1">
            <a:spLocks noChangeArrowheads="1"/>
          </p:cNvSpPr>
          <p:nvPr/>
        </p:nvSpPr>
        <p:spPr bwMode="auto">
          <a:xfrm>
            <a:off x="5819776" y="2925763"/>
            <a:ext cx="460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r>
              <a:rPr lang="en-US">
                <a:sym typeface="Symbol" pitchFamily="18" charset="2"/>
              </a:rPr>
              <a:t> </a:t>
            </a:r>
            <a:endParaRPr lang="en-US"/>
          </a:p>
        </p:txBody>
      </p:sp>
      <p:cxnSp>
        <p:nvCxnSpPr>
          <p:cNvPr id="19" name="Straight Connector 18"/>
          <p:cNvCxnSpPr>
            <a:stCxn id="101393" idx="1"/>
            <a:endCxn id="101393" idx="3"/>
          </p:cNvCxnSpPr>
          <p:nvPr/>
        </p:nvCxnSpPr>
        <p:spPr>
          <a:xfrm rot="10800000" flipH="1">
            <a:off x="5819776" y="3248025"/>
            <a:ext cx="46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1393" idx="2"/>
          </p:cNvCxnSpPr>
          <p:nvPr/>
        </p:nvCxnSpPr>
        <p:spPr>
          <a:xfrm rot="5400000" flipH="1">
            <a:off x="5887244" y="3409156"/>
            <a:ext cx="3238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060156" y="262969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520531" y="2629694"/>
            <a:ext cx="41433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ECS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</Template>
  <TotalTime>8925</TotalTime>
  <Words>3392</Words>
  <Application>Microsoft Office PowerPoint</Application>
  <PresentationFormat>Custom</PresentationFormat>
  <Paragraphs>899</Paragraphs>
  <Slides>61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EECS</vt:lpstr>
      <vt:lpstr>EECS 2510  Non-Linear Data Structures and Programming in C++</vt:lpstr>
      <vt:lpstr>Last Time</vt:lpstr>
      <vt:lpstr>Searching a Binary Tree</vt:lpstr>
      <vt:lpstr>Searching a Binary Tree (Recursive)</vt:lpstr>
      <vt:lpstr>Searching a Binary Tree (Iterative)</vt:lpstr>
      <vt:lpstr>Listing the Contents of a Binary Search Tree</vt:lpstr>
      <vt:lpstr>Binary Tree Traversal</vt:lpstr>
      <vt:lpstr>Binary Tree Traversal</vt:lpstr>
      <vt:lpstr>Binary Tree Traversal</vt:lpstr>
      <vt:lpstr>Binary Tree Traversal and Recursion</vt:lpstr>
      <vt:lpstr>Binary Tree Traversal</vt:lpstr>
      <vt:lpstr>Recursive Binary Tree Traversal</vt:lpstr>
      <vt:lpstr>Recursive Binary Tree Traversal</vt:lpstr>
      <vt:lpstr>Recursive Binary Tree Traversal</vt:lpstr>
      <vt:lpstr>Recursive Binary Tree Traversal</vt:lpstr>
      <vt:lpstr>Recursive Binary Tree Traversal</vt:lpstr>
      <vt:lpstr>Binary Tree Traversals</vt:lpstr>
      <vt:lpstr>So What Can We DO With Trees?</vt:lpstr>
      <vt:lpstr>So What Can We DO With Trees?</vt:lpstr>
      <vt:lpstr>Slightly Revised In-Order Traversal</vt:lpstr>
      <vt:lpstr>So What Do We DO With Trees?</vt:lpstr>
      <vt:lpstr>Building a Binary Tree</vt:lpstr>
      <vt:lpstr>Let’s Create A Binary Search Tree</vt:lpstr>
      <vt:lpstr>Let’s Create A Binary Search Tree</vt:lpstr>
      <vt:lpstr>Let’s Create A Binary Search Tree</vt:lpstr>
      <vt:lpstr>Let’s Create A Binary Search Tree</vt:lpstr>
      <vt:lpstr>Order Becomes Important!</vt:lpstr>
      <vt:lpstr>Handling Imbalanced Trees</vt:lpstr>
      <vt:lpstr>Those Dynamic Set Operators Again</vt:lpstr>
      <vt:lpstr>Minimum and Maximum (1)</vt:lpstr>
      <vt:lpstr>Minimum and Maximum (2)</vt:lpstr>
      <vt:lpstr>Those Dynamic Set Operators Again</vt:lpstr>
      <vt:lpstr>Predecessors and Successors</vt:lpstr>
      <vt:lpstr>Predecessors and Successors</vt:lpstr>
      <vt:lpstr>Finding the Successor of a Node x</vt:lpstr>
      <vt:lpstr>Finding the Successor of a Node x</vt:lpstr>
      <vt:lpstr>Finding the Successor of a Node x</vt:lpstr>
      <vt:lpstr>Finding the Successor of a Node</vt:lpstr>
      <vt:lpstr>Finding the Successor of a Node</vt:lpstr>
      <vt:lpstr>Putting it All Together</vt:lpstr>
      <vt:lpstr>Examples</vt:lpstr>
      <vt:lpstr>Successor Examples – Case 1</vt:lpstr>
      <vt:lpstr>Successor Examples – Case 2</vt:lpstr>
      <vt:lpstr>What About Predecessors ?</vt:lpstr>
      <vt:lpstr>Just to Re-state for Emphasis…</vt:lpstr>
      <vt:lpstr>Those Dynamic Set Operators Again</vt:lpstr>
      <vt:lpstr>Insert and Delete</vt:lpstr>
      <vt:lpstr>Tree-Insert: Overview</vt:lpstr>
      <vt:lpstr>Tree-Insert: Pseudocode</vt:lpstr>
      <vt:lpstr>Tree-Insert: Summary (1)</vt:lpstr>
      <vt:lpstr>Tree-Insert: Summary (2)</vt:lpstr>
      <vt:lpstr>Tree-Insert: Final Note</vt:lpstr>
      <vt:lpstr>Deleting a Node From a Binary Tree</vt:lpstr>
      <vt:lpstr>Deleting Node z From a Tree</vt:lpstr>
      <vt:lpstr>Deleting Node z From a Tree</vt:lpstr>
      <vt:lpstr>Deleting Node z From a Tree</vt:lpstr>
      <vt:lpstr>Deleting Node z From a Tree</vt:lpstr>
      <vt:lpstr>Deleting Node z From a Tree</vt:lpstr>
      <vt:lpstr>Deleting Node z From a Tree</vt:lpstr>
      <vt:lpstr>Deleting Node z From a Tree</vt:lpstr>
      <vt:lpstr>End of Cormen Chapter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1010 – First Year Design</dc:title>
  <dc:creator>LGT</dc:creator>
  <cp:lastModifiedBy>Larry Thomas</cp:lastModifiedBy>
  <cp:revision>1355</cp:revision>
  <dcterms:created xsi:type="dcterms:W3CDTF">2010-07-29T23:41:00Z</dcterms:created>
  <dcterms:modified xsi:type="dcterms:W3CDTF">2016-12-01T17:57:34Z</dcterms:modified>
</cp:coreProperties>
</file>