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4"/>
  </p:notesMasterIdLst>
  <p:sldIdLst>
    <p:sldId id="412" r:id="rId2"/>
    <p:sldId id="342" r:id="rId3"/>
    <p:sldId id="343" r:id="rId4"/>
    <p:sldId id="408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40" r:id="rId16"/>
    <p:sldId id="341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411" r:id="rId33"/>
    <p:sldId id="371" r:id="rId34"/>
    <p:sldId id="373" r:id="rId35"/>
    <p:sldId id="369" r:id="rId36"/>
    <p:sldId id="370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398" r:id="rId62"/>
    <p:sldId id="399" r:id="rId63"/>
    <p:sldId id="400" r:id="rId64"/>
    <p:sldId id="401" r:id="rId65"/>
    <p:sldId id="402" r:id="rId66"/>
    <p:sldId id="403" r:id="rId67"/>
    <p:sldId id="404" r:id="rId68"/>
    <p:sldId id="405" r:id="rId69"/>
    <p:sldId id="406" r:id="rId70"/>
    <p:sldId id="407" r:id="rId71"/>
    <p:sldId id="410" r:id="rId72"/>
    <p:sldId id="409" r:id="rId7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6" autoAdjust="0"/>
    <p:restoredTop sz="94660"/>
  </p:normalViewPr>
  <p:slideViewPr>
    <p:cSldViewPr>
      <p:cViewPr varScale="1">
        <p:scale>
          <a:sx n="111" d="100"/>
          <a:sy n="111" d="100"/>
        </p:scale>
        <p:origin x="114" y="3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2FA6BAA-0D3C-4D12-997C-CE399CC1B379}" type="datetimeFigureOut">
              <a:rPr lang="en-US"/>
              <a:pPr>
                <a:defRPr/>
              </a:pPr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C95A1D3-314A-4572-9DCE-897CA62B3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757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4A1B49-657F-4460-817C-0323A584AEA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9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A74576-5ACE-4FCD-9EC4-4A291458867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25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5F5FB0-EBC7-4B16-9576-BD68472EFAC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3AF771-0DF8-4CEA-B62E-60DBA43C71D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7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D77880-5D98-47EE-AD89-AA07DCC5291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57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516520-654A-4BF8-A8FE-19B17BB120B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00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C26FC4-AA81-4235-8314-A3D663DA1F7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31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7A62A1-08BB-4CCC-A873-2EF4BE10BB9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98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045E46-407A-4347-B1F4-749DE9CD9A0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2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49C273-CD25-4DDB-99AC-36E34FA33EA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19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577FE1-EFEC-4833-AD40-911A58EC960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445ACC-1C10-4058-AF9B-E82A79683BB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88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BD8B23-2677-46E5-A05C-DE34928E7A7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94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BCD221-5544-468D-A66F-B6B7587CBE6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24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86C155-6CD3-4C07-BC8F-CB03CF04A52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15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FD7985-0A4E-4324-B3D2-5BA144BFD1C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82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6AA54E-5300-4B5F-8842-F28294913F2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31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EEDB9B-616E-4FF9-BA9F-AEB3C3D63BB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07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F57272-5173-4448-A66B-EE0C04C5E68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0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D46CB9-8A6A-45B9-92D8-AF051EAE500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5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338135-B5AB-4B48-BF9D-D930BC5F2E8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02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AC66C4-7B4D-4FE2-AEF2-C9361704105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7E9D35B-0455-4542-8004-902F3FF44E7C}" type="slidenum">
              <a:rPr lang="en-US" sz="1200">
                <a:latin typeface="+mn-lt"/>
              </a:rPr>
              <a:pPr algn="r">
                <a:defRPr/>
              </a:pPr>
              <a:t>4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60015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E789E5-FF25-4DCF-B3CA-3E2EBE23239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02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E789E5-FF25-4DCF-B3CA-3E2EBE23239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77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3E0E47-BC63-4ADC-ABC6-3D3002EB3BD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7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2D50B2-CCAE-4548-9CC6-CDF22E6D61E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328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A3E5FF-B64E-4DC9-8068-DD58BD60D59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826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7A28AE-F1A5-44E0-B56B-3A0BEBD956A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73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3FA5B2-045D-4049-A949-26C2DAF10BD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3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FEA1C0-6C48-449D-B6BF-C89442C036B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856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4CE836-2C99-47E9-849A-DEB4E8D365D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63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BAF929-3900-47AC-82A1-4076C86DF69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5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AE0281-9098-4067-AD26-D1289D7BA56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8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697BA5-A866-426F-B400-7534379796B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827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333CBB-A858-4E86-9E6B-1B133E3B1F5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815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5EE024-FBA0-4AC1-B71D-4A3C28431D7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588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CE2856-5A0F-4453-957F-1B85AC010C2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51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641337-DAD2-4F6F-8C04-F982004B22B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511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21AD2E-2BA2-4F50-BBA9-F7EE12C5143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554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1F5D17-7530-4BB1-929E-DDDCF16C72D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887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2005B0-D042-4390-A8A5-8B2E77823B5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39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43C721-7A9E-4586-8254-618040A6D37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989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407F27-0FD4-457E-864F-A6DB31D9AC1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7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409B2B-46D2-430F-B5A7-FF3D4F07ADD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552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71127E-6969-4B8B-A060-4F9A0EFA78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467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72E8BD-6108-46F4-8CAA-858C9548C7A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356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387FDC-0116-4570-B00E-BDB9DEF9370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87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4CF6FA-C772-4B1C-828F-6C5F0504012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28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F494F0-BB56-49D3-8C99-6C26AF42D07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449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73430B-646C-44B4-85F6-D4BD79B8882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053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32FCD2-3DDA-488A-8198-281119E4D4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157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0BC435-BD0A-46C2-9382-71548A75A2E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86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19EFD4-A9E9-4884-B27A-19BA22FC5D3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72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70FD9D-2BCE-4735-8CD7-6F7FCB63245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80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70B9DE-BF04-456D-A520-53E94EEB80D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075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63656-DD3D-47EE-9498-55DBC3D3CCF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18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1DB641-97BA-40D0-8511-70E8813B93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665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71A4B9-89BF-40EE-A569-C15B40184AD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190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EF9056-BDCA-4E5D-81AF-4A5B6ED83B9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878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523583-A031-4D56-8667-6F74D0F646D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720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832C67-65AC-4C1C-96EB-5DA9A27880B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886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2B8781-C6F8-4DE4-9181-BCE8FA86914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59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216C3E-F59E-4BB3-ABAE-E193E5C93CA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35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8CF576-B3D8-482B-876F-6EED241E93A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2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08C7BF-6D53-4799-A545-949B591A938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2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0D2111-1C79-44AE-9376-FB4D9B4FB09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33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08C7BF-6D53-4799-A545-949B591A938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804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14E58DE-BA50-483B-A1C2-27236E805570}" type="slidenum">
              <a:rPr lang="en-US" sz="1200">
                <a:latin typeface="+mn-lt"/>
              </a:rPr>
              <a:pPr algn="r">
                <a:defRPr/>
              </a:pPr>
              <a:t>72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9607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4391AD-1E66-4E30-8DED-F26EFE4C43E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4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8BAAC4-B485-4ABA-A428-4713ECD3088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5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87680" y="3337560"/>
            <a:ext cx="11216640" cy="2301240"/>
          </a:xfrm>
        </p:spPr>
        <p:txBody>
          <a:bodyPr anchor="t"/>
          <a:lstStyle>
            <a:lvl1pPr algn="ctr">
              <a:defRPr lang="en-US" sz="5400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7680" y="1544812"/>
            <a:ext cx="11216640" cy="1752600"/>
          </a:xfrm>
        </p:spPr>
        <p:txBody>
          <a:bodyPr tIns="0" rIns="45720" bIns="0" anchor="b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1538D-6DEE-4492-B3A7-8E0E637BD87C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C952B-B0E7-4174-82C6-12C6181C28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9BACE-6615-4D3A-A1C2-2EB55B3B8633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AAF4B-6D8F-433E-A62F-8F34F07A3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982DB-21D2-403C-9BB3-08FCB6543FB5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664B4-1858-4F19-B98D-DACD9E124B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08720"/>
            <a:ext cx="11938000" cy="5606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BB4D3-8EC0-4EF5-A512-EEE250DE38FA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91301"/>
            <a:ext cx="3860800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1200" y="6591301"/>
            <a:ext cx="1016000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F4C34-A1DB-4524-A174-8C968F2BCE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583838"/>
            <a:ext cx="11216640" cy="1826363"/>
          </a:xfrm>
        </p:spPr>
        <p:txBody>
          <a:bodyPr tIns="0" bIns="0" anchor="t"/>
          <a:lstStyle>
            <a:lvl1pPr algn="ctr">
              <a:buNone/>
              <a:defRPr sz="54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2485800"/>
            <a:ext cx="11216640" cy="1066688"/>
          </a:xfrm>
        </p:spPr>
        <p:txBody>
          <a:bodyPr lIns="45720" tIns="0" rIns="45720" bIns="0" anchor="b"/>
          <a:lstStyle>
            <a:lvl1pPr marL="0" indent="0" algn="ctr">
              <a:buNone/>
              <a:defRPr sz="3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8D98B-DE08-4399-B4B9-851D0510BC2F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0FF5F-CE12-4725-BC51-971551AFA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>
            <a:off x="-6350" y="692150"/>
            <a:ext cx="12192001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55" y="836712"/>
            <a:ext cx="5712635" cy="528945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836712"/>
            <a:ext cx="5808645" cy="528945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32840-1346-4A6B-B790-896D7B05AA31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ED647-0E0C-4C07-A4D6-DD03E9F0DA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5486400"/>
            <a:ext cx="5661157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7" y="5486400"/>
            <a:ext cx="5711279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35360" y="980729"/>
            <a:ext cx="5661157" cy="44779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980729"/>
            <a:ext cx="5711279" cy="44779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CFAA3-3554-41C9-B1F0-02D371FE720E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641B1-2EBA-4553-B001-D515E55C87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F6D74-55BC-4643-AAFD-FB151A6747C3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60F03-A9B9-429A-902D-E1AC1C6657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ABD36-6132-4505-8848-66F67D83581E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1EE60-E96F-4E15-9CCA-17234EFD45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FA954-3251-4393-9DB0-CF42082C1C86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433" y="6421439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4E7BB-435A-43D5-9400-CEB8AC40AE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E1D0D-6D3E-4322-814D-51BDF8D4777C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19C6D-5348-4F13-A989-21B514A158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100000">
              <a:srgbClr val="505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2192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87867" y="1016001"/>
            <a:ext cx="11616267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1439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A7E1E2-8CE3-45DF-B795-170CFC96BEC1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1439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1439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B0F413-C9E1-4D28-A5EC-48092D62A4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1" fontAlgn="base" hangingPunct="1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1" fontAlgn="base" hangingPunct="1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88" y="246888"/>
            <a:ext cx="11887200" cy="3525012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sz="6400" u="sng" dirty="0"/>
              <a:t>EECS 2510</a:t>
            </a:r>
            <a:r>
              <a:rPr sz="6400" dirty="0"/>
              <a:t> </a:t>
            </a:r>
            <a:br>
              <a:rPr sz="6400" dirty="0"/>
            </a:br>
            <a:r>
              <a:rPr sz="6400" dirty="0"/>
              <a:t>Non-Linear Data Structures and Programming in C++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70688" y="4284664"/>
            <a:ext cx="11887200" cy="108286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Spring 2018</a:t>
            </a:r>
          </a:p>
          <a:p>
            <a:pPr algn="ctr"/>
            <a:r>
              <a:rPr lang="en-US" sz="2800" dirty="0"/>
              <a:t>Lecture 22 – Chapter 23 – Spanning Trees</a:t>
            </a:r>
          </a:p>
        </p:txBody>
      </p:sp>
      <p:sp>
        <p:nvSpPr>
          <p:cNvPr id="13315" name="Subtitle 2"/>
          <p:cNvSpPr txBox="1">
            <a:spLocks/>
          </p:cNvSpPr>
          <p:nvPr/>
        </p:nvSpPr>
        <p:spPr bwMode="auto">
          <a:xfrm>
            <a:off x="1905000" y="60198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45720" bIns="0" anchor="b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/>
              <a:t>Dr. Larry G. Thomas – University of Toledo/LCCC</a:t>
            </a:r>
          </a:p>
        </p:txBody>
      </p:sp>
    </p:spTree>
    <p:extLst>
      <p:ext uri="{BB962C8B-B14F-4D97-AF65-F5344CB8AC3E}">
        <p14:creationId xmlns:p14="http://schemas.microsoft.com/office/powerpoint/2010/main" val="340051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The Discrete Knapsack Problem (4)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08720"/>
            <a:ext cx="11887200" cy="560638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more sophisticated strategy: Take the item with the highest value/weight ratio first.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Suppose we have three items: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Item 1: $50 / 5 </a:t>
            </a:r>
            <a:r>
              <a:rPr lang="en-US" dirty="0" err="1"/>
              <a:t>lbs</a:t>
            </a:r>
            <a:r>
              <a:rPr lang="en-US" dirty="0"/>
              <a:t> = $10/</a:t>
            </a:r>
            <a:r>
              <a:rPr lang="en-US" dirty="0" err="1"/>
              <a:t>lb</a:t>
            </a:r>
            <a:endParaRPr lang="en-US" dirty="0"/>
          </a:p>
          <a:p>
            <a:pPr lvl="2">
              <a:spcBef>
                <a:spcPts val="1200"/>
              </a:spcBef>
            </a:pPr>
            <a:r>
              <a:rPr lang="en-US" dirty="0"/>
              <a:t>Item 2: $60 / 10 </a:t>
            </a:r>
            <a:r>
              <a:rPr lang="en-US" dirty="0" err="1"/>
              <a:t>lbs</a:t>
            </a:r>
            <a:r>
              <a:rPr lang="en-US" dirty="0"/>
              <a:t> = $6/</a:t>
            </a:r>
            <a:r>
              <a:rPr lang="en-US" dirty="0" err="1"/>
              <a:t>lb</a:t>
            </a:r>
            <a:endParaRPr lang="en-US" dirty="0"/>
          </a:p>
          <a:p>
            <a:pPr lvl="2">
              <a:spcBef>
                <a:spcPts val="1200"/>
              </a:spcBef>
            </a:pPr>
            <a:r>
              <a:rPr lang="en-US" dirty="0"/>
              <a:t>Item 3: $140 / 20 </a:t>
            </a:r>
            <a:r>
              <a:rPr lang="en-US" dirty="0" err="1"/>
              <a:t>lbs</a:t>
            </a:r>
            <a:r>
              <a:rPr lang="en-US" dirty="0"/>
              <a:t> = $7/</a:t>
            </a:r>
            <a:r>
              <a:rPr lang="en-US" dirty="0" err="1"/>
              <a:t>lb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If we take the items in order of value per weight, we would take items 1 &amp; 3 ($50 &amp; $140, with weights of 5 &amp; 20 </a:t>
            </a:r>
            <a:r>
              <a:rPr lang="en-US" dirty="0" err="1"/>
              <a:t>lbs</a:t>
            </a:r>
            <a:r>
              <a:rPr lang="en-US" dirty="0"/>
              <a:t>), for a total of $190 / 25 </a:t>
            </a:r>
            <a:r>
              <a:rPr lang="en-US" dirty="0" err="1"/>
              <a:t>lbs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But the optimal solution (which maximizes the total value) is to take items 2 &amp; 3 ($60 &amp; $140, with weights of 10 &amp; 20 </a:t>
            </a:r>
            <a:r>
              <a:rPr lang="en-US" dirty="0" err="1"/>
              <a:t>lbs</a:t>
            </a:r>
            <a:r>
              <a:rPr lang="en-US" dirty="0"/>
              <a:t>), for a total of $200 / 30 lbs.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The Discrete Knapsack Problem (5)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6007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/>
              <a:t>The greedy approach does not work (i.e., it can give us a non-optimal solution) on the discrete knapsack problem!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We may get lucky, and have it </a:t>
            </a:r>
            <a:r>
              <a:rPr lang="en-US" i="1" dirty="0"/>
              <a:t>happen</a:t>
            </a:r>
            <a:r>
              <a:rPr lang="en-US" dirty="0"/>
              <a:t> to give us an optimal solution for some particular set of data, but in general, we can’t count on it (in the general case) to be optimal.</a:t>
            </a:r>
          </a:p>
          <a:p>
            <a:pPr eaLnBrk="1" hangingPunct="1"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4400"/>
              <a:t>The Fractional Knapsack Problem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08720"/>
            <a:ext cx="11887200" cy="560638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variant of the discrete knapsack problem is the </a:t>
            </a:r>
            <a:r>
              <a:rPr lang="en-US" b="1" i="1" dirty="0"/>
              <a:t>Fractional Knapsack Problem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thief can take </a:t>
            </a:r>
            <a:r>
              <a:rPr lang="en-US" b="1" i="1" dirty="0"/>
              <a:t>part</a:t>
            </a:r>
            <a:r>
              <a:rPr lang="en-US" dirty="0"/>
              <a:t> of an item.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Think of the Discrete problem as gold/silver </a:t>
            </a:r>
            <a:r>
              <a:rPr lang="en-US" b="1" i="1" dirty="0"/>
              <a:t>bars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Think of the Fractional problem as gold/silver </a:t>
            </a:r>
            <a:r>
              <a:rPr lang="en-US" b="1" i="1" dirty="0"/>
              <a:t>dust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being able to take </a:t>
            </a:r>
            <a:r>
              <a:rPr lang="en-US" b="1" i="1" dirty="0"/>
              <a:t>part</a:t>
            </a:r>
            <a:r>
              <a:rPr lang="en-US" dirty="0"/>
              <a:t> of an item, there is never any wasted capacity in the knapsack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4400"/>
              <a:t>The Fractional Knapsack Problem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08720"/>
            <a:ext cx="11887200" cy="560638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700" dirty="0"/>
              <a:t>Consider the original three items: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Item 1: $50 / 5 </a:t>
            </a:r>
            <a:r>
              <a:rPr lang="en-US" dirty="0" err="1"/>
              <a:t>lbs</a:t>
            </a:r>
            <a:r>
              <a:rPr lang="en-US" dirty="0"/>
              <a:t> = $10/</a:t>
            </a:r>
            <a:r>
              <a:rPr lang="en-US" dirty="0" err="1"/>
              <a:t>lb</a:t>
            </a:r>
            <a:endParaRPr lang="en-US" dirty="0"/>
          </a:p>
          <a:p>
            <a:pPr lvl="2">
              <a:spcBef>
                <a:spcPts val="1200"/>
              </a:spcBef>
            </a:pPr>
            <a:r>
              <a:rPr lang="en-US" dirty="0"/>
              <a:t>Item 2: $60 / 10 </a:t>
            </a:r>
            <a:r>
              <a:rPr lang="en-US" dirty="0" err="1"/>
              <a:t>lbs</a:t>
            </a:r>
            <a:r>
              <a:rPr lang="en-US" dirty="0"/>
              <a:t> = $6/</a:t>
            </a:r>
            <a:r>
              <a:rPr lang="en-US" dirty="0" err="1"/>
              <a:t>lb</a:t>
            </a:r>
            <a:endParaRPr lang="en-US" dirty="0"/>
          </a:p>
          <a:p>
            <a:pPr lvl="2">
              <a:spcBef>
                <a:spcPts val="1200"/>
              </a:spcBef>
            </a:pPr>
            <a:r>
              <a:rPr lang="en-US" dirty="0"/>
              <a:t>Item 3: $140 / 20 </a:t>
            </a:r>
            <a:r>
              <a:rPr lang="en-US" dirty="0" err="1"/>
              <a:t>lbs</a:t>
            </a:r>
            <a:r>
              <a:rPr lang="en-US" dirty="0"/>
              <a:t> = $7/</a:t>
            </a:r>
            <a:r>
              <a:rPr lang="en-US" dirty="0" err="1"/>
              <a:t>lb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sz="2700" dirty="0"/>
              <a:t>The thief would take all of item 1 ($50/5 </a:t>
            </a:r>
            <a:r>
              <a:rPr lang="en-US" sz="2700" dirty="0" err="1"/>
              <a:t>lb</a:t>
            </a:r>
            <a:r>
              <a:rPr lang="en-US" sz="2700" dirty="0"/>
              <a:t>), all of item 3 ($140/20 </a:t>
            </a:r>
            <a:r>
              <a:rPr lang="en-US" sz="2700" dirty="0" err="1"/>
              <a:t>lb</a:t>
            </a:r>
            <a:r>
              <a:rPr lang="en-US" sz="2700" dirty="0"/>
              <a:t>), and have 5 </a:t>
            </a:r>
            <a:r>
              <a:rPr lang="en-US" sz="2700" dirty="0" err="1"/>
              <a:t>lbs</a:t>
            </a:r>
            <a:r>
              <a:rPr lang="en-US" sz="2700" dirty="0"/>
              <a:t> of knapsack space left, with which he could take 5 </a:t>
            </a:r>
            <a:r>
              <a:rPr lang="en-US" sz="2700" dirty="0" err="1"/>
              <a:t>lbs</a:t>
            </a:r>
            <a:r>
              <a:rPr lang="en-US" sz="2700" dirty="0"/>
              <a:t> of item #2 ($30)</a:t>
            </a:r>
          </a:p>
          <a:p>
            <a:pPr>
              <a:spcBef>
                <a:spcPts val="1200"/>
              </a:spcBef>
            </a:pPr>
            <a:r>
              <a:rPr lang="en-US" sz="2700" dirty="0"/>
              <a:t>Total haul: $50 + 140 + 30 = $220</a:t>
            </a:r>
          </a:p>
          <a:p>
            <a:pPr>
              <a:spcBef>
                <a:spcPts val="1200"/>
              </a:spcBef>
            </a:pPr>
            <a:r>
              <a:rPr lang="en-US" sz="2700" dirty="0"/>
              <a:t>Total haul:   5   +   20 +   5 = 30 </a:t>
            </a:r>
            <a:r>
              <a:rPr lang="en-US" sz="2700" dirty="0" err="1"/>
              <a:t>lbs</a:t>
            </a:r>
            <a:endParaRPr lang="en-US" sz="2700" dirty="0"/>
          </a:p>
          <a:p>
            <a:pPr>
              <a:spcBef>
                <a:spcPts val="1200"/>
              </a:spcBef>
            </a:pPr>
            <a:r>
              <a:rPr lang="en-US" sz="2700" dirty="0"/>
              <a:t>This IS the optimal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The Fractional Knapsack Problem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08720"/>
            <a:ext cx="11887200" cy="560638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Although the greedy approach does not necessarily provide an optimal solution to the </a:t>
            </a:r>
            <a:r>
              <a:rPr lang="en-US" b="1" i="1" dirty="0"/>
              <a:t>discrete</a:t>
            </a:r>
            <a:r>
              <a:rPr lang="en-US" dirty="0"/>
              <a:t> knapsack problem, it does (always) provide an optimal solution to the </a:t>
            </a:r>
            <a:r>
              <a:rPr lang="en-US" b="1" i="1" dirty="0"/>
              <a:t>fractional</a:t>
            </a:r>
            <a:r>
              <a:rPr lang="en-US" dirty="0"/>
              <a:t> knapsack problem.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Now, on to spanning trees…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Motivation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6007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900" dirty="0"/>
              <a:t>Given: a number of towns in a remote area, where roads are </a:t>
            </a:r>
            <a:r>
              <a:rPr lang="en-US" sz="2900" b="1" i="1" dirty="0"/>
              <a:t>very</a:t>
            </a:r>
            <a:r>
              <a:rPr lang="en-US" sz="2900" dirty="0"/>
              <a:t> expensive (per mile) to build</a:t>
            </a:r>
          </a:p>
          <a:p>
            <a:pPr>
              <a:spcBef>
                <a:spcPts val="1200"/>
              </a:spcBef>
            </a:pPr>
            <a:r>
              <a:rPr lang="en-US" sz="2900" dirty="0"/>
              <a:t>Wanted: a way of getting to/from all towns in the region (not necessarily directly) </a:t>
            </a:r>
          </a:p>
          <a:p>
            <a:pPr lvl="1">
              <a:spcBef>
                <a:spcPts val="1200"/>
              </a:spcBef>
            </a:pPr>
            <a:r>
              <a:rPr lang="en-US" sz="2500" dirty="0"/>
              <a:t>Going from town A to town B by way of some other town X is perfectly acceptable – there just has to be SOME path from A to B.</a:t>
            </a:r>
          </a:p>
          <a:p>
            <a:pPr>
              <a:spcBef>
                <a:spcPts val="1200"/>
              </a:spcBef>
            </a:pPr>
            <a:r>
              <a:rPr lang="en-US" sz="2900" dirty="0"/>
              <a:t>Constraint: Given the cost of road building, minimize the total length of all roads required</a:t>
            </a:r>
          </a:p>
          <a:p>
            <a:pPr>
              <a:spcBef>
                <a:spcPts val="1200"/>
              </a:spcBef>
            </a:pPr>
            <a:r>
              <a:rPr lang="en-US" sz="2900" dirty="0"/>
              <a:t>If we realize the towns can represent vertices and the roads are edges, then this is a graph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Motivation – Another Example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08720"/>
            <a:ext cx="11887200" cy="560638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Given: an electric circuit, in which a number of pins need to be connected together (a common point on the schematic)</a:t>
            </a:r>
          </a:p>
          <a:p>
            <a:pPr>
              <a:spcBef>
                <a:spcPts val="1200"/>
              </a:spcBef>
            </a:pPr>
            <a:r>
              <a:rPr lang="en-US" dirty="0"/>
              <a:t>Wanted: a way of getting all such pins connected (not necessarily directly to each other), so that they’re electrically equivalent</a:t>
            </a:r>
          </a:p>
          <a:p>
            <a:pPr>
              <a:spcBef>
                <a:spcPts val="1200"/>
              </a:spcBef>
            </a:pPr>
            <a:r>
              <a:rPr lang="en-US" dirty="0"/>
              <a:t>Constraint: Minimize the total length of all connecting wire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Spanning Trees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08720"/>
            <a:ext cx="11887200" cy="560638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We can model these graph problems using </a:t>
            </a:r>
            <a:r>
              <a:rPr lang="en-US" i="1" u="sng" dirty="0"/>
              <a:t>spanning trees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Given a connected, undirected graph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, and a weight </a:t>
            </a:r>
            <a:br>
              <a:rPr lang="en-US" dirty="0"/>
            </a:b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for each edge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, …</a:t>
            </a:r>
          </a:p>
          <a:p>
            <a:pPr>
              <a:spcBef>
                <a:spcPts val="1200"/>
              </a:spcBef>
            </a:pPr>
            <a:r>
              <a:rPr lang="en-US" dirty="0"/>
              <a:t>We want to find a subset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, which we’ll call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(i.e.,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, such that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  <a:buNone/>
            </a:pPr>
            <a:r>
              <a:rPr lang="en-US" dirty="0"/>
              <a:t>	is minimized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142737" y="3429000"/>
            <a:ext cx="3919223" cy="1469708"/>
            <a:chOff x="2960670" y="4948254"/>
            <a:chExt cx="2578128" cy="966798"/>
          </a:xfrm>
        </p:grpSpPr>
        <p:sp>
          <p:nvSpPr>
            <p:cNvPr id="5" name="Rectangle 4"/>
            <p:cNvSpPr/>
            <p:nvPr/>
          </p:nvSpPr>
          <p:spPr>
            <a:xfrm>
              <a:off x="2960670" y="4948254"/>
              <a:ext cx="2578128" cy="9667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3098784" y="5040330"/>
            <a:ext cx="2347939" cy="747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Equation" r:id="rId4" imgW="1117115" imgH="355446" progId="Equation.3">
                    <p:embed/>
                  </p:oleObj>
                </mc:Choice>
                <mc:Fallback>
                  <p:oleObj name="Equation" r:id="rId4" imgW="1117115" imgH="355446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784" y="5040330"/>
                          <a:ext cx="2347939" cy="7470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Spanning Trees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715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Since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 is acyclic, undirected, and it connects all of the vertices, it must form a (single) tree, which “spans” the graph, making it a </a:t>
            </a:r>
            <a:r>
              <a:rPr lang="en-US" i="1" u="sng" dirty="0"/>
              <a:t>spanning tree</a:t>
            </a:r>
            <a:r>
              <a:rPr lang="en-US" dirty="0"/>
              <a:t>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We can get a spanning tree directly from the DFS algorithm.</a:t>
            </a:r>
          </a:p>
          <a:p>
            <a:pPr>
              <a:spcBef>
                <a:spcPts val="1200"/>
              </a:spcBef>
            </a:pPr>
            <a:r>
              <a:rPr lang="en-US" dirty="0"/>
              <a:t>The problem of finding the tree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 that </a:t>
            </a:r>
            <a:r>
              <a:rPr lang="en-US" i="1" dirty="0"/>
              <a:t>minimizes</a:t>
            </a:r>
            <a:r>
              <a:rPr lang="en-US" dirty="0"/>
              <a:t> the total weights </a:t>
            </a:r>
            <a:br>
              <a:rPr lang="en-US" dirty="0"/>
            </a:br>
            <a:r>
              <a:rPr lang="en-US" dirty="0"/>
              <a:t>is called the </a:t>
            </a:r>
            <a:r>
              <a:rPr lang="en-US" b="1" i="1" dirty="0"/>
              <a:t>minimum spanning tree </a:t>
            </a:r>
            <a:r>
              <a:rPr lang="en-US" dirty="0"/>
              <a:t>problem.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Note that what we’re minimizing is the total </a:t>
            </a:r>
            <a:r>
              <a:rPr lang="en-US" b="1" i="1" dirty="0"/>
              <a:t>weight</a:t>
            </a:r>
            <a:r>
              <a:rPr lang="en-US" dirty="0"/>
              <a:t> of all of the edges in the tree; not the size of the tree itself (the </a:t>
            </a:r>
            <a:r>
              <a:rPr lang="en-US" i="1" dirty="0"/>
              <a:t>number</a:t>
            </a:r>
            <a:r>
              <a:rPr lang="en-US" dirty="0"/>
              <a:t> of vertices or edges it contains).  It’s more precisely called the “minimum-</a:t>
            </a:r>
            <a:r>
              <a:rPr lang="en-US" i="1" u="sng" dirty="0"/>
              <a:t>weight</a:t>
            </a:r>
            <a:r>
              <a:rPr lang="en-US" dirty="0"/>
              <a:t> spanning tree”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Minimum Spanning Trees (MST)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08720"/>
            <a:ext cx="11887200" cy="560638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two algorithms we consider today, Prim’s and </a:t>
            </a:r>
            <a:r>
              <a:rPr lang="en-US" dirty="0" err="1"/>
              <a:t>Kruskal’s</a:t>
            </a:r>
            <a:r>
              <a:rPr lang="en-US" dirty="0"/>
              <a:t>, both find minimum-weight spanning trees by using a greedy algorithm.</a:t>
            </a:r>
          </a:p>
          <a:p>
            <a:pPr>
              <a:spcBef>
                <a:spcPts val="1200"/>
              </a:spcBef>
            </a:pPr>
            <a:r>
              <a:rPr lang="en-US" dirty="0"/>
              <a:t>We’ve already seen that greedy algorithms </a:t>
            </a:r>
            <a:br>
              <a:rPr lang="en-US" dirty="0"/>
            </a:br>
            <a:r>
              <a:rPr lang="en-US" dirty="0"/>
              <a:t>are not always guaranteed to find the optimal solutions.</a:t>
            </a:r>
          </a:p>
          <a:p>
            <a:pPr>
              <a:spcBef>
                <a:spcPts val="1200"/>
              </a:spcBef>
            </a:pPr>
            <a:r>
              <a:rPr lang="en-US" dirty="0"/>
              <a:t>For the minimum spanning tree problem, however, just like the fractional knapsack problem, they DO always find an optimal solution!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Background – Greedy Algorithms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715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“Greedy” algorithms tend to be very simple.</a:t>
            </a:r>
          </a:p>
          <a:p>
            <a:pPr>
              <a:spcBef>
                <a:spcPts val="1200"/>
              </a:spcBef>
            </a:pPr>
            <a:r>
              <a:rPr lang="en-US" dirty="0"/>
              <a:t>They make </a:t>
            </a:r>
            <a:r>
              <a:rPr lang="en-US" b="1" i="1" dirty="0"/>
              <a:t>locally-optimized</a:t>
            </a:r>
            <a:r>
              <a:rPr lang="en-US" dirty="0"/>
              <a:t> decisions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i.e., they make the most advantageous choice at any given point, without regard for any possible past or future knowledge about the problem.</a:t>
            </a:r>
          </a:p>
          <a:p>
            <a:pPr>
              <a:spcBef>
                <a:spcPts val="1200"/>
              </a:spcBef>
            </a:pPr>
            <a:r>
              <a:rPr lang="en-US" dirty="0"/>
              <a:t>As such, the most appealing choice at the moment </a:t>
            </a:r>
            <a:r>
              <a:rPr lang="en-US" b="1" i="1" dirty="0"/>
              <a:t>may</a:t>
            </a:r>
            <a:r>
              <a:rPr lang="en-US" dirty="0"/>
              <a:t> turn out, in the long run, to be a </a:t>
            </a:r>
            <a:r>
              <a:rPr lang="en-US" i="1" dirty="0"/>
              <a:t>poor</a:t>
            </a:r>
            <a:r>
              <a:rPr lang="en-US" dirty="0"/>
              <a:t> choice</a:t>
            </a:r>
          </a:p>
          <a:p>
            <a:pPr>
              <a:spcBef>
                <a:spcPts val="1200"/>
              </a:spcBef>
            </a:pPr>
            <a:r>
              <a:rPr lang="en-US" dirty="0"/>
              <a:t>Greedy algorithms never back up and “change their mind” based on what they later 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MST Example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152400" y="3952559"/>
            <a:ext cx="11887200" cy="1887537"/>
          </a:xfrm>
        </p:spPr>
        <p:txBody>
          <a:bodyPr/>
          <a:lstStyle/>
          <a:p>
            <a:r>
              <a:rPr lang="en-US" dirty="0"/>
              <a:t>Given this graph, with vertices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 through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, and edges as shown, with labeled weights, find the (a) minimum-weight spanning tree.</a:t>
            </a:r>
          </a:p>
        </p:txBody>
      </p:sp>
      <p:sp>
        <p:nvSpPr>
          <p:cNvPr id="4" name="Oval 3"/>
          <p:cNvSpPr/>
          <p:nvPr/>
        </p:nvSpPr>
        <p:spPr>
          <a:xfrm>
            <a:off x="3517901" y="1236346"/>
            <a:ext cx="506413" cy="50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5405438" y="1236346"/>
            <a:ext cx="506412" cy="50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7292976" y="1236346"/>
            <a:ext cx="506413" cy="50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517901" y="3077846"/>
            <a:ext cx="506413" cy="50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8" name="Oval 7"/>
          <p:cNvSpPr/>
          <p:nvPr/>
        </p:nvSpPr>
        <p:spPr>
          <a:xfrm>
            <a:off x="5405438" y="3077846"/>
            <a:ext cx="506412" cy="50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7292976" y="3077846"/>
            <a:ext cx="506413" cy="50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2689226" y="2203133"/>
            <a:ext cx="506413" cy="506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4438651" y="2203133"/>
            <a:ext cx="506413" cy="506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305801" y="2203133"/>
            <a:ext cx="506413" cy="506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4024314" y="1488758"/>
            <a:ext cx="138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6" idx="2"/>
          </p:cNvCxnSpPr>
          <p:nvPr/>
        </p:nvCxnSpPr>
        <p:spPr>
          <a:xfrm>
            <a:off x="5911851" y="1488758"/>
            <a:ext cx="138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12" idx="1"/>
          </p:cNvCxnSpPr>
          <p:nvPr/>
        </p:nvCxnSpPr>
        <p:spPr>
          <a:xfrm rot="16200000" flipH="1">
            <a:off x="7747794" y="1645126"/>
            <a:ext cx="609600" cy="65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 rot="5400000">
            <a:off x="6879432" y="2410302"/>
            <a:ext cx="1335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9" idx="2"/>
          </p:cNvCxnSpPr>
          <p:nvPr/>
        </p:nvCxnSpPr>
        <p:spPr>
          <a:xfrm>
            <a:off x="5911851" y="3331845"/>
            <a:ext cx="138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5"/>
            <a:endCxn id="8" idx="1"/>
          </p:cNvCxnSpPr>
          <p:nvPr/>
        </p:nvCxnSpPr>
        <p:spPr>
          <a:xfrm rot="16200000" flipH="1">
            <a:off x="4916488" y="2588896"/>
            <a:ext cx="517525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6"/>
            <a:endCxn id="8" idx="2"/>
          </p:cNvCxnSpPr>
          <p:nvPr/>
        </p:nvCxnSpPr>
        <p:spPr>
          <a:xfrm>
            <a:off x="4024314" y="3331845"/>
            <a:ext cx="138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7"/>
            <a:endCxn id="11" idx="3"/>
          </p:cNvCxnSpPr>
          <p:nvPr/>
        </p:nvCxnSpPr>
        <p:spPr>
          <a:xfrm rot="5400000" flipH="1" flipV="1">
            <a:off x="3972720" y="2611915"/>
            <a:ext cx="517525" cy="563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7"/>
            <a:endCxn id="5" idx="3"/>
          </p:cNvCxnSpPr>
          <p:nvPr/>
        </p:nvCxnSpPr>
        <p:spPr>
          <a:xfrm rot="5400000" flipH="1" flipV="1">
            <a:off x="4870450" y="1668145"/>
            <a:ext cx="609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4"/>
            <a:endCxn id="7" idx="0"/>
          </p:cNvCxnSpPr>
          <p:nvPr/>
        </p:nvCxnSpPr>
        <p:spPr>
          <a:xfrm rot="5400000">
            <a:off x="3102770" y="2410302"/>
            <a:ext cx="1335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3"/>
            <a:endCxn id="10" idx="7"/>
          </p:cNvCxnSpPr>
          <p:nvPr/>
        </p:nvCxnSpPr>
        <p:spPr>
          <a:xfrm rot="5400000">
            <a:off x="3051969" y="1737201"/>
            <a:ext cx="609600" cy="47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5"/>
            <a:endCxn id="7" idx="1"/>
          </p:cNvCxnSpPr>
          <p:nvPr/>
        </p:nvCxnSpPr>
        <p:spPr>
          <a:xfrm rot="16200000" flipH="1">
            <a:off x="3098007" y="2657952"/>
            <a:ext cx="517525" cy="47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7"/>
            <a:endCxn id="12" idx="3"/>
          </p:cNvCxnSpPr>
          <p:nvPr/>
        </p:nvCxnSpPr>
        <p:spPr>
          <a:xfrm rot="5400000" flipH="1" flipV="1">
            <a:off x="7793832" y="2565877"/>
            <a:ext cx="517525" cy="65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5"/>
            <a:endCxn id="9" idx="1"/>
          </p:cNvCxnSpPr>
          <p:nvPr/>
        </p:nvCxnSpPr>
        <p:spPr>
          <a:xfrm rot="16200000" flipH="1">
            <a:off x="5860257" y="1645127"/>
            <a:ext cx="1484313" cy="153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49" name="TextBox 42"/>
          <p:cNvSpPr txBox="1">
            <a:spLocks noChangeArrowheads="1"/>
          </p:cNvSpPr>
          <p:nvPr/>
        </p:nvSpPr>
        <p:spPr bwMode="auto">
          <a:xfrm>
            <a:off x="4438650" y="1190309"/>
            <a:ext cx="414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2250" name="TextBox 43"/>
          <p:cNvSpPr txBox="1">
            <a:spLocks noChangeArrowheads="1"/>
          </p:cNvSpPr>
          <p:nvPr/>
        </p:nvSpPr>
        <p:spPr bwMode="auto">
          <a:xfrm>
            <a:off x="6372225" y="1188720"/>
            <a:ext cx="414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2251" name="TextBox 44"/>
          <p:cNvSpPr txBox="1">
            <a:spLocks noChangeArrowheads="1"/>
          </p:cNvSpPr>
          <p:nvPr/>
        </p:nvSpPr>
        <p:spPr bwMode="auto">
          <a:xfrm>
            <a:off x="4438650" y="3306445"/>
            <a:ext cx="414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2252" name="TextBox 45"/>
          <p:cNvSpPr txBox="1">
            <a:spLocks noChangeArrowheads="1"/>
          </p:cNvSpPr>
          <p:nvPr/>
        </p:nvSpPr>
        <p:spPr bwMode="auto">
          <a:xfrm>
            <a:off x="6372225" y="3306445"/>
            <a:ext cx="414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2253" name="TextBox 46"/>
          <p:cNvSpPr txBox="1">
            <a:spLocks noChangeArrowheads="1"/>
          </p:cNvSpPr>
          <p:nvPr/>
        </p:nvSpPr>
        <p:spPr bwMode="auto">
          <a:xfrm>
            <a:off x="3702050" y="2203134"/>
            <a:ext cx="414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52254" name="TextBox 47"/>
          <p:cNvSpPr txBox="1">
            <a:spLocks noChangeArrowheads="1"/>
          </p:cNvSpPr>
          <p:nvPr/>
        </p:nvSpPr>
        <p:spPr bwMode="auto">
          <a:xfrm>
            <a:off x="3011489" y="1741170"/>
            <a:ext cx="41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52255" name="TextBox 48"/>
          <p:cNvSpPr txBox="1">
            <a:spLocks noChangeArrowheads="1"/>
          </p:cNvSpPr>
          <p:nvPr/>
        </p:nvSpPr>
        <p:spPr bwMode="auto">
          <a:xfrm>
            <a:off x="3011489" y="2801620"/>
            <a:ext cx="41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2256" name="TextBox 49"/>
          <p:cNvSpPr txBox="1">
            <a:spLocks noChangeArrowheads="1"/>
          </p:cNvSpPr>
          <p:nvPr/>
        </p:nvSpPr>
        <p:spPr bwMode="auto">
          <a:xfrm>
            <a:off x="4208464" y="2709545"/>
            <a:ext cx="41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2257" name="TextBox 50"/>
          <p:cNvSpPr txBox="1">
            <a:spLocks noChangeArrowheads="1"/>
          </p:cNvSpPr>
          <p:nvPr/>
        </p:nvSpPr>
        <p:spPr bwMode="auto">
          <a:xfrm>
            <a:off x="5037139" y="2617470"/>
            <a:ext cx="41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52258" name="TextBox 51"/>
          <p:cNvSpPr txBox="1">
            <a:spLocks noChangeArrowheads="1"/>
          </p:cNvSpPr>
          <p:nvPr/>
        </p:nvSpPr>
        <p:spPr bwMode="auto">
          <a:xfrm>
            <a:off x="5129214" y="1788795"/>
            <a:ext cx="41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2259" name="TextBox 52"/>
          <p:cNvSpPr txBox="1">
            <a:spLocks noChangeArrowheads="1"/>
          </p:cNvSpPr>
          <p:nvPr/>
        </p:nvSpPr>
        <p:spPr bwMode="auto">
          <a:xfrm>
            <a:off x="6372225" y="2341245"/>
            <a:ext cx="414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52260" name="TextBox 53"/>
          <p:cNvSpPr txBox="1">
            <a:spLocks noChangeArrowheads="1"/>
          </p:cNvSpPr>
          <p:nvPr/>
        </p:nvSpPr>
        <p:spPr bwMode="auto">
          <a:xfrm>
            <a:off x="7200900" y="2065020"/>
            <a:ext cx="414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52261" name="TextBox 54"/>
          <p:cNvSpPr txBox="1">
            <a:spLocks noChangeArrowheads="1"/>
          </p:cNvSpPr>
          <p:nvPr/>
        </p:nvSpPr>
        <p:spPr bwMode="auto">
          <a:xfrm>
            <a:off x="7891464" y="1650684"/>
            <a:ext cx="414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52262" name="TextBox 55"/>
          <p:cNvSpPr txBox="1">
            <a:spLocks noChangeArrowheads="1"/>
          </p:cNvSpPr>
          <p:nvPr/>
        </p:nvSpPr>
        <p:spPr bwMode="auto">
          <a:xfrm>
            <a:off x="7983539" y="2846070"/>
            <a:ext cx="41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MST Example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152400" y="3952558"/>
            <a:ext cx="11887200" cy="258540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/>
              <a:t>You can get from any vertex to any other vertex using </a:t>
            </a:r>
            <a:r>
              <a:rPr lang="en-US" i="1" dirty="0"/>
              <a:t>this</a:t>
            </a:r>
            <a:r>
              <a:rPr lang="en-US" dirty="0"/>
              <a:t> tree.  The sum of the weights is 37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/>
              <a:t>Once we’ve built our MST, we can eliminate all of the non-MST edges</a:t>
            </a:r>
          </a:p>
        </p:txBody>
      </p:sp>
      <p:sp>
        <p:nvSpPr>
          <p:cNvPr id="4" name="Oval 3"/>
          <p:cNvSpPr/>
          <p:nvPr/>
        </p:nvSpPr>
        <p:spPr>
          <a:xfrm>
            <a:off x="3517901" y="1236346"/>
            <a:ext cx="506413" cy="50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5405438" y="1236346"/>
            <a:ext cx="506412" cy="50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7292976" y="1236346"/>
            <a:ext cx="506413" cy="50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517901" y="3077846"/>
            <a:ext cx="506413" cy="50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8" name="Oval 7"/>
          <p:cNvSpPr/>
          <p:nvPr/>
        </p:nvSpPr>
        <p:spPr>
          <a:xfrm>
            <a:off x="5405438" y="3077846"/>
            <a:ext cx="506412" cy="50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7292976" y="3077846"/>
            <a:ext cx="506413" cy="50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2689226" y="2203133"/>
            <a:ext cx="506413" cy="506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4438651" y="2203133"/>
            <a:ext cx="506413" cy="506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305801" y="2203133"/>
            <a:ext cx="506413" cy="506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4024314" y="1488758"/>
            <a:ext cx="138112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6" idx="2"/>
          </p:cNvCxnSpPr>
          <p:nvPr/>
        </p:nvCxnSpPr>
        <p:spPr>
          <a:xfrm>
            <a:off x="5911851" y="1488758"/>
            <a:ext cx="138112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12" idx="1"/>
          </p:cNvCxnSpPr>
          <p:nvPr/>
        </p:nvCxnSpPr>
        <p:spPr>
          <a:xfrm rot="16200000" flipH="1">
            <a:off x="7747794" y="1645126"/>
            <a:ext cx="609600" cy="655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 rot="5400000">
            <a:off x="6879432" y="2410302"/>
            <a:ext cx="1335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9" idx="2"/>
          </p:cNvCxnSpPr>
          <p:nvPr/>
        </p:nvCxnSpPr>
        <p:spPr>
          <a:xfrm>
            <a:off x="5911851" y="3331845"/>
            <a:ext cx="138112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5"/>
            <a:endCxn id="8" idx="1"/>
          </p:cNvCxnSpPr>
          <p:nvPr/>
        </p:nvCxnSpPr>
        <p:spPr>
          <a:xfrm rot="16200000" flipH="1">
            <a:off x="4916488" y="2588896"/>
            <a:ext cx="517525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6"/>
            <a:endCxn id="8" idx="2"/>
          </p:cNvCxnSpPr>
          <p:nvPr/>
        </p:nvCxnSpPr>
        <p:spPr>
          <a:xfrm>
            <a:off x="4024314" y="3331845"/>
            <a:ext cx="138112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7"/>
            <a:endCxn id="11" idx="3"/>
          </p:cNvCxnSpPr>
          <p:nvPr/>
        </p:nvCxnSpPr>
        <p:spPr>
          <a:xfrm rot="5400000" flipH="1" flipV="1">
            <a:off x="3972720" y="2611915"/>
            <a:ext cx="517525" cy="563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7"/>
            <a:endCxn id="5" idx="3"/>
          </p:cNvCxnSpPr>
          <p:nvPr/>
        </p:nvCxnSpPr>
        <p:spPr>
          <a:xfrm rot="5400000" flipH="1" flipV="1">
            <a:off x="4870450" y="1668145"/>
            <a:ext cx="609600" cy="6096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4"/>
            <a:endCxn id="7" idx="0"/>
          </p:cNvCxnSpPr>
          <p:nvPr/>
        </p:nvCxnSpPr>
        <p:spPr>
          <a:xfrm rot="5400000">
            <a:off x="3102770" y="2410302"/>
            <a:ext cx="1335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3"/>
            <a:endCxn id="10" idx="7"/>
          </p:cNvCxnSpPr>
          <p:nvPr/>
        </p:nvCxnSpPr>
        <p:spPr>
          <a:xfrm rot="5400000">
            <a:off x="3051969" y="1737201"/>
            <a:ext cx="609600" cy="4714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5"/>
            <a:endCxn id="7" idx="1"/>
          </p:cNvCxnSpPr>
          <p:nvPr/>
        </p:nvCxnSpPr>
        <p:spPr>
          <a:xfrm rot="16200000" flipH="1">
            <a:off x="3098007" y="2657952"/>
            <a:ext cx="517525" cy="47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7"/>
            <a:endCxn id="12" idx="3"/>
          </p:cNvCxnSpPr>
          <p:nvPr/>
        </p:nvCxnSpPr>
        <p:spPr>
          <a:xfrm rot="5400000" flipH="1" flipV="1">
            <a:off x="7793832" y="2565877"/>
            <a:ext cx="517525" cy="65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5"/>
            <a:endCxn id="9" idx="1"/>
          </p:cNvCxnSpPr>
          <p:nvPr/>
        </p:nvCxnSpPr>
        <p:spPr>
          <a:xfrm rot="16200000" flipH="1">
            <a:off x="5860257" y="1645127"/>
            <a:ext cx="1484313" cy="15303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97" name="TextBox 42"/>
          <p:cNvSpPr txBox="1">
            <a:spLocks noChangeArrowheads="1"/>
          </p:cNvSpPr>
          <p:nvPr/>
        </p:nvSpPr>
        <p:spPr bwMode="auto">
          <a:xfrm>
            <a:off x="4438650" y="1190309"/>
            <a:ext cx="414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4298" name="TextBox 43"/>
          <p:cNvSpPr txBox="1">
            <a:spLocks noChangeArrowheads="1"/>
          </p:cNvSpPr>
          <p:nvPr/>
        </p:nvSpPr>
        <p:spPr bwMode="auto">
          <a:xfrm>
            <a:off x="6372225" y="1188720"/>
            <a:ext cx="414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4299" name="TextBox 44"/>
          <p:cNvSpPr txBox="1">
            <a:spLocks noChangeArrowheads="1"/>
          </p:cNvSpPr>
          <p:nvPr/>
        </p:nvSpPr>
        <p:spPr bwMode="auto">
          <a:xfrm>
            <a:off x="4438650" y="3306445"/>
            <a:ext cx="414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4300" name="TextBox 45"/>
          <p:cNvSpPr txBox="1">
            <a:spLocks noChangeArrowheads="1"/>
          </p:cNvSpPr>
          <p:nvPr/>
        </p:nvSpPr>
        <p:spPr bwMode="auto">
          <a:xfrm>
            <a:off x="6372225" y="3306445"/>
            <a:ext cx="414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702050" y="2203134"/>
            <a:ext cx="414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54302" name="TextBox 47"/>
          <p:cNvSpPr txBox="1">
            <a:spLocks noChangeArrowheads="1"/>
          </p:cNvSpPr>
          <p:nvPr/>
        </p:nvSpPr>
        <p:spPr bwMode="auto">
          <a:xfrm>
            <a:off x="3011489" y="1741170"/>
            <a:ext cx="41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011489" y="2801620"/>
            <a:ext cx="41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208464" y="2709545"/>
            <a:ext cx="41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037139" y="2617470"/>
            <a:ext cx="41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54306" name="TextBox 51"/>
          <p:cNvSpPr txBox="1">
            <a:spLocks noChangeArrowheads="1"/>
          </p:cNvSpPr>
          <p:nvPr/>
        </p:nvSpPr>
        <p:spPr bwMode="auto">
          <a:xfrm>
            <a:off x="5129214" y="1788795"/>
            <a:ext cx="41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4307" name="TextBox 52"/>
          <p:cNvSpPr txBox="1">
            <a:spLocks noChangeArrowheads="1"/>
          </p:cNvSpPr>
          <p:nvPr/>
        </p:nvSpPr>
        <p:spPr bwMode="auto">
          <a:xfrm>
            <a:off x="6372225" y="2341245"/>
            <a:ext cx="414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200900" y="2065020"/>
            <a:ext cx="414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54309" name="TextBox 54"/>
          <p:cNvSpPr txBox="1">
            <a:spLocks noChangeArrowheads="1"/>
          </p:cNvSpPr>
          <p:nvPr/>
        </p:nvSpPr>
        <p:spPr bwMode="auto">
          <a:xfrm>
            <a:off x="7891464" y="1650684"/>
            <a:ext cx="414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7983539" y="2846070"/>
            <a:ext cx="41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MST Example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152400" y="3952558"/>
            <a:ext cx="11887200" cy="249396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600" dirty="0"/>
              <a:t>If we drop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/>
              <a:t> (whose weight is 8), replacing it with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/>
              <a:t> (whose weight is also 8), we still have a spanning tree with a weight of 37.  “The” MST may not be unique, but there IS a single minimum weight!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i.e., this graph has no spanning tree with a weight &lt; 37</a:t>
            </a:r>
          </a:p>
        </p:txBody>
      </p:sp>
      <p:sp>
        <p:nvSpPr>
          <p:cNvPr id="4" name="Oval 3"/>
          <p:cNvSpPr/>
          <p:nvPr/>
        </p:nvSpPr>
        <p:spPr>
          <a:xfrm>
            <a:off x="3517901" y="1236346"/>
            <a:ext cx="506413" cy="50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5405438" y="1236346"/>
            <a:ext cx="506412" cy="50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7292976" y="1236346"/>
            <a:ext cx="506413" cy="50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517901" y="3077846"/>
            <a:ext cx="506413" cy="50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8" name="Oval 7"/>
          <p:cNvSpPr/>
          <p:nvPr/>
        </p:nvSpPr>
        <p:spPr>
          <a:xfrm>
            <a:off x="5405438" y="3077846"/>
            <a:ext cx="506412" cy="50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7292976" y="3077846"/>
            <a:ext cx="506413" cy="50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2689226" y="2203133"/>
            <a:ext cx="506413" cy="506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4438651" y="2203133"/>
            <a:ext cx="506413" cy="506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305801" y="2203133"/>
            <a:ext cx="506413" cy="506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cxnSp>
        <p:nvCxnSpPr>
          <p:cNvPr id="14" name="Straight Connector 13"/>
          <p:cNvCxnSpPr>
            <a:stCxn id="10" idx="5"/>
            <a:endCxn id="7" idx="1"/>
          </p:cNvCxnSpPr>
          <p:nvPr/>
        </p:nvCxnSpPr>
        <p:spPr>
          <a:xfrm rot="16200000" flipH="1">
            <a:off x="3098007" y="2657952"/>
            <a:ext cx="517525" cy="4714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6" idx="2"/>
          </p:cNvCxnSpPr>
          <p:nvPr/>
        </p:nvCxnSpPr>
        <p:spPr>
          <a:xfrm>
            <a:off x="5911851" y="1488758"/>
            <a:ext cx="138112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12" idx="1"/>
          </p:cNvCxnSpPr>
          <p:nvPr/>
        </p:nvCxnSpPr>
        <p:spPr>
          <a:xfrm rot="16200000" flipH="1">
            <a:off x="7747794" y="1645126"/>
            <a:ext cx="609600" cy="655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9" idx="2"/>
          </p:cNvCxnSpPr>
          <p:nvPr/>
        </p:nvCxnSpPr>
        <p:spPr>
          <a:xfrm>
            <a:off x="5911851" y="3331845"/>
            <a:ext cx="138112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6"/>
            <a:endCxn id="8" idx="2"/>
          </p:cNvCxnSpPr>
          <p:nvPr/>
        </p:nvCxnSpPr>
        <p:spPr>
          <a:xfrm>
            <a:off x="4024314" y="3331845"/>
            <a:ext cx="138112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7"/>
            <a:endCxn id="5" idx="3"/>
          </p:cNvCxnSpPr>
          <p:nvPr/>
        </p:nvCxnSpPr>
        <p:spPr>
          <a:xfrm rot="5400000" flipH="1" flipV="1">
            <a:off x="4870450" y="1668145"/>
            <a:ext cx="609600" cy="6096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3"/>
            <a:endCxn id="10" idx="7"/>
          </p:cNvCxnSpPr>
          <p:nvPr/>
        </p:nvCxnSpPr>
        <p:spPr>
          <a:xfrm rot="5400000">
            <a:off x="3051969" y="1737201"/>
            <a:ext cx="609600" cy="4714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5"/>
            <a:endCxn id="9" idx="1"/>
          </p:cNvCxnSpPr>
          <p:nvPr/>
        </p:nvCxnSpPr>
        <p:spPr>
          <a:xfrm rot="16200000" flipH="1">
            <a:off x="5860257" y="1645127"/>
            <a:ext cx="1484313" cy="15303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39" name="TextBox 43"/>
          <p:cNvSpPr txBox="1">
            <a:spLocks noChangeArrowheads="1"/>
          </p:cNvSpPr>
          <p:nvPr/>
        </p:nvSpPr>
        <p:spPr bwMode="auto">
          <a:xfrm>
            <a:off x="6372225" y="1188720"/>
            <a:ext cx="414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6340" name="TextBox 44"/>
          <p:cNvSpPr txBox="1">
            <a:spLocks noChangeArrowheads="1"/>
          </p:cNvSpPr>
          <p:nvPr/>
        </p:nvSpPr>
        <p:spPr bwMode="auto">
          <a:xfrm>
            <a:off x="4438650" y="3306445"/>
            <a:ext cx="414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6341" name="TextBox 45"/>
          <p:cNvSpPr txBox="1">
            <a:spLocks noChangeArrowheads="1"/>
          </p:cNvSpPr>
          <p:nvPr/>
        </p:nvSpPr>
        <p:spPr bwMode="auto">
          <a:xfrm>
            <a:off x="6372225" y="3306445"/>
            <a:ext cx="414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6342" name="TextBox 47"/>
          <p:cNvSpPr txBox="1">
            <a:spLocks noChangeArrowheads="1"/>
          </p:cNvSpPr>
          <p:nvPr/>
        </p:nvSpPr>
        <p:spPr bwMode="auto">
          <a:xfrm>
            <a:off x="3011489" y="1741170"/>
            <a:ext cx="41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56343" name="TextBox 51"/>
          <p:cNvSpPr txBox="1">
            <a:spLocks noChangeArrowheads="1"/>
          </p:cNvSpPr>
          <p:nvPr/>
        </p:nvSpPr>
        <p:spPr bwMode="auto">
          <a:xfrm>
            <a:off x="5129214" y="1788795"/>
            <a:ext cx="41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6344" name="TextBox 52"/>
          <p:cNvSpPr txBox="1">
            <a:spLocks noChangeArrowheads="1"/>
          </p:cNvSpPr>
          <p:nvPr/>
        </p:nvSpPr>
        <p:spPr bwMode="auto">
          <a:xfrm>
            <a:off x="6372225" y="2341245"/>
            <a:ext cx="414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56345" name="TextBox 54"/>
          <p:cNvSpPr txBox="1">
            <a:spLocks noChangeArrowheads="1"/>
          </p:cNvSpPr>
          <p:nvPr/>
        </p:nvSpPr>
        <p:spPr bwMode="auto">
          <a:xfrm>
            <a:off x="7891464" y="1650684"/>
            <a:ext cx="414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56347" name="TextBox 58"/>
          <p:cNvSpPr txBox="1">
            <a:spLocks noChangeArrowheads="1"/>
          </p:cNvSpPr>
          <p:nvPr/>
        </p:nvSpPr>
        <p:spPr bwMode="auto">
          <a:xfrm>
            <a:off x="3011489" y="2800034"/>
            <a:ext cx="414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MST Properties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6007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Some properties of an MST: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It has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dirty="0"/>
              <a:t> 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 edges.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It has no cycles.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It might not be unique for a given graph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i.e., more than one tree with the minimum weight may exist 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Grow an MST?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08720"/>
            <a:ext cx="11887200" cy="560638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Building up the solution: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We will build a set A of edges.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Initially, A has no edges.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As we add edges to A, maintain a loop invariant: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A is a subset of some MST.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Add only edges that maintain the invariant.  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is a subset of some MST, an edge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is </a:t>
            </a:r>
            <a:r>
              <a:rPr lang="en-US" i="1" u="sng" dirty="0"/>
              <a:t>safe</a:t>
            </a:r>
            <a:r>
              <a:rPr lang="en-US" dirty="0"/>
              <a:t> for addition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if and only 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 {(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r>
              <a:rPr lang="en-US" dirty="0"/>
              <a:t>  is also a subset of some MST. 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So we will add only safe edges.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Determining what constitutes a “safe edge” is coming 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Generic MST Algorithm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08720"/>
            <a:ext cx="10401300" cy="560638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Generic-MST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does not form a spanning tree</a:t>
            </a:r>
          </a:p>
          <a:p>
            <a:pPr>
              <a:buFont typeface="Wingdings 2" pitchFamily="18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            find and edge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that is safe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buFont typeface="Wingdings 2" pitchFamily="18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        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 {(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buFont typeface="Wingdings 2" pitchFamily="18" charset="2"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/>
              <a:t>Loop Invariant and Safe Edges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We can use the loop invariant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dirty="0"/>
              <a:t> </a:t>
            </a:r>
            <a:r>
              <a:rPr lang="en-US" dirty="0"/>
              <a:t>is a subset of some MST) to show that this generic algorithm works.</a:t>
            </a:r>
          </a:p>
          <a:p>
            <a:pPr>
              <a:spcBef>
                <a:spcPts val="1200"/>
              </a:spcBef>
            </a:pPr>
            <a:r>
              <a:rPr lang="en-US" i="1" u="sng" dirty="0"/>
              <a:t>Initialization:</a:t>
            </a:r>
            <a:r>
              <a:rPr lang="en-US" b="1" dirty="0"/>
              <a:t> </a:t>
            </a:r>
            <a:r>
              <a:rPr lang="en-US" dirty="0"/>
              <a:t>The empty set trivially satisfies the loop invariant.</a:t>
            </a:r>
          </a:p>
          <a:p>
            <a:pPr>
              <a:spcBef>
                <a:spcPts val="1200"/>
              </a:spcBef>
            </a:pPr>
            <a:r>
              <a:rPr lang="en-US" i="1" u="sng" dirty="0"/>
              <a:t>Maintenance:</a:t>
            </a:r>
            <a:r>
              <a:rPr lang="en-US" b="1" dirty="0"/>
              <a:t> </a:t>
            </a:r>
            <a:r>
              <a:rPr lang="en-US" dirty="0"/>
              <a:t>Since we add only safe edges,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dirty="0"/>
              <a:t> </a:t>
            </a:r>
            <a:r>
              <a:rPr lang="en-US" dirty="0"/>
              <a:t>remains a subset of some MST.</a:t>
            </a:r>
          </a:p>
          <a:p>
            <a:pPr>
              <a:spcBef>
                <a:spcPts val="1200"/>
              </a:spcBef>
            </a:pPr>
            <a:r>
              <a:rPr lang="en-US" i="1" u="sng" dirty="0"/>
              <a:t>Termination:</a:t>
            </a:r>
            <a:r>
              <a:rPr lang="en-US" b="1" dirty="0"/>
              <a:t> </a:t>
            </a:r>
            <a:r>
              <a:rPr lang="en-US" dirty="0"/>
              <a:t>All edges added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dirty="0"/>
              <a:t> </a:t>
            </a:r>
            <a:r>
              <a:rPr lang="en-US" dirty="0"/>
              <a:t>are in an MST, so when we stop,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dirty="0"/>
              <a:t> </a:t>
            </a:r>
            <a:r>
              <a:rPr lang="en-US" dirty="0"/>
              <a:t>is a spanning tree that is also an MST.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Loop Invariant and Safe Edges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Obviously, the key to making this work lies in the details of “find an edge…that is safe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”</a:t>
            </a:r>
          </a:p>
          <a:p>
            <a:pPr>
              <a:spcBef>
                <a:spcPts val="1200"/>
              </a:spcBef>
            </a:pPr>
            <a:r>
              <a:rPr lang="en-US" dirty="0"/>
              <a:t>HOW?</a:t>
            </a:r>
          </a:p>
          <a:p>
            <a:pPr>
              <a:spcBef>
                <a:spcPts val="1200"/>
              </a:spcBef>
            </a:pPr>
            <a:r>
              <a:rPr lang="en-US" dirty="0"/>
              <a:t>An example:</a:t>
            </a:r>
          </a:p>
          <a:p>
            <a:pPr>
              <a:spcBef>
                <a:spcPts val="1200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Loop Invariant and Safe Edges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152400" y="4349751"/>
            <a:ext cx="11887200" cy="2163763"/>
          </a:xfrm>
        </p:spPr>
        <p:txBody>
          <a:bodyPr/>
          <a:lstStyle/>
          <a:p>
            <a:pPr eaLnBrk="1" hangingPunct="1"/>
            <a:r>
              <a:rPr lang="en-US" dirty="0">
                <a:cs typeface="Times New Roman" pitchFamily="18" charset="0"/>
              </a:rPr>
              <a:t>Edge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cs typeface="Times New Roman" pitchFamily="18" charset="0"/>
              </a:rPr>
              <a:t>) has the lowest weight of any edge in the graph.  </a:t>
            </a:r>
          </a:p>
          <a:p>
            <a:pPr eaLnBrk="1" hangingPunct="1"/>
            <a:r>
              <a:rPr lang="en-US" dirty="0">
                <a:cs typeface="Times New Roman" pitchFamily="18" charset="0"/>
              </a:rPr>
              <a:t>Is this safe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?</a:t>
            </a:r>
            <a:endParaRPr lang="en-US" dirty="0">
              <a:cs typeface="Times New Roman" pitchFamily="18" charset="0"/>
            </a:endParaRPr>
          </a:p>
        </p:txBody>
      </p:sp>
      <p:grpSp>
        <p:nvGrpSpPr>
          <p:cNvPr id="68611" name="Group 40"/>
          <p:cNvGrpSpPr>
            <a:grpSpLocks/>
          </p:cNvGrpSpPr>
          <p:nvPr/>
        </p:nvGrpSpPr>
        <p:grpSpPr bwMode="auto">
          <a:xfrm>
            <a:off x="3057525" y="1143001"/>
            <a:ext cx="6122988" cy="2487613"/>
            <a:chOff x="1165188" y="1632490"/>
            <a:chExt cx="6123054" cy="2487080"/>
          </a:xfrm>
        </p:grpSpPr>
        <p:sp>
          <p:nvSpPr>
            <p:cNvPr id="4" name="Oval 3"/>
            <p:cNvSpPr/>
            <p:nvPr/>
          </p:nvSpPr>
          <p:spPr>
            <a:xfrm>
              <a:off x="1993872" y="1680105"/>
              <a:ext cx="506418" cy="50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05"/>
              <a:ext cx="506417" cy="50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05"/>
              <a:ext cx="506418" cy="50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1210"/>
              <a:ext cx="506418" cy="50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1210"/>
              <a:ext cx="506417" cy="50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1210"/>
              <a:ext cx="506418" cy="50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6686"/>
              <a:ext cx="506418" cy="5063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6686"/>
              <a:ext cx="506418" cy="5063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6686"/>
              <a:ext cx="506418" cy="5063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464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464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3880" y="2088724"/>
              <a:ext cx="609469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5589" y="2853810"/>
              <a:ext cx="13348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3569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8" idx="1"/>
            </p:cNvCxnSpPr>
            <p:nvPr/>
          </p:nvCxnSpPr>
          <p:spPr>
            <a:xfrm rot="16200000" flipH="1">
              <a:off x="3392532" y="3032297"/>
              <a:ext cx="517414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3569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7"/>
              <a:endCxn id="11" idx="3"/>
            </p:cNvCxnSpPr>
            <p:nvPr/>
          </p:nvCxnSpPr>
          <p:spPr>
            <a:xfrm rot="5400000" flipH="1" flipV="1">
              <a:off x="2448754" y="3055316"/>
              <a:ext cx="517414" cy="56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6505" y="2111744"/>
              <a:ext cx="609469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0474" y="2853810"/>
              <a:ext cx="13348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005" y="2180800"/>
              <a:ext cx="609469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032" y="3101354"/>
              <a:ext cx="517414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69907" y="3009278"/>
              <a:ext cx="517414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420" y="2088627"/>
              <a:ext cx="1483995" cy="1530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35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68636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68637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8638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68639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68640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68641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68642" name="TextBox 33"/>
            <p:cNvSpPr txBox="1">
              <a:spLocks noChangeArrowheads="1"/>
            </p:cNvSpPr>
            <p:nvPr/>
          </p:nvSpPr>
          <p:spPr bwMode="auto">
            <a:xfrm>
              <a:off x="2684442" y="3152772"/>
              <a:ext cx="4143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8643" name="TextBox 34"/>
            <p:cNvSpPr txBox="1">
              <a:spLocks noChangeArrowheads="1"/>
            </p:cNvSpPr>
            <p:nvPr/>
          </p:nvSpPr>
          <p:spPr bwMode="auto">
            <a:xfrm>
              <a:off x="3513126" y="3060696"/>
              <a:ext cx="4143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8644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68645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8646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68647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8648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/>
                <a:t>11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Safe Edges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Intuitively: Let </a:t>
            </a:r>
            <a:r>
              <a:rPr lang="en-US" i="1" dirty="0">
                <a:latin typeface="Times New Roman" pitchFamily="18" charset="0"/>
              </a:rPr>
              <a:t>S</a:t>
            </a:r>
            <a:r>
              <a:rPr lang="en-US" i="1" dirty="0"/>
              <a:t> </a:t>
            </a:r>
            <a:r>
              <a:rPr lang="en-US" dirty="0">
                <a:latin typeface="Times New Roman" pitchFamily="18" charset="0"/>
              </a:rPr>
              <a:t>⊆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</a:rPr>
              <a:t>V</a:t>
            </a:r>
            <a:r>
              <a:rPr lang="en-US" i="1" dirty="0"/>
              <a:t> </a:t>
            </a:r>
            <a:r>
              <a:rPr lang="en-US" dirty="0"/>
              <a:t>be any set of vertices that includes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dirty="0"/>
              <a:t> </a:t>
            </a:r>
            <a:r>
              <a:rPr lang="en-US" dirty="0"/>
              <a:t>but not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dirty="0"/>
              <a:t> </a:t>
            </a:r>
            <a:r>
              <a:rPr lang="en-US" dirty="0"/>
              <a:t>(so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dirty="0"/>
              <a:t> </a:t>
            </a:r>
            <a:r>
              <a:rPr lang="en-US" dirty="0"/>
              <a:t>is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－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). </a:t>
            </a:r>
          </a:p>
          <a:p>
            <a:pPr>
              <a:spcBef>
                <a:spcPts val="1200"/>
              </a:spcBef>
            </a:pPr>
            <a:r>
              <a:rPr lang="en-US" dirty="0"/>
              <a:t>In any MST, there has to be at least one edge that connects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dirty="0"/>
              <a:t> </a:t>
            </a:r>
            <a:r>
              <a:rPr lang="en-US" dirty="0"/>
              <a:t>with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－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. </a:t>
            </a:r>
          </a:p>
          <a:p>
            <a:pPr>
              <a:spcBef>
                <a:spcPts val="1200"/>
              </a:spcBef>
            </a:pPr>
            <a:r>
              <a:rPr lang="en-US" dirty="0"/>
              <a:t>Why not choose the edge with minimum weight (which would be </a:t>
            </a:r>
            <a:br>
              <a:rPr lang="en-US" dirty="0"/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/>
              <a:t> </a:t>
            </a:r>
            <a:r>
              <a:rPr lang="en-US" dirty="0"/>
              <a:t>in this case)?</a:t>
            </a:r>
          </a:p>
          <a:p>
            <a:pPr>
              <a:spcBef>
                <a:spcPts val="1200"/>
              </a:spcBef>
            </a:pPr>
            <a:r>
              <a:rPr lang="en-US" dirty="0"/>
              <a:t>Some definitions: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Algorithms - Example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08720"/>
            <a:ext cx="11887200" cy="560638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Huffman Tree-building algorithm is an example of a greedy algorithm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It always picks the two remaining items with the lowest weights to select next for merging into a new </a:t>
            </a:r>
            <a:r>
              <a:rPr lang="en-US" dirty="0" err="1"/>
              <a:t>subtree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In the case of Huffman, the greedy approach </a:t>
            </a:r>
            <a:r>
              <a:rPr lang="en-US" i="1" u="sng" dirty="0"/>
              <a:t>does</a:t>
            </a:r>
            <a:r>
              <a:rPr lang="en-US" dirty="0"/>
              <a:t> happen to build the optimal encoding tree (as Huffman proved)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That’s why </a:t>
            </a:r>
            <a:r>
              <a:rPr lang="en-US" dirty="0" err="1"/>
              <a:t>Cormen</a:t>
            </a:r>
            <a:r>
              <a:rPr lang="en-US" dirty="0"/>
              <a:t> presents Huffman not in the section on Binary Trees, but in Chapter 16, (“Greedy Algorithms”)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Safe Edges – Definitions (1)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4668838" y="914401"/>
            <a:ext cx="7416482" cy="55991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Let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⊆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⊆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i="1" u="sng" dirty="0"/>
              <a:t>cut</a:t>
            </a:r>
            <a:r>
              <a:rPr lang="en-US" b="1" i="1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S, V </a:t>
            </a:r>
            <a:r>
              <a:rPr lang="en-US" dirty="0"/>
              <a:t>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/>
              <a:t> </a:t>
            </a:r>
            <a:r>
              <a:rPr lang="en-US" dirty="0"/>
              <a:t>is a partition of vertices into disjoint sets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. </a:t>
            </a:r>
          </a:p>
          <a:p>
            <a:pPr>
              <a:spcBef>
                <a:spcPts val="1200"/>
              </a:spcBef>
            </a:pPr>
            <a:r>
              <a:rPr lang="en-US" dirty="0"/>
              <a:t>Edge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dirty="0"/>
              <a:t> </a:t>
            </a:r>
            <a:r>
              <a:rPr lang="en-US" i="1" u="sng" dirty="0"/>
              <a:t>crosses</a:t>
            </a:r>
            <a:r>
              <a:rPr lang="en-US" b="1" i="1" dirty="0"/>
              <a:t> </a:t>
            </a:r>
            <a:r>
              <a:rPr lang="en-US" dirty="0"/>
              <a:t>the</a:t>
            </a:r>
            <a:r>
              <a:rPr lang="en-US" b="1" i="1" dirty="0"/>
              <a:t> </a:t>
            </a:r>
            <a:r>
              <a:rPr lang="en-US" dirty="0"/>
              <a:t>cut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S, V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/>
              <a:t> </a:t>
            </a:r>
            <a:r>
              <a:rPr lang="en-US" dirty="0"/>
              <a:t>if one endpoint is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dirty="0"/>
              <a:t> </a:t>
            </a:r>
            <a:r>
              <a:rPr lang="en-US" dirty="0"/>
              <a:t>and the other is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dirty="0"/>
              <a:t>A cut </a:t>
            </a:r>
            <a:r>
              <a:rPr lang="en-US" i="1" u="sng" dirty="0"/>
              <a:t>respects</a:t>
            </a:r>
            <a:r>
              <a:rPr lang="en-US" dirty="0"/>
              <a:t> some set of edges</a:t>
            </a:r>
            <a:r>
              <a:rPr lang="en-US" b="1" i="1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dirty="0"/>
              <a:t> </a:t>
            </a:r>
            <a:r>
              <a:rPr lang="en-US" dirty="0"/>
              <a:t>if and only if no edge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dirty="0"/>
              <a:t> </a:t>
            </a:r>
            <a:r>
              <a:rPr lang="en-US" dirty="0"/>
              <a:t>crosses the cut.</a:t>
            </a:r>
          </a:p>
        </p:txBody>
      </p:sp>
      <p:pic>
        <p:nvPicPr>
          <p:cNvPr id="72707" name="Picture 2" descr="M:\LCCC\C-Kiel's Docs 3-11-04\html files\EECS 1580\Chapter 23 - Minimum Spanning Trees_files\image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" y="914401"/>
            <a:ext cx="4231676" cy="553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Safe Edges – Definitions (2)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668838" y="914401"/>
            <a:ext cx="7370762" cy="55991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An edge is a </a:t>
            </a:r>
            <a:r>
              <a:rPr lang="en-US" i="1" u="sng" dirty="0"/>
              <a:t>light edge</a:t>
            </a:r>
            <a:r>
              <a:rPr lang="en-US" b="1" i="1" dirty="0"/>
              <a:t> </a:t>
            </a:r>
            <a:r>
              <a:rPr lang="en-US" dirty="0"/>
              <a:t>crossing a cut if and only if its weight is minimum over all edges crossing the cut. For a given cut, there can be more than one light edge crossing it.</a:t>
            </a:r>
          </a:p>
          <a:p>
            <a:pPr>
              <a:spcBef>
                <a:spcPts val="1200"/>
              </a:spcBef>
            </a:pPr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 is shown as shaded edges, the cut does </a:t>
            </a:r>
            <a:r>
              <a:rPr lang="en-US" i="1" dirty="0"/>
              <a:t>not</a:t>
            </a:r>
            <a:r>
              <a:rPr lang="en-US" dirty="0"/>
              <a:t> respect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; it cuts the edge </a:t>
            </a:r>
            <a:br>
              <a:rPr lang="en-US" dirty="0"/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5" name="Picture 2" descr="M:\LCCC\C-Kiel's Docs 3-11-04\html files\EECS 1580\Chapter 23 - Minimum Spanning Trees_files\image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" y="914401"/>
            <a:ext cx="4231676" cy="553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Safe Edges – Definitions (3)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668838" y="914401"/>
            <a:ext cx="7370762" cy="55991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If the weights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&amp;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are both 1, and the weights of the other two edges crossing the cut are 2, then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are </a:t>
            </a:r>
            <a:r>
              <a:rPr lang="en-US" i="1" u="sng" dirty="0"/>
              <a:t>both</a:t>
            </a:r>
            <a:r>
              <a:rPr lang="en-US" dirty="0"/>
              <a:t> light edges.</a:t>
            </a:r>
          </a:p>
          <a:p>
            <a:pPr>
              <a:spcBef>
                <a:spcPts val="1200"/>
              </a:spcBef>
            </a:pPr>
            <a:r>
              <a:rPr lang="en-US" dirty="0"/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2,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x, 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1,</a:t>
            </a:r>
            <a:r>
              <a:rPr lang="en-US" dirty="0">
                <a:cs typeface="Times New Roman" pitchFamily="18" charset="0"/>
              </a:rPr>
              <a:t> and the weight of the other two edges that cross the cut are at least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2, </a:t>
            </a:r>
            <a:r>
              <a:rPr lang="en-US" dirty="0">
                <a:cs typeface="Times New Roman" pitchFamily="18" charset="0"/>
              </a:rPr>
              <a:t>then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 is the </a:t>
            </a:r>
            <a:r>
              <a:rPr lang="en-US" i="1" u="sng" dirty="0">
                <a:cs typeface="Times New Roman" pitchFamily="18" charset="0"/>
              </a:rPr>
              <a:t>only</a:t>
            </a:r>
            <a:r>
              <a:rPr lang="en-US" dirty="0">
                <a:cs typeface="Times New Roman" pitchFamily="18" charset="0"/>
              </a:rPr>
              <a:t> light edge for this cut</a:t>
            </a:r>
          </a:p>
        </p:txBody>
      </p:sp>
      <p:pic>
        <p:nvPicPr>
          <p:cNvPr id="5" name="Picture 2" descr="M:\LCCC\C-Kiel's Docs 3-11-04\html files\EECS 1580\Chapter 23 - Minimum Spanning Trees_files\image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" y="914401"/>
            <a:ext cx="4231676" cy="553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256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Safe Edges – Definitions (4)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152400" y="3657601"/>
            <a:ext cx="11887200" cy="29717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>
                <a:cs typeface="Times New Roman" pitchFamily="18" charset="0"/>
              </a:rPr>
              <a:t>Vertices in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cs typeface="Times New Roman" pitchFamily="18" charset="0"/>
              </a:rPr>
              <a:t> are shown in black, vertices in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 – S</a:t>
            </a:r>
            <a:r>
              <a:rPr lang="en-US" sz="2800" dirty="0">
                <a:cs typeface="Times New Roman" pitchFamily="18" charset="0"/>
              </a:rPr>
              <a:t> are shown in white.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cs typeface="Times New Roman" pitchFamily="18" charset="0"/>
              </a:rPr>
              <a:t>Edges crossing the cut connect a black vertex to a white one.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>
                <a:cs typeface="Times New Roman" pitchFamily="18" charset="0"/>
              </a:rPr>
              <a:t> is the (unique) light edge crossing the cut 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cs typeface="Times New Roman" pitchFamily="18" charset="0"/>
              </a:rPr>
              <a:t>A subset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cs typeface="Times New Roman" pitchFamily="18" charset="0"/>
              </a:rPr>
              <a:t> of the edges is shaded.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cs typeface="Times New Roman" pitchFamily="18" charset="0"/>
              </a:rPr>
              <a:t>Note that the cut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>
                <a:cs typeface="Times New Roman" pitchFamily="18" charset="0"/>
              </a:rPr>
              <a:t> respects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cs typeface="Times New Roman" pitchFamily="18" charset="0"/>
              </a:rPr>
              <a:t>, as no edge of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cs typeface="Times New Roman" pitchFamily="18" charset="0"/>
              </a:rPr>
              <a:t> crosses the cut</a:t>
            </a:r>
          </a:p>
          <a:p>
            <a:pPr>
              <a:spcBef>
                <a:spcPts val="1200"/>
              </a:spcBef>
            </a:pPr>
            <a:endParaRPr lang="en-US" sz="2800" dirty="0">
              <a:cs typeface="Times New Roman" pitchFamily="18" charset="0"/>
            </a:endParaRPr>
          </a:p>
        </p:txBody>
      </p:sp>
      <p:pic>
        <p:nvPicPr>
          <p:cNvPr id="7680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3851" y="1051560"/>
            <a:ext cx="646271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Safe Edges – Definitions (5)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152400" y="3703321"/>
            <a:ext cx="8503920" cy="281019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>
                <a:cs typeface="Times New Roman" pitchFamily="18" charset="0"/>
              </a:rPr>
              <a:t>Another way of viewing this cut.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cs typeface="Times New Roman" pitchFamily="18" charset="0"/>
              </a:rPr>
              <a:t>An edge crosses the cut if it connects a vertex on the left (in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cs typeface="Times New Roman" pitchFamily="18" charset="0"/>
              </a:rPr>
              <a:t>) with a vertex on the right (in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 – S</a:t>
            </a:r>
            <a:r>
              <a:rPr lang="en-US" sz="2800" dirty="0">
                <a:cs typeface="Times New Roman" pitchFamily="18" charset="0"/>
              </a:rPr>
              <a:t>)</a:t>
            </a:r>
          </a:p>
        </p:txBody>
      </p:sp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026160"/>
            <a:ext cx="62611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57640" y="1026160"/>
            <a:ext cx="2387600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Theorem 23.1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Let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dirty="0"/>
              <a:t> </a:t>
            </a:r>
            <a:r>
              <a:rPr lang="en-US" dirty="0"/>
              <a:t>be a subset of some MST,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S, V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－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/>
              <a:t> </a:t>
            </a:r>
            <a:r>
              <a:rPr lang="en-US" dirty="0"/>
              <a:t>be a cut that respects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,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/>
              <a:t> </a:t>
            </a:r>
            <a:r>
              <a:rPr lang="en-US" dirty="0"/>
              <a:t>be a light edge crossing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S, V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－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. Then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/>
              <a:t> </a:t>
            </a:r>
            <a:r>
              <a:rPr lang="en-US" dirty="0"/>
              <a:t>is safe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b="1" i="1" dirty="0"/>
              <a:t>Proof 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Let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/>
              <a:t> </a:t>
            </a:r>
            <a:r>
              <a:rPr lang="en-US" dirty="0"/>
              <a:t>be an MST that includes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/>
              <a:t> </a:t>
            </a:r>
            <a:r>
              <a:rPr lang="en-US" dirty="0"/>
              <a:t>contains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, done.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Assume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/>
              <a:t> </a:t>
            </a:r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contain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. We’ll construct a different MST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/>
              <a:t> </a:t>
            </a:r>
            <a:r>
              <a:rPr lang="en-US" dirty="0"/>
              <a:t>that includes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Theorem 23.1 (2)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13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dirty="0"/>
              <a:t>Recall: a tree has unique path between each pair of vertices. Since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/>
              <a:t> </a:t>
            </a:r>
            <a:r>
              <a:rPr lang="en-US" dirty="0"/>
              <a:t>is an MST, it contains a unique path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dirty="0"/>
              <a:t> </a:t>
            </a:r>
            <a:r>
              <a:rPr lang="en-US" dirty="0"/>
              <a:t>between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/>
              <a:t>. Path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dirty="0"/>
              <a:t> </a:t>
            </a:r>
            <a:r>
              <a:rPr lang="en-US" dirty="0"/>
              <a:t>must cross the cut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S, V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－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/>
              <a:t> </a:t>
            </a:r>
            <a:r>
              <a:rPr lang="en-US" dirty="0"/>
              <a:t>at least once. Let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x, 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/>
              <a:t> </a:t>
            </a:r>
            <a:r>
              <a:rPr lang="en-US" dirty="0"/>
              <a:t>be an edge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dirty="0"/>
              <a:t> </a:t>
            </a:r>
            <a:r>
              <a:rPr lang="en-US" dirty="0"/>
              <a:t>that crosses the cut. From how we chose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, we must have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x, 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Since the cut respects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, edge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x, 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/>
              <a:t> </a:t>
            </a:r>
            <a:r>
              <a:rPr lang="en-US" dirty="0"/>
              <a:t>is not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 in the graph.</a:t>
            </a:r>
          </a:p>
          <a:p>
            <a:pPr>
              <a:spcBef>
                <a:spcPts val="120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Theorem 23.1 (3)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4668838" y="960120"/>
            <a:ext cx="7370762" cy="501808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To form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T'</a:t>
            </a:r>
            <a:r>
              <a:rPr lang="en-US" i="1" dirty="0"/>
              <a:t> </a:t>
            </a:r>
            <a:r>
              <a:rPr lang="en-US" dirty="0"/>
              <a:t>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/>
              <a:t> 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</a:pPr>
            <a:r>
              <a:rPr lang="en-US" dirty="0"/>
              <a:t>Remove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x, 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, which breaks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/>
              <a:t> </a:t>
            </a:r>
            <a:r>
              <a:rPr lang="en-US" dirty="0"/>
              <a:t>into two components.</a:t>
            </a:r>
          </a:p>
          <a:p>
            <a:pPr>
              <a:spcBef>
                <a:spcPts val="1200"/>
              </a:spcBef>
            </a:pPr>
            <a:r>
              <a:rPr lang="en-US" dirty="0"/>
              <a:t>Add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/>
              <a:t>, </a:t>
            </a:r>
            <a:r>
              <a:rPr lang="en-US" dirty="0"/>
              <a:t>reconnecting the trees.</a:t>
            </a:r>
          </a:p>
          <a:p>
            <a:pPr>
              <a:spcBef>
                <a:spcPts val="1200"/>
              </a:spcBef>
            </a:pPr>
            <a:r>
              <a:rPr lang="en-US" dirty="0"/>
              <a:t>So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T'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 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{(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x, 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)} ∪ {(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)}</a:t>
            </a:r>
            <a:r>
              <a:rPr lang="en-US" dirty="0"/>
              <a:t>,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T'</a:t>
            </a:r>
            <a:r>
              <a:rPr lang="en-US" i="1" dirty="0"/>
              <a:t> 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a spanning tree.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5" name="Picture 2" descr="M:\LCCC\C-Kiel's Docs 3-11-04\html files\EECS 1580\Chapter 23 - Minimum Spanning Trees_files\image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" y="914401"/>
            <a:ext cx="4231676" cy="553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Theorem 23.1 (4)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4668838" y="960120"/>
            <a:ext cx="7370762" cy="501808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T’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)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x, 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/>
              <a:t> , </a:t>
            </a:r>
            <a:r>
              <a:rPr lang="en-US" dirty="0"/>
              <a:t>since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w(u, v)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w(x, y)</a:t>
            </a:r>
            <a:r>
              <a:rPr lang="en-US" dirty="0"/>
              <a:t>. </a:t>
            </a:r>
          </a:p>
          <a:p>
            <a:pPr>
              <a:spcBef>
                <a:spcPts val="1200"/>
              </a:spcBef>
            </a:pPr>
            <a:r>
              <a:rPr lang="en-US" dirty="0"/>
              <a:t>Since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T'</a:t>
            </a:r>
            <a:r>
              <a:rPr lang="en-US" i="1" dirty="0"/>
              <a:t> </a:t>
            </a:r>
            <a:r>
              <a:rPr lang="en-US" dirty="0"/>
              <a:t> is a spanning tree,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T'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,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/>
              <a:t> </a:t>
            </a:r>
            <a:r>
              <a:rPr lang="en-US" dirty="0"/>
              <a:t>is an MST, then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T'</a:t>
            </a:r>
            <a:r>
              <a:rPr lang="en-US" i="1" dirty="0"/>
              <a:t> </a:t>
            </a:r>
            <a:r>
              <a:rPr lang="en-US" dirty="0"/>
              <a:t> must be an MST.</a:t>
            </a:r>
          </a:p>
          <a:p>
            <a:pPr>
              <a:spcBef>
                <a:spcPts val="1200"/>
              </a:spcBef>
            </a:pPr>
            <a:r>
              <a:rPr lang="en-US" dirty="0"/>
              <a:t>Need to show that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/>
              <a:t> </a:t>
            </a:r>
            <a:r>
              <a:rPr lang="en-US" dirty="0"/>
              <a:t>is safe for </a:t>
            </a:r>
            <a:r>
              <a:rPr lang="en-US" i="1" dirty="0"/>
              <a:t>A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⊆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x, 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/>
              <a:t> </a:t>
            </a:r>
            <a:r>
              <a:rPr lang="en-US" dirty="0"/>
              <a:t>not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; thus,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⊆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/>
              <a:t> ,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∪ {(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)} ⊆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T’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Since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/>
              <a:t> </a:t>
            </a:r>
            <a:r>
              <a:rPr lang="en-US" dirty="0"/>
              <a:t> is an MST,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/>
              <a:t> </a:t>
            </a:r>
            <a:r>
              <a:rPr lang="en-US" dirty="0"/>
              <a:t>is safe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/>
          </a:p>
        </p:txBody>
      </p:sp>
      <p:pic>
        <p:nvPicPr>
          <p:cNvPr id="5" name="Picture 2" descr="M:\LCCC\C-Kiel's Docs 3-11-04\html files\EECS 1580\Chapter 23 - Minimum Spanning Trees_files\image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" y="914401"/>
            <a:ext cx="4231676" cy="553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Kruskal’s &amp; Prim’s Algorithms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Both are elaborations of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Generic-MST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dirty="0"/>
              <a:t>They differ in </a:t>
            </a:r>
            <a:r>
              <a:rPr lang="en-US" i="1" dirty="0"/>
              <a:t>how</a:t>
            </a:r>
            <a:r>
              <a:rPr lang="en-US" dirty="0"/>
              <a:t> they “select a safe edge” in line 3 of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Generic-MST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dirty="0"/>
              <a:t>In </a:t>
            </a:r>
            <a:r>
              <a:rPr lang="en-US" dirty="0" err="1"/>
              <a:t>Kruskal’s</a:t>
            </a:r>
            <a:r>
              <a:rPr lang="en-US" dirty="0"/>
              <a:t> algorithm, the set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 is a forest (multiple trees).  The safe edge we add always connects two distinct trees</a:t>
            </a:r>
          </a:p>
          <a:p>
            <a:pPr>
              <a:spcBef>
                <a:spcPts val="1200"/>
              </a:spcBef>
            </a:pPr>
            <a:r>
              <a:rPr lang="en-US" dirty="0"/>
              <a:t>In Prim’s algorithm, the set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 is a single tree.  The safe edge we add is always a least-weight edge connecting the tree to a vertex not yet in the tree.</a:t>
            </a:r>
          </a:p>
          <a:p>
            <a:pPr>
              <a:spcBef>
                <a:spcPts val="120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Greedy Algorithms – Another Example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7149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Counting change using standard US coins, with the constraint of using as few coins as possible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Coins: half-dollar, quarter, dime, nickel, penny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Being greedy, and wanting to meet the constraint of using as few coins as possible, we’ll always try to use the largest coin we can.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Kruskal’s Algorithm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err="1"/>
              <a:t>Kruskal’s</a:t>
            </a:r>
            <a:r>
              <a:rPr lang="en-US" dirty="0"/>
              <a:t> algorithm depends on the existence of few set-based functions:</a:t>
            </a:r>
          </a:p>
          <a:p>
            <a:pPr>
              <a:spcBef>
                <a:spcPts val="1200"/>
              </a:spcBef>
            </a:pP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Make-Set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creates a set containing the single item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Find-Set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looks through the sets it is maintaining, and determines which set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 belongs to</a:t>
            </a:r>
          </a:p>
          <a:p>
            <a:pPr>
              <a:spcBef>
                <a:spcPts val="1200"/>
              </a:spcBef>
            </a:pP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merges two sets (one containing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/>
              <a:t> and the other containing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/>
              <a:t>) into one set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/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MST-</a:t>
            </a:r>
            <a:r>
              <a:rPr lang="en-US" cap="small" dirty="0" err="1">
                <a:latin typeface="Times New Roman" pitchFamily="18" charset="0"/>
                <a:cs typeface="Times New Roman" pitchFamily="18" charset="0"/>
              </a:rPr>
              <a:t>Kruskal</a:t>
            </a:r>
            <a:r>
              <a:rPr lang="en-US" dirty="0"/>
              <a:t> Algorithm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225089" cy="5599113"/>
          </a:xfrm>
        </p:spPr>
        <p:txBody>
          <a:bodyPr/>
          <a:lstStyle/>
          <a:p>
            <a:pPr>
              <a:spcBef>
                <a:spcPts val="720"/>
              </a:spcBef>
              <a:buNone/>
            </a:pP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MST-</a:t>
            </a:r>
            <a:r>
              <a:rPr lang="en-US" cap="small" dirty="0" err="1">
                <a:latin typeface="Times New Roman" pitchFamily="18" charset="0"/>
                <a:cs typeface="Times New Roman" pitchFamily="18" charset="0"/>
              </a:rPr>
              <a:t>Kruskal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72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  A =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72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each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G.V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72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        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Make-Set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72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  sort the edges of E by increasing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(weight) value</a:t>
            </a:r>
          </a:p>
          <a:p>
            <a:pPr>
              <a:spcBef>
                <a:spcPts val="72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each edge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E (taken in weight order)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72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Find-Set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 </a:t>
            </a:r>
            <a:r>
              <a:rPr lang="en-US" cap="small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Find-Set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72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              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 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 {(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72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             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72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9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Kruskal’s Algorithm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152400" y="4504689"/>
            <a:ext cx="10363201" cy="1908989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Start with every vertex in its own set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Consider edges in increasing-weight order ONLY if the edge connects vertices in two different sets.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If we include the edge, merge the two sets</a:t>
            </a:r>
          </a:p>
        </p:txBody>
      </p:sp>
      <p:grpSp>
        <p:nvGrpSpPr>
          <p:cNvPr id="97283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8" idx="1"/>
            </p:cNvCxnSpPr>
            <p:nvPr/>
          </p:nvCxnSpPr>
          <p:spPr>
            <a:xfrm rot="16200000" flipH="1">
              <a:off x="3393225" y="3032173"/>
              <a:ext cx="516030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7"/>
              <a:endCxn id="11" idx="3"/>
            </p:cNvCxnSpPr>
            <p:nvPr/>
          </p:nvCxnSpPr>
          <p:spPr>
            <a:xfrm rot="5400000" flipH="1" flipV="1">
              <a:off x="2449446" y="3055191"/>
              <a:ext cx="516030" cy="56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308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97309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97310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97311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97312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97313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97314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97315" name="TextBox 33"/>
            <p:cNvSpPr txBox="1">
              <a:spLocks noChangeArrowheads="1"/>
            </p:cNvSpPr>
            <p:nvPr/>
          </p:nvSpPr>
          <p:spPr bwMode="auto">
            <a:xfrm>
              <a:off x="2684442" y="315277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97316" name="TextBox 34"/>
            <p:cNvSpPr txBox="1">
              <a:spLocks noChangeArrowheads="1"/>
            </p:cNvSpPr>
            <p:nvPr/>
          </p:nvSpPr>
          <p:spPr bwMode="auto">
            <a:xfrm>
              <a:off x="3513126" y="306069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97317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97318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97319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97320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97321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075614" y="1005840"/>
            <a:ext cx="2439987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Sets: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0769602" y="1002659"/>
            <a:ext cx="1224278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Vertices: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f, 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6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9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10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Kruskal’s Algorithm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152400" y="4504691"/>
            <a:ext cx="10363201" cy="1922869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Start with every vertex in its own set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Consider edges in increasing-weight order ONLY if the edge connects vertices in two different sets.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If we include the edge, merge the two sets</a:t>
            </a:r>
            <a:endParaRPr lang="en-US" sz="2800" dirty="0"/>
          </a:p>
        </p:txBody>
      </p:sp>
      <p:grpSp>
        <p:nvGrpSpPr>
          <p:cNvPr id="99331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8" idx="1"/>
            </p:cNvCxnSpPr>
            <p:nvPr/>
          </p:nvCxnSpPr>
          <p:spPr>
            <a:xfrm rot="16200000" flipH="1">
              <a:off x="3393225" y="3032173"/>
              <a:ext cx="516030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7"/>
              <a:endCxn id="11" idx="3"/>
            </p:cNvCxnSpPr>
            <p:nvPr/>
          </p:nvCxnSpPr>
          <p:spPr>
            <a:xfrm rot="5400000" flipH="1" flipV="1">
              <a:off x="2449446" y="3055191"/>
              <a:ext cx="516030" cy="56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57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99358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99359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99360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99361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99362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99363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99364" name="TextBox 33"/>
            <p:cNvSpPr txBox="1">
              <a:spLocks noChangeArrowheads="1"/>
            </p:cNvSpPr>
            <p:nvPr/>
          </p:nvSpPr>
          <p:spPr bwMode="auto">
            <a:xfrm>
              <a:off x="2684442" y="315277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99365" name="TextBox 34"/>
            <p:cNvSpPr txBox="1">
              <a:spLocks noChangeArrowheads="1"/>
            </p:cNvSpPr>
            <p:nvPr/>
          </p:nvSpPr>
          <p:spPr bwMode="auto">
            <a:xfrm>
              <a:off x="3513126" y="306069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99366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99367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99368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99369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99370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99332" name="TextBox 41"/>
          <p:cNvSpPr txBox="1">
            <a:spLocks noChangeArrowheads="1"/>
          </p:cNvSpPr>
          <p:nvPr/>
        </p:nvSpPr>
        <p:spPr bwMode="auto">
          <a:xfrm>
            <a:off x="8075614" y="1005840"/>
            <a:ext cx="2439987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Sets: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99333" name="TextBox 42"/>
          <p:cNvSpPr txBox="1">
            <a:spLocks noChangeArrowheads="1"/>
          </p:cNvSpPr>
          <p:nvPr/>
        </p:nvSpPr>
        <p:spPr bwMode="auto">
          <a:xfrm>
            <a:off x="1768476" y="3720465"/>
            <a:ext cx="6215063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The lowest-weight edge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,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 are in different sets, so include the edge and merge the two sets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0769602" y="1002659"/>
            <a:ext cx="1224278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Vertices: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f, 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6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9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10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Kruskal’s Algorithm</a:t>
            </a:r>
          </a:p>
        </p:txBody>
      </p:sp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152400" y="4504691"/>
            <a:ext cx="10363201" cy="1922869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Start with every vertex in its own set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Consider edges in increasing-weight order ONLY if the edge connects vertices in two different sets.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If we include the edge, merge the two sets</a:t>
            </a:r>
            <a:endParaRPr lang="en-US" sz="2800" dirty="0"/>
          </a:p>
          <a:p>
            <a:pPr>
              <a:spcBef>
                <a:spcPts val="1200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1379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8" idx="1"/>
            </p:cNvCxnSpPr>
            <p:nvPr/>
          </p:nvCxnSpPr>
          <p:spPr>
            <a:xfrm rot="16200000" flipH="1">
              <a:off x="3393225" y="3032173"/>
              <a:ext cx="516030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7"/>
              <a:endCxn id="11" idx="3"/>
            </p:cNvCxnSpPr>
            <p:nvPr/>
          </p:nvCxnSpPr>
          <p:spPr>
            <a:xfrm rot="5400000" flipH="1" flipV="1">
              <a:off x="2449446" y="3055191"/>
              <a:ext cx="516030" cy="56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405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01406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01407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01408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01409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01410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01411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01412" name="TextBox 33"/>
            <p:cNvSpPr txBox="1">
              <a:spLocks noChangeArrowheads="1"/>
            </p:cNvSpPr>
            <p:nvPr/>
          </p:nvSpPr>
          <p:spPr bwMode="auto">
            <a:xfrm>
              <a:off x="2684442" y="315277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01413" name="TextBox 34"/>
            <p:cNvSpPr txBox="1">
              <a:spLocks noChangeArrowheads="1"/>
            </p:cNvSpPr>
            <p:nvPr/>
          </p:nvSpPr>
          <p:spPr bwMode="auto">
            <a:xfrm>
              <a:off x="3513126" y="306069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101414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01415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01416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01417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01418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01380" name="TextBox 41"/>
          <p:cNvSpPr txBox="1">
            <a:spLocks noChangeArrowheads="1"/>
          </p:cNvSpPr>
          <p:nvPr/>
        </p:nvSpPr>
        <p:spPr bwMode="auto">
          <a:xfrm>
            <a:off x="8075614" y="1005841"/>
            <a:ext cx="2439987" cy="2586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Sets: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g, 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68475" y="3720466"/>
            <a:ext cx="64306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The lowest-weight edges are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+mn-lt"/>
                <a:cs typeface="Times New Roman" pitchFamily="18" charset="0"/>
              </a:rPr>
              <a:t>and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 </a:t>
            </a:r>
            <a:r>
              <a:rPr lang="en-US" dirty="0">
                <a:latin typeface="+mn-lt"/>
                <a:cs typeface="Times New Roman" pitchFamily="18" charset="0"/>
              </a:rPr>
              <a:t>Vertices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/>
              <a:t> and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are in different sets, so include the edges and merge the sets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0769602" y="1002659"/>
            <a:ext cx="1224278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Vertices: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f, 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6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9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10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Kruskal’s Algorithm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152401" y="4504691"/>
            <a:ext cx="10363200" cy="1922869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Start with every vertex in its own set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Consider edges in increasing-weight order ONLY if the edge connects vertices in two different sets.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If we include the edge, merge the two sets</a:t>
            </a:r>
            <a:endParaRPr lang="en-US" sz="2800" dirty="0"/>
          </a:p>
        </p:txBody>
      </p:sp>
      <p:grpSp>
        <p:nvGrpSpPr>
          <p:cNvPr id="103427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8" idx="1"/>
            </p:cNvCxnSpPr>
            <p:nvPr/>
          </p:nvCxnSpPr>
          <p:spPr>
            <a:xfrm rot="16200000" flipH="1">
              <a:off x="3393225" y="3032173"/>
              <a:ext cx="516030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7"/>
              <a:endCxn id="11" idx="3"/>
            </p:cNvCxnSpPr>
            <p:nvPr/>
          </p:nvCxnSpPr>
          <p:spPr>
            <a:xfrm rot="5400000" flipH="1" flipV="1">
              <a:off x="2449446" y="3055191"/>
              <a:ext cx="516030" cy="56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53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03454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03455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03456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03457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03458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03459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03460" name="TextBox 33"/>
            <p:cNvSpPr txBox="1">
              <a:spLocks noChangeArrowheads="1"/>
            </p:cNvSpPr>
            <p:nvPr/>
          </p:nvSpPr>
          <p:spPr bwMode="auto">
            <a:xfrm>
              <a:off x="2684442" y="315277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03461" name="TextBox 34"/>
            <p:cNvSpPr txBox="1">
              <a:spLocks noChangeArrowheads="1"/>
            </p:cNvSpPr>
            <p:nvPr/>
          </p:nvSpPr>
          <p:spPr bwMode="auto">
            <a:xfrm>
              <a:off x="3513126" y="306069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103462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03463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03464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03465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03466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03428" name="TextBox 41"/>
          <p:cNvSpPr txBox="1">
            <a:spLocks noChangeArrowheads="1"/>
          </p:cNvSpPr>
          <p:nvPr/>
        </p:nvSpPr>
        <p:spPr bwMode="auto">
          <a:xfrm>
            <a:off x="8075614" y="1005841"/>
            <a:ext cx="2439987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Sets: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c, 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g, 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68475" y="3720465"/>
            <a:ext cx="6307138" cy="646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The lowest-weight remaining edge 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 </a:t>
            </a:r>
            <a:r>
              <a:rPr lang="en-US" dirty="0">
                <a:latin typeface="+mn-lt"/>
                <a:cs typeface="Times New Roman" pitchFamily="18" charset="0"/>
              </a:rPr>
              <a:t>Vertices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/>
              <a:t> are in different sets, so include the edge and merge the sets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0769602" y="1002659"/>
            <a:ext cx="1224278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Vertices: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en-US" i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f, 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6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9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10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Kruskal’s Algorithm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>
          <a:xfrm>
            <a:off x="152400" y="4504691"/>
            <a:ext cx="10363201" cy="1922869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Start with every vertex in its own set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Consider edges in increasing-weight order ONLY if the edge connects vertices in two different sets.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If we include the edge, merge the two sets</a:t>
            </a:r>
            <a:endParaRPr lang="en-US" sz="2800" dirty="0"/>
          </a:p>
        </p:txBody>
      </p:sp>
      <p:grpSp>
        <p:nvGrpSpPr>
          <p:cNvPr id="105475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8" idx="1"/>
            </p:cNvCxnSpPr>
            <p:nvPr/>
          </p:nvCxnSpPr>
          <p:spPr>
            <a:xfrm rot="16200000" flipH="1">
              <a:off x="3393225" y="3032173"/>
              <a:ext cx="516030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7"/>
              <a:endCxn id="11" idx="3"/>
            </p:cNvCxnSpPr>
            <p:nvPr/>
          </p:nvCxnSpPr>
          <p:spPr>
            <a:xfrm rot="5400000" flipH="1" flipV="1">
              <a:off x="2449446" y="3055191"/>
              <a:ext cx="516030" cy="56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01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05502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05503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05504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05505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05506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05507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05508" name="TextBox 33"/>
            <p:cNvSpPr txBox="1">
              <a:spLocks noChangeArrowheads="1"/>
            </p:cNvSpPr>
            <p:nvPr/>
          </p:nvSpPr>
          <p:spPr bwMode="auto">
            <a:xfrm>
              <a:off x="2684442" y="315277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05509" name="TextBox 34"/>
            <p:cNvSpPr txBox="1">
              <a:spLocks noChangeArrowheads="1"/>
            </p:cNvSpPr>
            <p:nvPr/>
          </p:nvSpPr>
          <p:spPr bwMode="auto">
            <a:xfrm>
              <a:off x="3513126" y="306069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105510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05511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05512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05513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05514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05476" name="TextBox 41"/>
          <p:cNvSpPr txBox="1">
            <a:spLocks noChangeArrowheads="1"/>
          </p:cNvSpPr>
          <p:nvPr/>
        </p:nvSpPr>
        <p:spPr bwMode="auto">
          <a:xfrm>
            <a:off x="8075614" y="1005840"/>
            <a:ext cx="2439987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Sets: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c, 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f, g, 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68476" y="3720465"/>
            <a:ext cx="8424863" cy="646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The lowest-weight remaining edges are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+mn-lt"/>
                <a:cs typeface="Times New Roman" pitchFamily="18" charset="0"/>
              </a:rPr>
              <a:t>and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dirty="0">
                <a:latin typeface="+mn-lt"/>
                <a:cs typeface="Times New Roman" pitchFamily="18" charset="0"/>
              </a:rPr>
              <a:t>Vertices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/>
              <a:t> are in different sets, so include the edge and merge the sets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0769602" y="1002659"/>
            <a:ext cx="1224278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Vertices: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en-US" i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f, 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6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9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10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Kruskal’s Algorithm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152400" y="4504691"/>
            <a:ext cx="10363201" cy="1922869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Start with every vertex in its own set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Consider edges in increasing-weight order ONLY if the edge connects vertices in two different sets.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If we include the edge, merge the two sets</a:t>
            </a:r>
            <a:endParaRPr lang="en-US" sz="2800" dirty="0"/>
          </a:p>
          <a:p>
            <a:pPr>
              <a:spcBef>
                <a:spcPts val="1200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7523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8" idx="1"/>
            </p:cNvCxnSpPr>
            <p:nvPr/>
          </p:nvCxnSpPr>
          <p:spPr>
            <a:xfrm rot="16200000" flipH="1">
              <a:off x="3393225" y="3032173"/>
              <a:ext cx="516030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7"/>
              <a:endCxn id="11" idx="3"/>
            </p:cNvCxnSpPr>
            <p:nvPr/>
          </p:nvCxnSpPr>
          <p:spPr>
            <a:xfrm rot="5400000" flipH="1" flipV="1">
              <a:off x="2449446" y="3055191"/>
              <a:ext cx="516030" cy="56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49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07550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07551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07552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07553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07554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07555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07556" name="TextBox 33"/>
            <p:cNvSpPr txBox="1">
              <a:spLocks noChangeArrowheads="1"/>
            </p:cNvSpPr>
            <p:nvPr/>
          </p:nvSpPr>
          <p:spPr bwMode="auto">
            <a:xfrm>
              <a:off x="2684442" y="315277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07557" name="TextBox 34"/>
            <p:cNvSpPr txBox="1">
              <a:spLocks noChangeArrowheads="1"/>
            </p:cNvSpPr>
            <p:nvPr/>
          </p:nvSpPr>
          <p:spPr bwMode="auto">
            <a:xfrm>
              <a:off x="3513126" y="306069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107558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07559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07560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07561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07562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07524" name="TextBox 41"/>
          <p:cNvSpPr txBox="1">
            <a:spLocks noChangeArrowheads="1"/>
          </p:cNvSpPr>
          <p:nvPr/>
        </p:nvSpPr>
        <p:spPr bwMode="auto">
          <a:xfrm>
            <a:off x="8075614" y="1005841"/>
            <a:ext cx="2439987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Sets: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c, 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f, g, 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68476" y="3720465"/>
            <a:ext cx="8424863" cy="646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The lowest-weight remaining edge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dirty="0">
                <a:latin typeface="+mn-lt"/>
                <a:cs typeface="Times New Roman" pitchFamily="18" charset="0"/>
              </a:rPr>
              <a:t>Vertices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 are in different sets, so include the edge and merge the sets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0769602" y="1002659"/>
            <a:ext cx="1224278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Vertices: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en-US" i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f, 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6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9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10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Kruskal’s Algorithm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152400" y="4504691"/>
            <a:ext cx="10363201" cy="1922869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Start with every vertex in its own set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Consider edges in increasing-weight order ONLY if the edge connects vertices in two different sets.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If we include the edge, merge the two sets</a:t>
            </a:r>
            <a:endParaRPr lang="en-US" sz="2800" dirty="0"/>
          </a:p>
          <a:p>
            <a:pPr>
              <a:spcBef>
                <a:spcPts val="1200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9571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8" idx="1"/>
            </p:cNvCxnSpPr>
            <p:nvPr/>
          </p:nvCxnSpPr>
          <p:spPr>
            <a:xfrm rot="16200000" flipH="1">
              <a:off x="3393225" y="3032173"/>
              <a:ext cx="516030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7"/>
              <a:endCxn id="11" idx="3"/>
            </p:cNvCxnSpPr>
            <p:nvPr/>
          </p:nvCxnSpPr>
          <p:spPr>
            <a:xfrm rot="5400000" flipH="1" flipV="1">
              <a:off x="2449446" y="3055191"/>
              <a:ext cx="516030" cy="56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97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09598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09599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09600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09601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09602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09603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09604" name="TextBox 33"/>
            <p:cNvSpPr txBox="1">
              <a:spLocks noChangeArrowheads="1"/>
            </p:cNvSpPr>
            <p:nvPr/>
          </p:nvSpPr>
          <p:spPr bwMode="auto">
            <a:xfrm>
              <a:off x="2684442" y="315277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09605" name="TextBox 34"/>
            <p:cNvSpPr txBox="1">
              <a:spLocks noChangeArrowheads="1"/>
            </p:cNvSpPr>
            <p:nvPr/>
          </p:nvSpPr>
          <p:spPr bwMode="auto">
            <a:xfrm>
              <a:off x="3513126" y="306069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109606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09607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09608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09609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09610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09572" name="TextBox 41"/>
          <p:cNvSpPr txBox="1">
            <a:spLocks noChangeArrowheads="1"/>
          </p:cNvSpPr>
          <p:nvPr/>
        </p:nvSpPr>
        <p:spPr bwMode="auto">
          <a:xfrm>
            <a:off x="8075614" y="1005840"/>
            <a:ext cx="2439987" cy="1477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Sets: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c, f, g, h, 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68476" y="3720465"/>
            <a:ext cx="8424863" cy="646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The lowest-weight remaining edge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dirty="0">
                <a:latin typeface="+mn-lt"/>
                <a:cs typeface="Times New Roman" pitchFamily="18" charset="0"/>
              </a:rPr>
              <a:t>Vertices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/>
              <a:t> and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are in the same set, so we drop this edge from consideration, and keep going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0769602" y="1002659"/>
            <a:ext cx="1224278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Vertices: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en-US" i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f, 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f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6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9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10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Kruskal’s Algorithm</a:t>
            </a:r>
          </a:p>
        </p:txBody>
      </p:sp>
      <p:sp>
        <p:nvSpPr>
          <p:cNvPr id="111618" name="Content Placeholder 2"/>
          <p:cNvSpPr>
            <a:spLocks noGrp="1"/>
          </p:cNvSpPr>
          <p:nvPr>
            <p:ph idx="1"/>
          </p:nvPr>
        </p:nvSpPr>
        <p:spPr>
          <a:xfrm>
            <a:off x="152401" y="4504691"/>
            <a:ext cx="10363200" cy="1922869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Start with every vertex in its own set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Consider edges in increasing-weight order ONLY if the edge connects vertices in two different sets.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If we include the edge, merge the two sets</a:t>
            </a:r>
            <a:endParaRPr lang="en-US" sz="2800" dirty="0"/>
          </a:p>
        </p:txBody>
      </p:sp>
      <p:grpSp>
        <p:nvGrpSpPr>
          <p:cNvPr id="111619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7"/>
              <a:endCxn id="11" idx="3"/>
            </p:cNvCxnSpPr>
            <p:nvPr/>
          </p:nvCxnSpPr>
          <p:spPr>
            <a:xfrm rot="5400000" flipH="1" flipV="1">
              <a:off x="2449446" y="3055191"/>
              <a:ext cx="516030" cy="56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644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11645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11646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11647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11648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11649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11650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11651" name="TextBox 33"/>
            <p:cNvSpPr txBox="1">
              <a:spLocks noChangeArrowheads="1"/>
            </p:cNvSpPr>
            <p:nvPr/>
          </p:nvSpPr>
          <p:spPr bwMode="auto">
            <a:xfrm>
              <a:off x="2684442" y="315277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11652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11653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11654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11655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11656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11620" name="TextBox 41"/>
          <p:cNvSpPr txBox="1">
            <a:spLocks noChangeArrowheads="1"/>
          </p:cNvSpPr>
          <p:nvPr/>
        </p:nvSpPr>
        <p:spPr bwMode="auto">
          <a:xfrm>
            <a:off x="8075614" y="1005840"/>
            <a:ext cx="2439987" cy="1477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Sets: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c, f, g, h, 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68476" y="3720465"/>
            <a:ext cx="8424863" cy="646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The lowest-weight remaining edges are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+mn-lt"/>
                <a:cs typeface="Times New Roman" pitchFamily="18" charset="0"/>
              </a:rPr>
              <a:t>and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>
                <a:latin typeface="+mn-lt"/>
                <a:cs typeface="Times New Roman" pitchFamily="18" charset="0"/>
              </a:rPr>
              <a:t>Vertices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 and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are in the same set, so we drop this edge from consideration, and keep going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0769602" y="1002659"/>
            <a:ext cx="1224278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Vertices: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en-US" i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f, 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f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strike="sngStrike" dirty="0">
                <a:latin typeface="Times New Roman" pitchFamily="18" charset="0"/>
                <a:cs typeface="Times New Roman" pitchFamily="18" charset="0"/>
              </a:rPr>
              <a:t>g, </a:t>
            </a:r>
            <a:r>
              <a:rPr lang="en-US" i="1" strike="sngStrike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}:	  6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9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10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Greedy Algorithms – Another Example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6007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Example: Count out 36 cents in change 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Step 1: The largest coin is half-dollar; too big. Move to something smaller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Step 2: Next-largest coin is quarter; </a:t>
            </a:r>
            <a:r>
              <a:rPr lang="en-US" b="1" u="sng" dirty="0"/>
              <a:t>use a quarter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Step 3: We still have 11 cents to count out.  The half-dollar and quarter are too big; </a:t>
            </a:r>
            <a:r>
              <a:rPr lang="en-US" b="1" u="sng" dirty="0"/>
              <a:t>use a dime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Step 4: The half-dollar, quarter, dime, and nickel are too big; </a:t>
            </a:r>
            <a:r>
              <a:rPr lang="en-US" b="1" u="sng" dirty="0"/>
              <a:t>use a penny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Total change = 36 cents (QUARTER, DIME, PENNY); we’re done with 3 coins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This happens to be the optimal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Kruskal’s Algorithm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>
          <a:xfrm>
            <a:off x="152400" y="4504691"/>
            <a:ext cx="10363201" cy="1922869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Start with every vertex in its own set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Consider edges in increasing-weight order ONLY if the edge connects vertices in two different sets.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If we include the edge, merge the two sets</a:t>
            </a:r>
            <a:endParaRPr lang="en-US" sz="2800" dirty="0"/>
          </a:p>
        </p:txBody>
      </p:sp>
      <p:grpSp>
        <p:nvGrpSpPr>
          <p:cNvPr id="113667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691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13692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13693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13694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13695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13696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13697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13698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13699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13700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13701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13702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13668" name="TextBox 41"/>
          <p:cNvSpPr txBox="1">
            <a:spLocks noChangeArrowheads="1"/>
          </p:cNvSpPr>
          <p:nvPr/>
        </p:nvSpPr>
        <p:spPr bwMode="auto">
          <a:xfrm>
            <a:off x="8075614" y="1005840"/>
            <a:ext cx="2439987" cy="1477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Sets: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c, f, g, h, 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68476" y="3720465"/>
            <a:ext cx="8424863" cy="646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The lowest-weight remaining edge 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>
                <a:latin typeface="+mn-lt"/>
                <a:cs typeface="Times New Roman" pitchFamily="18" charset="0"/>
              </a:rPr>
              <a:t>Vertices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/>
              <a:t> are in different sets, so include this edge and merge the sets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0769602" y="1002659"/>
            <a:ext cx="1224278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Vertices: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en-US" i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f, 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f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strike="sngStrike" dirty="0">
                <a:latin typeface="Times New Roman" pitchFamily="18" charset="0"/>
                <a:cs typeface="Times New Roman" pitchFamily="18" charset="0"/>
              </a:rPr>
              <a:t>g, </a:t>
            </a:r>
            <a:r>
              <a:rPr lang="en-US" i="1" strike="sngStrike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}:	  6</a:t>
            </a:r>
          </a:p>
          <a:p>
            <a:pPr>
              <a:tabLst>
                <a:tab pos="739775" algn="l"/>
              </a:tabLst>
            </a:pP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strike="sngStrike" dirty="0">
                <a:latin typeface="Times New Roman" pitchFamily="18" charset="0"/>
                <a:cs typeface="Times New Roman" pitchFamily="18" charset="0"/>
              </a:rPr>
              <a:t>h, </a:t>
            </a:r>
            <a:r>
              <a:rPr lang="en-US" i="1" strike="sngStrike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9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10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Kruskal’s Algorithm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152401" y="4504691"/>
            <a:ext cx="10363200" cy="1922869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Start with every vertex in its own set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Consider edges in increasing-weight order ONLY if the edge connects vertices in two different sets.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If we include the edge, merge the two sets</a:t>
            </a:r>
            <a:endParaRPr lang="en-US" sz="2800" dirty="0"/>
          </a:p>
        </p:txBody>
      </p:sp>
      <p:grpSp>
        <p:nvGrpSpPr>
          <p:cNvPr id="115715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739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15740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15741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15742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15743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15744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15745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15746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15747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15748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15749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15750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15716" name="TextBox 41"/>
          <p:cNvSpPr txBox="1">
            <a:spLocks noChangeArrowheads="1"/>
          </p:cNvSpPr>
          <p:nvPr/>
        </p:nvSpPr>
        <p:spPr bwMode="auto">
          <a:xfrm>
            <a:off x="8075614" y="1005840"/>
            <a:ext cx="2439987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Sets: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c, d, f, g, h, 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68476" y="3720465"/>
            <a:ext cx="8424863" cy="646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The lowest-weight remaining edges are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+mn-lt"/>
                <a:cs typeface="Times New Roman" pitchFamily="18" charset="0"/>
              </a:rPr>
              <a:t>and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>
                <a:latin typeface="+mn-lt"/>
                <a:cs typeface="Times New Roman" pitchFamily="18" charset="0"/>
              </a:rPr>
              <a:t>Vertices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 are in different sets, so include this edge and merge the sets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0769602" y="1002659"/>
            <a:ext cx="1224278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Vertices: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en-US" i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f, 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f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strike="sngStrike" dirty="0">
                <a:latin typeface="Times New Roman" pitchFamily="18" charset="0"/>
                <a:cs typeface="Times New Roman" pitchFamily="18" charset="0"/>
              </a:rPr>
              <a:t>g, </a:t>
            </a:r>
            <a:r>
              <a:rPr lang="en-US" i="1" strike="sngStrike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}:	  6</a:t>
            </a:r>
          </a:p>
          <a:p>
            <a:pPr>
              <a:tabLst>
                <a:tab pos="739775" algn="l"/>
              </a:tabLst>
            </a:pP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strike="sngStrike" dirty="0">
                <a:latin typeface="Times New Roman" pitchFamily="18" charset="0"/>
                <a:cs typeface="Times New Roman" pitchFamily="18" charset="0"/>
              </a:rPr>
              <a:t>h, </a:t>
            </a:r>
            <a:r>
              <a:rPr lang="en-US" i="1" strike="sngStrike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d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9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10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Kruskal’s Algorithm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>
          <a:xfrm>
            <a:off x="152400" y="4504691"/>
            <a:ext cx="10363201" cy="1922869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Start with every vertex in its own set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Consider edges in increasing-weight order ONLY if the edge connects vertices in two different sets.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If we include the edge, merge the two sets</a:t>
            </a:r>
            <a:endParaRPr lang="en-US" sz="2800" dirty="0"/>
          </a:p>
        </p:txBody>
      </p:sp>
      <p:grpSp>
        <p:nvGrpSpPr>
          <p:cNvPr id="117763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787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17788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17789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17790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17791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17792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17793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17794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17795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17796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17797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17798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17764" name="TextBox 41"/>
          <p:cNvSpPr txBox="1">
            <a:spLocks noChangeArrowheads="1"/>
          </p:cNvSpPr>
          <p:nvPr/>
        </p:nvSpPr>
        <p:spPr bwMode="auto">
          <a:xfrm>
            <a:off x="8075614" y="1005841"/>
            <a:ext cx="2439987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Sets: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a, b, c, d, f, g, h, 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68476" y="3720465"/>
            <a:ext cx="8424863" cy="646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The lowest-weight remaining edge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>
                <a:latin typeface="+mn-lt"/>
                <a:cs typeface="Times New Roman" pitchFamily="18" charset="0"/>
              </a:rPr>
              <a:t>Vertices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/>
              <a:t> are in the same set, so drop this edge from consideration and keep going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0769602" y="1002659"/>
            <a:ext cx="1224278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Vertices: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en-US" i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f, 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f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strike="sngStrike" dirty="0">
                <a:latin typeface="Times New Roman" pitchFamily="18" charset="0"/>
                <a:cs typeface="Times New Roman" pitchFamily="18" charset="0"/>
              </a:rPr>
              <a:t>g, </a:t>
            </a:r>
            <a:r>
              <a:rPr lang="en-US" i="1" strike="sngStrike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}:	  6</a:t>
            </a:r>
          </a:p>
          <a:p>
            <a:pPr>
              <a:tabLst>
                <a:tab pos="739775" algn="l"/>
              </a:tabLst>
            </a:pP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strike="sngStrike" dirty="0">
                <a:latin typeface="Times New Roman" pitchFamily="18" charset="0"/>
                <a:cs typeface="Times New Roman" pitchFamily="18" charset="0"/>
              </a:rPr>
              <a:t>h, </a:t>
            </a:r>
            <a:r>
              <a:rPr lang="en-US" i="1" strike="sngStrike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d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a, h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9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10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Kruskal’s Algorithm</a:t>
            </a:r>
          </a:p>
        </p:txBody>
      </p:sp>
      <p:sp>
        <p:nvSpPr>
          <p:cNvPr id="119810" name="Content Placeholder 2"/>
          <p:cNvSpPr>
            <a:spLocks noGrp="1"/>
          </p:cNvSpPr>
          <p:nvPr>
            <p:ph idx="1"/>
          </p:nvPr>
        </p:nvSpPr>
        <p:spPr>
          <a:xfrm>
            <a:off x="152401" y="4504691"/>
            <a:ext cx="10363200" cy="1922869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Start with every vertex in its own set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Consider edges in increasing-weight order ONLY if the edge connects vertices in two different sets.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If we include the edge, merge the two sets</a:t>
            </a:r>
            <a:endParaRPr lang="en-US" sz="2800" dirty="0"/>
          </a:p>
        </p:txBody>
      </p:sp>
      <p:grpSp>
        <p:nvGrpSpPr>
          <p:cNvPr id="119811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834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19835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19836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19837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19838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19839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19840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19841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19842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19843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19844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19812" name="TextBox 41"/>
          <p:cNvSpPr txBox="1">
            <a:spLocks noChangeArrowheads="1"/>
          </p:cNvSpPr>
          <p:nvPr/>
        </p:nvSpPr>
        <p:spPr bwMode="auto">
          <a:xfrm>
            <a:off x="8075614" y="1005841"/>
            <a:ext cx="2439987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Sets: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a, b, c, d, f, g, h, 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68476" y="3720465"/>
            <a:ext cx="8424863" cy="646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The lowest-weight remaining edge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>
                <a:latin typeface="+mn-lt"/>
                <a:cs typeface="Times New Roman" pitchFamily="18" charset="0"/>
              </a:rPr>
              <a:t>Vertices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 are in different sets, so include this edge and merge the two sets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0769602" y="1002659"/>
            <a:ext cx="1224278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Vertices: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en-US" i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f, 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f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strike="sngStrike" dirty="0">
                <a:latin typeface="Times New Roman" pitchFamily="18" charset="0"/>
                <a:cs typeface="Times New Roman" pitchFamily="18" charset="0"/>
              </a:rPr>
              <a:t>g, </a:t>
            </a:r>
            <a:r>
              <a:rPr lang="en-US" i="1" strike="sngStrike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}:	  6</a:t>
            </a:r>
          </a:p>
          <a:p>
            <a:pPr>
              <a:tabLst>
                <a:tab pos="739775" algn="l"/>
              </a:tabLst>
            </a:pP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strike="sngStrike" dirty="0">
                <a:latin typeface="Times New Roman" pitchFamily="18" charset="0"/>
                <a:cs typeface="Times New Roman" pitchFamily="18" charset="0"/>
              </a:rPr>
              <a:t>h, </a:t>
            </a:r>
            <a:r>
              <a:rPr lang="en-US" i="1" strike="sngStrike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d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a, h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strike="sngStrike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  9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10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Kruskal’s Algorithm</a:t>
            </a:r>
          </a:p>
        </p:txBody>
      </p:sp>
      <p:sp>
        <p:nvSpPr>
          <p:cNvPr id="121858" name="Content Placeholder 2"/>
          <p:cNvSpPr>
            <a:spLocks noGrp="1"/>
          </p:cNvSpPr>
          <p:nvPr>
            <p:ph idx="1"/>
          </p:nvPr>
        </p:nvSpPr>
        <p:spPr>
          <a:xfrm>
            <a:off x="152400" y="4504691"/>
            <a:ext cx="10363201" cy="1922869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Start with every vertex in its own set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Consider edges in increasing-weight order ONLY if the edge connects vertices in two different sets.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If we include the edge, merge the two sets</a:t>
            </a:r>
            <a:endParaRPr lang="en-US" sz="2800" dirty="0"/>
          </a:p>
        </p:txBody>
      </p:sp>
      <p:grpSp>
        <p:nvGrpSpPr>
          <p:cNvPr id="121859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882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21883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21884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21885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21886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21887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21888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21889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21890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21891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21892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21860" name="TextBox 41"/>
          <p:cNvSpPr txBox="1">
            <a:spLocks noChangeArrowheads="1"/>
          </p:cNvSpPr>
          <p:nvPr/>
        </p:nvSpPr>
        <p:spPr bwMode="auto">
          <a:xfrm>
            <a:off x="8075614" y="1005840"/>
            <a:ext cx="2439987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Sets: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a, b, c, d, e, f, g, h, 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768476" y="3720465"/>
            <a:ext cx="8424863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We will next consider the edges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,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(in that order).  Because they are all already in the same set, we will drop them all.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0769602" y="1002659"/>
            <a:ext cx="1224278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Vertices: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en-US" i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f, 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f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strike="sngStrike" dirty="0">
                <a:latin typeface="Times New Roman" pitchFamily="18" charset="0"/>
                <a:cs typeface="Times New Roman" pitchFamily="18" charset="0"/>
              </a:rPr>
              <a:t>g, </a:t>
            </a:r>
            <a:r>
              <a:rPr lang="en-US" i="1" strike="sngStrike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}:	  6</a:t>
            </a:r>
          </a:p>
          <a:p>
            <a:pPr>
              <a:tabLst>
                <a:tab pos="739775" algn="l"/>
              </a:tabLst>
            </a:pP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strike="sngStrike" dirty="0">
                <a:latin typeface="Times New Roman" pitchFamily="18" charset="0"/>
                <a:cs typeface="Times New Roman" pitchFamily="18" charset="0"/>
              </a:rPr>
              <a:t>h, </a:t>
            </a:r>
            <a:r>
              <a:rPr lang="en-US" i="1" strike="sngStrike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d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a, h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strike="sngStrike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d, e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9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10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}:	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Kruskal’s Algorithm</a:t>
            </a:r>
          </a:p>
        </p:txBody>
      </p:sp>
      <p:sp>
        <p:nvSpPr>
          <p:cNvPr id="123906" name="Content Placeholder 2"/>
          <p:cNvSpPr>
            <a:spLocks noGrp="1"/>
          </p:cNvSpPr>
          <p:nvPr>
            <p:ph idx="1"/>
          </p:nvPr>
        </p:nvSpPr>
        <p:spPr>
          <a:xfrm>
            <a:off x="152401" y="4504690"/>
            <a:ext cx="10363200" cy="1924456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Start with every vertex in its own set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Consider edges in increasing-weight order ONLY if the edge connects vertices in two different sets.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If we include the edge, merge the two sets</a:t>
            </a:r>
            <a:endParaRPr lang="en-US" sz="2800" dirty="0"/>
          </a:p>
        </p:txBody>
      </p:sp>
      <p:grpSp>
        <p:nvGrpSpPr>
          <p:cNvPr id="123907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27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23928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23929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23930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23931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23932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23933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23934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</p:grpSp>
      <p:sp>
        <p:nvSpPr>
          <p:cNvPr id="123908" name="TextBox 41"/>
          <p:cNvSpPr txBox="1">
            <a:spLocks noChangeArrowheads="1"/>
          </p:cNvSpPr>
          <p:nvPr/>
        </p:nvSpPr>
        <p:spPr bwMode="auto">
          <a:xfrm>
            <a:off x="8075614" y="1005840"/>
            <a:ext cx="2439987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Sets: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a, b, c, d, e, f, g, h, 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768476" y="3722052"/>
            <a:ext cx="842486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All nodes are connected.  Total MST weight is 4 + 8 + 1 + 2 + 4 + 2 + 7 + 9 = 37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0769602" y="1002659"/>
            <a:ext cx="1224278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Vertices: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1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en-US" i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f, g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2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f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4</a:t>
            </a:r>
          </a:p>
          <a:p>
            <a:pPr>
              <a:tabLst>
                <a:tab pos="739775" algn="l"/>
              </a:tabLst>
            </a:pP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strike="sngStrike" dirty="0">
                <a:latin typeface="Times New Roman" pitchFamily="18" charset="0"/>
                <a:cs typeface="Times New Roman" pitchFamily="18" charset="0"/>
              </a:rPr>
              <a:t>g, </a:t>
            </a:r>
            <a:r>
              <a:rPr lang="en-US" i="1" strike="sngStrike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}:	  6</a:t>
            </a:r>
          </a:p>
          <a:p>
            <a:pPr>
              <a:tabLst>
                <a:tab pos="739775" algn="l"/>
              </a:tabLst>
            </a:pP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strike="sngStrike" dirty="0">
                <a:latin typeface="Times New Roman" pitchFamily="18" charset="0"/>
                <a:cs typeface="Times New Roman" pitchFamily="18" charset="0"/>
              </a:rPr>
              <a:t>h, </a:t>
            </a:r>
            <a:r>
              <a:rPr lang="en-US" i="1" strike="sngStrike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c, d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7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a, h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strike="sngStrike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}:	  8</a:t>
            </a:r>
          </a:p>
          <a:p>
            <a:pPr>
              <a:tabLst>
                <a:tab pos="739775" algn="l"/>
              </a:tabLst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d, e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}:	  9</a:t>
            </a:r>
          </a:p>
          <a:p>
            <a:pPr>
              <a:tabLst>
                <a:tab pos="739775" algn="l"/>
              </a:tabLst>
            </a:pP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strike="sngStrike" dirty="0">
                <a:latin typeface="Times New Roman" pitchFamily="18" charset="0"/>
                <a:cs typeface="Times New Roman" pitchFamily="18" charset="0"/>
              </a:rPr>
              <a:t>e, f</a:t>
            </a: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}:	10</a:t>
            </a:r>
          </a:p>
          <a:p>
            <a:pPr>
              <a:tabLst>
                <a:tab pos="739775" algn="l"/>
              </a:tabLst>
            </a:pP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strike="sngStrike" dirty="0">
                <a:latin typeface="Times New Roman" pitchFamily="18" charset="0"/>
                <a:cs typeface="Times New Roman" pitchFamily="18" charset="0"/>
              </a:rPr>
              <a:t>b, h</a:t>
            </a: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}:	11</a:t>
            </a:r>
          </a:p>
          <a:p>
            <a:pPr>
              <a:tabLst>
                <a:tab pos="739775" algn="l"/>
              </a:tabLst>
            </a:pP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strike="sngStrike" dirty="0">
                <a:latin typeface="Times New Roman" pitchFamily="18" charset="0"/>
                <a:cs typeface="Times New Roman" pitchFamily="18" charset="0"/>
              </a:rPr>
              <a:t>d, f</a:t>
            </a:r>
            <a:r>
              <a:rPr lang="en-US" strike="sngStrike" dirty="0">
                <a:latin typeface="Times New Roman" pitchFamily="18" charset="0"/>
                <a:cs typeface="Times New Roman" pitchFamily="18" charset="0"/>
              </a:rPr>
              <a:t>}:	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MST-</a:t>
            </a:r>
            <a:r>
              <a:rPr lang="en-US" cap="small" dirty="0" err="1">
                <a:latin typeface="Times New Roman" pitchFamily="18" charset="0"/>
                <a:cs typeface="Times New Roman" pitchFamily="18" charset="0"/>
              </a:rPr>
              <a:t>Kruskal</a:t>
            </a:r>
            <a:r>
              <a:rPr lang="en-US" dirty="0"/>
              <a:t> Algorithm - Analysis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225089" cy="5714999"/>
          </a:xfrm>
        </p:spPr>
        <p:txBody>
          <a:bodyPr/>
          <a:lstStyle/>
          <a:p>
            <a:pPr>
              <a:spcBef>
                <a:spcPts val="300"/>
              </a:spcBef>
              <a:buNone/>
              <a:tabLst>
                <a:tab pos="6861175" algn="l"/>
              </a:tabLst>
            </a:pPr>
            <a:r>
              <a:rPr lang="en-US" sz="2800" cap="small" dirty="0">
                <a:latin typeface="Times New Roman" pitchFamily="18" charset="0"/>
                <a:cs typeface="Times New Roman" pitchFamily="18" charset="0"/>
              </a:rPr>
              <a:t>MST-</a:t>
            </a:r>
            <a:r>
              <a:rPr lang="en-US" sz="2800" cap="small" dirty="0" err="1">
                <a:latin typeface="Times New Roman" pitchFamily="18" charset="0"/>
                <a:cs typeface="Times New Roman" pitchFamily="18" charset="0"/>
              </a:rPr>
              <a:t>Kruskal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   		</a:t>
            </a:r>
          </a:p>
          <a:p>
            <a:pPr>
              <a:spcBef>
                <a:spcPts val="300"/>
              </a:spcBef>
              <a:buNone/>
              <a:tabLst>
                <a:tab pos="686117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  A =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  <a:buNone/>
              <a:tabLst>
                <a:tab pos="686117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each vertex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G.V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  <a:buNone/>
              <a:tabLst>
                <a:tab pos="686117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         </a:t>
            </a:r>
            <a:r>
              <a:rPr lang="en-US" sz="2800" cap="small" dirty="0">
                <a:latin typeface="Times New Roman" pitchFamily="18" charset="0"/>
                <a:cs typeface="Times New Roman" pitchFamily="18" charset="0"/>
              </a:rPr>
              <a:t>Make-Set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300"/>
              </a:spcBef>
              <a:buNone/>
              <a:tabLst>
                <a:tab pos="686117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  sort the edges of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G.E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by increasing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(weight) value</a:t>
            </a:r>
          </a:p>
          <a:p>
            <a:pPr>
              <a:spcBef>
                <a:spcPts val="300"/>
              </a:spcBef>
              <a:buNone/>
              <a:tabLst>
                <a:tab pos="686117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each edge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G.E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(taken in weight order)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  <a:buNone/>
              <a:tabLst>
                <a:tab pos="686117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     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small" dirty="0">
                <a:latin typeface="Times New Roman" pitchFamily="18" charset="0"/>
                <a:cs typeface="Times New Roman" pitchFamily="18" charset="0"/>
              </a:rPr>
              <a:t>Find-Set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 </a:t>
            </a:r>
            <a:r>
              <a:rPr lang="en-US" sz="2800" cap="small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Find-Set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  <a:buNone/>
              <a:tabLst>
                <a:tab pos="686117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             A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 A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 {(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  <a:buNone/>
              <a:tabLst>
                <a:tab pos="686117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             </a:t>
            </a:r>
            <a:r>
              <a:rPr lang="en-US" sz="2800" cap="small" dirty="0"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300"/>
              </a:spcBef>
              <a:buNone/>
              <a:tabLst>
                <a:tab pos="686117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pPr>
              <a:spcBef>
                <a:spcPct val="0"/>
              </a:spcBef>
              <a:buNone/>
              <a:tabLst>
                <a:tab pos="6861175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  <a:tabLst>
                <a:tab pos="686117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Total time: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(see p. 633)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Prim’s Algorithm</a:t>
            </a:r>
          </a:p>
        </p:txBody>
      </p:sp>
      <p:sp>
        <p:nvSpPr>
          <p:cNvPr id="128002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In Prim’s algorithm, the set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/>
              <a:t> is </a:t>
            </a:r>
            <a:r>
              <a:rPr lang="en-US" sz="2800" b="1" i="1" dirty="0"/>
              <a:t>one</a:t>
            </a:r>
            <a:r>
              <a:rPr lang="en-US" sz="2800" dirty="0"/>
              <a:t> tree.  The safe edge we add is always a least-weight edge connecting the tree to a vertex not yet in the tree.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cs typeface="Times New Roman" pitchFamily="18" charset="0"/>
              </a:rPr>
              <a:t>Start with an </a:t>
            </a:r>
            <a:r>
              <a:rPr lang="en-US" sz="2800" b="1" i="1" dirty="0">
                <a:cs typeface="Times New Roman" pitchFamily="18" charset="0"/>
              </a:rPr>
              <a:t>empty</a:t>
            </a:r>
            <a:r>
              <a:rPr lang="en-US" sz="2800" dirty="0">
                <a:cs typeface="Times New Roman" pitchFamily="18" charset="0"/>
              </a:rPr>
              <a:t> subset of the edges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>
                <a:cs typeface="Times New Roman" pitchFamily="18" charset="0"/>
              </a:rPr>
              <a:t>, and a subset of the vertices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>
                <a:cs typeface="Times New Roman" pitchFamily="18" charset="0"/>
              </a:rPr>
              <a:t> containing only a single (arbitrarily chosen) vertex,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cs typeface="Times New Roman" pitchFamily="18" charset="0"/>
              </a:rPr>
              <a:t>A vertex nearest to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>
                <a:cs typeface="Times New Roman" pitchFamily="18" charset="0"/>
              </a:rPr>
              <a:t> (separated by the lowest weight edge) is a vertex 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V–Y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>
                <a:cs typeface="Times New Roman" pitchFamily="18" charset="0"/>
              </a:rPr>
              <a:t>connected to a vertex in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>
                <a:cs typeface="Times New Roman" pitchFamily="18" charset="0"/>
              </a:rPr>
              <a:t> by an edge of minimum weight.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cs typeface="Times New Roman" pitchFamily="18" charset="0"/>
              </a:rPr>
              <a:t>The vertex nearest to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>
                <a:cs typeface="Times New Roman" pitchFamily="18" charset="0"/>
              </a:rPr>
              <a:t> is added to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>
                <a:cs typeface="Times New Roman" pitchFamily="18" charset="0"/>
              </a:rPr>
              <a:t>, and the edge is added to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>
                <a:cs typeface="Times New Roman" pitchFamily="18" charset="0"/>
              </a:rPr>
              <a:t>.  Repeat until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V</a:t>
            </a:r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MST-Prim</a:t>
            </a:r>
            <a:r>
              <a:rPr lang="en-US"/>
              <a:t> Algorithm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225089" cy="5599113"/>
          </a:xfrm>
        </p:spPr>
        <p:txBody>
          <a:bodyPr/>
          <a:lstStyle/>
          <a:p>
            <a:pPr>
              <a:spcBef>
                <a:spcPts val="500"/>
              </a:spcBef>
              <a:buNone/>
              <a:tabLst>
                <a:tab pos="6861175" algn="l"/>
              </a:tabLst>
            </a:pPr>
            <a:r>
              <a:rPr lang="en-US" sz="2600" cap="small" dirty="0">
                <a:latin typeface="Times New Roman" pitchFamily="18" charset="0"/>
                <a:cs typeface="Times New Roman" pitchFamily="18" charset="0"/>
              </a:rPr>
              <a:t>MST-Prim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w, 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        </a:t>
            </a:r>
            <a:r>
              <a:rPr lang="en-US" sz="26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// r is an arbitrarily chosen vertex</a:t>
            </a:r>
          </a:p>
          <a:p>
            <a:pPr>
              <a:spcBef>
                <a:spcPts val="500"/>
              </a:spcBef>
              <a:buNone/>
              <a:tabLst>
                <a:tab pos="6861175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1 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each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G.V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00"/>
              </a:spcBef>
              <a:buNone/>
              <a:tabLst>
                <a:tab pos="6861175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2       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u.key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00"/>
              </a:spcBef>
              <a:buNone/>
              <a:tabLst>
                <a:tab pos="6861175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3       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u.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 =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NIL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00"/>
              </a:spcBef>
              <a:buNone/>
              <a:tabLst>
                <a:tab pos="6861175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4 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r.key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0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00"/>
              </a:spcBef>
              <a:buNone/>
              <a:tabLst>
                <a:tab pos="6861175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5 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G.V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 </a:t>
            </a:r>
            <a:r>
              <a:rPr lang="en-US" sz="26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// </a:t>
            </a:r>
            <a:r>
              <a:rPr lang="en-US" sz="26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sz="26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is a min-priority queue</a:t>
            </a:r>
            <a:endParaRPr lang="en-US" sz="26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00"/>
              </a:spcBef>
              <a:buNone/>
              <a:tabLst>
                <a:tab pos="6861175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6 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00"/>
              </a:spcBef>
              <a:buNone/>
              <a:tabLst>
                <a:tab pos="6861175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7     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cap="small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Extract-min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00"/>
              </a:spcBef>
              <a:buNone/>
              <a:tabLst>
                <a:tab pos="6861175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8     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each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Adj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00"/>
              </a:spcBef>
              <a:buNone/>
              <a:tabLst>
                <a:tab pos="6861175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9           if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u, v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&lt;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v.key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00"/>
              </a:spcBef>
              <a:buNone/>
              <a:tabLst>
                <a:tab pos="6861175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10              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v.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 =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endParaRPr lang="en-US" sz="2600" i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00"/>
              </a:spcBef>
              <a:buNone/>
              <a:tabLst>
                <a:tab pos="6861175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11              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v.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u, v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Prim’s Algorithm</a:t>
            </a:r>
          </a:p>
        </p:txBody>
      </p:sp>
      <p:sp>
        <p:nvSpPr>
          <p:cNvPr id="132098" name="Content Placeholder 2"/>
          <p:cNvSpPr>
            <a:spLocks noGrp="1"/>
          </p:cNvSpPr>
          <p:nvPr>
            <p:ph idx="1"/>
          </p:nvPr>
        </p:nvSpPr>
        <p:spPr>
          <a:xfrm>
            <a:off x="1998663" y="4480561"/>
            <a:ext cx="6997700" cy="158940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Let’s start (arbitrarily) from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/>
              <a:t>.</a:t>
            </a:r>
          </a:p>
          <a:p>
            <a:pPr marL="36512" indent="0">
              <a:spcBef>
                <a:spcPts val="1200"/>
              </a:spcBef>
              <a:buNone/>
            </a:pPr>
            <a:endParaRPr lang="en-US" sz="2800" dirty="0"/>
          </a:p>
        </p:txBody>
      </p:sp>
      <p:grpSp>
        <p:nvGrpSpPr>
          <p:cNvPr id="132099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8" idx="1"/>
            </p:cNvCxnSpPr>
            <p:nvPr/>
          </p:nvCxnSpPr>
          <p:spPr>
            <a:xfrm rot="16200000" flipH="1">
              <a:off x="3393225" y="3032173"/>
              <a:ext cx="516030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7"/>
              <a:endCxn id="11" idx="3"/>
            </p:cNvCxnSpPr>
            <p:nvPr/>
          </p:nvCxnSpPr>
          <p:spPr>
            <a:xfrm rot="5400000" flipH="1" flipV="1">
              <a:off x="2449446" y="3055191"/>
              <a:ext cx="516030" cy="56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124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32125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32126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32127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32128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32129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32130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32131" name="TextBox 33"/>
            <p:cNvSpPr txBox="1">
              <a:spLocks noChangeArrowheads="1"/>
            </p:cNvSpPr>
            <p:nvPr/>
          </p:nvSpPr>
          <p:spPr bwMode="auto">
            <a:xfrm>
              <a:off x="2684442" y="315277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32132" name="TextBox 34"/>
            <p:cNvSpPr txBox="1">
              <a:spLocks noChangeArrowheads="1"/>
            </p:cNvSpPr>
            <p:nvPr/>
          </p:nvSpPr>
          <p:spPr bwMode="auto">
            <a:xfrm>
              <a:off x="3513126" y="306069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132133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32134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32135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32136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32137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32100" name="TextBox 41"/>
          <p:cNvSpPr txBox="1">
            <a:spLocks noChangeArrowheads="1"/>
          </p:cNvSpPr>
          <p:nvPr/>
        </p:nvSpPr>
        <p:spPr bwMode="auto">
          <a:xfrm>
            <a:off x="8075614" y="1005840"/>
            <a:ext cx="3506786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{}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Greedy Algorithms – Another Example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6007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Example: Count out 16 cents worth of change, but assume there’s a 12-cent coin in addition to the standard denominations: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Step 1: The half-dollar and quarter are too big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Step 2: Next-largest coin is the 12-cent; USE ONE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Step 3: We still have 4 cents to count out.  We wind up using FOUR pennies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Total change = 16 cents; we’re done with 5 coins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This is NOT the optimal solution (dime, nickel, penny takes two fewer coins).</a:t>
            </a:r>
          </a:p>
          <a:p>
            <a:pPr lvl="2">
              <a:spcBef>
                <a:spcPts val="1200"/>
              </a:spcBef>
            </a:pPr>
            <a:r>
              <a:rPr lang="en-US" sz="2000" dirty="0"/>
              <a:t>The decision to use the 12-cent coin looked good </a:t>
            </a:r>
            <a:r>
              <a:rPr lang="en-US" sz="2000" i="1" dirty="0"/>
              <a:t>at the time</a:t>
            </a:r>
            <a:r>
              <a:rPr lang="en-US" sz="2000" dirty="0"/>
              <a:t>, but backed us into a non-optimal solution, and our algorithm has no provision for backing up and picking some other combination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Prim’s Algorithm</a:t>
            </a:r>
          </a:p>
        </p:txBody>
      </p:sp>
      <p:sp>
        <p:nvSpPr>
          <p:cNvPr id="134146" name="Content Placeholder 2"/>
          <p:cNvSpPr>
            <a:spLocks noGrp="1"/>
          </p:cNvSpPr>
          <p:nvPr>
            <p:ph idx="1"/>
          </p:nvPr>
        </p:nvSpPr>
        <p:spPr>
          <a:xfrm>
            <a:off x="152400" y="4480561"/>
            <a:ext cx="10133013" cy="158940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Let’s start (arbitrarily) from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/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400" dirty="0"/>
              <a:t>The lowest-weight edge connecting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/>
              <a:t>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Include this edge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/>
              <a:t>, and include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/>
              <a:t>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.</a:t>
            </a:r>
          </a:p>
        </p:txBody>
      </p:sp>
      <p:grpSp>
        <p:nvGrpSpPr>
          <p:cNvPr id="134147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8" idx="1"/>
            </p:cNvCxnSpPr>
            <p:nvPr/>
          </p:nvCxnSpPr>
          <p:spPr>
            <a:xfrm rot="16200000" flipH="1">
              <a:off x="3393225" y="3032173"/>
              <a:ext cx="516030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7"/>
              <a:endCxn id="11" idx="3"/>
            </p:cNvCxnSpPr>
            <p:nvPr/>
          </p:nvCxnSpPr>
          <p:spPr>
            <a:xfrm rot="5400000" flipH="1" flipV="1">
              <a:off x="2449446" y="3055191"/>
              <a:ext cx="516030" cy="56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172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34173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34174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34175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34176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34177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34178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34179" name="TextBox 33"/>
            <p:cNvSpPr txBox="1">
              <a:spLocks noChangeArrowheads="1"/>
            </p:cNvSpPr>
            <p:nvPr/>
          </p:nvSpPr>
          <p:spPr bwMode="auto">
            <a:xfrm>
              <a:off x="2684442" y="315277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34180" name="TextBox 34"/>
            <p:cNvSpPr txBox="1">
              <a:spLocks noChangeArrowheads="1"/>
            </p:cNvSpPr>
            <p:nvPr/>
          </p:nvSpPr>
          <p:spPr bwMode="auto">
            <a:xfrm>
              <a:off x="3513126" y="306069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134181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34182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34183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34184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34185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34148" name="TextBox 41"/>
          <p:cNvSpPr txBox="1">
            <a:spLocks noChangeArrowheads="1"/>
          </p:cNvSpPr>
          <p:nvPr/>
        </p:nvSpPr>
        <p:spPr bwMode="auto">
          <a:xfrm>
            <a:off x="8075614" y="1005840"/>
            <a:ext cx="3506786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{}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Prim’s Algorithm</a:t>
            </a:r>
          </a:p>
        </p:txBody>
      </p:sp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152400" y="4480561"/>
            <a:ext cx="11887200" cy="158940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The lowest-weight edges connecting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/>
              <a:t> 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cs typeface="Times New Roman" pitchFamily="18" charset="0"/>
              </a:rPr>
              <a:t>and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. We will arbitrarily choose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400" dirty="0"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400" dirty="0"/>
              <a:t>Include this edge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/>
              <a:t>, and include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/>
              <a:t>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.</a:t>
            </a:r>
          </a:p>
        </p:txBody>
      </p:sp>
      <p:grpSp>
        <p:nvGrpSpPr>
          <p:cNvPr id="136195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8" idx="1"/>
            </p:cNvCxnSpPr>
            <p:nvPr/>
          </p:nvCxnSpPr>
          <p:spPr>
            <a:xfrm rot="16200000" flipH="1">
              <a:off x="3393225" y="3032173"/>
              <a:ext cx="516030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7"/>
              <a:endCxn id="11" idx="3"/>
            </p:cNvCxnSpPr>
            <p:nvPr/>
          </p:nvCxnSpPr>
          <p:spPr>
            <a:xfrm rot="5400000" flipH="1" flipV="1">
              <a:off x="2449446" y="3055191"/>
              <a:ext cx="516030" cy="56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220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36221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36222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36223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36224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36225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36226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36227" name="TextBox 33"/>
            <p:cNvSpPr txBox="1">
              <a:spLocks noChangeArrowheads="1"/>
            </p:cNvSpPr>
            <p:nvPr/>
          </p:nvSpPr>
          <p:spPr bwMode="auto">
            <a:xfrm>
              <a:off x="2684442" y="315277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36228" name="TextBox 34"/>
            <p:cNvSpPr txBox="1">
              <a:spLocks noChangeArrowheads="1"/>
            </p:cNvSpPr>
            <p:nvPr/>
          </p:nvSpPr>
          <p:spPr bwMode="auto">
            <a:xfrm>
              <a:off x="3513126" y="306069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136229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36230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36231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36232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36233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36196" name="TextBox 41"/>
          <p:cNvSpPr txBox="1">
            <a:spLocks noChangeArrowheads="1"/>
          </p:cNvSpPr>
          <p:nvPr/>
        </p:nvSpPr>
        <p:spPr bwMode="auto">
          <a:xfrm>
            <a:off x="8075614" y="1005840"/>
            <a:ext cx="3506786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{(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Prim’s Algorithm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152400" y="4480561"/>
            <a:ext cx="11887200" cy="158940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The lowest-weight edge connecting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/>
              <a:t>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Include this edge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/>
              <a:t>, and include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/>
              <a:t>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  <a:buNone/>
            </a:pPr>
            <a:endParaRPr lang="en-US" sz="2800" dirty="0"/>
          </a:p>
        </p:txBody>
      </p:sp>
      <p:grpSp>
        <p:nvGrpSpPr>
          <p:cNvPr id="138243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8" idx="1"/>
            </p:cNvCxnSpPr>
            <p:nvPr/>
          </p:nvCxnSpPr>
          <p:spPr>
            <a:xfrm rot="16200000" flipH="1">
              <a:off x="3393225" y="3032173"/>
              <a:ext cx="516030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7"/>
              <a:endCxn id="11" idx="3"/>
            </p:cNvCxnSpPr>
            <p:nvPr/>
          </p:nvCxnSpPr>
          <p:spPr>
            <a:xfrm rot="5400000" flipH="1" flipV="1">
              <a:off x="2449446" y="3055191"/>
              <a:ext cx="516030" cy="56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268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38269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38270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38271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38272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38273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38274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38275" name="TextBox 33"/>
            <p:cNvSpPr txBox="1">
              <a:spLocks noChangeArrowheads="1"/>
            </p:cNvSpPr>
            <p:nvPr/>
          </p:nvSpPr>
          <p:spPr bwMode="auto">
            <a:xfrm>
              <a:off x="2684442" y="315277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38276" name="TextBox 34"/>
            <p:cNvSpPr txBox="1">
              <a:spLocks noChangeArrowheads="1"/>
            </p:cNvSpPr>
            <p:nvPr/>
          </p:nvSpPr>
          <p:spPr bwMode="auto">
            <a:xfrm>
              <a:off x="3513126" y="306069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138277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38278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38279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38280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38281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38244" name="TextBox 41"/>
          <p:cNvSpPr txBox="1">
            <a:spLocks noChangeArrowheads="1"/>
          </p:cNvSpPr>
          <p:nvPr/>
        </p:nvSpPr>
        <p:spPr bwMode="auto">
          <a:xfrm>
            <a:off x="8075614" y="1005840"/>
            <a:ext cx="3506786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a, b, 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{(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Prim’s Algorithm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</p:nvPr>
        </p:nvSpPr>
        <p:spPr>
          <a:xfrm>
            <a:off x="152400" y="4480561"/>
            <a:ext cx="11887200" cy="158940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The lowest-weight edge connecting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/>
              <a:t>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Include this edge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/>
              <a:t>, and include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/>
              <a:t>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  <a:buNone/>
            </a:pPr>
            <a:endParaRPr lang="en-US" sz="2800" dirty="0"/>
          </a:p>
        </p:txBody>
      </p:sp>
      <p:grpSp>
        <p:nvGrpSpPr>
          <p:cNvPr id="140291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8" idx="1"/>
            </p:cNvCxnSpPr>
            <p:nvPr/>
          </p:nvCxnSpPr>
          <p:spPr>
            <a:xfrm rot="16200000" flipH="1">
              <a:off x="3393225" y="3032173"/>
              <a:ext cx="516030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7"/>
              <a:endCxn id="11" idx="3"/>
            </p:cNvCxnSpPr>
            <p:nvPr/>
          </p:nvCxnSpPr>
          <p:spPr>
            <a:xfrm rot="5400000" flipH="1" flipV="1">
              <a:off x="2449446" y="3055191"/>
              <a:ext cx="516030" cy="56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316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40317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40318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40319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40320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40321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40322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40323" name="TextBox 33"/>
            <p:cNvSpPr txBox="1">
              <a:spLocks noChangeArrowheads="1"/>
            </p:cNvSpPr>
            <p:nvPr/>
          </p:nvSpPr>
          <p:spPr bwMode="auto">
            <a:xfrm>
              <a:off x="2684442" y="315277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40324" name="TextBox 34"/>
            <p:cNvSpPr txBox="1">
              <a:spLocks noChangeArrowheads="1"/>
            </p:cNvSpPr>
            <p:nvPr/>
          </p:nvSpPr>
          <p:spPr bwMode="auto">
            <a:xfrm>
              <a:off x="3513126" y="306069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140325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40326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40327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40328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40329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40292" name="TextBox 41"/>
          <p:cNvSpPr txBox="1">
            <a:spLocks noChangeArrowheads="1"/>
          </p:cNvSpPr>
          <p:nvPr/>
        </p:nvSpPr>
        <p:spPr bwMode="auto">
          <a:xfrm>
            <a:off x="8075614" y="1005840"/>
            <a:ext cx="3506786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a, b, c, 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{(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Prim’s Algorithm</a:t>
            </a:r>
          </a:p>
        </p:txBody>
      </p:sp>
      <p:sp>
        <p:nvSpPr>
          <p:cNvPr id="142338" name="Content Placeholder 2"/>
          <p:cNvSpPr>
            <a:spLocks noGrp="1"/>
          </p:cNvSpPr>
          <p:nvPr>
            <p:ph idx="1"/>
          </p:nvPr>
        </p:nvSpPr>
        <p:spPr>
          <a:xfrm>
            <a:off x="152400" y="4480561"/>
            <a:ext cx="11887200" cy="161099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The lowest-weight edge connecting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/>
              <a:t>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Include this edge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/>
              <a:t>, and include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/>
              <a:t>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  <a:buNone/>
            </a:pPr>
            <a:endParaRPr lang="en-US" sz="2800" dirty="0"/>
          </a:p>
        </p:txBody>
      </p:sp>
      <p:grpSp>
        <p:nvGrpSpPr>
          <p:cNvPr id="142339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8" idx="1"/>
            </p:cNvCxnSpPr>
            <p:nvPr/>
          </p:nvCxnSpPr>
          <p:spPr>
            <a:xfrm rot="16200000" flipH="1">
              <a:off x="3393225" y="3032173"/>
              <a:ext cx="516030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7"/>
              <a:endCxn id="11" idx="3"/>
            </p:cNvCxnSpPr>
            <p:nvPr/>
          </p:nvCxnSpPr>
          <p:spPr>
            <a:xfrm rot="5400000" flipH="1" flipV="1">
              <a:off x="2449446" y="3055191"/>
              <a:ext cx="516030" cy="56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364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42365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42366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42367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42368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42369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42370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42371" name="TextBox 33"/>
            <p:cNvSpPr txBox="1">
              <a:spLocks noChangeArrowheads="1"/>
            </p:cNvSpPr>
            <p:nvPr/>
          </p:nvSpPr>
          <p:spPr bwMode="auto">
            <a:xfrm>
              <a:off x="2684442" y="315277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42372" name="TextBox 34"/>
            <p:cNvSpPr txBox="1">
              <a:spLocks noChangeArrowheads="1"/>
            </p:cNvSpPr>
            <p:nvPr/>
          </p:nvSpPr>
          <p:spPr bwMode="auto">
            <a:xfrm>
              <a:off x="3513126" y="306069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142373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42374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42375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42376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42377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42340" name="TextBox 41"/>
          <p:cNvSpPr txBox="1">
            <a:spLocks noChangeArrowheads="1"/>
          </p:cNvSpPr>
          <p:nvPr/>
        </p:nvSpPr>
        <p:spPr bwMode="auto">
          <a:xfrm>
            <a:off x="8075614" y="1005841"/>
            <a:ext cx="350678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 b, c, f,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{(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Prim’s Algorithm</a:t>
            </a:r>
          </a:p>
        </p:txBody>
      </p:sp>
      <p:sp>
        <p:nvSpPr>
          <p:cNvPr id="144386" name="Content Placeholder 2"/>
          <p:cNvSpPr>
            <a:spLocks noGrp="1"/>
          </p:cNvSpPr>
          <p:nvPr>
            <p:ph idx="1"/>
          </p:nvPr>
        </p:nvSpPr>
        <p:spPr>
          <a:xfrm>
            <a:off x="152400" y="4480561"/>
            <a:ext cx="11887199" cy="158940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The lowest-weight edge connecting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/>
              <a:t>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Include this edge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/>
              <a:t>, and include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/>
              <a:t>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  <a:buNone/>
            </a:pPr>
            <a:endParaRPr lang="en-US" sz="2800" dirty="0"/>
          </a:p>
        </p:txBody>
      </p:sp>
      <p:grpSp>
        <p:nvGrpSpPr>
          <p:cNvPr id="144387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8" idx="1"/>
            </p:cNvCxnSpPr>
            <p:nvPr/>
          </p:nvCxnSpPr>
          <p:spPr>
            <a:xfrm rot="16200000" flipH="1">
              <a:off x="3393225" y="3032173"/>
              <a:ext cx="516030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7"/>
              <a:endCxn id="11" idx="3"/>
            </p:cNvCxnSpPr>
            <p:nvPr/>
          </p:nvCxnSpPr>
          <p:spPr>
            <a:xfrm rot="5400000" flipH="1" flipV="1">
              <a:off x="2449446" y="3055191"/>
              <a:ext cx="516030" cy="56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412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44413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44414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44415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44416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44417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44418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44419" name="TextBox 33"/>
            <p:cNvSpPr txBox="1">
              <a:spLocks noChangeArrowheads="1"/>
            </p:cNvSpPr>
            <p:nvPr/>
          </p:nvSpPr>
          <p:spPr bwMode="auto">
            <a:xfrm>
              <a:off x="2684442" y="315277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44420" name="TextBox 34"/>
            <p:cNvSpPr txBox="1">
              <a:spLocks noChangeArrowheads="1"/>
            </p:cNvSpPr>
            <p:nvPr/>
          </p:nvSpPr>
          <p:spPr bwMode="auto">
            <a:xfrm>
              <a:off x="3513126" y="306069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144421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44422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44423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44424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44425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44388" name="TextBox 41"/>
          <p:cNvSpPr txBox="1">
            <a:spLocks noChangeArrowheads="1"/>
          </p:cNvSpPr>
          <p:nvPr/>
        </p:nvSpPr>
        <p:spPr bwMode="auto">
          <a:xfrm>
            <a:off x="8075614" y="1005841"/>
            <a:ext cx="3506786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 b, c, f, g,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{(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Prim’s Algorithm</a:t>
            </a:r>
          </a:p>
        </p:txBody>
      </p:sp>
      <p:sp>
        <p:nvSpPr>
          <p:cNvPr id="146434" name="Content Placeholder 2"/>
          <p:cNvSpPr>
            <a:spLocks noGrp="1"/>
          </p:cNvSpPr>
          <p:nvPr>
            <p:ph idx="1"/>
          </p:nvPr>
        </p:nvSpPr>
        <p:spPr>
          <a:xfrm>
            <a:off x="152400" y="4480561"/>
            <a:ext cx="11887200" cy="158940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The lowest-weight edge connecting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/>
              <a:t>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Include this edge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/>
              <a:t>, and include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/>
              <a:t>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  <a:buNone/>
            </a:pPr>
            <a:endParaRPr lang="en-US" sz="2800" dirty="0"/>
          </a:p>
        </p:txBody>
      </p:sp>
      <p:grpSp>
        <p:nvGrpSpPr>
          <p:cNvPr id="146435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8" idx="1"/>
            </p:cNvCxnSpPr>
            <p:nvPr/>
          </p:nvCxnSpPr>
          <p:spPr>
            <a:xfrm rot="16200000" flipH="1">
              <a:off x="3393225" y="3032173"/>
              <a:ext cx="516030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7"/>
              <a:endCxn id="11" idx="3"/>
            </p:cNvCxnSpPr>
            <p:nvPr/>
          </p:nvCxnSpPr>
          <p:spPr>
            <a:xfrm rot="5400000" flipH="1" flipV="1">
              <a:off x="2449446" y="3055191"/>
              <a:ext cx="516030" cy="56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460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46461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46462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46463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46464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46465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46466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46467" name="TextBox 33"/>
            <p:cNvSpPr txBox="1">
              <a:spLocks noChangeArrowheads="1"/>
            </p:cNvSpPr>
            <p:nvPr/>
          </p:nvSpPr>
          <p:spPr bwMode="auto">
            <a:xfrm>
              <a:off x="2684442" y="315277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46468" name="TextBox 34"/>
            <p:cNvSpPr txBox="1">
              <a:spLocks noChangeArrowheads="1"/>
            </p:cNvSpPr>
            <p:nvPr/>
          </p:nvSpPr>
          <p:spPr bwMode="auto">
            <a:xfrm>
              <a:off x="3513126" y="306069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146469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46470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46471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46472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46473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46436" name="TextBox 41"/>
          <p:cNvSpPr txBox="1">
            <a:spLocks noChangeArrowheads="1"/>
          </p:cNvSpPr>
          <p:nvPr/>
        </p:nvSpPr>
        <p:spPr bwMode="auto">
          <a:xfrm>
            <a:off x="8075614" y="1005841"/>
            <a:ext cx="3506786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 b, c, f, g, h,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{(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Prim’s Algorithm</a:t>
            </a:r>
          </a:p>
        </p:txBody>
      </p:sp>
      <p:sp>
        <p:nvSpPr>
          <p:cNvPr id="148482" name="Content Placeholder 2"/>
          <p:cNvSpPr>
            <a:spLocks noGrp="1"/>
          </p:cNvSpPr>
          <p:nvPr>
            <p:ph idx="1"/>
          </p:nvPr>
        </p:nvSpPr>
        <p:spPr>
          <a:xfrm>
            <a:off x="152400" y="4480561"/>
            <a:ext cx="11887199" cy="158940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The lowest-weight edge connecting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/>
              <a:t>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Include this edge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/>
              <a:t>, and include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/>
              <a:t>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  <a:buNone/>
            </a:pPr>
            <a:endParaRPr lang="en-US" sz="2800" dirty="0"/>
          </a:p>
        </p:txBody>
      </p:sp>
      <p:grpSp>
        <p:nvGrpSpPr>
          <p:cNvPr id="148483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8" idx="1"/>
            </p:cNvCxnSpPr>
            <p:nvPr/>
          </p:nvCxnSpPr>
          <p:spPr>
            <a:xfrm rot="16200000" flipH="1">
              <a:off x="3393225" y="3032173"/>
              <a:ext cx="516030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7"/>
              <a:endCxn id="11" idx="3"/>
            </p:cNvCxnSpPr>
            <p:nvPr/>
          </p:nvCxnSpPr>
          <p:spPr>
            <a:xfrm rot="5400000" flipH="1" flipV="1">
              <a:off x="2449446" y="3055191"/>
              <a:ext cx="516030" cy="56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508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48509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48510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48511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48512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48513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48514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48515" name="TextBox 33"/>
            <p:cNvSpPr txBox="1">
              <a:spLocks noChangeArrowheads="1"/>
            </p:cNvSpPr>
            <p:nvPr/>
          </p:nvSpPr>
          <p:spPr bwMode="auto">
            <a:xfrm>
              <a:off x="2684442" y="315277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48516" name="TextBox 34"/>
            <p:cNvSpPr txBox="1">
              <a:spLocks noChangeArrowheads="1"/>
            </p:cNvSpPr>
            <p:nvPr/>
          </p:nvSpPr>
          <p:spPr bwMode="auto">
            <a:xfrm>
              <a:off x="3513126" y="306069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148517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48518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48519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48520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48521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48484" name="TextBox 41"/>
          <p:cNvSpPr txBox="1">
            <a:spLocks noChangeArrowheads="1"/>
          </p:cNvSpPr>
          <p:nvPr/>
        </p:nvSpPr>
        <p:spPr bwMode="auto">
          <a:xfrm>
            <a:off x="8075614" y="1005840"/>
            <a:ext cx="350678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 b, c, d, f, g, h,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{(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Prim’s Algorithm</a:t>
            </a:r>
          </a:p>
        </p:txBody>
      </p:sp>
      <p:sp>
        <p:nvSpPr>
          <p:cNvPr id="150530" name="Content Placeholder 2"/>
          <p:cNvSpPr>
            <a:spLocks noGrp="1"/>
          </p:cNvSpPr>
          <p:nvPr>
            <p:ph idx="1"/>
          </p:nvPr>
        </p:nvSpPr>
        <p:spPr>
          <a:xfrm>
            <a:off x="152400" y="4480561"/>
            <a:ext cx="11887200" cy="158940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Now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/>
              <a:t> (we have added all of the vertices to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400" dirty="0"/>
              <a:t>Remove all remaining edges</a:t>
            </a:r>
          </a:p>
          <a:p>
            <a:pPr>
              <a:spcBef>
                <a:spcPts val="1200"/>
              </a:spcBef>
              <a:buNone/>
            </a:pPr>
            <a:endParaRPr lang="en-US" sz="2800" dirty="0"/>
          </a:p>
        </p:txBody>
      </p:sp>
      <p:grpSp>
        <p:nvGrpSpPr>
          <p:cNvPr id="150531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4"/>
              <a:endCxn id="9" idx="0"/>
            </p:cNvCxnSpPr>
            <p:nvPr/>
          </p:nvCxnSpPr>
          <p:spPr>
            <a:xfrm rot="5400000">
              <a:off x="5356121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8" idx="1"/>
            </p:cNvCxnSpPr>
            <p:nvPr/>
          </p:nvCxnSpPr>
          <p:spPr>
            <a:xfrm rot="16200000" flipH="1">
              <a:off x="3393225" y="3032173"/>
              <a:ext cx="516030" cy="60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7"/>
              <a:endCxn id="11" idx="3"/>
            </p:cNvCxnSpPr>
            <p:nvPr/>
          </p:nvCxnSpPr>
          <p:spPr>
            <a:xfrm rot="5400000" flipH="1" flipV="1">
              <a:off x="2449446" y="3055191"/>
              <a:ext cx="516030" cy="56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4"/>
              <a:endCxn id="7" idx="0"/>
            </p:cNvCxnSpPr>
            <p:nvPr/>
          </p:nvCxnSpPr>
          <p:spPr>
            <a:xfrm rot="5400000">
              <a:off x="1581005" y="2853496"/>
              <a:ext cx="133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7" idx="1"/>
            </p:cNvCxnSpPr>
            <p:nvPr/>
          </p:nvCxnSpPr>
          <p:spPr>
            <a:xfrm rot="16200000" flipH="1">
              <a:off x="1574724" y="3101230"/>
              <a:ext cx="516030" cy="471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7"/>
              <a:endCxn id="12" idx="3"/>
            </p:cNvCxnSpPr>
            <p:nvPr/>
          </p:nvCxnSpPr>
          <p:spPr>
            <a:xfrm rot="5400000" flipH="1" flipV="1">
              <a:off x="6270600" y="3009154"/>
              <a:ext cx="516030" cy="65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556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50557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50558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50559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50560" name="TextBox 30"/>
            <p:cNvSpPr txBox="1">
              <a:spLocks noChangeArrowheads="1"/>
            </p:cNvSpPr>
            <p:nvPr/>
          </p:nvSpPr>
          <p:spPr bwMode="auto">
            <a:xfrm>
              <a:off x="2178024" y="2646354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11</a:t>
              </a:r>
            </a:p>
          </p:txBody>
        </p:sp>
        <p:sp>
          <p:nvSpPr>
            <p:cNvPr id="150561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50562" name="TextBox 32"/>
            <p:cNvSpPr txBox="1">
              <a:spLocks noChangeArrowheads="1"/>
            </p:cNvSpPr>
            <p:nvPr/>
          </p:nvSpPr>
          <p:spPr bwMode="auto">
            <a:xfrm>
              <a:off x="1487454" y="324484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50563" name="TextBox 33"/>
            <p:cNvSpPr txBox="1">
              <a:spLocks noChangeArrowheads="1"/>
            </p:cNvSpPr>
            <p:nvPr/>
          </p:nvSpPr>
          <p:spPr bwMode="auto">
            <a:xfrm>
              <a:off x="2684442" y="315277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50564" name="TextBox 34"/>
            <p:cNvSpPr txBox="1">
              <a:spLocks noChangeArrowheads="1"/>
            </p:cNvSpPr>
            <p:nvPr/>
          </p:nvSpPr>
          <p:spPr bwMode="auto">
            <a:xfrm>
              <a:off x="3513126" y="306069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150565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50566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50567" name="TextBox 37"/>
            <p:cNvSpPr txBox="1">
              <a:spLocks noChangeArrowheads="1"/>
            </p:cNvSpPr>
            <p:nvPr/>
          </p:nvSpPr>
          <p:spPr bwMode="auto">
            <a:xfrm>
              <a:off x="5676912" y="250824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14</a:t>
              </a:r>
            </a:p>
          </p:txBody>
        </p:sp>
        <p:sp>
          <p:nvSpPr>
            <p:cNvPr id="150568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150569" name="TextBox 39"/>
            <p:cNvSpPr txBox="1">
              <a:spLocks noChangeArrowheads="1"/>
            </p:cNvSpPr>
            <p:nvPr/>
          </p:nvSpPr>
          <p:spPr bwMode="auto">
            <a:xfrm>
              <a:off x="6459558" y="328985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10</a:t>
              </a:r>
            </a:p>
          </p:txBody>
        </p:sp>
      </p:grpSp>
      <p:sp>
        <p:nvSpPr>
          <p:cNvPr id="150532" name="TextBox 41"/>
          <p:cNvSpPr txBox="1">
            <a:spLocks noChangeArrowheads="1"/>
          </p:cNvSpPr>
          <p:nvPr/>
        </p:nvSpPr>
        <p:spPr bwMode="auto">
          <a:xfrm>
            <a:off x="8075614" y="1005840"/>
            <a:ext cx="350678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4572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f,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g,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h,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{(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Prim’s Algorithm</a:t>
            </a:r>
          </a:p>
        </p:txBody>
      </p:sp>
      <p:sp>
        <p:nvSpPr>
          <p:cNvPr id="152578" name="Content Placeholder 2"/>
          <p:cNvSpPr>
            <a:spLocks noGrp="1"/>
          </p:cNvSpPr>
          <p:nvPr>
            <p:ph idx="1"/>
          </p:nvPr>
        </p:nvSpPr>
        <p:spPr>
          <a:xfrm>
            <a:off x="152400" y="4480561"/>
            <a:ext cx="11887200" cy="156527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Now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/>
              <a:t> (we have added all of the vertices to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/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400" dirty="0"/>
              <a:t>Remove all remaining edges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MST Weight = 4 + 8 + 7 + 9 + 2 + 4 + 1 + 2 = 37</a:t>
            </a:r>
          </a:p>
          <a:p>
            <a:pPr>
              <a:spcBef>
                <a:spcPts val="1200"/>
              </a:spcBef>
              <a:buNone/>
            </a:pPr>
            <a:endParaRPr lang="en-US" sz="2800" dirty="0"/>
          </a:p>
        </p:txBody>
      </p:sp>
      <p:grpSp>
        <p:nvGrpSpPr>
          <p:cNvPr id="152579" name="Group 40"/>
          <p:cNvGrpSpPr>
            <a:grpSpLocks/>
          </p:cNvGrpSpPr>
          <p:nvPr/>
        </p:nvGrpSpPr>
        <p:grpSpPr bwMode="auto">
          <a:xfrm>
            <a:off x="1768475" y="1005840"/>
            <a:ext cx="6122988" cy="2455862"/>
            <a:chOff x="1165188" y="1632490"/>
            <a:chExt cx="6123054" cy="2456302"/>
          </a:xfrm>
        </p:grpSpPr>
        <p:sp>
          <p:nvSpPr>
            <p:cNvPr id="4" name="Oval 3"/>
            <p:cNvSpPr/>
            <p:nvPr/>
          </p:nvSpPr>
          <p:spPr>
            <a:xfrm>
              <a:off x="1993872" y="1680124"/>
              <a:ext cx="506418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81430" y="1680124"/>
              <a:ext cx="506417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68988" y="1680124"/>
              <a:ext cx="506418" cy="50650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93872" y="3520365"/>
              <a:ext cx="506418" cy="50650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81430" y="3520365"/>
              <a:ext cx="506417" cy="50650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768988" y="3520365"/>
              <a:ext cx="506418" cy="50650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65188" y="2647084"/>
              <a:ext cx="506418" cy="5049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4632" y="2647084"/>
              <a:ext cx="506418" cy="5049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24" y="2647084"/>
              <a:ext cx="506418" cy="5049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4" idx="6"/>
              <a:endCxn id="5" idx="2"/>
            </p:cNvCxnSpPr>
            <p:nvPr/>
          </p:nvCxnSpPr>
          <p:spPr>
            <a:xfrm>
              <a:off x="2500290" y="193258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4387848" y="193258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12" idx="1"/>
            </p:cNvCxnSpPr>
            <p:nvPr/>
          </p:nvCxnSpPr>
          <p:spPr>
            <a:xfrm rot="16200000" flipH="1">
              <a:off x="6224554" y="2088239"/>
              <a:ext cx="608121" cy="65564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9" idx="2"/>
            </p:cNvCxnSpPr>
            <p:nvPr/>
          </p:nvCxnSpPr>
          <p:spPr>
            <a:xfrm>
              <a:off x="4387848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2500290" y="3774411"/>
              <a:ext cx="138114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7"/>
              <a:endCxn id="5" idx="3"/>
            </p:cNvCxnSpPr>
            <p:nvPr/>
          </p:nvCxnSpPr>
          <p:spPr>
            <a:xfrm rot="5400000" flipH="1" flipV="1">
              <a:off x="3347179" y="2111258"/>
              <a:ext cx="608121" cy="60960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10" idx="7"/>
            </p:cNvCxnSpPr>
            <p:nvPr/>
          </p:nvCxnSpPr>
          <p:spPr>
            <a:xfrm rot="5400000">
              <a:off x="1528679" y="2180315"/>
              <a:ext cx="608121" cy="4714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9" idx="1"/>
            </p:cNvCxnSpPr>
            <p:nvPr/>
          </p:nvCxnSpPr>
          <p:spPr>
            <a:xfrm rot="16200000" flipH="1">
              <a:off x="4336922" y="2088313"/>
              <a:ext cx="1482991" cy="153036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98" name="TextBox 26"/>
            <p:cNvSpPr txBox="1">
              <a:spLocks noChangeArrowheads="1"/>
            </p:cNvSpPr>
            <p:nvPr/>
          </p:nvSpPr>
          <p:spPr bwMode="auto">
            <a:xfrm>
              <a:off x="2914632" y="163351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152599" name="TextBox 27"/>
            <p:cNvSpPr txBox="1">
              <a:spLocks noChangeArrowheads="1"/>
            </p:cNvSpPr>
            <p:nvPr/>
          </p:nvSpPr>
          <p:spPr bwMode="auto">
            <a:xfrm>
              <a:off x="4848228" y="163249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152600" name="TextBox 28"/>
            <p:cNvSpPr txBox="1">
              <a:spLocks noChangeArrowheads="1"/>
            </p:cNvSpPr>
            <p:nvPr/>
          </p:nvSpPr>
          <p:spPr bwMode="auto">
            <a:xfrm>
              <a:off x="2914632" y="375023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52601" name="TextBox 29"/>
            <p:cNvSpPr txBox="1">
              <a:spLocks noChangeArrowheads="1"/>
            </p:cNvSpPr>
            <p:nvPr/>
          </p:nvSpPr>
          <p:spPr bwMode="auto">
            <a:xfrm>
              <a:off x="4848228" y="3749210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52602" name="TextBox 31"/>
            <p:cNvSpPr txBox="1">
              <a:spLocks noChangeArrowheads="1"/>
            </p:cNvSpPr>
            <p:nvPr/>
          </p:nvSpPr>
          <p:spPr bwMode="auto">
            <a:xfrm>
              <a:off x="1487454" y="2184946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52603" name="TextBox 35"/>
            <p:cNvSpPr txBox="1">
              <a:spLocks noChangeArrowheads="1"/>
            </p:cNvSpPr>
            <p:nvPr/>
          </p:nvSpPr>
          <p:spPr bwMode="auto">
            <a:xfrm>
              <a:off x="3605202" y="2232012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52604" name="TextBox 36"/>
            <p:cNvSpPr txBox="1">
              <a:spLocks noChangeArrowheads="1"/>
            </p:cNvSpPr>
            <p:nvPr/>
          </p:nvSpPr>
          <p:spPr bwMode="auto">
            <a:xfrm>
              <a:off x="4848228" y="278446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152605" name="TextBox 38"/>
            <p:cNvSpPr txBox="1">
              <a:spLocks noChangeArrowheads="1"/>
            </p:cNvSpPr>
            <p:nvPr/>
          </p:nvSpPr>
          <p:spPr bwMode="auto">
            <a:xfrm>
              <a:off x="6367482" y="2093898"/>
              <a:ext cx="414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</p:grpSp>
      <p:sp>
        <p:nvSpPr>
          <p:cNvPr id="152580" name="TextBox 41"/>
          <p:cNvSpPr txBox="1">
            <a:spLocks noChangeArrowheads="1"/>
          </p:cNvSpPr>
          <p:nvPr/>
        </p:nvSpPr>
        <p:spPr bwMode="auto">
          <a:xfrm>
            <a:off x="8075614" y="1005840"/>
            <a:ext cx="346106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4572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f,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g,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h,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{(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b, 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c, 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d, 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Yet Another Greedy Algorithm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Discrete (0-1) Knapsack problem:</a:t>
            </a:r>
            <a:endParaRPr lang="en-US" sz="4000" dirty="0"/>
          </a:p>
          <a:p>
            <a:pPr lvl="1">
              <a:spcBef>
                <a:spcPts val="1200"/>
              </a:spcBef>
            </a:pPr>
            <a:r>
              <a:rPr lang="en-US" dirty="0"/>
              <a:t>A thief with a knapsack is breaking into a jewelry store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If the weight in the knapsack exceeds some threshold, the sack will break, and the thief gets nothing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thief wants to maximize the value of his loot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If the jewelry store contains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items from which the thief can choose, there are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4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combinations to consider: the thief may grow old while planning the heist!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thief can’t take part of an item; it’s all-or-nothing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Prim’s Algorithm</a:t>
            </a:r>
          </a:p>
        </p:txBody>
      </p:sp>
      <p:sp>
        <p:nvSpPr>
          <p:cNvPr id="15462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Total run time: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sz="2800" dirty="0">
                <a:cs typeface="Times New Roman" pitchFamily="18" charset="0"/>
              </a:rPr>
              <a:t>like </a:t>
            </a:r>
            <a:r>
              <a:rPr lang="en-US" sz="2800" dirty="0" err="1">
                <a:cs typeface="Times New Roman" pitchFamily="18" charset="0"/>
              </a:rPr>
              <a:t>Kruskal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cs typeface="Times New Roman" pitchFamily="18" charset="0"/>
              </a:rPr>
              <a:t>Depends on how the priority queue is implemented.  A </a:t>
            </a:r>
            <a:r>
              <a:rPr lang="en-US" sz="2800" cap="small" dirty="0">
                <a:latin typeface="Times New Roman" pitchFamily="18" charset="0"/>
                <a:cs typeface="Times New Roman" pitchFamily="18" charset="0"/>
              </a:rPr>
              <a:t>Min-Heap</a:t>
            </a:r>
            <a:r>
              <a:rPr lang="en-US" sz="2800" dirty="0">
                <a:cs typeface="Times New Roman" pitchFamily="18" charset="0"/>
              </a:rPr>
              <a:t> is a good way, but a </a:t>
            </a:r>
            <a:r>
              <a:rPr lang="en-US" sz="2800" cap="small" dirty="0">
                <a:latin typeface="Times New Roman" pitchFamily="18" charset="0"/>
                <a:cs typeface="Times New Roman" pitchFamily="18" charset="0"/>
              </a:rPr>
              <a:t>Fibonacci-heap</a:t>
            </a:r>
            <a:r>
              <a:rPr lang="en-US" sz="2800" dirty="0">
                <a:cs typeface="Times New Roman" pitchFamily="18" charset="0"/>
              </a:rPr>
              <a:t> (Chapter 19) is even better, but we’re not covering them in this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Next Class</a:t>
            </a:r>
          </a:p>
        </p:txBody>
      </p:sp>
      <p:sp>
        <p:nvSpPr>
          <p:cNvPr id="15462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Next time, we will cover chapter 24: Single-Source Shortest Paths: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cs typeface="Times New Roman" pitchFamily="18" charset="0"/>
              </a:rPr>
              <a:t>Given a graph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>
                <a:cs typeface="Times New Roman" pitchFamily="18" charset="0"/>
              </a:rPr>
              <a:t>, and some starting vertex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  <a:sym typeface="Symbol"/>
              </a:rPr>
              <a:t>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>
                <a:cs typeface="Times New Roman" pitchFamily="18" charset="0"/>
                <a:sym typeface="Symbol"/>
              </a:rPr>
              <a:t>, find the shortest path from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cs typeface="Times New Roman" pitchFamily="18" charset="0"/>
                <a:sym typeface="Symbol"/>
              </a:rPr>
              <a:t> to all </a:t>
            </a:r>
            <a:r>
              <a:rPr lang="en-US" sz="2800" i="1" dirty="0">
                <a:cs typeface="Times New Roman" pitchFamily="18" charset="0"/>
                <a:sym typeface="Symbol"/>
              </a:rPr>
              <a:t>other</a:t>
            </a:r>
            <a:r>
              <a:rPr lang="en-US" sz="2800" dirty="0">
                <a:cs typeface="Times New Roman" pitchFamily="18" charset="0"/>
                <a:sym typeface="Symbol"/>
              </a:rPr>
              <a:t> vertices in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>
                <a:cs typeface="Times New Roman" pitchFamily="18" charset="0"/>
                <a:sym typeface="Symbol"/>
              </a:rPr>
              <a:t>.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cs typeface="Times New Roman" pitchFamily="18" charset="0"/>
                <a:sym typeface="Symbol"/>
              </a:rPr>
              <a:t>BFS told us what was reachable from s, but did not give us shortest-path information, and did not allow for variable weights on the edges.</a:t>
            </a: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2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End of Chapter 23</a:t>
            </a:r>
          </a:p>
        </p:txBody>
      </p:sp>
      <p:sp>
        <p:nvSpPr>
          <p:cNvPr id="164867" name="Content Placeholder 2"/>
          <p:cNvSpPr>
            <a:spLocks noGrp="1"/>
          </p:cNvSpPr>
          <p:nvPr>
            <p:ph idx="1"/>
          </p:nvPr>
        </p:nvSpPr>
        <p:spPr>
          <a:xfrm>
            <a:off x="1661161" y="914401"/>
            <a:ext cx="8869679" cy="5599113"/>
          </a:xfrm>
        </p:spPr>
        <p:txBody>
          <a:bodyPr/>
          <a:lstStyle/>
          <a:p>
            <a:pPr>
              <a:spcBef>
                <a:spcPct val="0"/>
              </a:spcBef>
              <a:buFont typeface="Wingdings 2" pitchFamily="18" charset="2"/>
              <a:buNone/>
            </a:pPr>
            <a:endParaRPr lang="en-US" sz="2800" dirty="0"/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endParaRPr lang="en-US" sz="2800" dirty="0"/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endParaRPr lang="en-US" sz="2800" dirty="0"/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endParaRPr lang="en-US" sz="2800" dirty="0"/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endParaRPr lang="en-US" sz="2800" dirty="0"/>
          </a:p>
          <a:p>
            <a:pPr algn="ctr">
              <a:spcBef>
                <a:spcPct val="0"/>
              </a:spcBef>
              <a:buFont typeface="Wingdings 2" pitchFamily="18" charset="2"/>
              <a:buNone/>
            </a:pPr>
            <a:r>
              <a:rPr lang="en-US" sz="8000" dirty="0"/>
              <a:t>? Questions ?</a:t>
            </a:r>
            <a:endParaRPr lang="en-US" sz="80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The Discrete Knapsack Problem (2)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6007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One obvious strategy: Take the item with the largest value first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problem: The item with the largest value might also have a correspondingly high weight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Suppose we have three items, valued at $10, $9, and $9, with weights of 25, 10, and 10 pounds (respectively).  Further, suppose the knapsack’s weight limit is 30 pounds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If we start with the most valuable item ($10 and 25 pounds), we can’t take another item, so we wind up with $10 in loot.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optimal solution would be to take the two $9 (10-pound) items, for a total of $18 (and 20 </a:t>
            </a:r>
            <a:r>
              <a:rPr lang="en-US" dirty="0" err="1"/>
              <a:t>lbs</a:t>
            </a:r>
            <a:r>
              <a:rPr lang="en-US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The Discrete Knapsack Problem (3)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6007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Another obvious strategy: Take the item with the smallest weight first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problem: If the items that are light in weight could have small values compared with their weights (the thief fills the bag with “cheap fluff”)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 bldLvl="2"/>
    </p:bldLst>
  </p:timing>
</p:sld>
</file>

<file path=ppt/theme/theme1.xml><?xml version="1.0" encoding="utf-8"?>
<a:theme xmlns:a="http://schemas.openxmlformats.org/drawingml/2006/main" name="EECS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EECS</Template>
  <TotalTime>15962</TotalTime>
  <Words>6166</Words>
  <Application>Microsoft Office PowerPoint</Application>
  <PresentationFormat>Widescreen</PresentationFormat>
  <Paragraphs>1383</Paragraphs>
  <Slides>72</Slides>
  <Notes>71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Calibri</vt:lpstr>
      <vt:lpstr>Franklin Gothic Book</vt:lpstr>
      <vt:lpstr>Symbol</vt:lpstr>
      <vt:lpstr>Times New Roman</vt:lpstr>
      <vt:lpstr>Wingdings</vt:lpstr>
      <vt:lpstr>Wingdings 2</vt:lpstr>
      <vt:lpstr>EECS</vt:lpstr>
      <vt:lpstr>Equation</vt:lpstr>
      <vt:lpstr>EECS 2510  Non-Linear Data Structures and Programming in C++</vt:lpstr>
      <vt:lpstr>Background – Greedy Algorithms</vt:lpstr>
      <vt:lpstr>Greedy Algorithms - Example</vt:lpstr>
      <vt:lpstr>Greedy Algorithms – Another Example</vt:lpstr>
      <vt:lpstr>Greedy Algorithms – Another Example</vt:lpstr>
      <vt:lpstr>Greedy Algorithms – Another Example</vt:lpstr>
      <vt:lpstr>Yet Another Greedy Algorithm</vt:lpstr>
      <vt:lpstr>The Discrete Knapsack Problem (2)</vt:lpstr>
      <vt:lpstr>The Discrete Knapsack Problem (3)</vt:lpstr>
      <vt:lpstr>The Discrete Knapsack Problem (4)</vt:lpstr>
      <vt:lpstr>The Discrete Knapsack Problem (5)</vt:lpstr>
      <vt:lpstr>The Fractional Knapsack Problem</vt:lpstr>
      <vt:lpstr>The Fractional Knapsack Problem</vt:lpstr>
      <vt:lpstr>The Fractional Knapsack Problem</vt:lpstr>
      <vt:lpstr>Motivation</vt:lpstr>
      <vt:lpstr>Motivation – Another Example</vt:lpstr>
      <vt:lpstr>Spanning Trees</vt:lpstr>
      <vt:lpstr>Spanning Trees</vt:lpstr>
      <vt:lpstr>Minimum Spanning Trees (MST)</vt:lpstr>
      <vt:lpstr>MST Example</vt:lpstr>
      <vt:lpstr>MST Example</vt:lpstr>
      <vt:lpstr>MST Example</vt:lpstr>
      <vt:lpstr>MST Properties</vt:lpstr>
      <vt:lpstr>How To Grow an MST?</vt:lpstr>
      <vt:lpstr>The Generic MST Algorithm</vt:lpstr>
      <vt:lpstr>Loop Invariant and Safe Edges</vt:lpstr>
      <vt:lpstr>Loop Invariant and Safe Edges</vt:lpstr>
      <vt:lpstr>Loop Invariant and Safe Edges</vt:lpstr>
      <vt:lpstr>Safe Edges</vt:lpstr>
      <vt:lpstr>Safe Edges – Definitions (1)</vt:lpstr>
      <vt:lpstr>Safe Edges – Definitions (2)</vt:lpstr>
      <vt:lpstr>Safe Edges – Definitions (3)</vt:lpstr>
      <vt:lpstr>Safe Edges – Definitions (4)</vt:lpstr>
      <vt:lpstr>Safe Edges – Definitions (5)</vt:lpstr>
      <vt:lpstr>Theorem 23.1</vt:lpstr>
      <vt:lpstr>Theorem 23.1 (2)</vt:lpstr>
      <vt:lpstr>Theorem 23.1 (3)</vt:lpstr>
      <vt:lpstr>Theorem 23.1 (4)</vt:lpstr>
      <vt:lpstr>Kruskal’s &amp; Prim’s Algorithms</vt:lpstr>
      <vt:lpstr>Kruskal’s Algorithm</vt:lpstr>
      <vt:lpstr>MST-Kruskal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MST-Kruskal Algorithm - Analysis</vt:lpstr>
      <vt:lpstr>Prim’s Algorithm</vt:lpstr>
      <vt:lpstr>MST-Prim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Next Class</vt:lpstr>
      <vt:lpstr>End of Chapter 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LGT</dc:creator>
  <cp:lastModifiedBy>Larry Thomas</cp:lastModifiedBy>
  <cp:revision>1096</cp:revision>
  <dcterms:created xsi:type="dcterms:W3CDTF">2008-08-26T23:33:46Z</dcterms:created>
  <dcterms:modified xsi:type="dcterms:W3CDTF">2018-04-09T21:06:33Z</dcterms:modified>
</cp:coreProperties>
</file>