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6"/>
  </p:notesMasterIdLst>
  <p:sldIdLst>
    <p:sldId id="426" r:id="rId2"/>
    <p:sldId id="380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81" r:id="rId27"/>
    <p:sldId id="365" r:id="rId28"/>
    <p:sldId id="366" r:id="rId29"/>
    <p:sldId id="367" r:id="rId30"/>
    <p:sldId id="368" r:id="rId31"/>
    <p:sldId id="369" r:id="rId32"/>
    <p:sldId id="392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405" r:id="rId44"/>
    <p:sldId id="406" r:id="rId45"/>
    <p:sldId id="382" r:id="rId46"/>
    <p:sldId id="383" r:id="rId47"/>
    <p:sldId id="384" r:id="rId48"/>
    <p:sldId id="386" r:id="rId49"/>
    <p:sldId id="387" r:id="rId50"/>
    <p:sldId id="388" r:id="rId51"/>
    <p:sldId id="389" r:id="rId52"/>
    <p:sldId id="390" r:id="rId53"/>
    <p:sldId id="391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3" r:id="rId64"/>
    <p:sldId id="404" r:id="rId65"/>
    <p:sldId id="402" r:id="rId66"/>
    <p:sldId id="407" r:id="rId67"/>
    <p:sldId id="408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5" r:id="rId84"/>
    <p:sldId id="424" r:id="rId8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38A46F8-8597-463B-85E7-4C56F640D716}" type="datetimeFigureOut">
              <a:rPr lang="en-US"/>
              <a:pPr>
                <a:defRPr/>
              </a:pPr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5F9C2B-98FA-4C8D-8F7E-70D98F8E8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8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3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0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8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3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4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8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4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04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9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2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6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0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4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40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3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9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6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1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6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4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68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59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32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822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0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421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22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45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6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21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8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48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7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977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20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44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12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07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15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804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47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76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911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88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675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86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37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62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30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028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85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849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6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3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55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93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10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221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3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507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33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49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667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135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7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89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29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118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84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0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C8F54-7420-46DB-A8EB-D1C64CF263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87680" y="3337560"/>
            <a:ext cx="11216640" cy="2301240"/>
          </a:xfrm>
        </p:spPr>
        <p:txBody>
          <a:bodyPr anchor="t"/>
          <a:lstStyle>
            <a:lvl1pPr algn="ctr">
              <a:defRPr lang="en-US" sz="54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7680" y="1544812"/>
            <a:ext cx="11216640" cy="1752600"/>
          </a:xfrm>
        </p:spPr>
        <p:txBody>
          <a:bodyPr tIns="0" rIns="45720" bIns="0" anchor="b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96795-FCFB-41A2-9070-753E9E5B3026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7074-C7B6-42A8-981D-375CD22E3D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B9CB5-30ED-49C3-AA2C-AFEB3C927C1B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14B0-2653-4530-ABB9-6E7B5A8C9D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33611-92C8-409B-80A1-6CD025CD7638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61463-65C1-464A-8984-0D67F38A69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08720"/>
            <a:ext cx="11856720" cy="5606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539D8-CFAE-4ECD-94EC-F95F57BD6208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91301"/>
            <a:ext cx="38608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1200" y="6591301"/>
            <a:ext cx="1016000" cy="195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D9103-A571-447D-B40F-2A90926249E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3583838"/>
            <a:ext cx="11216640" cy="1826363"/>
          </a:xfrm>
        </p:spPr>
        <p:txBody>
          <a:bodyPr tIns="0" bIns="0" anchor="t"/>
          <a:lstStyle>
            <a:lvl1pPr algn="ctr">
              <a:buNone/>
              <a:defRPr sz="54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2485800"/>
            <a:ext cx="11216640" cy="1066688"/>
          </a:xfrm>
        </p:spPr>
        <p:txBody>
          <a:bodyPr lIns="45720" tIns="0" rIns="45720" bIns="0" anchor="b"/>
          <a:lstStyle>
            <a:lvl1pPr marL="0" indent="0" algn="ctr">
              <a:buNone/>
              <a:defRPr sz="3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061E0-0AF7-4348-B96D-A2F1413CD3B6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4096F-C21F-4043-9032-D1C5168A28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-6350" y="692150"/>
            <a:ext cx="12192001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355" y="836712"/>
            <a:ext cx="571263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836712"/>
            <a:ext cx="5808645" cy="528945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2FAB0-FFD0-4AF3-A807-5C54385C267A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59F93-339A-4B73-B592-4FBF353F16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5486400"/>
            <a:ext cx="566115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7" y="5486400"/>
            <a:ext cx="5711279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35360" y="980729"/>
            <a:ext cx="5661157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980729"/>
            <a:ext cx="5711279" cy="44779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02ED8-2C72-4399-9008-8E778823202D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5D5AF-00E6-45ED-BF8A-7BFF245771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0" y="692150"/>
            <a:ext cx="1219200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2696"/>
          </a:xfrm>
        </p:spPr>
        <p:txBody>
          <a:bodyPr/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E3FEB-5465-4BEC-896F-84F30D15DE3C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DF8A2-678B-469F-91CE-706182C5D9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14D8-B631-464A-A3A1-FC7BB3AC6235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86A7-C963-4C98-9699-51ECD89C30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4E800-050A-4C41-B5A7-F959DB696D9D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69056-CA5F-4611-B4A1-B3A22FAEF2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71E84-548B-4A9A-B58C-43ADCE498185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2996-56C5-4DDC-9EAA-89B6E63CA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100000">
              <a:srgbClr val="505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87867" y="1016001"/>
            <a:ext cx="1161626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1E7612-BC51-46E5-B32C-26DA3806330E}" type="datetimeFigureOut">
              <a:rPr lang="en-US" smtClean="0"/>
              <a:pPr>
                <a:defRPr/>
              </a:pPr>
              <a:t>4/9/2018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BE5192-E844-4C45-A2C3-94DE7D2645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1" fontAlgn="base" hangingPunct="1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1" fontAlgn="base" hangingPunct="1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88" y="246888"/>
            <a:ext cx="11887200" cy="3525012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sz="6400" u="sng" dirty="0"/>
              <a:t>EECS 2510</a:t>
            </a:r>
            <a:r>
              <a:rPr sz="6400" dirty="0"/>
              <a:t> </a:t>
            </a:r>
            <a:br>
              <a:rPr sz="6400" dirty="0"/>
            </a:br>
            <a:r>
              <a:rPr sz="6400" dirty="0"/>
              <a:t>Non-Linear Data Structures and Programming in C++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70688" y="4284664"/>
            <a:ext cx="11887200" cy="108286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Spring 2018</a:t>
            </a:r>
          </a:p>
          <a:p>
            <a:pPr algn="ctr"/>
            <a:r>
              <a:rPr lang="en-US" sz="2800" dirty="0"/>
              <a:t>Lecture 23 – Chapter 24 – Shortest Paths (Single Source)</a:t>
            </a:r>
          </a:p>
        </p:txBody>
      </p:sp>
      <p:sp>
        <p:nvSpPr>
          <p:cNvPr id="13315" name="Subtitle 2"/>
          <p:cNvSpPr txBox="1">
            <a:spLocks/>
          </p:cNvSpPr>
          <p:nvPr/>
        </p:nvSpPr>
        <p:spPr bwMode="auto">
          <a:xfrm>
            <a:off x="1905000" y="60198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45720" bIns="0" anchor="b"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/>
              <a:t>Dr. Larry G. Thomas – University of Toledo/LCCC</a:t>
            </a:r>
          </a:p>
        </p:txBody>
      </p:sp>
    </p:spTree>
    <p:extLst>
      <p:ext uri="{BB962C8B-B14F-4D97-AF65-F5344CB8AC3E}">
        <p14:creationId xmlns:p14="http://schemas.microsoft.com/office/powerpoint/2010/main" val="398100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The Proof 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and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	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p'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p'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and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  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p'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&lt;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then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	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p’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&lt;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which violates the assumption that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is a shortest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to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Handling Negative-Weight Edges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Edges can have negative weights.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If the graph contains negative weights, it may or may not be a problem in computing the shortest path (as we are about to see…)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466438"/>
            <a:ext cx="814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 length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is zero (obviously)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466438"/>
            <a:ext cx="814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 length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 is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(3)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466438"/>
            <a:ext cx="814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 length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/>
              <a:t> is –1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(4)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466439"/>
            <a:ext cx="814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were to follow this path on to g, the shortest length path would be 3.</a:t>
            </a:r>
          </a:p>
          <a:p>
            <a:r>
              <a:rPr lang="en-US" dirty="0"/>
              <a:t>We’ll change the color of this path length, because we’re still exploring.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(5)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466438"/>
            <a:ext cx="837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fact that there’s a negative-weight edge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along the way is not a problem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(6)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466438"/>
            <a:ext cx="837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shortest-length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is 5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(7)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466438"/>
            <a:ext cx="837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shortest-length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/>
              <a:t> is 11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(8)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532120"/>
            <a:ext cx="837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follow edge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that takes the distance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/>
              <a:t> to 8 via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dirty="0">
                <a:sym typeface="Symbol"/>
              </a:rPr>
              <a:t>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s, c, d, c</a:t>
            </a:r>
            <a:r>
              <a:rPr lang="en-US" dirty="0">
                <a:sym typeface="Symbol"/>
              </a:rPr>
              <a:t></a:t>
            </a:r>
            <a:r>
              <a:rPr lang="en-US" dirty="0"/>
              <a:t>, with weights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5 + 6 – 3 = 8</a:t>
            </a:r>
            <a:r>
              <a:rPr lang="en-US" dirty="0"/>
              <a:t>, which is not a new minimum, so we don’t consider it.</a:t>
            </a:r>
          </a:p>
          <a:p>
            <a:r>
              <a:rPr lang="en-US" dirty="0"/>
              <a:t>This cycle has a net weight of +3, so following the cycle only </a:t>
            </a:r>
            <a:r>
              <a:rPr lang="en-US" i="1" dirty="0"/>
              <a:t>lengthens</a:t>
            </a:r>
            <a:r>
              <a:rPr lang="en-US" dirty="0"/>
              <a:t> the path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Shortest Paths - 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3689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Thus far, we have seen how to search through a graph, using DFS &amp; BFS</a:t>
            </a:r>
          </a:p>
          <a:p>
            <a:pPr>
              <a:spcBef>
                <a:spcPts val="1200"/>
              </a:spcBef>
            </a:pPr>
            <a:r>
              <a:rPr lang="en-US" dirty="0"/>
              <a:t>These were </a:t>
            </a:r>
            <a:r>
              <a:rPr lang="en-US" dirty="0" err="1"/>
              <a:t>unweighted</a:t>
            </a:r>
            <a:r>
              <a:rPr lang="en-US" dirty="0"/>
              <a:t> graphs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This implies that there is no particular difference traversing along one edge versus another</a:t>
            </a:r>
          </a:p>
          <a:p>
            <a:pPr>
              <a:spcBef>
                <a:spcPts val="1200"/>
              </a:spcBef>
            </a:pPr>
            <a:r>
              <a:rPr lang="en-US" dirty="0"/>
              <a:t>Now we look at how to determine the shortest path from one vertex to another, taking edge weights into account as well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(9)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482828"/>
            <a:ext cx="837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 length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is 2.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(10)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532120"/>
            <a:ext cx="837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follow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and 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we have a total distance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of 5.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36732" y="5807321"/>
            <a:ext cx="837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if we follow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dirty="0"/>
              <a:t> then the distance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drops to –1. Following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and 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again will drop the distance further to –4.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(11)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532120"/>
            <a:ext cx="837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looking for the shortest-distance path, so following the cycle, which has a net weight of – 3, </a:t>
            </a:r>
            <a:r>
              <a:rPr lang="en-US" i="1" dirty="0"/>
              <a:t>does</a:t>
            </a:r>
            <a:r>
              <a:rPr lang="en-US" dirty="0"/>
              <a:t> minimize the total.  But we get stuck in it, taking the total path weight to –</a:t>
            </a:r>
            <a:r>
              <a:rPr lang="en-US" dirty="0">
                <a:sym typeface="Symbol"/>
              </a:rPr>
              <a:t>.  Thus the shortest-distance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sym typeface="Symbol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e, f, </a:t>
            </a:r>
            <a:r>
              <a:rPr lang="en-US" dirty="0">
                <a:latin typeface="+mn-lt"/>
                <a:cs typeface="Times New Roman" pitchFamily="18" charset="0"/>
                <a:sym typeface="Symbol"/>
              </a:rPr>
              <a:t>and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g</a:t>
            </a:r>
            <a:r>
              <a:rPr lang="en-US" dirty="0">
                <a:sym typeface="Symbol"/>
              </a:rPr>
              <a:t> is </a:t>
            </a:r>
            <a:r>
              <a:rPr lang="en-US" dirty="0"/>
              <a:t>–</a:t>
            </a:r>
            <a:r>
              <a:rPr lang="en-US" dirty="0">
                <a:sym typeface="Symbol"/>
              </a:rPr>
              <a:t>.</a:t>
            </a:r>
            <a:r>
              <a:rPr lang="en-US" dirty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(12)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–</a:t>
            </a:r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–</a:t>
            </a:r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–</a:t>
            </a:r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532120"/>
            <a:ext cx="837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the fact 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/>
              <a:t> contains a negative-weight cycle (net weight: –3), the fact that nodes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are all unreachable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means that the distance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each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/>
              <a:t> is +</a:t>
            </a:r>
            <a:r>
              <a:rPr lang="en-US" dirty="0">
                <a:sym typeface="Symbol"/>
              </a:rPr>
              <a:t>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Negative-Weight Edges (13)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396288" cy="6905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Consider the following graph:</a:t>
            </a:r>
          </a:p>
        </p:txBody>
      </p:sp>
      <p:sp>
        <p:nvSpPr>
          <p:cNvPr id="4" name="Oval 3"/>
          <p:cNvSpPr/>
          <p:nvPr/>
        </p:nvSpPr>
        <p:spPr>
          <a:xfrm>
            <a:off x="3702024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405430" y="196755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6" name="Oval 5"/>
          <p:cNvSpPr/>
          <p:nvPr/>
        </p:nvSpPr>
        <p:spPr>
          <a:xfrm>
            <a:off x="3702024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540543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3702024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–</a:t>
            </a:r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05430" y="445360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–</a:t>
            </a:r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28808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7016760" y="3210576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–</a:t>
            </a:r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3" name="Straight Arrow Connector 12"/>
          <p:cNvCxnSpPr>
            <a:stCxn id="10" idx="7"/>
            <a:endCxn id="4" idx="2"/>
          </p:cNvCxnSpPr>
          <p:nvPr/>
        </p:nvCxnSpPr>
        <p:spPr>
          <a:xfrm rot="5400000" flipH="1" flipV="1">
            <a:off x="2649553" y="2232270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4208442" y="2220759"/>
            <a:ext cx="11969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5911849" y="2220759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8" idx="2"/>
          </p:cNvCxnSpPr>
          <p:nvPr/>
        </p:nvCxnSpPr>
        <p:spPr>
          <a:xfrm rot="16200000" flipH="1">
            <a:off x="2649553" y="3654341"/>
            <a:ext cx="1063980" cy="1040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3"/>
          </p:cNvCxnSpPr>
          <p:nvPr/>
        </p:nvCxnSpPr>
        <p:spPr>
          <a:xfrm flipV="1">
            <a:off x="5911849" y="3642831"/>
            <a:ext cx="1179075" cy="1063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6" idx="2"/>
          </p:cNvCxnSpPr>
          <p:nvPr/>
        </p:nvCxnSpPr>
        <p:spPr>
          <a:xfrm>
            <a:off x="2735226" y="3463785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11" idx="2"/>
          </p:cNvCxnSpPr>
          <p:nvPr/>
        </p:nvCxnSpPr>
        <p:spPr>
          <a:xfrm>
            <a:off x="5911848" y="3463785"/>
            <a:ext cx="1104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148312" y="308481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162404" y="431548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800000">
            <a:off x="4176496" y="4867944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4162405" y="3624918"/>
            <a:ext cx="1310816" cy="213184"/>
          </a:xfrm>
          <a:custGeom>
            <a:avLst/>
            <a:gdLst>
              <a:gd name="connsiteX0" fmla="*/ 0 w 1310816"/>
              <a:gd name="connsiteY0" fmla="*/ 202613 h 213184"/>
              <a:gd name="connsiteX1" fmla="*/ 639551 w 1310816"/>
              <a:gd name="connsiteY1" fmla="*/ 1762 h 213184"/>
              <a:gd name="connsiteX2" fmla="*/ 1310816 w 1310816"/>
              <a:gd name="connsiteY2" fmla="*/ 213184 h 2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816" h="213184">
                <a:moveTo>
                  <a:pt x="0" y="202613"/>
                </a:moveTo>
                <a:cubicBezTo>
                  <a:pt x="210541" y="101306"/>
                  <a:pt x="421082" y="0"/>
                  <a:pt x="639551" y="1762"/>
                </a:cubicBezTo>
                <a:cubicBezTo>
                  <a:pt x="858020" y="3524"/>
                  <a:pt x="1084418" y="108354"/>
                  <a:pt x="1310816" y="213184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81264" y="252000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0708" y="192151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26190" y="242690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81264" y="42244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6190" y="413133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0708" y="2750196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6746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6746" y="426842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2784" y="505004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69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7872" y="173736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19772" y="182943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85064" y="298038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19772" y="477586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63910" y="4821906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19772" y="288831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3910" y="2934348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8397900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9871116" y="2658120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9134508" y="3993222"/>
            <a:ext cx="506418" cy="5064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3" name="Straight Arrow Connector 52"/>
          <p:cNvCxnSpPr>
            <a:stCxn id="50" idx="6"/>
            <a:endCxn id="51" idx="2"/>
          </p:cNvCxnSpPr>
          <p:nvPr/>
        </p:nvCxnSpPr>
        <p:spPr>
          <a:xfrm>
            <a:off x="8904318" y="2911329"/>
            <a:ext cx="9667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4"/>
            <a:endCxn id="52" idx="7"/>
          </p:cNvCxnSpPr>
          <p:nvPr/>
        </p:nvCxnSpPr>
        <p:spPr>
          <a:xfrm rot="5400000">
            <a:off x="9394122" y="3337180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1"/>
            <a:endCxn id="50" idx="4"/>
          </p:cNvCxnSpPr>
          <p:nvPr/>
        </p:nvCxnSpPr>
        <p:spPr>
          <a:xfrm rot="16200000" flipV="1">
            <a:off x="8478468" y="3337181"/>
            <a:ext cx="902847" cy="557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59786" y="2381892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686964" y="2427930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6774" y="4407564"/>
            <a:ext cx="3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8470" y="261208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36014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79040" y="3486804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36732" y="5532120"/>
            <a:ext cx="837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the fact that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/>
              <a:t> contains a negative-weight cycle (net weight: –3), the fact that nodes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are all unreachable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means that the distance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to each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/>
              <a:t> is </a:t>
            </a:r>
            <a:r>
              <a:rPr lang="en-US" dirty="0">
                <a:sym typeface="Symbol"/>
              </a:rPr>
              <a:t>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65416" y="3117472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80152" y="3118500"/>
            <a:ext cx="46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Cycles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69122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900" dirty="0">
                <a:sym typeface="Wingdings" pitchFamily="2" charset="2"/>
              </a:rPr>
              <a:t>Clearly, reachable, negative-weight cycles can’t be part of a shortest-length path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900" dirty="0">
                <a:sym typeface="Wingdings" pitchFamily="2" charset="2"/>
              </a:rPr>
              <a:t>Similarly, positive-weight cycles would not be taken, as following the cycle would only raise the path’s length above the minimum.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900" dirty="0">
                <a:sym typeface="Wingdings" pitchFamily="2" charset="2"/>
              </a:rPr>
              <a:t>Zero-weight cycles can be removed without changing the net path length, so they effectively don’t raise or lower the total.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900" dirty="0">
                <a:sym typeface="Wingdings" pitchFamily="2" charset="2"/>
              </a:rPr>
              <a:t>Therefore, we restrict our shortest-path discussion to paths with no cycles, making the maximum path length </a:t>
            </a:r>
            <a:r>
              <a:rPr lang="en-US" sz="29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en-US" sz="29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sz="29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9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</a:t>
            </a:r>
            <a:r>
              <a:rPr lang="en-US" sz="2900" dirty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Negative Cycles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69122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Some algorithms work only if there are no negative-weight edges in the graph (at all, whether they’re reachable or not)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I’ll be clear when they’re allowed and not allowed.</a:t>
            </a:r>
            <a:endParaRPr lang="en-US" sz="2500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Representing Shortest Paths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We may want to know the path (list of vertices, in order), in addition to its length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For each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sym typeface="Wingdings" pitchFamily="2" charset="2"/>
              </a:rPr>
              <a:t>, we maintain a predecessor value,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v.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,</a:t>
            </a:r>
            <a:r>
              <a:rPr lang="en-US" dirty="0">
                <a:cs typeface="Times New Roman" pitchFamily="18" charset="0"/>
                <a:sym typeface="Symbol"/>
              </a:rPr>
              <a:t> that is either the vertex before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 along the path, or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nil</a:t>
            </a:r>
            <a:r>
              <a:rPr lang="en-US" dirty="0">
                <a:cs typeface="Times New Roman" pitchFamily="18" charset="0"/>
                <a:sym typeface="Symbol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To get our resulting path, therefore, we start at the destination, and work backwards towards the source, using the predecessor values.</a:t>
            </a:r>
            <a:endParaRPr lang="en-US" dirty="0"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More on the Predecessors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72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The predecessors don’t necessarily result in a straight-line path from the source to the destination (it may branch).  </a:t>
            </a:r>
          </a:p>
          <a:p>
            <a:pPr>
              <a:spcBef>
                <a:spcPts val="72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Rather, they form a shortest-path </a:t>
            </a:r>
            <a:r>
              <a:rPr lang="en-US" b="1" i="1" dirty="0">
                <a:cs typeface="Times New Roman" pitchFamily="18" charset="0"/>
                <a:sym typeface="Wingdings" pitchFamily="2" charset="2"/>
              </a:rPr>
              <a:t>tree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just as we formed trees of reachable nodes in DFS.</a:t>
            </a:r>
          </a:p>
          <a:p>
            <a:pPr>
              <a:spcBef>
                <a:spcPts val="72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We define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as the set of vertices with non-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 nil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predecessors, plus the source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:</a:t>
            </a:r>
          </a:p>
          <a:p>
            <a:pPr>
              <a:spcBef>
                <a:spcPts val="720"/>
              </a:spcBef>
              <a:spcAft>
                <a:spcPts val="600"/>
              </a:spcAft>
              <a:buNone/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{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:  ≠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nil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} 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</a:p>
          <a:p>
            <a:pPr>
              <a:spcBef>
                <a:spcPts val="72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The predecessors also create a set of edges:</a:t>
            </a:r>
          </a:p>
          <a:p>
            <a:pPr>
              <a:spcBef>
                <a:spcPts val="720"/>
              </a:spcBef>
              <a:spcAft>
                <a:spcPts val="600"/>
              </a:spcAft>
              <a:buNone/>
            </a:pPr>
            <a:r>
              <a:rPr lang="en-US" dirty="0">
                <a:cs typeface="Times New Roman" pitchFamily="18" charset="0"/>
                <a:sym typeface="Symbol"/>
              </a:rPr>
              <a:t>		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{(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v.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: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– {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}}</a:t>
            </a:r>
          </a:p>
          <a:p>
            <a:pPr>
              <a:spcBef>
                <a:spcPts val="720"/>
              </a:spcBef>
              <a:spcAft>
                <a:spcPts val="600"/>
              </a:spcAft>
              <a:buNone/>
            </a:pPr>
            <a:endParaRPr lang="en-US" dirty="0"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More on the Predecessors 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Since the predecessors define a set of vertices and a set of edges, they also define a graph: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is a shortest-path tree, rooted at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that embodies a shortest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to every node reachable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Note that we said “</a:t>
            </a:r>
            <a:r>
              <a:rPr lang="en-US" i="1" u="sng" dirty="0">
                <a:cs typeface="Times New Roman" pitchFamily="18" charset="0"/>
                <a:sym typeface="Wingdings" pitchFamily="2" charset="2"/>
              </a:rPr>
              <a:t>a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shortest-path tree,” and not “</a:t>
            </a:r>
            <a:r>
              <a:rPr lang="en-US" i="1" u="sng" dirty="0">
                <a:cs typeface="Times New Roman" pitchFamily="18" charset="0"/>
                <a:sym typeface="Wingdings" pitchFamily="2" charset="2"/>
              </a:rPr>
              <a:t>the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shortest-path tree”.  There IS exactly one shortest-path </a:t>
            </a:r>
            <a:r>
              <a:rPr lang="en-US" i="1" u="sng" dirty="0">
                <a:cs typeface="Times New Roman" pitchFamily="18" charset="0"/>
                <a:sym typeface="Wingdings" pitchFamily="2" charset="2"/>
              </a:rPr>
              <a:t>length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but there may be multiple trees with that length (a la minimum spanning trees)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Shortest Path Problem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600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Given a weighted, directed graph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and a weight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, the weight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dirty="0">
                <a:sym typeface="Wingdings" pitchFamily="2" charset="2"/>
              </a:rPr>
              <a:t> of a </a:t>
            </a:r>
            <a:r>
              <a:rPr lang="en-US" i="1" u="sng" dirty="0">
                <a:sym typeface="Wingdings" pitchFamily="2" charset="2"/>
              </a:rPr>
              <a:t>path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dirty="0">
                <a:sym typeface="Wingdings" pitchFamily="2" charset="2"/>
              </a:rPr>
              <a:t> is the sum of the weights of the path’s edges:</a:t>
            </a:r>
          </a:p>
          <a:p>
            <a:pPr>
              <a:spcBef>
                <a:spcPts val="0"/>
              </a:spcBef>
            </a:pPr>
            <a:endParaRPr lang="en-US" sz="3600" dirty="0">
              <a:sym typeface="Wingdings" pitchFamily="2" charset="2"/>
            </a:endParaRPr>
          </a:p>
          <a:p>
            <a:pPr>
              <a:spcBef>
                <a:spcPts val="0"/>
              </a:spcBef>
            </a:pPr>
            <a:endParaRPr lang="en-US" sz="3600" dirty="0">
              <a:sym typeface="Wingdings" pitchFamily="2" charset="2"/>
            </a:endParaRPr>
          </a:p>
          <a:p>
            <a:pPr>
              <a:spcBef>
                <a:spcPts val="0"/>
              </a:spcBef>
            </a:pPr>
            <a:endParaRPr lang="en-US" sz="3600" dirty="0"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dirty="0">
                <a:sym typeface="Wingdings" pitchFamily="2" charset="2"/>
              </a:rPr>
              <a:t>The shortest-path weight from the </a:t>
            </a:r>
            <a:r>
              <a:rPr lang="en-US" b="1" i="1" dirty="0">
                <a:sym typeface="Wingdings" pitchFamily="2" charset="2"/>
              </a:rPr>
              <a:t>source</a:t>
            </a:r>
            <a:r>
              <a:rPr lang="en-US" dirty="0">
                <a:sym typeface="Wingdings" pitchFamily="2" charset="2"/>
              </a:rPr>
              <a:t>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to the </a:t>
            </a:r>
            <a:r>
              <a:rPr lang="en-US" b="1" i="1" dirty="0">
                <a:sym typeface="Wingdings" pitchFamily="2" charset="2"/>
              </a:rPr>
              <a:t>destination</a:t>
            </a:r>
            <a:r>
              <a:rPr lang="en-US" dirty="0">
                <a:sym typeface="Wingdings" pitchFamily="2" charset="2"/>
              </a:rPr>
              <a:t>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sym typeface="Wingdings" pitchFamily="2" charset="2"/>
              </a:rPr>
              <a:t> is</a:t>
            </a:r>
          </a:p>
          <a:p>
            <a:pPr>
              <a:spcBef>
                <a:spcPts val="0"/>
              </a:spcBef>
              <a:buNone/>
            </a:pPr>
            <a:endParaRPr lang="en-US" dirty="0">
              <a:sym typeface="Wingdings" pitchFamily="2" charset="2"/>
            </a:endParaRPr>
          </a:p>
          <a:p>
            <a:pPr>
              <a:spcBef>
                <a:spcPts val="0"/>
              </a:spcBef>
            </a:pPr>
            <a:endParaRPr lang="en-US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24400" y="2468880"/>
            <a:ext cx="2735885" cy="1554480"/>
            <a:chOff x="5313354" y="2926080"/>
            <a:chExt cx="2025672" cy="1150950"/>
          </a:xfrm>
        </p:grpSpPr>
        <p:sp>
          <p:nvSpPr>
            <p:cNvPr id="5" name="Rounded Rectangle 4"/>
            <p:cNvSpPr/>
            <p:nvPr/>
          </p:nvSpPr>
          <p:spPr>
            <a:xfrm>
              <a:off x="5313354" y="2926080"/>
              <a:ext cx="2025672" cy="11509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317599"/>
                </p:ext>
              </p:extLst>
            </p:nvPr>
          </p:nvGraphicFramePr>
          <p:xfrm>
            <a:off x="5405431" y="3064194"/>
            <a:ext cx="1835161" cy="834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1" name="Equation" r:id="rId4" imgW="1384200" imgH="431640" progId="Equation.3">
                    <p:embed/>
                  </p:oleObj>
                </mc:Choice>
                <mc:Fallback>
                  <p:oleObj name="Equation" r:id="rId4" imgW="1384200" imgH="43164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5431" y="3064194"/>
                          <a:ext cx="1835161" cy="8348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209935" y="5257800"/>
            <a:ext cx="9732385" cy="1301784"/>
            <a:chOff x="2551074" y="5592786"/>
            <a:chExt cx="7227966" cy="966798"/>
          </a:xfrm>
        </p:grpSpPr>
        <p:sp>
          <p:nvSpPr>
            <p:cNvPr id="7" name="Rounded Rectangle 6"/>
            <p:cNvSpPr/>
            <p:nvPr/>
          </p:nvSpPr>
          <p:spPr>
            <a:xfrm>
              <a:off x="2551074" y="5592786"/>
              <a:ext cx="7227966" cy="9667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758450"/>
                </p:ext>
              </p:extLst>
            </p:nvPr>
          </p:nvGraphicFramePr>
          <p:xfrm>
            <a:off x="2597151" y="5638801"/>
            <a:ext cx="7159625" cy="874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2" name="Equation" r:id="rId6" imgW="3949560" imgH="482400" progId="Equation.3">
                    <p:embed/>
                  </p:oleObj>
                </mc:Choice>
                <mc:Fallback>
                  <p:oleObj name="Equation" r:id="rId6" imgW="3949560" imgH="4824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151" y="5638801"/>
                          <a:ext cx="7159625" cy="874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Shortest Path Trees</a:t>
            </a:r>
          </a:p>
        </p:txBody>
      </p:sp>
      <p:sp>
        <p:nvSpPr>
          <p:cNvPr id="4" name="Oval 3"/>
          <p:cNvSpPr/>
          <p:nvPr/>
        </p:nvSpPr>
        <p:spPr>
          <a:xfrm>
            <a:off x="6602418" y="128175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5" name="Oval 4"/>
          <p:cNvSpPr/>
          <p:nvPr/>
        </p:nvSpPr>
        <p:spPr>
          <a:xfrm>
            <a:off x="6602418" y="2570814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11</a:t>
            </a:r>
          </a:p>
        </p:txBody>
      </p:sp>
      <p:sp>
        <p:nvSpPr>
          <p:cNvPr id="6" name="Oval 5"/>
          <p:cNvSpPr/>
          <p:nvPr/>
        </p:nvSpPr>
        <p:spPr>
          <a:xfrm>
            <a:off x="5589582" y="128175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589582" y="2570814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760898" y="19262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8" idx="7"/>
            <a:endCxn id="6" idx="2"/>
          </p:cNvCxnSpPr>
          <p:nvPr/>
        </p:nvCxnSpPr>
        <p:spPr>
          <a:xfrm rot="5400000" flipH="1" flipV="1">
            <a:off x="5130839" y="1534961"/>
            <a:ext cx="481763" cy="43572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4" idx="2"/>
          </p:cNvCxnSpPr>
          <p:nvPr/>
        </p:nvCxnSpPr>
        <p:spPr>
          <a:xfrm>
            <a:off x="6049962" y="1511940"/>
            <a:ext cx="55245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7" idx="2"/>
          </p:cNvCxnSpPr>
          <p:nvPr/>
        </p:nvCxnSpPr>
        <p:spPr>
          <a:xfrm rot="16200000" flipH="1">
            <a:off x="5130839" y="2342260"/>
            <a:ext cx="481763" cy="43572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7"/>
            <a:endCxn id="4" idx="3"/>
          </p:cNvCxnSpPr>
          <p:nvPr/>
        </p:nvCxnSpPr>
        <p:spPr>
          <a:xfrm rot="5400000" flipH="1" flipV="1">
            <a:off x="5844427" y="1812823"/>
            <a:ext cx="963526" cy="6872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5" idx="2"/>
          </p:cNvCxnSpPr>
          <p:nvPr/>
        </p:nvCxnSpPr>
        <p:spPr>
          <a:xfrm>
            <a:off x="6049962" y="2801004"/>
            <a:ext cx="55245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8" idx="6"/>
          </p:cNvCxnSpPr>
          <p:nvPr/>
        </p:nvCxnSpPr>
        <p:spPr>
          <a:xfrm rot="16200000" flipV="1">
            <a:off x="5704679" y="1673074"/>
            <a:ext cx="481763" cy="144856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5472687" y="1683017"/>
            <a:ext cx="214946" cy="924971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7" idx="0"/>
            <a:endCxn id="6" idx="4"/>
          </p:cNvCxnSpPr>
          <p:nvPr/>
        </p:nvCxnSpPr>
        <p:spPr>
          <a:xfrm rot="5400000" flipH="1" flipV="1">
            <a:off x="5405430" y="2156472"/>
            <a:ext cx="82868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 rot="10800000">
            <a:off x="6985966" y="1696093"/>
            <a:ext cx="214946" cy="924971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6443085" y="2169548"/>
            <a:ext cx="82868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97506" y="105156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70722" y="105156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7506" y="28930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0722" y="28930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84670" y="197232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42038" y="121942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42038" y="2754966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54874" y="19723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48456" y="19723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4114" y="169609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72228" y="229458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7696" y="190999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29202" y="154169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29202" y="241641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51468" y="183420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998618" y="3674698"/>
            <a:ext cx="2946432" cy="2210852"/>
            <a:chOff x="474618" y="3934390"/>
            <a:chExt cx="2946432" cy="2210852"/>
          </a:xfrm>
        </p:grpSpPr>
        <p:sp>
          <p:nvSpPr>
            <p:cNvPr id="42" name="Oval 41"/>
            <p:cNvSpPr/>
            <p:nvPr/>
          </p:nvSpPr>
          <p:spPr>
            <a:xfrm>
              <a:off x="2592366" y="4164580"/>
              <a:ext cx="460380" cy="46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592366" y="5453644"/>
              <a:ext cx="460380" cy="46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11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579530" y="4164580"/>
              <a:ext cx="460380" cy="46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3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579530" y="5453644"/>
              <a:ext cx="460380" cy="46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5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750846" y="4809112"/>
              <a:ext cx="460380" cy="46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0</a:t>
              </a:r>
            </a:p>
          </p:txBody>
        </p:sp>
        <p:cxnSp>
          <p:nvCxnSpPr>
            <p:cNvPr id="47" name="Straight Arrow Connector 46"/>
            <p:cNvCxnSpPr>
              <a:stCxn id="46" idx="7"/>
              <a:endCxn id="44" idx="2"/>
            </p:cNvCxnSpPr>
            <p:nvPr/>
          </p:nvCxnSpPr>
          <p:spPr>
            <a:xfrm rot="5400000" flipH="1" flipV="1">
              <a:off x="1120786" y="4417790"/>
              <a:ext cx="481763" cy="4357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4" idx="6"/>
              <a:endCxn id="42" idx="2"/>
            </p:cNvCxnSpPr>
            <p:nvPr/>
          </p:nvCxnSpPr>
          <p:spPr>
            <a:xfrm>
              <a:off x="2039910" y="4394770"/>
              <a:ext cx="55245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6" idx="5"/>
              <a:endCxn id="45" idx="2"/>
            </p:cNvCxnSpPr>
            <p:nvPr/>
          </p:nvCxnSpPr>
          <p:spPr>
            <a:xfrm rot="16200000" flipH="1">
              <a:off x="1120786" y="5225089"/>
              <a:ext cx="481763" cy="4357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5" idx="7"/>
              <a:endCxn id="42" idx="3"/>
            </p:cNvCxnSpPr>
            <p:nvPr/>
          </p:nvCxnSpPr>
          <p:spPr>
            <a:xfrm rot="5400000" flipH="1" flipV="1">
              <a:off x="1834375" y="4695653"/>
              <a:ext cx="963526" cy="68729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6"/>
              <a:endCxn id="43" idx="2"/>
            </p:cNvCxnSpPr>
            <p:nvPr/>
          </p:nvCxnSpPr>
          <p:spPr>
            <a:xfrm>
              <a:off x="2039910" y="5683834"/>
              <a:ext cx="55245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1"/>
              <a:endCxn id="46" idx="6"/>
            </p:cNvCxnSpPr>
            <p:nvPr/>
          </p:nvCxnSpPr>
          <p:spPr>
            <a:xfrm rot="16200000" flipV="1">
              <a:off x="1694626" y="4555903"/>
              <a:ext cx="481763" cy="144856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reeform 52"/>
            <p:cNvSpPr/>
            <p:nvPr/>
          </p:nvSpPr>
          <p:spPr>
            <a:xfrm>
              <a:off x="1462635" y="4565846"/>
              <a:ext cx="214946" cy="924971"/>
            </a:xfrm>
            <a:custGeom>
              <a:avLst/>
              <a:gdLst>
                <a:gd name="connsiteX0" fmla="*/ 193804 w 214946"/>
                <a:gd name="connsiteY0" fmla="*/ 0 h 924971"/>
                <a:gd name="connsiteX1" fmla="*/ 3524 w 214946"/>
                <a:gd name="connsiteY1" fmla="*/ 470414 h 924971"/>
                <a:gd name="connsiteX2" fmla="*/ 214946 w 214946"/>
                <a:gd name="connsiteY2" fmla="*/ 924971 h 92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46" h="924971">
                  <a:moveTo>
                    <a:pt x="193804" y="0"/>
                  </a:moveTo>
                  <a:cubicBezTo>
                    <a:pt x="96902" y="158126"/>
                    <a:pt x="0" y="316252"/>
                    <a:pt x="3524" y="470414"/>
                  </a:cubicBezTo>
                  <a:cubicBezTo>
                    <a:pt x="7048" y="624576"/>
                    <a:pt x="110997" y="774773"/>
                    <a:pt x="214946" y="924971"/>
                  </a:cubicBezTo>
                </a:path>
              </a:pathLst>
            </a:cu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45" idx="0"/>
              <a:endCxn id="44" idx="4"/>
            </p:cNvCxnSpPr>
            <p:nvPr/>
          </p:nvCxnSpPr>
          <p:spPr>
            <a:xfrm rot="5400000" flipH="1" flipV="1">
              <a:off x="1395378" y="5039302"/>
              <a:ext cx="8286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 rot="10800000">
              <a:off x="2975914" y="4578922"/>
              <a:ext cx="214946" cy="924971"/>
            </a:xfrm>
            <a:custGeom>
              <a:avLst/>
              <a:gdLst>
                <a:gd name="connsiteX0" fmla="*/ 193804 w 214946"/>
                <a:gd name="connsiteY0" fmla="*/ 0 h 924971"/>
                <a:gd name="connsiteX1" fmla="*/ 3524 w 214946"/>
                <a:gd name="connsiteY1" fmla="*/ 470414 h 924971"/>
                <a:gd name="connsiteX2" fmla="*/ 214946 w 214946"/>
                <a:gd name="connsiteY2" fmla="*/ 924971 h 92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46" h="924971">
                  <a:moveTo>
                    <a:pt x="193804" y="0"/>
                  </a:moveTo>
                  <a:cubicBezTo>
                    <a:pt x="96902" y="158126"/>
                    <a:pt x="0" y="316252"/>
                    <a:pt x="3524" y="470414"/>
                  </a:cubicBezTo>
                  <a:cubicBezTo>
                    <a:pt x="7048" y="624576"/>
                    <a:pt x="110997" y="774773"/>
                    <a:pt x="214946" y="924971"/>
                  </a:cubicBezTo>
                </a:path>
              </a:pathLst>
            </a:cu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2433033" y="5052378"/>
              <a:ext cx="8286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487454" y="3934390"/>
              <a:ext cx="23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0670" y="3934390"/>
              <a:ext cx="23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87454" y="5775910"/>
              <a:ext cx="23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60670" y="5775910"/>
              <a:ext cx="23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4618" y="4855150"/>
              <a:ext cx="23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31986" y="4102254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6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31986" y="5637796"/>
              <a:ext cx="276228" cy="338554"/>
            </a:xfrm>
            <a:prstGeom prst="rect">
              <a:avLst/>
            </a:prstGeom>
            <a:noFill/>
            <a:ln>
              <a:noFill/>
              <a:tailEnd type="stealth" w="lg" len="lg"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44822" y="4855150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38404" y="4855150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24062" y="4578922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62176" y="5177416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17644" y="4792824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19150" y="4424520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3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19150" y="5299242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41416" y="4717036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2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970722" y="3675726"/>
            <a:ext cx="2946432" cy="2210852"/>
            <a:chOff x="5446722" y="3935418"/>
            <a:chExt cx="2946432" cy="2210852"/>
          </a:xfrm>
        </p:grpSpPr>
        <p:sp>
          <p:nvSpPr>
            <p:cNvPr id="72" name="Oval 71"/>
            <p:cNvSpPr/>
            <p:nvPr/>
          </p:nvSpPr>
          <p:spPr>
            <a:xfrm>
              <a:off x="7564470" y="4165608"/>
              <a:ext cx="460380" cy="46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9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7564470" y="5454672"/>
              <a:ext cx="460380" cy="46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11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551634" y="4165608"/>
              <a:ext cx="460380" cy="46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3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6551634" y="5454672"/>
              <a:ext cx="460380" cy="46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5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5722950" y="4810140"/>
              <a:ext cx="460380" cy="46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0</a:t>
              </a:r>
            </a:p>
          </p:txBody>
        </p:sp>
        <p:cxnSp>
          <p:nvCxnSpPr>
            <p:cNvPr id="77" name="Straight Arrow Connector 76"/>
            <p:cNvCxnSpPr>
              <a:stCxn id="76" idx="7"/>
              <a:endCxn id="74" idx="2"/>
            </p:cNvCxnSpPr>
            <p:nvPr/>
          </p:nvCxnSpPr>
          <p:spPr>
            <a:xfrm rot="5400000" flipH="1" flipV="1">
              <a:off x="6092890" y="4418818"/>
              <a:ext cx="481763" cy="4357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4" idx="6"/>
              <a:endCxn id="72" idx="2"/>
            </p:cNvCxnSpPr>
            <p:nvPr/>
          </p:nvCxnSpPr>
          <p:spPr>
            <a:xfrm>
              <a:off x="7012014" y="4395798"/>
              <a:ext cx="55245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6" idx="5"/>
              <a:endCxn id="75" idx="2"/>
            </p:cNvCxnSpPr>
            <p:nvPr/>
          </p:nvCxnSpPr>
          <p:spPr>
            <a:xfrm rot="16200000" flipH="1">
              <a:off x="6092890" y="5226117"/>
              <a:ext cx="481763" cy="435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5" idx="7"/>
              <a:endCxn id="72" idx="3"/>
            </p:cNvCxnSpPr>
            <p:nvPr/>
          </p:nvCxnSpPr>
          <p:spPr>
            <a:xfrm rot="5400000" flipH="1" flipV="1">
              <a:off x="6806479" y="4696681"/>
              <a:ext cx="963526" cy="6872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5" idx="6"/>
              <a:endCxn id="73" idx="2"/>
            </p:cNvCxnSpPr>
            <p:nvPr/>
          </p:nvCxnSpPr>
          <p:spPr>
            <a:xfrm>
              <a:off x="7012014" y="5684862"/>
              <a:ext cx="55245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3" idx="1"/>
              <a:endCxn id="76" idx="6"/>
            </p:cNvCxnSpPr>
            <p:nvPr/>
          </p:nvCxnSpPr>
          <p:spPr>
            <a:xfrm rot="16200000" flipV="1">
              <a:off x="6666730" y="4556931"/>
              <a:ext cx="481763" cy="144856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82"/>
            <p:cNvSpPr/>
            <p:nvPr/>
          </p:nvSpPr>
          <p:spPr>
            <a:xfrm>
              <a:off x="6434739" y="4566874"/>
              <a:ext cx="214946" cy="924971"/>
            </a:xfrm>
            <a:custGeom>
              <a:avLst/>
              <a:gdLst>
                <a:gd name="connsiteX0" fmla="*/ 193804 w 214946"/>
                <a:gd name="connsiteY0" fmla="*/ 0 h 924971"/>
                <a:gd name="connsiteX1" fmla="*/ 3524 w 214946"/>
                <a:gd name="connsiteY1" fmla="*/ 470414 h 924971"/>
                <a:gd name="connsiteX2" fmla="*/ 214946 w 214946"/>
                <a:gd name="connsiteY2" fmla="*/ 924971 h 92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46" h="924971">
                  <a:moveTo>
                    <a:pt x="193804" y="0"/>
                  </a:moveTo>
                  <a:cubicBezTo>
                    <a:pt x="96902" y="158126"/>
                    <a:pt x="0" y="316252"/>
                    <a:pt x="3524" y="470414"/>
                  </a:cubicBezTo>
                  <a:cubicBezTo>
                    <a:pt x="7048" y="624576"/>
                    <a:pt x="110997" y="774773"/>
                    <a:pt x="214946" y="924971"/>
                  </a:cubicBezTo>
                </a:path>
              </a:pathLst>
            </a:cu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75" idx="0"/>
              <a:endCxn id="74" idx="4"/>
            </p:cNvCxnSpPr>
            <p:nvPr/>
          </p:nvCxnSpPr>
          <p:spPr>
            <a:xfrm rot="5400000" flipH="1" flipV="1">
              <a:off x="6367482" y="5040330"/>
              <a:ext cx="8286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84"/>
            <p:cNvSpPr/>
            <p:nvPr/>
          </p:nvSpPr>
          <p:spPr>
            <a:xfrm rot="10800000">
              <a:off x="7948018" y="4579950"/>
              <a:ext cx="214946" cy="924971"/>
            </a:xfrm>
            <a:custGeom>
              <a:avLst/>
              <a:gdLst>
                <a:gd name="connsiteX0" fmla="*/ 193804 w 214946"/>
                <a:gd name="connsiteY0" fmla="*/ 0 h 924971"/>
                <a:gd name="connsiteX1" fmla="*/ 3524 w 214946"/>
                <a:gd name="connsiteY1" fmla="*/ 470414 h 924971"/>
                <a:gd name="connsiteX2" fmla="*/ 214946 w 214946"/>
                <a:gd name="connsiteY2" fmla="*/ 924971 h 92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946" h="924971">
                  <a:moveTo>
                    <a:pt x="193804" y="0"/>
                  </a:moveTo>
                  <a:cubicBezTo>
                    <a:pt x="96902" y="158126"/>
                    <a:pt x="0" y="316252"/>
                    <a:pt x="3524" y="470414"/>
                  </a:cubicBezTo>
                  <a:cubicBezTo>
                    <a:pt x="7048" y="624576"/>
                    <a:pt x="110997" y="774773"/>
                    <a:pt x="214946" y="924971"/>
                  </a:cubicBezTo>
                </a:path>
              </a:pathLst>
            </a:custGeom>
            <a:ln w="38100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rot="5400000" flipH="1" flipV="1">
              <a:off x="7405137" y="5053406"/>
              <a:ext cx="8286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59558" y="3935418"/>
              <a:ext cx="23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932774" y="3935418"/>
              <a:ext cx="23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59558" y="5776938"/>
              <a:ext cx="23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32774" y="5776938"/>
              <a:ext cx="23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46722" y="4856178"/>
              <a:ext cx="230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104090" y="4103282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6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104090" y="5638824"/>
              <a:ext cx="276228" cy="338554"/>
            </a:xfrm>
            <a:prstGeom prst="rect">
              <a:avLst/>
            </a:prstGeom>
            <a:noFill/>
            <a:ln>
              <a:noFill/>
              <a:tailEnd type="stealth" w="lg" len="lg"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116926" y="4856178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10508" y="4856178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7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96166" y="4579950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4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34280" y="5178444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689748" y="4793852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1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91254" y="4425548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91254" y="5300270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5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13520" y="4718064"/>
              <a:ext cx="27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2D050"/>
                  </a:solidFill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Relaxation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Our shortest-path algorithms use </a:t>
            </a:r>
            <a:r>
              <a:rPr lang="en-US" b="1" i="1" dirty="0">
                <a:sym typeface="Wingdings" pitchFamily="2" charset="2"/>
              </a:rPr>
              <a:t>relaxation</a:t>
            </a:r>
            <a:r>
              <a:rPr lang="en-US" dirty="0">
                <a:sym typeface="Wingdings" pitchFamily="2" charset="2"/>
              </a:rPr>
              <a:t>, a process of successively tightening (i.e., </a:t>
            </a:r>
            <a:r>
              <a:rPr lang="en-US" i="1" dirty="0">
                <a:sym typeface="Wingdings" pitchFamily="2" charset="2"/>
              </a:rPr>
              <a:t>lowering</a:t>
            </a:r>
            <a:r>
              <a:rPr lang="en-US" dirty="0">
                <a:sym typeface="Wingdings" pitchFamily="2" charset="2"/>
              </a:rPr>
              <a:t>) the </a:t>
            </a:r>
            <a:r>
              <a:rPr lang="en-US" i="1" dirty="0">
                <a:sym typeface="Wingdings" pitchFamily="2" charset="2"/>
              </a:rPr>
              <a:t>upper</a:t>
            </a:r>
            <a:r>
              <a:rPr lang="en-US" dirty="0">
                <a:sym typeface="Wingdings" pitchFamily="2" charset="2"/>
              </a:rPr>
              <a:t> bound.</a:t>
            </a:r>
            <a:endParaRPr lang="en-US" b="1" i="1" dirty="0">
              <a:sym typeface="Wingdings" pitchFamily="2" charset="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See the footnote on p.648 for an explanation of the somewhat counter-intuitive name for this process.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Relaxation maintains an upper-bound (worst-case) distance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v.d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from the source to every other vertex (i.e.,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cs typeface="Times New Roman" pitchFamily="18" charset="0"/>
                <a:sym typeface="Symbol"/>
              </a:rPr>
              <a:t>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– {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About that “Upper Bound”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Because our shortest path will, at worst, cover all of the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 – 1 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edges in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we could start with an upper bound of the sum of the weights of all of the edges in the graph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This could run into problems with negative path weights and unreachable vertices.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Since we’re looking for an upper bound on what the worst-case path length could possibly be (and we’ll lower that upper bound as we learn we can), we can start with something even larger, like </a:t>
            </a:r>
            <a:r>
              <a:rPr lang="en-US" dirty="0">
                <a:cs typeface="Times New Roman" pitchFamily="18" charset="0"/>
                <a:sym typeface="Symbol"/>
              </a:rPr>
              <a:t></a:t>
            </a:r>
            <a:endParaRPr lang="en-US" dirty="0"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Relaxation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We start our shortest-path algorithm by setting this upper bound to zero for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and to </a:t>
            </a:r>
            <a:r>
              <a:rPr lang="en-US" dirty="0">
                <a:cs typeface="Times New Roman" pitchFamily="18" charset="0"/>
                <a:sym typeface="Symbol"/>
              </a:rPr>
              <a:t>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for all other vertices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We don’t even know whether or not the other vertices are reachable yet, so the upper bound (worst-case distance) to them </a:t>
            </a:r>
            <a:r>
              <a:rPr lang="en-US" i="1" u="sng" dirty="0">
                <a:cs typeface="Times New Roman" pitchFamily="18" charset="0"/>
                <a:sym typeface="Wingdings" pitchFamily="2" charset="2"/>
              </a:rPr>
              <a:t>is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cs typeface="Times New Roman" pitchFamily="18" charset="0"/>
                <a:sym typeface="Symbol"/>
              </a:rPr>
              <a:t>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While we’re initializing, we set every vertex’s predecessor to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nil</a:t>
            </a:r>
            <a:r>
              <a:rPr lang="en-US" dirty="0">
                <a:cs typeface="Times New Roman" pitchFamily="18" charset="0"/>
                <a:sym typeface="Symbol"/>
              </a:rPr>
              <a:t> (since we don’t know any paths yet)</a:t>
            </a:r>
            <a:endParaRPr lang="en-US" dirty="0"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cap="small" dirty="0">
                <a:latin typeface="Times New Roman" pitchFamily="18" charset="0"/>
                <a:cs typeface="Times New Roman" pitchFamily="18" charset="0"/>
              </a:rPr>
              <a:t>Initialize-Single-Source</a:t>
            </a:r>
            <a:r>
              <a:rPr lang="en-US" sz="4400" dirty="0"/>
              <a:t>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cap="small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Initialize-Single-Source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each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      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v.d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	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// shortest (known) path to all else</a:t>
            </a:r>
            <a:endParaRPr lang="en-US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v.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 =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nil	</a:t>
            </a:r>
            <a:r>
              <a:rPr lang="en-US" cap="small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// 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 path  no predecessor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4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s.d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0		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// distance from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to </a:t>
            </a:r>
            <a:r>
              <a:rPr lang="en-US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0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This algorithm pretty obviously runs in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(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time</a:t>
            </a: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Relaxation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Relaxing an edge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See if we can lower the upper-bound (i.e., have we found a shorter path than what we've seen so far)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by going through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u, 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rather than by whatever </a:t>
            </a:r>
            <a:r>
              <a:rPr lang="en-US" i="1" dirty="0">
                <a:cs typeface="Times New Roman" pitchFamily="18" charset="0"/>
                <a:sym typeface="Wingdings" pitchFamily="2" charset="2"/>
              </a:rPr>
              <a:t>other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path we previously used to reach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If so, we have a new minimum: update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v.d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v.</a:t>
            </a:r>
            <a:r>
              <a:rPr lang="en-US" dirty="0">
                <a:cs typeface="Times New Roman" pitchFamily="18" charset="0"/>
                <a:sym typeface="Symbol"/>
              </a:rPr>
              <a:t>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   Relax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  1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v.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&gt;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u.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  2      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v.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u.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  3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v.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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endParaRPr lang="en-US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Relaxation – Two Examples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551074" y="1357290"/>
            <a:ext cx="2117748" cy="828684"/>
            <a:chOff x="1027074" y="1357290"/>
            <a:chExt cx="2117748" cy="828684"/>
          </a:xfrm>
        </p:grpSpPr>
        <p:sp>
          <p:nvSpPr>
            <p:cNvPr id="4" name="Oval 3"/>
            <p:cNvSpPr/>
            <p:nvPr/>
          </p:nvSpPr>
          <p:spPr>
            <a:xfrm>
              <a:off x="1027074" y="1679556"/>
              <a:ext cx="506418" cy="5064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638404" y="1679556"/>
              <a:ext cx="506418" cy="5064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1533492" y="1932765"/>
              <a:ext cx="110491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7834" y="1633518"/>
              <a:ext cx="32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9150" y="1357290"/>
              <a:ext cx="27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6518" y="1357290"/>
              <a:ext cx="27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51074" y="3659190"/>
            <a:ext cx="2117748" cy="828684"/>
            <a:chOff x="1027074" y="3659190"/>
            <a:chExt cx="2117748" cy="828684"/>
          </a:xfrm>
        </p:grpSpPr>
        <p:sp>
          <p:nvSpPr>
            <p:cNvPr id="11" name="Oval 10"/>
            <p:cNvSpPr/>
            <p:nvPr/>
          </p:nvSpPr>
          <p:spPr>
            <a:xfrm>
              <a:off x="1027074" y="3981456"/>
              <a:ext cx="506418" cy="5064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638404" y="3981456"/>
              <a:ext cx="506418" cy="5064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3" name="Straight Arrow Connector 12"/>
            <p:cNvCxnSpPr>
              <a:stCxn id="11" idx="6"/>
              <a:endCxn id="12" idx="2"/>
            </p:cNvCxnSpPr>
            <p:nvPr/>
          </p:nvCxnSpPr>
          <p:spPr>
            <a:xfrm>
              <a:off x="1533492" y="4234665"/>
              <a:ext cx="110491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47834" y="3935418"/>
              <a:ext cx="32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19150" y="3659190"/>
              <a:ext cx="27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76518" y="3659190"/>
              <a:ext cx="27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5400000">
            <a:off x="2804283" y="3037677"/>
            <a:ext cx="1611330" cy="158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02024" y="2876544"/>
            <a:ext cx="161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016760" y="1357290"/>
            <a:ext cx="2117748" cy="828684"/>
            <a:chOff x="1027074" y="1357290"/>
            <a:chExt cx="2117748" cy="828684"/>
          </a:xfrm>
        </p:grpSpPr>
        <p:sp>
          <p:nvSpPr>
            <p:cNvPr id="23" name="Oval 22"/>
            <p:cNvSpPr/>
            <p:nvPr/>
          </p:nvSpPr>
          <p:spPr>
            <a:xfrm>
              <a:off x="1027074" y="1679556"/>
              <a:ext cx="506418" cy="5064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638404" y="1679556"/>
              <a:ext cx="506418" cy="5064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>
              <a:off x="1533492" y="1932765"/>
              <a:ext cx="110491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947834" y="1633518"/>
              <a:ext cx="32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19150" y="1357290"/>
              <a:ext cx="27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6518" y="1357290"/>
              <a:ext cx="27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16760" y="3658396"/>
            <a:ext cx="2117748" cy="828684"/>
            <a:chOff x="1027074" y="3659190"/>
            <a:chExt cx="2117748" cy="828684"/>
          </a:xfrm>
        </p:grpSpPr>
        <p:sp>
          <p:nvSpPr>
            <p:cNvPr id="30" name="Oval 29"/>
            <p:cNvSpPr/>
            <p:nvPr/>
          </p:nvSpPr>
          <p:spPr>
            <a:xfrm>
              <a:off x="1027074" y="3981456"/>
              <a:ext cx="506418" cy="5064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638404" y="3981456"/>
              <a:ext cx="506418" cy="5064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32" name="Straight Arrow Connector 31"/>
            <p:cNvCxnSpPr>
              <a:stCxn id="30" idx="6"/>
              <a:endCxn id="31" idx="2"/>
            </p:cNvCxnSpPr>
            <p:nvPr/>
          </p:nvCxnSpPr>
          <p:spPr>
            <a:xfrm>
              <a:off x="1533492" y="4234665"/>
              <a:ext cx="110491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47834" y="3935418"/>
              <a:ext cx="322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19150" y="3659190"/>
              <a:ext cx="27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76518" y="3659190"/>
              <a:ext cx="27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rot="5400000">
            <a:off x="7269969" y="3036883"/>
            <a:ext cx="1611330" cy="158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7710" y="2875750"/>
            <a:ext cx="161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Steps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" y="914400"/>
            <a:ext cx="11841480" cy="550770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All of our shortest-path algorithms start with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Initialize-Single-Source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and then use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Relax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to systematically relax edges.</a:t>
            </a: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They differ in the number of times they relax an edge, and the sequence in which they work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In the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Bellman-Ford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algorithm, edges can be relaxed many times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cap="small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Dijkstra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’s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algorithm and the dag algorithm relax each edge exactly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of Shortest Paths &amp; Relaxation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Triangle inequality (Lemma 24.10)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For any edge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(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 (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Upper-Bound property (Lemma 24.11)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We always have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v.d</a:t>
            </a:r>
            <a:r>
              <a:rPr lang="en-US" dirty="0">
                <a:cs typeface="Times New Roman" pitchFamily="18" charset="0"/>
                <a:sym typeface="Symbol"/>
              </a:rPr>
              <a:t> 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(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>
                <a:cs typeface="Times New Roman" pitchFamily="18" charset="0"/>
                <a:sym typeface="Symbol"/>
              </a:rPr>
              <a:t> for all vertices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, and once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v.d</a:t>
            </a:r>
            <a:r>
              <a:rPr lang="en-US" dirty="0">
                <a:cs typeface="Times New Roman" pitchFamily="18" charset="0"/>
                <a:sym typeface="Symbol"/>
              </a:rPr>
              <a:t> achieves the value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(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>
                <a:cs typeface="Times New Roman" pitchFamily="18" charset="0"/>
                <a:sym typeface="Symbol"/>
              </a:rPr>
              <a:t>, it never changes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No-Path property (Corollary 24.12)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If there is no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cs typeface="Times New Roman" pitchFamily="18" charset="0"/>
                <a:sym typeface="Symbol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cs typeface="Times New Roman" pitchFamily="18" charset="0"/>
                <a:sym typeface="Symbol"/>
              </a:rPr>
              <a:t>, then we always have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v.d</a:t>
            </a:r>
            <a:r>
              <a:rPr lang="en-US" dirty="0">
                <a:cs typeface="Times New Roman" pitchFamily="18" charset="0"/>
                <a:sym typeface="Symbol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(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>
                <a:cs typeface="Times New Roman" pitchFamily="18" charset="0"/>
                <a:sym typeface="Symbol"/>
              </a:rPr>
              <a:t> = </a:t>
            </a:r>
            <a:endParaRPr lang="en-US" dirty="0"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(2)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Convergence Property (Lemma 24.14)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cs typeface="Times New Roman" pitchFamily="18" charset="0"/>
                <a:sym typeface="Wingdings 3"/>
              </a:rPr>
              <a:t>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 err="1">
                <a:cs typeface="Times New Roman" pitchFamily="18" charset="0"/>
                <a:sym typeface="Symbol"/>
              </a:rPr>
              <a:t>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is a shortest path in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for some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and 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u.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(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at any time prior to relaxing edge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then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v.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(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at all times afterward.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Path-relaxation property (Lemma 24.15)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dirty="0">
                <a:cs typeface="Times New Roman" pitchFamily="18" charset="0"/>
                <a:sym typeface="Symbol"/>
              </a:rPr>
              <a:t> is a shortest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>
                <a:cs typeface="Times New Roman" pitchFamily="18" charset="0"/>
                <a:sym typeface="Symbol"/>
              </a:rPr>
              <a:t> to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cs typeface="Times New Roman" pitchFamily="18" charset="0"/>
                <a:sym typeface="Symbol"/>
              </a:rPr>
              <a:t>, and the edges of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dirty="0">
                <a:cs typeface="Times New Roman" pitchFamily="18" charset="0"/>
                <a:sym typeface="Symbol"/>
              </a:rPr>
              <a:t> are relaxed in the order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>
                <a:cs typeface="Times New Roman" pitchFamily="18" charset="0"/>
                <a:sym typeface="Symbol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>
                <a:cs typeface="Times New Roman" pitchFamily="18" charset="0"/>
                <a:sym typeface="Symbol"/>
              </a:rPr>
              <a:t>,…,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k-1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>
                <a:cs typeface="Times New Roman" pitchFamily="18" charset="0"/>
                <a:sym typeface="Symbol"/>
              </a:rPr>
              <a:t>,  then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cs typeface="Times New Roman" pitchFamily="18" charset="0"/>
                <a:sym typeface="Symbol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(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).  </a:t>
            </a:r>
            <a:r>
              <a:rPr lang="en-US" dirty="0">
                <a:cs typeface="Times New Roman" pitchFamily="18" charset="0"/>
                <a:sym typeface="Symbol"/>
              </a:rPr>
              <a:t> This property holds regardless of any other relaxation steps that occur, even if they are intermixed with the relaxations of the edges in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Shortest Path Problem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Weights can be interpreted as distance, or some other “cost” – fuel (usage), time, etc.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itchFamily="2" charset="2"/>
              </a:rPr>
              <a:t>Weights can also be negative (fuel fill-up, battery charge, etc.)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ym typeface="Wingdings" pitchFamily="2" charset="2"/>
              </a:rPr>
              <a:t>We’ll handle negative weights a little later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itchFamily="2" charset="2"/>
              </a:rPr>
              <a:t>The Breadth-First Search (Ch. 22) is a shortest-path algorithm that works on </a:t>
            </a:r>
            <a:r>
              <a:rPr lang="en-US" dirty="0" err="1">
                <a:sym typeface="Wingdings" pitchFamily="2" charset="2"/>
              </a:rPr>
              <a:t>unweighted</a:t>
            </a:r>
            <a:r>
              <a:rPr lang="en-US" dirty="0">
                <a:sym typeface="Wingdings" pitchFamily="2" charset="2"/>
              </a:rPr>
              <a:t> graphs (graphs in which all edges are assumed to have a weight of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(3)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Predecessor-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subgraph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property (Lemma 24.17)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Once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(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for all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the predecessor </a:t>
            </a:r>
            <a:r>
              <a:rPr lang="en-US" dirty="0" err="1">
                <a:cs typeface="Times New Roman" pitchFamily="18" charset="0"/>
                <a:sym typeface="Wingdings" pitchFamily="2" charset="2"/>
              </a:rPr>
              <a:t>subgraph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baseline="-25000" dirty="0">
                <a:cs typeface="Times New Roman" pitchFamily="18" charset="0"/>
                <a:sym typeface="Symbol"/>
              </a:rPr>
              <a:t></a:t>
            </a:r>
            <a:r>
              <a:rPr lang="en-US" dirty="0">
                <a:cs typeface="Times New Roman" pitchFamily="18" charset="0"/>
                <a:sym typeface="Symbol"/>
              </a:rPr>
              <a:t> 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is a shortest-paths tree rooted at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Solves the single-source shortest-paths problem in the general case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Given a weighted, directed graph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with a specified source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and weight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dirty="0">
                <a:cs typeface="Times New Roman" pitchFamily="18" charset="0"/>
                <a:sym typeface="Symbol"/>
              </a:rPr>
              <a:t>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dirty="0">
                <a:cs typeface="Times New Roman" pitchFamily="18" charset="0"/>
                <a:sym typeface="Symbol"/>
              </a:rPr>
              <a:t>, the algorithm searches the edges, relaxing them as it goes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i="1" u="sng" dirty="0">
                <a:cs typeface="Times New Roman" pitchFamily="18" charset="0"/>
                <a:sym typeface="Symbol"/>
              </a:rPr>
              <a:t>Works</a:t>
            </a:r>
            <a:r>
              <a:rPr lang="en-US" dirty="0">
                <a:cs typeface="Times New Roman" pitchFamily="18" charset="0"/>
                <a:sym typeface="Symbol"/>
              </a:rPr>
              <a:t> with negative-weight </a:t>
            </a:r>
            <a:r>
              <a:rPr lang="en-US" u="sng" dirty="0">
                <a:cs typeface="Times New Roman" pitchFamily="18" charset="0"/>
                <a:sym typeface="Symbol"/>
              </a:rPr>
              <a:t>edges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Negative-weight </a:t>
            </a:r>
            <a:r>
              <a:rPr lang="en-US" i="1" u="sng" dirty="0">
                <a:cs typeface="Times New Roman" pitchFamily="18" charset="0"/>
                <a:sym typeface="Symbol"/>
              </a:rPr>
              <a:t>cycles</a:t>
            </a:r>
            <a:r>
              <a:rPr lang="en-US" dirty="0">
                <a:cs typeface="Times New Roman" pitchFamily="18" charset="0"/>
                <a:sym typeface="Symbol"/>
              </a:rPr>
              <a:t> are </a:t>
            </a:r>
            <a:r>
              <a:rPr lang="en-US" i="1" u="sng" dirty="0">
                <a:cs typeface="Times New Roman" pitchFamily="18" charset="0"/>
                <a:sym typeface="Symbol"/>
              </a:rPr>
              <a:t>detected</a:t>
            </a:r>
            <a:r>
              <a:rPr lang="en-US" dirty="0">
                <a:cs typeface="Times New Roman" pitchFamily="18" charset="0"/>
                <a:sym typeface="Symbol"/>
              </a:rPr>
              <a:t>.  If one is found, the algorithm returns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  <a:r>
              <a:rPr lang="en-US" dirty="0">
                <a:cs typeface="Times New Roman" pitchFamily="18" charset="0"/>
                <a:sym typeface="Symbol"/>
              </a:rPr>
              <a:t>, and there is no solution; otherwise it returns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true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08450" cy="559914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cap="small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Bellman-Ford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1 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Initialize-Single-Source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1 to |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| – 1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3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each edge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G.E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4             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5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each edge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G.E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6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v.d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&gt;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u.d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7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8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7813" y="2976888"/>
            <a:ext cx="5070148" cy="1382939"/>
            <a:chOff x="5262572" y="3429000"/>
            <a:chExt cx="5070148" cy="1382939"/>
          </a:xfrm>
        </p:grpSpPr>
        <p:sp>
          <p:nvSpPr>
            <p:cNvPr id="4" name="TextBox 3"/>
            <p:cNvSpPr txBox="1"/>
            <p:nvPr/>
          </p:nvSpPr>
          <p:spPr>
            <a:xfrm>
              <a:off x="6643710" y="4165608"/>
              <a:ext cx="3689010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Note: edges are not considered in any particular (specified) order!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5806440" y="3429000"/>
              <a:ext cx="837270" cy="736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1"/>
            </p:cNvCxnSpPr>
            <p:nvPr/>
          </p:nvCxnSpPr>
          <p:spPr>
            <a:xfrm flipH="1" flipV="1">
              <a:off x="5262572" y="4297682"/>
              <a:ext cx="1381138" cy="1910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312920" y="2240279"/>
            <a:ext cx="7498080" cy="1058874"/>
            <a:chOff x="4145280" y="4165608"/>
            <a:chExt cx="7498080" cy="1058874"/>
          </a:xfrm>
        </p:grpSpPr>
        <p:sp>
          <p:nvSpPr>
            <p:cNvPr id="12" name="TextBox 11"/>
            <p:cNvSpPr txBox="1"/>
            <p:nvPr/>
          </p:nvSpPr>
          <p:spPr>
            <a:xfrm>
              <a:off x="6643710" y="4165608"/>
              <a:ext cx="499965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Lines 2-4: Relax all of the edges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|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G.V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|</a:t>
              </a:r>
              <a:r>
                <a:rPr lang="en-US" dirty="0">
                  <a:latin typeface="Times New Roman" pitchFamily="18" charset="0"/>
                  <a:cs typeface="Times New Roman" pitchFamily="18" charset="0"/>
                  <a:sym typeface="Symbol"/>
                </a:rPr>
                <a:t> –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/>
                <a:t> times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145280" y="4167196"/>
              <a:ext cx="24984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373880" y="4534940"/>
              <a:ext cx="2269830" cy="6895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175760" y="3897647"/>
            <a:ext cx="4983480" cy="1794711"/>
            <a:chOff x="4192272" y="3017228"/>
            <a:chExt cx="4983480" cy="1794711"/>
          </a:xfrm>
        </p:grpSpPr>
        <p:sp>
          <p:nvSpPr>
            <p:cNvPr id="18" name="TextBox 17"/>
            <p:cNvSpPr txBox="1"/>
            <p:nvPr/>
          </p:nvSpPr>
          <p:spPr>
            <a:xfrm>
              <a:off x="6643710" y="4165608"/>
              <a:ext cx="2532042" cy="646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Lines 5-7: Search for negative-weight cycles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5294321" y="3017228"/>
              <a:ext cx="1349389" cy="11499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1"/>
            </p:cNvCxnSpPr>
            <p:nvPr/>
          </p:nvCxnSpPr>
          <p:spPr>
            <a:xfrm flipH="1" flipV="1">
              <a:off x="4192272" y="4076104"/>
              <a:ext cx="2451438" cy="4126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887200" cy="57149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cap="small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Bellman-Ford</a:t>
            </a:r>
            <a:r>
              <a:rPr lang="en-US" sz="27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7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</a:t>
            </a:r>
            <a:r>
              <a:rPr lang="en-US" sz="27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7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sz="27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700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en-US" sz="27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700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700" cap="small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Initialize-Single-Source</a:t>
            </a:r>
            <a:r>
              <a:rPr lang="en-US" sz="27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7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sz="27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7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7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  </a:t>
            </a:r>
            <a:r>
              <a:rPr lang="en-US" sz="27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7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 to |</a:t>
            </a:r>
            <a:r>
              <a:rPr lang="en-US" sz="27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| – 1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        </a:t>
            </a:r>
            <a:r>
              <a:rPr lang="en-US" sz="27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each edge (</a:t>
            </a:r>
            <a:r>
              <a:rPr lang="en-US" sz="27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7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sz="27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G.E</a:t>
            </a:r>
            <a:endParaRPr lang="en-US" sz="27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4               </a:t>
            </a:r>
            <a:r>
              <a:rPr lang="en-US" sz="2700" cap="small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Relax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7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7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7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7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5  </a:t>
            </a:r>
            <a:r>
              <a:rPr lang="en-US" sz="27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each edge (</a:t>
            </a:r>
            <a:r>
              <a:rPr lang="en-US" sz="27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7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 </a:t>
            </a:r>
            <a:r>
              <a:rPr lang="en-US" sz="27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G.E</a:t>
            </a:r>
            <a:endParaRPr lang="en-US" sz="2700" dirty="0">
              <a:solidFill>
                <a:srgbClr val="33CC33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6         </a:t>
            </a:r>
            <a:r>
              <a:rPr lang="en-US" sz="27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700" i="1" dirty="0" err="1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v.d</a:t>
            </a: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&gt; </a:t>
            </a:r>
            <a:r>
              <a:rPr lang="en-US" sz="2700" i="1" dirty="0" err="1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u.d</a:t>
            </a: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27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7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7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7               </a:t>
            </a:r>
            <a:r>
              <a:rPr lang="en-US" sz="2700" b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7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700" cap="small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false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  <a:sym typeface="Symbol"/>
              </a:rPr>
              <a:t>8 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7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700" cap="small" dirty="0">
                <a:latin typeface="Times New Roman" pitchFamily="18" charset="0"/>
                <a:cs typeface="Times New Roman" pitchFamily="18" charset="0"/>
                <a:sym typeface="Symbol"/>
              </a:rPr>
              <a:t>true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cap="small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 Run Time:	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Initialization: (</a:t>
            </a:r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			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Lines 2 – 4:</a:t>
            </a:r>
            <a:r>
              <a:rPr lang="en-US" sz="1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(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VE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 (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passes on each of 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edges)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			</a:t>
            </a:r>
            <a:r>
              <a:rPr lang="en-US" sz="24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Lines 5 – 7:</a:t>
            </a:r>
            <a:r>
              <a:rPr lang="en-US" sz="12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(</a:t>
            </a:r>
            <a:r>
              <a:rPr lang="en-US" sz="2400" i="1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dirty="0">
                <a:solidFill>
                  <a:srgbClr val="33CC33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    (hit each edge once)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         Total:	(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VE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Algorithm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6451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small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Bellman-Ford </a:t>
            </a:r>
            <a:r>
              <a:rPr lang="en-US" i="1" dirty="0">
                <a:cs typeface="Times New Roman" pitchFamily="18" charset="0"/>
                <a:sym typeface="Symbol"/>
              </a:rPr>
              <a:t>may</a:t>
            </a:r>
            <a:r>
              <a:rPr lang="en-US" dirty="0">
                <a:cs typeface="Times New Roman" pitchFamily="18" charset="0"/>
                <a:sym typeface="Symbol"/>
              </a:rPr>
              <a:t> find the shortest path after a single pass through the loop in lines 2-4, but it has no way of </a:t>
            </a:r>
            <a:r>
              <a:rPr lang="en-US" i="1" u="sng" dirty="0">
                <a:cs typeface="Times New Roman" pitchFamily="18" charset="0"/>
                <a:sym typeface="Symbol"/>
              </a:rPr>
              <a:t>knowing</a:t>
            </a:r>
            <a:r>
              <a:rPr lang="en-US" dirty="0">
                <a:cs typeface="Times New Roman" pitchFamily="18" charset="0"/>
                <a:sym typeface="Symbol"/>
              </a:rPr>
              <a:t> whether it has or not, so it will </a:t>
            </a:r>
            <a:r>
              <a:rPr lang="en-US" i="1" dirty="0">
                <a:cs typeface="Times New Roman" pitchFamily="18" charset="0"/>
                <a:sym typeface="Symbol"/>
              </a:rPr>
              <a:t>always</a:t>
            </a:r>
            <a:r>
              <a:rPr lang="en-US" dirty="0">
                <a:cs typeface="Times New Roman" pitchFamily="18" charset="0"/>
                <a:sym typeface="Symbol"/>
              </a:rPr>
              <a:t> run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| - 1</a:t>
            </a:r>
            <a:r>
              <a:rPr lang="en-US" dirty="0">
                <a:cs typeface="Times New Roman" pitchFamily="18" charset="0"/>
                <a:sym typeface="Symbol"/>
              </a:rPr>
              <a:t> passes on all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dirty="0">
                <a:cs typeface="Times New Roman" pitchFamily="18" charset="0"/>
                <a:sym typeface="Symbol"/>
              </a:rPr>
              <a:t> edges.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Times New Roman" pitchFamily="18" charset="0"/>
                <a:sym typeface="Symbol"/>
              </a:rPr>
              <a:t>The text has a proof of the correctness of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Bellman-Ford</a:t>
            </a:r>
            <a:r>
              <a:rPr lang="en-US" dirty="0">
                <a:cs typeface="Times New Roman" pitchFamily="18" charset="0"/>
                <a:sym typeface="Symbol"/>
              </a:rPr>
              <a:t> (pp. 653-654)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10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734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10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70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86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235"/>
            <a:ext cx="757991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290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305"/>
            <a:ext cx="895077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4374"/>
            <a:ext cx="1653068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896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050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8593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107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91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91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97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97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89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25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886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797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7594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2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778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136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06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7509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872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4888"/>
            <a:ext cx="1654096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202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82770" y="4733646"/>
            <a:ext cx="787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We’ll show the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/>
              <a:t>values inside each vertex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82770" y="5054884"/>
            <a:ext cx="787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First, call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</a:rPr>
              <a:t>Initialize-Single-Source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42446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(arbitrary)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3"/>
            <a:ext cx="787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: We reduce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/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, but it isn’t – no change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: We reduce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/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, but it isn’t – no change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: Same thing.</a:t>
            </a:r>
          </a:p>
          <a:p>
            <a:pPr>
              <a:spcBef>
                <a:spcPts val="400"/>
              </a:spcBef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2"/>
            <a:ext cx="787249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: We reduce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/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: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 &gt; 0 + 6, so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= (0 + 6)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ym typeface="Symbol"/>
              </a:rPr>
              <a:t>         Also,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sz="2000" dirty="0"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 </a:t>
            </a:r>
            <a:r>
              <a:rPr lang="en-US" sz="2000" dirty="0">
                <a:latin typeface="+mn-lt"/>
                <a:cs typeface="Times New Roman" pitchFamily="18" charset="0"/>
                <a:sym typeface="Symbol"/>
              </a:rPr>
              <a:t>(predecessor shown as red arrow)</a:t>
            </a:r>
            <a:endParaRPr lang="en-US" sz="2000" dirty="0">
              <a:latin typeface="+mn-lt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3"/>
            <a:ext cx="935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: We reduce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/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: </a:t>
            </a:r>
            <a:r>
              <a:rPr lang="en-US" sz="2000" dirty="0">
                <a:sym typeface="Symbol"/>
              </a:rPr>
              <a:t></a:t>
            </a:r>
            <a:r>
              <a:rPr lang="en-US" sz="2000" dirty="0"/>
              <a:t> &gt; 0 + 7, so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sz="2000" dirty="0">
                <a:sym typeface="Symbol"/>
              </a:rPr>
              <a:t> 7.  Also,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y.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sz="2000" dirty="0"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2"/>
            <a:ext cx="8286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That’s the end of the first pass through all of the edges.  We will eventually make 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|-1 passes.  Since there are 5 vertices, we will make 4 passes through the list of edges.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down, three to go…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Variants of the Shortest Path Problem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b="1" i="1" u="sng" dirty="0"/>
              <a:t>single-source shortest-path problem</a:t>
            </a:r>
            <a:r>
              <a:rPr lang="en-US" dirty="0"/>
              <a:t>: 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Given a graph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, find the shortest path from a source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sym typeface="Symbol"/>
              </a:rPr>
              <a:t> to each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b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</a:br>
            <a:r>
              <a:rPr lang="en-US" dirty="0"/>
              <a:t>(This is the topic of this lecture and Chapter 24)</a:t>
            </a:r>
            <a:endParaRPr lang="en-US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b="1" i="1" u="sng" dirty="0">
                <a:sym typeface="Symbol"/>
              </a:rPr>
              <a:t>Single-destination shortest-paths problem</a:t>
            </a:r>
            <a:r>
              <a:rPr lang="en-US" dirty="0">
                <a:sym typeface="Symbol"/>
              </a:rPr>
              <a:t>: </a:t>
            </a:r>
            <a:br>
              <a:rPr lang="en-US" dirty="0">
                <a:sym typeface="Symbol"/>
              </a:rPr>
            </a:br>
            <a:br>
              <a:rPr lang="en-US" sz="1200" dirty="0">
                <a:sym typeface="Symbol"/>
              </a:rPr>
            </a:br>
            <a:r>
              <a:rPr lang="en-US" dirty="0">
                <a:sym typeface="Symbol"/>
              </a:rPr>
              <a:t>Find a shortest path to a given destination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>
                <a:sym typeface="Symbol"/>
              </a:rPr>
              <a:t> from each source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sym typeface="Symbol"/>
              </a:rPr>
              <a:t>.  This is just the single-source shortest path problem above with the directions of the edges reversed.</a:t>
            </a: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3"/>
            <a:ext cx="82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>
                <a:latin typeface="+mn-lt"/>
                <a:cs typeface="Times New Roman" pitchFamily="18" charset="0"/>
              </a:rPr>
              <a:t>We </a:t>
            </a:r>
            <a:r>
              <a:rPr lang="en-US" sz="2000" dirty="0"/>
              <a:t>reduce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+mn-lt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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&gt; 6 + 5, </a:t>
            </a:r>
            <a:r>
              <a:rPr lang="en-US" sz="2000" dirty="0">
                <a:latin typeface="+mn-lt"/>
                <a:cs typeface="Times New Roman" pitchFamily="18" charset="0"/>
                <a:sym typeface="Symbol"/>
              </a:rPr>
              <a:t>so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11;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x.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11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3"/>
            <a:ext cx="82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7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&gt; 6 + 8, so keep going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11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3"/>
            <a:ext cx="82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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6 +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4), so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2;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z.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11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3"/>
            <a:ext cx="8286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6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11 +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2), so keep going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11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2"/>
            <a:ext cx="8286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11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7 +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3), so set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         We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had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x.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 as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but we do better getting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via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so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’s predecessor</a:t>
            </a:r>
            <a:b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          becomes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 x.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 = 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3"/>
            <a:ext cx="8378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7 + 9,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4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2 + 7, so keep going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400"/>
              </a:spcBef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3"/>
            <a:ext cx="8759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0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2 + 2,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6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0 + 6,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7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0 + 7,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That’s the last edge, so that’s the end of the second pass.  Two passes down, 2 to 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6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2"/>
            <a:ext cx="9399630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4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6 + 5,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7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6 + 8,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6 + (–4),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6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4 + (–2), so set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2; </a:t>
            </a:r>
          </a:p>
          <a:p>
            <a:pPr>
              <a:spcBef>
                <a:spcPts val="400"/>
              </a:spcBef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        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’s predecessor was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but we can do better getting to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via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so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(instead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3"/>
            <a:ext cx="8378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4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7 + (–3),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7 + 9,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4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2 + 7,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0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2 + 2, so keep going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2"/>
            <a:ext cx="939963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0 + 6,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7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0 + 7,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That’s the last edge.  That’s the end of the third pass.  Three passes down, one to 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Variants of the Shortest Path Problem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i="1" u="sng" dirty="0">
                <a:sym typeface="Wingdings" pitchFamily="2" charset="2"/>
              </a:rPr>
              <a:t>Single-Pair Shortest Path problem</a:t>
            </a:r>
            <a:r>
              <a:rPr lang="en-US" dirty="0">
                <a:sym typeface="Wingdings" pitchFamily="2" charset="2"/>
              </a:rPr>
              <a:t>: </a:t>
            </a:r>
            <a:br>
              <a:rPr lang="en-US" dirty="0">
                <a:sym typeface="Wingdings" pitchFamily="2" charset="2"/>
              </a:rPr>
            </a:br>
            <a:br>
              <a:rPr lang="en-US" sz="1200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Find a shortest path from a specific source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to a specific destination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sym typeface="Wingdings" pitchFamily="2" charset="2"/>
              </a:rPr>
              <a:t>. Solving the single-source problem with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as the source also solves this problem.</a:t>
            </a:r>
            <a:br>
              <a:rPr lang="en-US" dirty="0">
                <a:sym typeface="Wingdings" pitchFamily="2" charset="2"/>
              </a:rPr>
            </a:br>
            <a:endParaRPr lang="en-US" sz="2000" dirty="0"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i="1" u="sng" dirty="0">
                <a:sym typeface="Wingdings" pitchFamily="2" charset="2"/>
              </a:rPr>
              <a:t>All-pairs shortest-paths problem</a:t>
            </a:r>
            <a:r>
              <a:rPr lang="en-US" dirty="0">
                <a:sym typeface="Wingdings" pitchFamily="2" charset="2"/>
              </a:rPr>
              <a:t>: </a:t>
            </a:r>
            <a:br>
              <a:rPr lang="en-US" dirty="0">
                <a:sym typeface="Wingdings" pitchFamily="2" charset="2"/>
              </a:rPr>
            </a:br>
            <a:br>
              <a:rPr lang="en-US" sz="1200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Find a shortest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sym typeface="Wingdings" pitchFamily="2" charset="2"/>
              </a:rPr>
              <a:t> for every pair of vertices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sym typeface="Wingdings" pitchFamily="2" charset="2"/>
              </a:rPr>
              <a:t>.  We could solve the single-source problem from all vertices, but there are better ways (Chapter 25).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2"/>
            <a:ext cx="93996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4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2 + 5,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7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2 + 8,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2 + (–4), so set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(–2)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  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z.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 was already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; we’ve just realized that the new path length was even better than</a:t>
            </a:r>
            <a:b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        what we had, so we (again) set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z.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even though that’s what it already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-2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2"/>
            <a:ext cx="8378916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4 + (–2),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4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7 + (–3),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7 + 9,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4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(–2) + 7,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0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(–2) + 2, so keep going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-2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2"/>
            <a:ext cx="837891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0 + 6,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We update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s.d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7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/>
              </a:rPr>
              <a:t>is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&gt; 0 + 7, so keep going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That’s the end of the fourth (and final pass)!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93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-2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73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83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7049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871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926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941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5010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8532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686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9229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743"/>
            <a:ext cx="1519254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9546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506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653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88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3522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861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823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85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842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20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70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4874" y="1097281"/>
            <a:ext cx="2854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edges in this order: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8145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935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5524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8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2770" y="4734283"/>
            <a:ext cx="8378916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One more thing to do – check every edge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to see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v.d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u.d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(Lines 5-7 of the algorithm)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10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734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-2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10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70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86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235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290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305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4374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896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050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8593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107"/>
            <a:ext cx="1519254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91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91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97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97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89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25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886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797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7594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2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778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136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06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7509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872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4888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202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89306"/>
              </p:ext>
            </p:extLst>
          </p:nvPr>
        </p:nvGraphicFramePr>
        <p:xfrm>
          <a:off x="6786570" y="960120"/>
          <a:ext cx="388143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Edge</a:t>
                      </a:r>
                    </a:p>
                    <a:p>
                      <a:pPr algn="ctr"/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</a:rPr>
                        <a:t>u, v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i="1" dirty="0">
                        <a:latin typeface="Times New Roman" pitchFamily="18" charset="0"/>
                        <a:cs typeface="Times New Roman" pitchFamily="18" charset="0"/>
                        <a:sym typeface="Symbol"/>
                      </a:endParaRPr>
                    </a:p>
                    <a:p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d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[</a:t>
                      </a: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u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] + </a:t>
                      </a: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w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(</a:t>
                      </a: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u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, </a:t>
                      </a: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v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600" b="0" i="1" dirty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600" b="0" dirty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5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5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4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4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i="1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478280" y="5075875"/>
            <a:ext cx="567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Check every edge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to see if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v.d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&gt;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u.d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312920" y="4938555"/>
            <a:ext cx="5121831" cy="859696"/>
            <a:chOff x="2788920" y="5317352"/>
            <a:chExt cx="5121831" cy="859696"/>
          </a:xfrm>
        </p:grpSpPr>
        <p:sp>
          <p:nvSpPr>
            <p:cNvPr id="37" name="TextBox 36"/>
            <p:cNvSpPr txBox="1"/>
            <p:nvPr/>
          </p:nvSpPr>
          <p:spPr>
            <a:xfrm>
              <a:off x="2788920" y="5776938"/>
              <a:ext cx="2841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  <a:sym typeface="Symbol"/>
                </a:rPr>
                <a:t>Nothing in this column…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630477" y="5986666"/>
              <a:ext cx="2279083" cy="79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909560" y="5317352"/>
              <a:ext cx="1191" cy="669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103530" y="4945559"/>
            <a:ext cx="7258347" cy="1184441"/>
            <a:chOff x="2836420" y="5321390"/>
            <a:chExt cx="5170514" cy="687934"/>
          </a:xfrm>
        </p:grpSpPr>
        <p:sp>
          <p:nvSpPr>
            <p:cNvPr id="48" name="TextBox 47"/>
            <p:cNvSpPr txBox="1"/>
            <p:nvPr/>
          </p:nvSpPr>
          <p:spPr>
            <a:xfrm>
              <a:off x="2836420" y="5776937"/>
              <a:ext cx="2794454" cy="23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itchFamily="18" charset="0"/>
                  <a:cs typeface="Times New Roman" pitchFamily="18" charset="0"/>
                  <a:sym typeface="Symbol"/>
                </a:rPr>
                <a:t>…is &lt; its counterpart in this column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630874" y="5893130"/>
              <a:ext cx="2368861" cy="83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999735" y="5321390"/>
              <a:ext cx="7199" cy="569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3563910" y="6088711"/>
            <a:ext cx="681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So,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cap="small" dirty="0">
                <a:latin typeface="Times New Roman" pitchFamily="18" charset="0"/>
                <a:cs typeface="Times New Roman" pitchFamily="18" charset="0"/>
                <a:sym typeface="Symbol"/>
              </a:rPr>
              <a:t>true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– we have a solution (and no negative cycles)!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910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734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-2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910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70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86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10235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9290"/>
            <a:ext cx="1933596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2305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5" idx="3"/>
          </p:cNvCxnSpPr>
          <p:nvPr/>
        </p:nvCxnSpPr>
        <p:spPr>
          <a:xfrm rot="5400000" flipH="1" flipV="1">
            <a:off x="4072478" y="1834374"/>
            <a:ext cx="1653068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896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800050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4"/>
          </p:cNvCxnSpPr>
          <p:nvPr/>
        </p:nvCxnSpPr>
        <p:spPr>
          <a:xfrm rot="5400000" flipH="1" flipV="1">
            <a:off x="2942911" y="2868593"/>
            <a:ext cx="1518226" cy="158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5" idx="4"/>
          </p:cNvCxnSpPr>
          <p:nvPr/>
        </p:nvCxnSpPr>
        <p:spPr>
          <a:xfrm rot="5400000" flipH="1" flipV="1">
            <a:off x="5336373" y="2869107"/>
            <a:ext cx="1519254" cy="158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91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91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97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97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89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84670" y="183325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886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9962" y="270797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3164" y="2247594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30708" y="33362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02024" y="247778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27302" y="197136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206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6950" y="1510987"/>
            <a:ext cx="3603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cs typeface="Times New Roman" pitchFamily="18" charset="0"/>
              </a:rPr>
              <a:t>So, the shortest-length path from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+mn-lt"/>
                <a:cs typeface="Times New Roman" pitchFamily="18" charset="0"/>
              </a:rPr>
              <a:t> to…</a:t>
            </a:r>
          </a:p>
          <a:p>
            <a:endParaRPr lang="en-US" sz="2400" dirty="0">
              <a:latin typeface="+mn-lt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…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 0: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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…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is  2: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s, y, x, 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…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is  4: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s, y, 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…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is  7: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s, 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…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is -2: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s, y, x, t, z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42" name="Freeform 41"/>
          <p:cNvSpPr/>
          <p:nvPr/>
        </p:nvSpPr>
        <p:spPr>
          <a:xfrm rot="5400000">
            <a:off x="4791539" y="467509"/>
            <a:ext cx="214946" cy="2209824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60898" y="1188720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cxnSp>
        <p:nvCxnSpPr>
          <p:cNvPr id="47" name="Straight Arrow Connector 46"/>
          <p:cNvCxnSpPr>
            <a:stCxn id="7" idx="5"/>
            <a:endCxn id="6" idx="1"/>
          </p:cNvCxnSpPr>
          <p:nvPr/>
        </p:nvCxnSpPr>
        <p:spPr>
          <a:xfrm rot="16200000" flipH="1">
            <a:off x="4071964" y="1834888"/>
            <a:ext cx="1654096" cy="206843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7316" y="2984202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Speeding up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Bellman-Ford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If the graph is acyclic, we don’t have to worry about negative cycles (if there are NO cycles, there can’t be any negative-weight cycles!)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In the case of a dag, we can use the Topological-Sort (</a:t>
            </a:r>
            <a:r>
              <a:rPr lang="en-US" dirty="0">
                <a:latin typeface="Arial"/>
                <a:cs typeface="Arial"/>
                <a:sym typeface="Wingdings" pitchFamily="2" charset="2"/>
              </a:rPr>
              <a:t>§22.4) to reduce the single-source shortest path solution time from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(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  <a:sym typeface="Symbol"/>
              </a:rPr>
              <a:t>VE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to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(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V+E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dirty="0"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Dag-Shortest-Paths</a:t>
            </a:r>
            <a:r>
              <a:rPr lang="en-US" dirty="0"/>
              <a:t> Algorithm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409286" cy="559914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Dag-Shortest-Paths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1  Topologically sort the vertices of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G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(see </a:t>
            </a:r>
            <a:r>
              <a:rPr lang="en-US" dirty="0">
                <a:latin typeface="Times New Roman"/>
                <a:cs typeface="Times New Roman"/>
                <a:sym typeface="Symbol"/>
              </a:rPr>
              <a:t>§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22.4)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 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Initialize-Single-Source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3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each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vertex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taken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in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topologically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sorted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order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4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each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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Adj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5             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Run time: 	Line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1: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(V+E) (see 22.4)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			Line 2: (V)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			Line 5: </a:t>
            </a:r>
            <a:r>
              <a:rPr lang="en-US" cap="small" dirty="0">
                <a:latin typeface="Times New Roman" pitchFamily="18" charset="0"/>
                <a:cs typeface="Times New Roman" pitchFamily="18" charset="0"/>
                <a:sym typeface="Symbol"/>
              </a:rPr>
              <a:t>Relax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will run |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| times, (1) per, so (E)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			Total: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(V+E)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Dijkstra’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Algorithm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/>
              <a:t>Edge weights must be </a:t>
            </a:r>
            <a:r>
              <a:rPr lang="en-US" sz="3200" dirty="0">
                <a:sym typeface="Symbol"/>
              </a:rPr>
              <a:t></a:t>
            </a:r>
            <a:r>
              <a:rPr lang="en-US" sz="3200" dirty="0"/>
              <a:t> 0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Essentially a weighted version of BFS</a:t>
            </a:r>
          </a:p>
          <a:p>
            <a:pPr lvl="1">
              <a:spcBef>
                <a:spcPts val="1200"/>
              </a:spcBef>
            </a:pPr>
            <a:r>
              <a:rPr lang="en-US" sz="2800" dirty="0"/>
              <a:t>Instead of a FIFO queue, uses a priority queue.</a:t>
            </a:r>
          </a:p>
          <a:p>
            <a:pPr lvl="1">
              <a:spcBef>
                <a:spcPts val="1200"/>
              </a:spcBef>
            </a:pPr>
            <a:r>
              <a:rPr lang="en-US" sz="2800" dirty="0"/>
              <a:t>Keys are shortest-path weights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v.d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We maintain two sets of vertices:</a:t>
            </a:r>
          </a:p>
          <a:p>
            <a:pPr lvl="1">
              <a:spcBef>
                <a:spcPts val="1200"/>
              </a:spcBef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S:</a:t>
            </a:r>
            <a:r>
              <a:rPr lang="en-US" sz="2800" dirty="0"/>
              <a:t> vertices whose final shortest-path weights have been determined, and</a:t>
            </a:r>
          </a:p>
          <a:p>
            <a:pPr lvl="1">
              <a:spcBef>
                <a:spcPts val="1200"/>
              </a:spcBef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Q:</a:t>
            </a:r>
            <a:r>
              <a:rPr lang="en-US" sz="2800" i="1" dirty="0"/>
              <a:t> </a:t>
            </a:r>
            <a:r>
              <a:rPr lang="en-US" sz="2800" dirty="0"/>
              <a:t>a</a:t>
            </a:r>
            <a:r>
              <a:rPr lang="en-US" sz="2800" i="1" dirty="0"/>
              <a:t> </a:t>
            </a:r>
            <a:r>
              <a:rPr lang="en-US" sz="2800" dirty="0"/>
              <a:t>priority queue containing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dirty="0"/>
              <a:t> –</a:t>
            </a:r>
            <a:r>
              <a:rPr lang="en-US" sz="2800" dirty="0"/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   </a:t>
            </a:r>
            <a:r>
              <a:rPr lang="en-US" sz="2800" dirty="0">
                <a:cs typeface="Times New Roman" pitchFamily="18" charset="0"/>
              </a:rPr>
              <a:t>(all of the vertices in the graph except those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Dijkstra’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Algorithm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0317210" cy="5599146"/>
          </a:xfrm>
        </p:spPr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sz="2800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</a:rPr>
              <a:t>Initialize-Single-Source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=              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// no vertices have been finalized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G.V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        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// </a:t>
            </a:r>
            <a:r>
              <a:rPr lang="en-US" sz="2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Q: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a Min-priority queue, with </a:t>
            </a:r>
            <a:r>
              <a:rPr lang="en-US" sz="2800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V.d</a:t>
            </a:r>
            <a:r>
              <a:rPr lang="en-US" sz="2800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's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   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// until the queue is empty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         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  <a:sym typeface="Symbol"/>
              </a:rPr>
              <a:t>Extract-Min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) 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// get the first queue item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         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  {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} 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// add </a:t>
            </a:r>
            <a:r>
              <a:rPr lang="en-US" sz="2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to the finished vertex set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    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Symbol"/>
              </a:rPr>
              <a:t>Adj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                  </a:t>
            </a:r>
            <a:r>
              <a:rPr lang="en-US" sz="2800" cap="small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Optimal Substructure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Shortest-path algorithms count on the property that the shortest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sym typeface="Wingdings" pitchFamily="2" charset="2"/>
              </a:rPr>
              <a:t> also contains the shortest paths among the vertices </a:t>
            </a:r>
            <a:r>
              <a:rPr lang="en-US" i="1" dirty="0">
                <a:sym typeface="Wingdings" pitchFamily="2" charset="2"/>
              </a:rPr>
              <a:t>between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dirty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751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7144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751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61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82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8645"/>
            <a:ext cx="757991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7700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0715"/>
            <a:ext cx="895077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3740"/>
            <a:ext cx="1933596" cy="184151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6306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8460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732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732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838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838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43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518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1296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034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19996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255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594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69776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047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4823496"/>
            <a:ext cx="9445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We’ll show the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v.d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/>
              <a:t>values inside each vertex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5813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5814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5813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5814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65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405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" y="5223450"/>
            <a:ext cx="9445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Start by calling </a:t>
            </a:r>
            <a:r>
              <a:rPr lang="en-US" sz="2200" cap="small" dirty="0">
                <a:latin typeface="Times New Roman" pitchFamily="18" charset="0"/>
                <a:cs typeface="Times New Roman" pitchFamily="18" charset="0"/>
              </a:rPr>
              <a:t>Initialize-Single-Source</a:t>
            </a:r>
            <a:r>
              <a:rPr lang="en-US" sz="2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4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388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5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9917"/>
            <a:ext cx="757991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8972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1987"/>
            <a:ext cx="895077" cy="89610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5012"/>
            <a:ext cx="1933596" cy="184151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578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9732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5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645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568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16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2012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382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721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71048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174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4818648"/>
            <a:ext cx="10972800" cy="196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20"/>
              </a:spcBef>
            </a:pPr>
            <a:r>
              <a:rPr lang="en-US" sz="2200" dirty="0"/>
              <a:t>We’re starting at vertex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s,</a:t>
            </a:r>
            <a:r>
              <a:rPr lang="en-US" sz="2200" dirty="0">
                <a:latin typeface="+mn-lt"/>
                <a:cs typeface="Times New Roman" pitchFamily="18" charset="0"/>
              </a:rPr>
              <a:t> so it was initialized as having a distance of zero, putting it first in the min-queue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latin typeface="+mn-lt"/>
                <a:cs typeface="Times New Roman" pitchFamily="18" charset="0"/>
              </a:rPr>
              <a:t>.  All other vertices follow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, tied (for now) at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.</a:t>
            </a:r>
            <a:endParaRPr lang="en-US" sz="2200" dirty="0">
              <a:latin typeface="+mn-lt"/>
              <a:cs typeface="Times New Roman" pitchFamily="18" charset="0"/>
            </a:endParaRPr>
          </a:p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Extract the vertex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 from the front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latin typeface="+mn-lt"/>
                <a:cs typeface="Times New Roman" pitchFamily="18" charset="0"/>
              </a:rPr>
              <a:t>, and add it to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.  </a:t>
            </a:r>
          </a:p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Then relax all of the edges leading from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>
                <a:latin typeface="+mn-lt"/>
                <a:cs typeface="Times New Roman" pitchFamily="18" charset="0"/>
              </a:rPr>
              <a:t> 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en-US" sz="2200" dirty="0">
                <a:latin typeface="+mn-lt"/>
                <a:cs typeface="Times New Roman" pitchFamily="18" charset="0"/>
              </a:rPr>
              <a:t>, updating the values in the queue corresponding to the vertices at the other ends of those edges.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779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533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6760" y="1234441"/>
            <a:ext cx="456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(0),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6760" y="22402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gives us a new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+mn-lt"/>
                <a:cs typeface="Times New Roman" pitchFamily="18" charset="0"/>
              </a:rPr>
              <a:t> of 10 and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sz="2000" dirty="0">
                <a:latin typeface="+mn-lt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000" i="1" dirty="0">
              <a:latin typeface="+mn-lt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4187" y="31546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gives us a new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y.d</a:t>
            </a:r>
            <a:r>
              <a:rPr lang="en-US" sz="2000" dirty="0">
                <a:latin typeface="+mn-lt"/>
                <a:cs typeface="Times New Roman" pitchFamily="18" charset="0"/>
              </a:rPr>
              <a:t> of 5 and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y.</a:t>
            </a:r>
            <a:r>
              <a:rPr lang="en-US" sz="2000" dirty="0">
                <a:latin typeface="+mn-lt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000" i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  <p:bldP spid="37" grpId="0" animBg="1"/>
      <p:bldP spid="38" grpId="0" animBg="1"/>
      <p:bldP spid="3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4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10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388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5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9917"/>
            <a:ext cx="757991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8972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1987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5012"/>
            <a:ext cx="1933596" cy="184151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578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9732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5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645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568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16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2012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382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721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71048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174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779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533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6760" y="1234441"/>
            <a:ext cx="456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6760" y="22402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gives us a new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+mn-lt"/>
                <a:cs typeface="Times New Roman" pitchFamily="18" charset="0"/>
              </a:rPr>
              <a:t> of 8 and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sz="2000" dirty="0">
                <a:latin typeface="+mn-lt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+mn-lt"/>
                <a:cs typeface="Times New Roman" pitchFamily="18" charset="0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+mn-lt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" y="4792449"/>
            <a:ext cx="10972800" cy="119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  <a:cs typeface="Times New Roman" pitchFamily="18" charset="0"/>
              </a:rPr>
              <a:t>Extract the vertex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+mn-lt"/>
                <a:cs typeface="Times New Roman" pitchFamily="18" charset="0"/>
              </a:rPr>
              <a:t> from the front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latin typeface="+mn-lt"/>
                <a:cs typeface="Times New Roman" pitchFamily="18" charset="0"/>
              </a:rPr>
              <a:t>, and add it to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.  </a:t>
            </a:r>
          </a:p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Then relax all of the edges leading from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+mn-lt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en-US" sz="2200" dirty="0">
                <a:latin typeface="+mn-lt"/>
                <a:cs typeface="Times New Roman" pitchFamily="18" charset="0"/>
              </a:rPr>
              <a:t> updating the values in the queue corresponding to the vertices at the other ends of those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4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388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5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9917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8972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1987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5012"/>
            <a:ext cx="1933596" cy="184151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578"/>
            <a:ext cx="1933596" cy="102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9732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5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645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568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16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2012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382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721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71048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174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4792449"/>
            <a:ext cx="11018520" cy="119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  <a:cs typeface="Times New Roman" pitchFamily="18" charset="0"/>
              </a:rPr>
              <a:t>Extract the vertex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+mn-lt"/>
                <a:cs typeface="Times New Roman" pitchFamily="18" charset="0"/>
              </a:rPr>
              <a:t> from the front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latin typeface="+mn-lt"/>
                <a:cs typeface="Times New Roman" pitchFamily="18" charset="0"/>
              </a:rPr>
              <a:t>, and add it to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.  </a:t>
            </a:r>
          </a:p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Then relax all of the edges leading from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+mn-lt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en-US" sz="2200" dirty="0">
                <a:latin typeface="+mn-lt"/>
                <a:cs typeface="Times New Roman" pitchFamily="18" charset="0"/>
              </a:rPr>
              <a:t> updating the values in the queue corresponding to the vertices at the other ends of those edges.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779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533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6760" y="1234441"/>
            <a:ext cx="456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s, 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6760" y="22402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gives us a new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+mn-lt"/>
                <a:cs typeface="Times New Roman" pitchFamily="18" charset="0"/>
              </a:rPr>
              <a:t> of 8 and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sz="2000" dirty="0">
                <a:latin typeface="+mn-lt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+mn-lt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4187" y="31546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gives us a new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+mn-lt"/>
                <a:cs typeface="Times New Roman" pitchFamily="18" charset="0"/>
              </a:rPr>
              <a:t> of 7 and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sz="2000" dirty="0">
                <a:latin typeface="+mn-lt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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4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388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5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9917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8972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1987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5012"/>
            <a:ext cx="1933596" cy="184151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578"/>
            <a:ext cx="1933596" cy="102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9732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5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645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568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16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2012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382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721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71048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174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4792449"/>
            <a:ext cx="10972800" cy="119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  <a:cs typeface="Times New Roman" pitchFamily="18" charset="0"/>
              </a:rPr>
              <a:t>Extract the vertex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+mn-lt"/>
                <a:cs typeface="Times New Roman" pitchFamily="18" charset="0"/>
              </a:rPr>
              <a:t> from the front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latin typeface="+mn-lt"/>
                <a:cs typeface="Times New Roman" pitchFamily="18" charset="0"/>
              </a:rPr>
              <a:t>, and add it to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.  </a:t>
            </a:r>
          </a:p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Then relax all of the edges leading from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+mn-lt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en-US" sz="2200" dirty="0">
                <a:latin typeface="+mn-lt"/>
                <a:cs typeface="Times New Roman" pitchFamily="18" charset="0"/>
              </a:rPr>
              <a:t> updating the values in the queue corresponding to the vertices at the other ends of those edges.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779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533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6760" y="1234441"/>
            <a:ext cx="456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7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(8),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s, 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6760" y="22402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gives us a new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t.d</a:t>
            </a:r>
            <a:r>
              <a:rPr lang="en-US" sz="2000" dirty="0">
                <a:latin typeface="+mn-lt"/>
                <a:cs typeface="Times New Roman" pitchFamily="18" charset="0"/>
              </a:rPr>
              <a:t> of 8 and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sz="2000" dirty="0">
                <a:latin typeface="+mn-lt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+mn-lt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6760" y="31546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gives us a new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z.d</a:t>
            </a:r>
            <a:r>
              <a:rPr lang="en-US" sz="2000" dirty="0">
                <a:latin typeface="+mn-lt"/>
                <a:cs typeface="Times New Roman" pitchFamily="18" charset="0"/>
              </a:rPr>
              <a:t> of 7 and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z.</a:t>
            </a:r>
            <a:r>
              <a:rPr lang="en-US" sz="2000" dirty="0">
                <a:latin typeface="+mn-lt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+mn-lt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6760" y="40690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gives us a new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latin typeface="+mn-lt"/>
                <a:cs typeface="Times New Roman" pitchFamily="18" charset="0"/>
              </a:rPr>
              <a:t> of 14 and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en-US" sz="2000" dirty="0">
                <a:latin typeface="+mn-lt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14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4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388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5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9917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8972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1987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5012"/>
            <a:ext cx="1933596" cy="184151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578"/>
            <a:ext cx="1933596" cy="102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9732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5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645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568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16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2012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382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721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71048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174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4792449"/>
            <a:ext cx="10972800" cy="119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Extract the vertex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+mn-lt"/>
                <a:cs typeface="Times New Roman" pitchFamily="18" charset="0"/>
              </a:rPr>
              <a:t> from the front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latin typeface="+mn-lt"/>
                <a:cs typeface="Times New Roman" pitchFamily="18" charset="0"/>
              </a:rPr>
              <a:t>, and add it to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.  </a:t>
            </a:r>
          </a:p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Then relax all of the edges leading from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+mn-lt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en-US" sz="2200" dirty="0">
                <a:latin typeface="+mn-lt"/>
                <a:cs typeface="Times New Roman" pitchFamily="18" charset="0"/>
              </a:rPr>
              <a:t> updating the values in the queue corresponding to the vertices at the other ends of those edges.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779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533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6760" y="1234441"/>
            <a:ext cx="456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(7),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14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s, 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6760" y="2234029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results in no change</a:t>
            </a:r>
          </a:p>
          <a:p>
            <a:endParaRPr lang="en-US" sz="2000" i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14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4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388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5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9917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8972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1987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5012"/>
            <a:ext cx="1933596" cy="184151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578"/>
            <a:ext cx="1933596" cy="102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9732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5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645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568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16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2012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382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721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71048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174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4792449"/>
            <a:ext cx="10972800" cy="119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Extract the vertex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+mn-lt"/>
                <a:cs typeface="Times New Roman" pitchFamily="18" charset="0"/>
              </a:rPr>
              <a:t> from the front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latin typeface="+mn-lt"/>
                <a:cs typeface="Times New Roman" pitchFamily="18" charset="0"/>
              </a:rPr>
              <a:t>, and add it to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.  </a:t>
            </a:r>
          </a:p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Then relax all of the edges leading from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+mn-lt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en-US" sz="2200" dirty="0">
                <a:latin typeface="+mn-lt"/>
                <a:cs typeface="Times New Roman" pitchFamily="18" charset="0"/>
              </a:rPr>
              <a:t> updating the values in the queue corresponding to the vertices at the other ends of those edges.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779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533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6760" y="1234441"/>
            <a:ext cx="456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14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s, y, 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6760" y="2234029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results in no change</a:t>
            </a:r>
          </a:p>
          <a:p>
            <a:endParaRPr lang="en-US" sz="2000" i="1" dirty="0">
              <a:latin typeface="+mn-lt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6760" y="3148429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gives us a new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cs typeface="Times New Roman" pitchFamily="18" charset="0"/>
              </a:rPr>
              <a:t> of 13 and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en-US" sz="2000" dirty="0"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endParaRPr lang="en-US" sz="2000" i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13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4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388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5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9917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8972"/>
            <a:ext cx="1933596" cy="158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1987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5012"/>
            <a:ext cx="1933596" cy="184151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578"/>
            <a:ext cx="1933596" cy="102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9732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5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645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568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16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2012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382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721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71048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174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4792449"/>
            <a:ext cx="10972800" cy="119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Extract the vertex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+mn-lt"/>
                <a:cs typeface="Times New Roman" pitchFamily="18" charset="0"/>
              </a:rPr>
              <a:t> from the front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latin typeface="+mn-lt"/>
                <a:cs typeface="Times New Roman" pitchFamily="18" charset="0"/>
              </a:rPr>
              <a:t>, and add it to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.  </a:t>
            </a:r>
          </a:p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Then relax all of the edges leading from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+mn-lt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en-US" sz="2200" dirty="0">
                <a:latin typeface="+mn-lt"/>
                <a:cs typeface="Times New Roman" pitchFamily="18" charset="0"/>
              </a:rPr>
              <a:t> updating the values in the queue corresponding to the vertices at the other ends of those edges.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779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533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6760" y="1234441"/>
            <a:ext cx="456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13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s, y, 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6760" y="22402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gives us a new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x.d</a:t>
            </a:r>
            <a:r>
              <a:rPr lang="en-US" sz="2000" dirty="0">
                <a:cs typeface="Times New Roman" pitchFamily="18" charset="0"/>
              </a:rPr>
              <a:t> of 9 and a new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x.</a:t>
            </a:r>
            <a:r>
              <a:rPr lang="en-US" sz="2000" dirty="0"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000" i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9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4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388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5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9917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8972"/>
            <a:ext cx="193359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1987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5012"/>
            <a:ext cx="1933596" cy="184151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578"/>
            <a:ext cx="1933596" cy="102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9732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5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645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568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16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2012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382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721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71048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174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4792449"/>
            <a:ext cx="10972800" cy="119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Extract the vertex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+mn-lt"/>
                <a:cs typeface="Times New Roman" pitchFamily="18" charset="0"/>
              </a:rPr>
              <a:t> from the front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latin typeface="+mn-lt"/>
                <a:cs typeface="Times New Roman" pitchFamily="18" charset="0"/>
              </a:rPr>
              <a:t>, and add it to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+mn-lt"/>
                <a:cs typeface="Times New Roman" pitchFamily="18" charset="0"/>
              </a:rPr>
              <a:t>.  </a:t>
            </a:r>
          </a:p>
          <a:p>
            <a:pPr>
              <a:spcBef>
                <a:spcPts val="72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Then relax all of the edges leading from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+mn-lt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)}</a:t>
            </a:r>
            <a:r>
              <a:rPr lang="en-US" sz="2200" dirty="0">
                <a:latin typeface="+mn-lt"/>
                <a:cs typeface="Times New Roman" pitchFamily="18" charset="0"/>
              </a:rPr>
              <a:t> updating the values in the queue corresponding to the vertices at the other ends of those edges.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95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779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533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6760" y="1234441"/>
            <a:ext cx="456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9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s, y, z, 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6760" y="22402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results in no change</a:t>
            </a:r>
          </a:p>
          <a:p>
            <a:endParaRPr lang="en-US" sz="2000" i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9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84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878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7388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9542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9917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8972"/>
            <a:ext cx="193359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1987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5012"/>
            <a:ext cx="1933596" cy="184151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7578"/>
            <a:ext cx="1933596" cy="102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9732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859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9654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558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645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2568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16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201238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382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721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71048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174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" y="4811970"/>
            <a:ext cx="1097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>
                <a:latin typeface="+mn-lt"/>
                <a:cs typeface="Times New Roman" pitchFamily="18" charset="0"/>
              </a:rPr>
              <a:t> is now empty, so the algorithm completes.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95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7085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7086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779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5330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16760" y="1234441"/>
            <a:ext cx="456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{}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s, y, z, t,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6760" y="2240280"/>
            <a:ext cx="4565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itchFamily="18" charset="0"/>
              </a:rPr>
              <a:t>Relaxing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results in no change</a:t>
            </a:r>
          </a:p>
          <a:p>
            <a:endParaRPr lang="en-US" sz="2000" i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A Bit More Formally, …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Lemma 24.1: Given a weighted, directed graph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sym typeface="Wingdings" pitchFamily="2" charset="2"/>
              </a:rPr>
              <a:t> with weight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</a:t>
            </a:r>
            <a:endParaRPr lang="en-US" dirty="0">
              <a:sym typeface="Wingdings" pitchFamily="2" charset="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dirty="0">
                <a:sym typeface="Wingdings" pitchFamily="2" charset="2"/>
              </a:rPr>
              <a:t> be a shortest path from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to vertex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, and for any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such that 1 </a:t>
            </a:r>
            <a:r>
              <a:rPr lang="en-US" dirty="0">
                <a:sym typeface="Symbol"/>
              </a:rPr>
              <a:t>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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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dirty="0">
                <a:sym typeface="Symbol"/>
              </a:rPr>
              <a:t>, let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ij</a:t>
            </a:r>
            <a:r>
              <a:rPr lang="en-US" dirty="0">
                <a:sym typeface="Symbol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r>
              <a:rPr lang="en-US" dirty="0">
                <a:cs typeface="Times New Roman" pitchFamily="18" charset="0"/>
                <a:sym typeface="Symbol"/>
              </a:rPr>
              <a:t> be the </a:t>
            </a:r>
            <a:r>
              <a:rPr lang="en-US" dirty="0" err="1">
                <a:cs typeface="Times New Roman" pitchFamily="18" charset="0"/>
                <a:sym typeface="Symbol"/>
              </a:rPr>
              <a:t>subpath</a:t>
            </a:r>
            <a:r>
              <a:rPr lang="en-US" dirty="0">
                <a:cs typeface="Times New Roman" pitchFamily="18" charset="0"/>
                <a:sym typeface="Symbol"/>
              </a:rPr>
              <a:t> of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>
                <a:cs typeface="Times New Roman" pitchFamily="18" charset="0"/>
                <a:sym typeface="Symbol"/>
              </a:rPr>
              <a:t> from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cs typeface="Times New Roman" pitchFamily="18" charset="0"/>
                <a:sym typeface="Symbol"/>
              </a:rPr>
              <a:t> to vertex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dirty="0">
                <a:cs typeface="Times New Roman" pitchFamily="18" charset="0"/>
                <a:sym typeface="Symbol"/>
              </a:rPr>
              <a:t>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Then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ij</a:t>
            </a:r>
            <a:r>
              <a:rPr lang="en-US" dirty="0">
                <a:cs typeface="Times New Roman" pitchFamily="18" charset="0"/>
                <a:sym typeface="Symbol"/>
              </a:rPr>
              <a:t> is a shortest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cs typeface="Times New Roman" pitchFamily="18" charset="0"/>
                <a:sym typeface="Symbol"/>
              </a:rPr>
              <a:t> to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dirty="0">
                <a:cs typeface="Times New Roman" pitchFamily="18" charset="0"/>
                <a:sym typeface="Symbol"/>
              </a:rPr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Symbol"/>
              </a:rPr>
              <a:t>The proof (following slides) is by contradiction</a:t>
            </a: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 Walkthrough</a:t>
            </a:r>
          </a:p>
        </p:txBody>
      </p:sp>
      <p:sp>
        <p:nvSpPr>
          <p:cNvPr id="5" name="Oval 4"/>
          <p:cNvSpPr/>
          <p:nvPr/>
        </p:nvSpPr>
        <p:spPr>
          <a:xfrm>
            <a:off x="5865810" y="164751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9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865810" y="3627144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7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1834" y="164751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8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71834" y="3626116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  <a:sym typeface="Symbol"/>
              </a:rPr>
              <a:t>5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82770" y="2568270"/>
            <a:ext cx="460380" cy="460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9" idx="7"/>
            <a:endCxn id="7" idx="2"/>
          </p:cNvCxnSpPr>
          <p:nvPr/>
        </p:nvCxnSpPr>
        <p:spPr>
          <a:xfrm rot="5400000" flipH="1" flipV="1">
            <a:off x="2644787" y="1808645"/>
            <a:ext cx="757991" cy="896105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5" idx="2"/>
          </p:cNvCxnSpPr>
          <p:nvPr/>
        </p:nvCxnSpPr>
        <p:spPr>
          <a:xfrm>
            <a:off x="3932214" y="1877700"/>
            <a:ext cx="193359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5"/>
            <a:endCxn id="8" idx="2"/>
          </p:cNvCxnSpPr>
          <p:nvPr/>
        </p:nvCxnSpPr>
        <p:spPr>
          <a:xfrm rot="16200000" flipH="1">
            <a:off x="2576244" y="2960715"/>
            <a:ext cx="895077" cy="8961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2214" y="1923740"/>
            <a:ext cx="1933596" cy="1841518"/>
          </a:xfrm>
          <a:prstGeom prst="straightConnector1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2"/>
          </p:cNvCxnSpPr>
          <p:nvPr/>
        </p:nvCxnSpPr>
        <p:spPr>
          <a:xfrm>
            <a:off x="3932214" y="3856306"/>
            <a:ext cx="1933596" cy="102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6"/>
          </p:cNvCxnSpPr>
          <p:nvPr/>
        </p:nvCxnSpPr>
        <p:spPr>
          <a:xfrm rot="10800000">
            <a:off x="2643150" y="2798460"/>
            <a:ext cx="3222660" cy="96679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9758" y="141732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34114" y="1417320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9758" y="394838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4114" y="3948382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6542" y="2614308"/>
            <a:ext cx="23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4860" y="158518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68822" y="3811296"/>
            <a:ext cx="276228" cy="338554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304" y="266034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7126" y="2199966"/>
            <a:ext cx="3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1088" y="3242552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4290" y="2505944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9188" y="1969776"/>
            <a:ext cx="460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97112" y="3150476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35" name="Freeform 34"/>
          <p:cNvSpPr/>
          <p:nvPr/>
        </p:nvSpPr>
        <p:spPr>
          <a:xfrm rot="10800000">
            <a:off x="6280152" y="2015813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95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681658" y="2015814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10800000">
            <a:off x="3886176" y="2015813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87682" y="2015814"/>
            <a:ext cx="214946" cy="1703406"/>
          </a:xfrm>
          <a:custGeom>
            <a:avLst/>
            <a:gdLst>
              <a:gd name="connsiteX0" fmla="*/ 193804 w 214946"/>
              <a:gd name="connsiteY0" fmla="*/ 0 h 924971"/>
              <a:gd name="connsiteX1" fmla="*/ 3524 w 214946"/>
              <a:gd name="connsiteY1" fmla="*/ 470414 h 924971"/>
              <a:gd name="connsiteX2" fmla="*/ 214946 w 214946"/>
              <a:gd name="connsiteY2" fmla="*/ 924971 h 92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46" h="924971">
                <a:moveTo>
                  <a:pt x="193804" y="0"/>
                </a:moveTo>
                <a:cubicBezTo>
                  <a:pt x="96902" y="158126"/>
                  <a:pt x="0" y="316252"/>
                  <a:pt x="3524" y="470414"/>
                </a:cubicBezTo>
                <a:cubicBezTo>
                  <a:pt x="7048" y="624576"/>
                  <a:pt x="110997" y="774773"/>
                  <a:pt x="214946" y="924971"/>
                </a:cubicBezTo>
              </a:path>
            </a:pathLst>
          </a:custGeom>
          <a:ln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41644" y="253651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35620" y="2644058"/>
            <a:ext cx="276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46950" y="1509397"/>
            <a:ext cx="3466770" cy="362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  <a:cs typeface="Times New Roman" pitchFamily="18" charset="0"/>
              </a:rPr>
              <a:t>So, the shortest-length path from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+mn-lt"/>
                <a:cs typeface="Times New Roman" pitchFamily="18" charset="0"/>
              </a:rPr>
              <a:t> to…</a:t>
            </a:r>
          </a:p>
          <a:p>
            <a:endParaRPr lang="en-US" sz="2400" dirty="0">
              <a:latin typeface="+mn-lt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…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0: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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…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8: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s, y, 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…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9: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s, y, t, 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…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5: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s, y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…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7: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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s, y, z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Dijkstra’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Algorithm – Comments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cap="small" dirty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dirty="0"/>
              <a:t>’s algorithm can be also viewed as greedy, because it always chooses the “lightest”, or “closest” vertex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i="1" dirty="0"/>
              <a:t> </a:t>
            </a:r>
            <a:r>
              <a:rPr lang="en-US" dirty="0"/>
              <a:t>to add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dirty="0"/>
              <a:t> </a:t>
            </a:r>
            <a:r>
              <a:rPr lang="en-US" dirty="0"/>
              <a:t>(line 5)</a:t>
            </a:r>
          </a:p>
          <a:p>
            <a:pPr>
              <a:spcBef>
                <a:spcPts val="1200"/>
              </a:spcBef>
            </a:pPr>
            <a:r>
              <a:rPr lang="en-US" dirty="0"/>
              <a:t>Each time through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dirty="0"/>
              <a:t> loop (lines 4-8), a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/>
              <a:t> is extracted from the priority queue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This vertex has the minimum distance from the source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edges leaving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/>
              <a:t> are then relaxed, which updates the distances in the priority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small" dirty="0" err="1">
                <a:latin typeface="Times New Roman" pitchFamily="18" charset="0"/>
                <a:cs typeface="Times New Roman" pitchFamily="18" charset="0"/>
              </a:rPr>
              <a:t>Dijkstra’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Algorithm – Run Time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running time depends on implementation of priority queue.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binary heap, each operation takes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time, and there are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of them, so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If a Fibonacci heap: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Each </a:t>
            </a:r>
            <a:r>
              <a:rPr lang="en-US" cap="small" dirty="0">
                <a:latin typeface="Times New Roman" pitchFamily="18" charset="0"/>
                <a:cs typeface="Times New Roman" pitchFamily="18" charset="0"/>
              </a:rPr>
              <a:t>Extract-Min</a:t>
            </a:r>
            <a:r>
              <a:rPr lang="en-US" dirty="0"/>
              <a:t> takes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i="1" dirty="0"/>
              <a:t> </a:t>
            </a:r>
            <a:r>
              <a:rPr lang="en-US" dirty="0"/>
              <a:t>amortized time. 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There are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other operations, taking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/>
              <a:t> </a:t>
            </a:r>
            <a:r>
              <a:rPr lang="en-US" dirty="0"/>
              <a:t>amortized time each. 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Therefore, time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End of Chapter 24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1"/>
            <a:ext cx="11887200" cy="559914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Next time, we’ll jump into Chapter 25, and consider how we can find the shortest path </a:t>
            </a:r>
            <a:r>
              <a:rPr lang="en-US" i="1" u="sng" dirty="0"/>
              <a:t>from</a:t>
            </a:r>
            <a:r>
              <a:rPr lang="en-US" dirty="0"/>
              <a:t> all vertices </a:t>
            </a:r>
            <a:r>
              <a:rPr lang="en-US" i="1" u="sng" dirty="0"/>
              <a:t>to</a:t>
            </a:r>
            <a:r>
              <a:rPr lang="en-US" dirty="0"/>
              <a:t> all other vertices</a:t>
            </a:r>
          </a:p>
        </p:txBody>
      </p:sp>
    </p:spTree>
    <p:extLst>
      <p:ext uri="{BB962C8B-B14F-4D97-AF65-F5344CB8AC3E}">
        <p14:creationId xmlns:p14="http://schemas.microsoft.com/office/powerpoint/2010/main" val="26005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?? Questions ??</a:t>
            </a:r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661160" y="914401"/>
            <a:ext cx="8808450" cy="5599146"/>
          </a:xfrm>
        </p:spPr>
        <p:txBody>
          <a:bodyPr/>
          <a:lstStyle/>
          <a:p>
            <a:pPr marL="36512" indent="0">
              <a:spcBef>
                <a:spcPts val="1200"/>
              </a:spcBef>
              <a:buNone/>
            </a:pPr>
            <a:endParaRPr lang="en-US" dirty="0"/>
          </a:p>
          <a:p>
            <a:pPr marL="36512" indent="0">
              <a:spcBef>
                <a:spcPts val="1200"/>
              </a:spcBef>
              <a:buNone/>
            </a:pPr>
            <a:endParaRPr lang="en-US" dirty="0"/>
          </a:p>
          <a:p>
            <a:pPr marL="36512" indent="0">
              <a:spcBef>
                <a:spcPts val="1200"/>
              </a:spcBef>
              <a:buNone/>
            </a:pPr>
            <a:endParaRPr lang="en-US" dirty="0"/>
          </a:p>
          <a:p>
            <a:pPr marL="36512" indent="0" algn="ctr">
              <a:spcBef>
                <a:spcPts val="1200"/>
              </a:spcBef>
              <a:buNone/>
            </a:pPr>
            <a:r>
              <a:rPr lang="en-US" sz="8800" dirty="0"/>
              <a:t>? Questions ?</a:t>
            </a:r>
          </a:p>
        </p:txBody>
      </p:sp>
    </p:spTree>
    <p:extLst>
      <p:ext uri="{BB962C8B-B14F-4D97-AF65-F5344CB8AC3E}">
        <p14:creationId xmlns:p14="http://schemas.microsoft.com/office/powerpoint/2010/main" val="9766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The proof (1)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Proof: If we break up the path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into pieces: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>
              <a:sym typeface="Wingdings" pitchFamily="2" charset="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dirty="0">
              <a:sym typeface="Wingdings" pitchFamily="2" charset="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ym typeface="Wingdings" pitchFamily="2" charset="2"/>
              </a:rPr>
              <a:t>			     Then we have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1i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+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cs typeface="Times New Roman" pitchFamily="18" charset="0"/>
                <a:sym typeface="Wingdings" pitchFamily="2" charset="2"/>
              </a:rPr>
              <a:t>If there exists some </a:t>
            </a:r>
            <a:r>
              <a:rPr lang="en-US" i="1" dirty="0">
                <a:cs typeface="Times New Roman" pitchFamily="18" charset="0"/>
                <a:sym typeface="Wingdings" pitchFamily="2" charset="2"/>
              </a:rPr>
              <a:t>other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path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p'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ij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from vertex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to vertex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with weight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p'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&lt;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, then we have a new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 to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dirty="0">
                <a:cs typeface="Times New Roman" pitchFamily="18" charset="0"/>
                <a:sym typeface="Wingdings" pitchFamily="2" charset="2"/>
              </a:rPr>
              <a:t>: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endParaRPr lang="en-US" dirty="0">
              <a:sym typeface="Wingdings" pitchFamily="2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5520" y="1600200"/>
            <a:ext cx="7680164" cy="1133674"/>
            <a:chOff x="3241644" y="1965960"/>
            <a:chExt cx="5202294" cy="767914"/>
          </a:xfrm>
        </p:grpSpPr>
        <p:sp>
          <p:nvSpPr>
            <p:cNvPr id="5" name="Rounded Rectangle 4"/>
            <p:cNvSpPr/>
            <p:nvPr/>
          </p:nvSpPr>
          <p:spPr>
            <a:xfrm>
              <a:off x="3241644" y="1965960"/>
              <a:ext cx="5202294" cy="73660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9417421"/>
                </p:ext>
              </p:extLst>
            </p:nvPr>
          </p:nvGraphicFramePr>
          <p:xfrm>
            <a:off x="3287682" y="2011998"/>
            <a:ext cx="5156256" cy="721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4" name="Equation" r:id="rId4" imgW="1904760" imgH="266400" progId="Equation.3">
                    <p:embed/>
                  </p:oleObj>
                </mc:Choice>
                <mc:Fallback>
                  <p:oleObj name="Equation" r:id="rId4" imgW="1904760" imgH="2664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682" y="2011998"/>
                          <a:ext cx="5156256" cy="7218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2255520" y="4937760"/>
            <a:ext cx="7680164" cy="1133674"/>
            <a:chOff x="3241644" y="5541446"/>
            <a:chExt cx="5202294" cy="767914"/>
          </a:xfrm>
        </p:grpSpPr>
        <p:sp>
          <p:nvSpPr>
            <p:cNvPr id="6" name="Rounded Rectangle 5"/>
            <p:cNvSpPr/>
            <p:nvPr/>
          </p:nvSpPr>
          <p:spPr>
            <a:xfrm>
              <a:off x="3241644" y="5541446"/>
              <a:ext cx="5202294" cy="73660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5085893"/>
                </p:ext>
              </p:extLst>
            </p:nvPr>
          </p:nvGraphicFramePr>
          <p:xfrm>
            <a:off x="3287682" y="5587484"/>
            <a:ext cx="5156256" cy="721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5" name="Equation" r:id="rId6" imgW="1904760" imgH="266400" progId="Equation.3">
                    <p:embed/>
                  </p:oleObj>
                </mc:Choice>
                <mc:Fallback>
                  <p:oleObj name="Equation" r:id="rId6" imgW="1904760" imgH="266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682" y="5587484"/>
                          <a:ext cx="5156256" cy="7218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theme/theme1.xml><?xml version="1.0" encoding="utf-8"?>
<a:theme xmlns:a="http://schemas.openxmlformats.org/drawingml/2006/main" name="EECS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</Template>
  <TotalTime>19903</TotalTime>
  <Words>8316</Words>
  <Application>Microsoft Office PowerPoint</Application>
  <PresentationFormat>Widescreen</PresentationFormat>
  <Paragraphs>1846</Paragraphs>
  <Slides>84</Slides>
  <Notes>83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Franklin Gothic Book</vt:lpstr>
      <vt:lpstr>Symbol</vt:lpstr>
      <vt:lpstr>Times New Roman</vt:lpstr>
      <vt:lpstr>Wingdings</vt:lpstr>
      <vt:lpstr>Wingdings 2</vt:lpstr>
      <vt:lpstr>Wingdings 3</vt:lpstr>
      <vt:lpstr>EECS</vt:lpstr>
      <vt:lpstr>Equation</vt:lpstr>
      <vt:lpstr>EECS 2510  Non-Linear Data Structures and Programming in C++</vt:lpstr>
      <vt:lpstr>Shortest Paths - Introduction</vt:lpstr>
      <vt:lpstr>The Shortest Path Problem</vt:lpstr>
      <vt:lpstr>The Shortest Path Problem</vt:lpstr>
      <vt:lpstr>Variants of the Shortest Path Problem</vt:lpstr>
      <vt:lpstr>Variants of the Shortest Path Problem</vt:lpstr>
      <vt:lpstr>Optimal Substructure</vt:lpstr>
      <vt:lpstr>A Bit More Formally, …</vt:lpstr>
      <vt:lpstr>The proof (1)</vt:lpstr>
      <vt:lpstr>The Proof (2)</vt:lpstr>
      <vt:lpstr>Handling Negative-Weight Edges</vt:lpstr>
      <vt:lpstr>Negative-Weight Edges</vt:lpstr>
      <vt:lpstr>Negative-Weight Edges (2)</vt:lpstr>
      <vt:lpstr>Negative-Weight Edges (3)</vt:lpstr>
      <vt:lpstr>Negative-Weight Edges (4)</vt:lpstr>
      <vt:lpstr>Negative-Weight Edges (5)</vt:lpstr>
      <vt:lpstr>Negative-Weight Edges (6)</vt:lpstr>
      <vt:lpstr>Negative-Weight Edges (7)</vt:lpstr>
      <vt:lpstr>Negative-Weight Edges (8)</vt:lpstr>
      <vt:lpstr>Negative-Weight Edges (9)</vt:lpstr>
      <vt:lpstr>Negative-Weight Edges (10)</vt:lpstr>
      <vt:lpstr>Negative-Weight Edges (11)</vt:lpstr>
      <vt:lpstr>Negative-Weight Edges (12)</vt:lpstr>
      <vt:lpstr>Negative-Weight Edges (13)</vt:lpstr>
      <vt:lpstr>Cycles</vt:lpstr>
      <vt:lpstr>Negative Cycles</vt:lpstr>
      <vt:lpstr>Representing Shortest Paths</vt:lpstr>
      <vt:lpstr>More on the Predecessors</vt:lpstr>
      <vt:lpstr>More on the Predecessors (2)</vt:lpstr>
      <vt:lpstr>Shortest Path Trees</vt:lpstr>
      <vt:lpstr>Relaxation</vt:lpstr>
      <vt:lpstr>About that “Upper Bound”</vt:lpstr>
      <vt:lpstr>Relaxation</vt:lpstr>
      <vt:lpstr>Initialize-Single-Source Algorithm</vt:lpstr>
      <vt:lpstr>Relaxation</vt:lpstr>
      <vt:lpstr>Relaxation – Two Examples</vt:lpstr>
      <vt:lpstr>Next Steps</vt:lpstr>
      <vt:lpstr>Properties of Shortest Paths &amp; Relaxation</vt:lpstr>
      <vt:lpstr>Properties (2)</vt:lpstr>
      <vt:lpstr>Properties (3)</vt:lpstr>
      <vt:lpstr>Bellman-Ford Algorithm</vt:lpstr>
      <vt:lpstr>Bellman-Ford Algorithm</vt:lpstr>
      <vt:lpstr>Bellman-Ford Algorithm</vt:lpstr>
      <vt:lpstr>Bellman-Ford Algorithm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Bellman-Ford Walkthrough</vt:lpstr>
      <vt:lpstr>Speeding up Bellman-Ford</vt:lpstr>
      <vt:lpstr>Dag-Shortest-Paths Algorithm</vt:lpstr>
      <vt:lpstr>Dijkstra’s Algorithm</vt:lpstr>
      <vt:lpstr>Dijkstra’s Algorithm</vt:lpstr>
      <vt:lpstr>Dijkstra Walkthrough</vt:lpstr>
      <vt:lpstr>Dijkstra Walkthrough</vt:lpstr>
      <vt:lpstr>Dijkstra Walkthrough</vt:lpstr>
      <vt:lpstr>Dijkstra Walkthrough</vt:lpstr>
      <vt:lpstr>Dijkstra Walkthrough</vt:lpstr>
      <vt:lpstr>Dijkstra Walkthrough</vt:lpstr>
      <vt:lpstr>Dijkstra Walkthrough</vt:lpstr>
      <vt:lpstr>Dijkstra Walkthrough</vt:lpstr>
      <vt:lpstr>Dijkstra Walkthrough</vt:lpstr>
      <vt:lpstr>Dijkstra Walkthrough</vt:lpstr>
      <vt:lpstr>Dijkstra Walkthrough</vt:lpstr>
      <vt:lpstr>Dijkstra’s Algorithm – Comments</vt:lpstr>
      <vt:lpstr>Dijkstra’s Algorithm – Run Time</vt:lpstr>
      <vt:lpstr>End of Chapter 24</vt:lpstr>
      <vt:lpstr>?? Questions 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LGT</dc:creator>
  <cp:lastModifiedBy>Larry Thomas</cp:lastModifiedBy>
  <cp:revision>1258</cp:revision>
  <dcterms:created xsi:type="dcterms:W3CDTF">2008-08-26T23:33:46Z</dcterms:created>
  <dcterms:modified xsi:type="dcterms:W3CDTF">2018-04-09T21:07:56Z</dcterms:modified>
</cp:coreProperties>
</file>