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4"/>
  </p:notesMasterIdLst>
  <p:sldIdLst>
    <p:sldId id="486" r:id="rId2"/>
    <p:sldId id="380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8" r:id="rId17"/>
    <p:sldId id="439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5" r:id="rId29"/>
    <p:sldId id="451" r:id="rId30"/>
    <p:sldId id="452" r:id="rId31"/>
    <p:sldId id="478" r:id="rId32"/>
    <p:sldId id="453" r:id="rId33"/>
    <p:sldId id="454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2" r:id="rId50"/>
    <p:sldId id="473" r:id="rId51"/>
    <p:sldId id="474" r:id="rId52"/>
    <p:sldId id="471" r:id="rId53"/>
    <p:sldId id="479" r:id="rId54"/>
    <p:sldId id="475" r:id="rId55"/>
    <p:sldId id="476" r:id="rId56"/>
    <p:sldId id="480" r:id="rId57"/>
    <p:sldId id="481" r:id="rId58"/>
    <p:sldId id="483" r:id="rId59"/>
    <p:sldId id="482" r:id="rId60"/>
    <p:sldId id="484" r:id="rId61"/>
    <p:sldId id="477" r:id="rId62"/>
    <p:sldId id="485" r:id="rId6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EA0B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E0F07-1ED3-4DB5-B98E-EC6C3B599175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902442E-16FC-4ACF-8E5B-4AD4987BD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B34526-F03D-463D-A21F-BD2F9BB0EE0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B923E2F-69EA-4BC9-923E-6D85E0C543E0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30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1423E65-CA3B-4085-A6C4-F6EF0096E2F4}" type="slidenum">
              <a:rPr lang="en-US" sz="1200">
                <a:latin typeface="+mn-lt"/>
              </a:rPr>
              <a:pPr algn="r">
                <a:defRPr/>
              </a:pPr>
              <a:t>12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936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59AF681-13DF-4F68-B0B0-4379C21E31E8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98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554EE46-E92C-4158-A1B4-F61832188733}" type="slidenum">
              <a:rPr lang="en-US" sz="1200">
                <a:latin typeface="+mn-lt"/>
              </a:rPr>
              <a:pPr algn="r">
                <a:defRPr/>
              </a:pPr>
              <a:t>14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41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5E2CE23-401D-4DDB-B6AB-3061CD2DB470}" type="slidenum">
              <a:rPr lang="en-US" sz="1200">
                <a:latin typeface="+mn-lt"/>
              </a:rPr>
              <a:pPr algn="r">
                <a:defRPr/>
              </a:pPr>
              <a:t>15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175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8DF0F2B-E17F-4D83-8A68-2BFE4CB37639}" type="slidenum">
              <a:rPr lang="en-US" sz="1200">
                <a:latin typeface="+mn-lt"/>
              </a:rPr>
              <a:pPr algn="r">
                <a:defRPr/>
              </a:pPr>
              <a:t>16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9404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7AC1515-E221-42D7-A424-ABF164701325}" type="slidenum">
              <a:rPr lang="en-US" sz="1200">
                <a:latin typeface="+mn-lt"/>
              </a:rPr>
              <a:pPr algn="r">
                <a:defRPr/>
              </a:pPr>
              <a:t>17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04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6864EAF-0893-4FDF-9F19-489167D4495E}" type="slidenum">
              <a:rPr lang="en-US" sz="1200">
                <a:latin typeface="+mn-lt"/>
              </a:rPr>
              <a:pPr algn="r">
                <a:defRPr/>
              </a:pPr>
              <a:t>18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38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107CB67-A8D3-4E7C-9F18-9E2EF4547139}" type="slidenum">
              <a:rPr lang="en-US" sz="1200">
                <a:latin typeface="+mn-lt"/>
              </a:rPr>
              <a:pPr algn="r">
                <a:defRPr/>
              </a:pPr>
              <a:t>19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764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CABF510-A26E-4A2B-BAA3-F17D5E7903B8}" type="slidenum">
              <a:rPr lang="en-US" sz="1200">
                <a:latin typeface="+mn-lt"/>
              </a:rPr>
              <a:pPr algn="r">
                <a:defRPr/>
              </a:pPr>
              <a:t>20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22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119CA1-A20C-4F71-AD84-A738F048C6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7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38F15E0-27C3-42B2-8D9F-BD754D6029B4}" type="slidenum">
              <a:rPr lang="en-US" sz="1200">
                <a:latin typeface="+mn-lt"/>
              </a:rPr>
              <a:pPr algn="r">
                <a:defRPr/>
              </a:pPr>
              <a:t>21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401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75513D1-B12A-4899-8A54-ED81AE0529D1}" type="slidenum">
              <a:rPr lang="en-US" sz="1200">
                <a:latin typeface="+mn-lt"/>
              </a:rPr>
              <a:pPr algn="r">
                <a:defRPr/>
              </a:pPr>
              <a:t>22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6387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5A1A7C-7DC1-4FB1-AAC9-F107AAA51C00}" type="slidenum">
              <a:rPr lang="en-US" sz="1200">
                <a:latin typeface="+mn-lt"/>
              </a:rPr>
              <a:pPr algn="r">
                <a:defRPr/>
              </a:pPr>
              <a:t>23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2194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3B0ABA8-2285-4B28-876F-F20BCA445A7C}" type="slidenum">
              <a:rPr lang="en-US" sz="1200">
                <a:latin typeface="+mn-lt"/>
              </a:rPr>
              <a:pPr algn="r">
                <a:defRPr/>
              </a:pPr>
              <a:t>24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7362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E54C6BA-0F8A-430D-A965-8746245E268A}" type="slidenum">
              <a:rPr lang="en-US" sz="1200">
                <a:latin typeface="+mn-lt"/>
              </a:rPr>
              <a:pPr algn="r">
                <a:defRPr/>
              </a:pPr>
              <a:t>25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755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5D14D99-7298-4918-AA4E-BF1C25799B03}" type="slidenum">
              <a:rPr lang="en-US" sz="1200">
                <a:latin typeface="+mn-lt"/>
              </a:rPr>
              <a:pPr algn="r">
                <a:defRPr/>
              </a:pPr>
              <a:t>26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9045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27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359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0B52E92-1754-4E31-8BFA-B0F721AAC88B}" type="slidenum">
              <a:rPr lang="en-US" sz="1200">
                <a:latin typeface="+mn-lt"/>
              </a:rPr>
              <a:pPr algn="r">
                <a:defRPr/>
              </a:pPr>
              <a:t>28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612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FC58946-0A7D-4DAE-A3A8-E9302E62C770}" type="slidenum">
              <a:rPr lang="en-US" sz="1200">
                <a:latin typeface="+mn-lt"/>
              </a:rPr>
              <a:pPr algn="r">
                <a:defRPr/>
              </a:pPr>
              <a:t>29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4030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08FEE8E-6D92-4D18-A352-7796CA1334B0}" type="slidenum">
              <a:rPr lang="en-US" sz="1200">
                <a:latin typeface="+mn-lt"/>
              </a:rPr>
              <a:pPr algn="r">
                <a:defRPr/>
              </a:pPr>
              <a:t>30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12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F3E98F-DE82-4595-B636-3F66D010D5C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6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521341C-8A83-47FE-9FF7-110E819A81E5}" type="slidenum">
              <a:rPr lang="en-US" sz="1200">
                <a:latin typeface="+mn-lt"/>
              </a:rPr>
              <a:pPr algn="r">
                <a:defRPr/>
              </a:pPr>
              <a:t>31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646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D7F56FE-1189-4E1F-9020-4089B6659DE3}" type="slidenum">
              <a:rPr lang="en-US" sz="1200">
                <a:latin typeface="+mn-lt"/>
              </a:rPr>
              <a:pPr algn="r">
                <a:defRPr/>
              </a:pPr>
              <a:t>32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517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7F13A46-67C3-4A53-A42D-C55ECEC3ECB6}" type="slidenum">
              <a:rPr lang="en-US" sz="1200">
                <a:latin typeface="+mn-lt"/>
              </a:rPr>
              <a:pPr algn="r">
                <a:defRPr/>
              </a:pPr>
              <a:t>33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8287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DCDAED6-8E2C-4C6E-AF92-D9840496DD2B}" type="slidenum">
              <a:rPr lang="en-US" sz="1200">
                <a:latin typeface="+mn-lt"/>
              </a:rPr>
              <a:pPr algn="r">
                <a:defRPr/>
              </a:pPr>
              <a:t>34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380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DF38D20-4D5E-48B8-AA62-C0C650D7BA83}" type="slidenum">
              <a:rPr lang="en-US" sz="1200">
                <a:latin typeface="+mn-lt"/>
              </a:rPr>
              <a:pPr algn="r">
                <a:defRPr/>
              </a:pPr>
              <a:t>35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5610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7AB4E99-9207-4A92-BD0B-1F118F22B24D}" type="slidenum">
              <a:rPr lang="en-US" sz="1200">
                <a:latin typeface="+mn-lt"/>
              </a:rPr>
              <a:pPr algn="r">
                <a:defRPr/>
              </a:pPr>
              <a:t>36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4407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83B07DA-173E-4D90-AA6F-450CB3589591}" type="slidenum">
              <a:rPr lang="en-US" sz="1200">
                <a:latin typeface="+mn-lt"/>
              </a:rPr>
              <a:pPr algn="r">
                <a:defRPr/>
              </a:pPr>
              <a:t>37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5085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42DDDA8-9838-4416-8DDA-C80C9FA61DA5}" type="slidenum">
              <a:rPr lang="en-US" sz="1200">
                <a:latin typeface="+mn-lt"/>
              </a:rPr>
              <a:pPr algn="r">
                <a:defRPr/>
              </a:pPr>
              <a:t>38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869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BB86915-3871-40C0-9F2B-FBF4A50E5005}" type="slidenum">
              <a:rPr lang="en-US" sz="1200">
                <a:latin typeface="+mn-lt"/>
              </a:rPr>
              <a:pPr algn="r">
                <a:defRPr/>
              </a:pPr>
              <a:t>39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6611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43F67D1-333F-468A-8C72-ADD28163E238}" type="slidenum">
              <a:rPr lang="en-US" sz="1200">
                <a:latin typeface="+mn-lt"/>
              </a:rPr>
              <a:pPr algn="r">
                <a:defRPr/>
              </a:pPr>
              <a:t>40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137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CC54D9-5615-437A-BDF2-6C39D145ECB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12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F77DFE7-00DB-4960-932F-39794F402E2A}" type="slidenum">
              <a:rPr lang="en-US" sz="1200">
                <a:latin typeface="+mn-lt"/>
              </a:rPr>
              <a:pPr algn="r">
                <a:defRPr/>
              </a:pPr>
              <a:t>41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6057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7055307-F367-4BD5-B919-9ADF4302D2DD}" type="slidenum">
              <a:rPr lang="en-US" sz="1200">
                <a:latin typeface="+mn-lt"/>
              </a:rPr>
              <a:pPr algn="r">
                <a:defRPr/>
              </a:pPr>
              <a:t>42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79219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72E638E-63DF-46C1-B753-3E7531C7E711}" type="slidenum">
              <a:rPr lang="en-US" sz="1200">
                <a:latin typeface="+mn-lt"/>
              </a:rPr>
              <a:pPr algn="r">
                <a:defRPr/>
              </a:pPr>
              <a:t>43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62005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A2BEE4C-5E28-459D-A3B1-35203AEB460E}" type="slidenum">
              <a:rPr lang="en-US" sz="1200">
                <a:latin typeface="+mn-lt"/>
              </a:rPr>
              <a:pPr algn="r">
                <a:defRPr/>
              </a:pPr>
              <a:t>44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2210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88EDDA7-8FC3-476A-8717-39A5C62DF71C}" type="slidenum">
              <a:rPr lang="en-US" sz="1200">
                <a:latin typeface="+mn-lt"/>
              </a:rPr>
              <a:pPr algn="r">
                <a:defRPr/>
              </a:pPr>
              <a:t>45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7421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4F22556-CBDB-4887-B19A-130CFF36A294}" type="slidenum">
              <a:rPr lang="en-US" sz="1200">
                <a:latin typeface="+mn-lt"/>
              </a:rPr>
              <a:pPr algn="r">
                <a:defRPr/>
              </a:pPr>
              <a:t>46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97783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EDAB7D6-A208-4D1E-9BDD-A77D1FE18A17}" type="slidenum">
              <a:rPr lang="en-US" sz="1200">
                <a:latin typeface="+mn-lt"/>
              </a:rPr>
              <a:pPr algn="r">
                <a:defRPr/>
              </a:pPr>
              <a:t>47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2526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751A89C-E2C7-47DE-BCF0-509C284F2ED6}" type="slidenum">
              <a:rPr lang="en-US" sz="1200">
                <a:latin typeface="+mn-lt"/>
              </a:rPr>
              <a:pPr algn="r">
                <a:defRPr/>
              </a:pPr>
              <a:t>48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18814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EE8229E-81A5-4357-8BD4-007BAF6ADC3F}" type="slidenum">
              <a:rPr lang="en-US" sz="1200">
                <a:latin typeface="+mn-lt"/>
              </a:rPr>
              <a:pPr algn="r">
                <a:defRPr/>
              </a:pPr>
              <a:t>49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1005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33578A9-BFBD-44DE-BC07-0BE5BEFE49ED}" type="slidenum">
              <a:rPr lang="en-US" sz="1200">
                <a:latin typeface="+mn-lt"/>
              </a:rPr>
              <a:pPr algn="r">
                <a:defRPr/>
              </a:pPr>
              <a:t>50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50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9B8E7A-EA9E-4ADB-9DF7-3BBD2817A60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78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77B640F-2713-4A51-99E5-466D636A612C}" type="slidenum">
              <a:rPr lang="en-US" sz="1200">
                <a:latin typeface="+mn-lt"/>
              </a:rPr>
              <a:pPr algn="r">
                <a:defRPr/>
              </a:pPr>
              <a:t>51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8845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2E593D-B5AE-4E31-B739-E72E270C2D88}" type="slidenum">
              <a:rPr lang="en-US" sz="1200">
                <a:latin typeface="+mn-lt"/>
              </a:rPr>
              <a:pPr algn="r">
                <a:defRPr/>
              </a:pPr>
              <a:t>52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903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0C42DF2-CC47-488D-B426-C1D6474857E2}" type="slidenum">
              <a:rPr lang="en-US" sz="1200">
                <a:latin typeface="+mn-lt"/>
              </a:rPr>
              <a:pPr algn="r">
                <a:defRPr/>
              </a:pPr>
              <a:t>53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59835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1613F4B-9B28-4276-A5DB-216E16F0F27C}" type="slidenum">
              <a:rPr lang="en-US" sz="1200">
                <a:latin typeface="+mn-lt"/>
              </a:rPr>
              <a:pPr algn="r">
                <a:defRPr/>
              </a:pPr>
              <a:t>54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1115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CCC285E-03E0-42F6-8B48-B25CAEC6B338}" type="slidenum">
              <a:rPr lang="en-US" sz="1200">
                <a:latin typeface="+mn-lt"/>
              </a:rPr>
              <a:pPr algn="r">
                <a:defRPr/>
              </a:pPr>
              <a:t>55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5848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3B9EFF3-2578-4789-A148-E2E0AC96F414}" type="slidenum">
              <a:rPr lang="en-US" sz="1200">
                <a:latin typeface="+mn-lt"/>
              </a:rPr>
              <a:pPr algn="r">
                <a:defRPr/>
              </a:pPr>
              <a:t>56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3118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34EF6D2-3BD3-4647-BDAC-D148F47F6D6C}" type="slidenum">
              <a:rPr lang="en-US" sz="1200">
                <a:latin typeface="+mn-lt"/>
              </a:rPr>
              <a:pPr algn="r">
                <a:defRPr/>
              </a:pPr>
              <a:t>57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45362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E69F13B-2E87-4AC7-810F-59C3AA14F3DC}" type="slidenum">
              <a:rPr lang="en-US" sz="1200">
                <a:latin typeface="+mn-lt"/>
              </a:rPr>
              <a:pPr algn="r">
                <a:defRPr/>
              </a:pPr>
              <a:t>58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7666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600209A-3EB7-4AE6-A49F-7CF0A57B85ED}" type="slidenum">
              <a:rPr lang="en-US" sz="1200">
                <a:latin typeface="+mn-lt"/>
              </a:rPr>
              <a:pPr algn="r">
                <a:defRPr/>
              </a:pPr>
              <a:t>59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0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BCEFBC3-4AC8-4193-882F-9A4BF3DDD14C}" type="slidenum">
              <a:rPr lang="en-US" sz="1200">
                <a:latin typeface="+mn-lt"/>
              </a:rPr>
              <a:pPr algn="r">
                <a:defRPr/>
              </a:pPr>
              <a:t>60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301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04538-8D47-463E-8470-C161BDF12DF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57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5AD54BB-BBB8-41E3-9E8A-D971CB343A81}" type="slidenum">
              <a:rPr lang="en-US" sz="1200">
                <a:latin typeface="+mn-lt"/>
              </a:rPr>
              <a:pPr algn="r">
                <a:defRPr/>
              </a:pPr>
              <a:t>62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249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9F00CF-F31A-4C38-9BBD-088558B689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6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E9A51E2-4241-4562-B107-920A7CF72F71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220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9C14CCF-65D2-49BD-912D-E92E2D3A60BC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87680" y="3337560"/>
            <a:ext cx="11216640" cy="2301240"/>
          </a:xfrm>
        </p:spPr>
        <p:txBody>
          <a:bodyPr anchor="t"/>
          <a:lstStyle>
            <a:lvl1pPr algn="ctr">
              <a:defRPr lang="en-US" sz="54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7680" y="1544812"/>
            <a:ext cx="11216640" cy="1752600"/>
          </a:xfrm>
        </p:spPr>
        <p:txBody>
          <a:bodyPr tIns="0" rIns="45720" bIns="0" anchor="b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61C0F-567B-4FE8-A44D-ECACE977A7D6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2F7D-1924-4F5B-B58B-EA2B917DA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7A13-53A7-4328-8625-69743FAE7F38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CB387-00CD-4071-8792-EF63FD00D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53B6E-D4EB-438F-94F5-BAE69542C19B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EA8C-B150-4DF0-AB2F-F82BC34C3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5672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0901-10D0-4F9A-8303-7DC8D39255D4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91301"/>
            <a:ext cx="38608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1200" y="6591301"/>
            <a:ext cx="10160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E323E-30FB-47B1-BF6F-C39B256EE6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583838"/>
            <a:ext cx="11216640" cy="1826363"/>
          </a:xfrm>
        </p:spPr>
        <p:txBody>
          <a:bodyPr tIns="0" bIns="0" anchor="t"/>
          <a:lstStyle>
            <a:lvl1pPr algn="ctr">
              <a:buNone/>
              <a:defRPr sz="54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2485800"/>
            <a:ext cx="11216640" cy="1066688"/>
          </a:xfrm>
        </p:spPr>
        <p:txBody>
          <a:bodyPr lIns="45720" tIns="0" rIns="45720" bIns="0" anchor="b"/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FDAD5-089A-4D71-91E2-3CD5559EED3C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CBC8-41AA-4805-90EE-1FB42773D5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-6350" y="692150"/>
            <a:ext cx="12192001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55" y="836712"/>
            <a:ext cx="571263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836712"/>
            <a:ext cx="580864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69E1D-2201-4E83-ABC9-09B404C1C049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87FC2-21E4-4942-B6D1-96E6268638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5486400"/>
            <a:ext cx="566115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711279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5360" y="980729"/>
            <a:ext cx="5661157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980729"/>
            <a:ext cx="5711279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570CE-4D5E-45E8-85FD-28F6D8786644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AC132-12D5-4A54-BA2F-E4138E4050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02079-6799-4F61-9D06-ED4FDF6F570A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BB6D-D503-4E56-9BFF-B1D1D35F31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0C22C-0F06-49A7-A6B2-99638E5833A0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961B3-AB16-4DDE-B403-D895D8C2A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5D84F-0EEC-47BE-9FAB-A8810C5BD691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08446-8D4F-4C35-8237-EC65806B2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E3F71-3594-4F2D-A3C0-CA31705A00AA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D2F2D-058B-466B-87DC-77D0DAABA3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100000">
              <a:srgbClr val="505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87867" y="1016001"/>
            <a:ext cx="1161626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BFA9E2-41BE-4E10-9402-FCD0675564D6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D68ADD-DC21-4AEF-A5D6-7398019A3F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1" fontAlgn="base" hangingPunct="1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1" fontAlgn="base" hangingPunct="1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jpe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7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88" y="246888"/>
            <a:ext cx="11887200" cy="3525012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6400" u="sng" dirty="0"/>
              <a:t>EECS 2510</a:t>
            </a:r>
            <a:r>
              <a:rPr sz="6400" dirty="0"/>
              <a:t> </a:t>
            </a:r>
            <a:br>
              <a:rPr sz="6400" dirty="0"/>
            </a:br>
            <a:r>
              <a:rPr sz="6400" dirty="0"/>
              <a:t>Non-Linear Data Structures and Programming in C++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70688" y="4284664"/>
            <a:ext cx="11887200" cy="108286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Spring 2018</a:t>
            </a:r>
          </a:p>
          <a:p>
            <a:pPr algn="ctr"/>
            <a:r>
              <a:rPr lang="en-US" sz="2800" dirty="0"/>
              <a:t>Lecture 24 – Chapter 25 – Shortest Paths (Single Source)</a:t>
            </a:r>
          </a:p>
        </p:txBody>
      </p:sp>
      <p:sp>
        <p:nvSpPr>
          <p:cNvPr id="13315" name="Subtitle 2"/>
          <p:cNvSpPr txBox="1">
            <a:spLocks/>
          </p:cNvSpPr>
          <p:nvPr/>
        </p:nvSpPr>
        <p:spPr bwMode="auto">
          <a:xfrm>
            <a:off x="1905000" y="6019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/>
              <a:t>Dr. Larry G. Thomas – University of Toledo/LCCC</a:t>
            </a:r>
          </a:p>
        </p:txBody>
      </p:sp>
    </p:spTree>
    <p:extLst>
      <p:ext uri="{BB962C8B-B14F-4D97-AF65-F5344CB8AC3E}">
        <p14:creationId xmlns:p14="http://schemas.microsoft.com/office/powerpoint/2010/main" val="331161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Shortest Paths – Introduction (9)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Printing the shortest path from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to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 in the all-pairs context is handled similarly to the single-source version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We start at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 and work backwards towards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Rather than having a list or set of vertices, we use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cs typeface="Times New Roman" pitchFamily="18" charset="0"/>
              </a:rPr>
              <a:t> row of the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</a:t>
            </a:r>
            <a:r>
              <a:rPr lang="en-US" dirty="0">
                <a:cs typeface="Times New Roman" pitchFamily="18" charset="0"/>
              </a:rPr>
              <a:t> (predecessor)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Printing the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  <a:buNone/>
              <a:defRPr/>
            </a:pPr>
            <a:r>
              <a:rPr lang="en-US" sz="2800" cap="small" dirty="0">
                <a:latin typeface="Times New Roman" pitchFamily="18" charset="0"/>
                <a:cs typeface="Times New Roman" pitchFamily="18" charset="0"/>
              </a:rPr>
              <a:t>Print-All-Pairs-Shortest-Path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,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j)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print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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==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nil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             print "no path from "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" to "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 exists"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 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Print-All-Pairs-Shortest-Path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(, i, 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                print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Next Steps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We’re going to use dynamic programming (Chapter 15, which we didn’t cover) to develop a method that runs in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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time, and then improve it to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32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Dynamic Programming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Three steps in a dynamic programming approach (see Ch. 15 for background):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cs typeface="Times New Roman" pitchFamily="18" charset="0"/>
              </a:rPr>
              <a:t>	1. Characterize the structure of an optimal solution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cs typeface="Times New Roman" pitchFamily="18" charset="0"/>
              </a:rPr>
              <a:t>	2. Recursively define the value of an optimal solution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cs typeface="Times New Roman" pitchFamily="18" charset="0"/>
              </a:rPr>
              <a:t>	3. Compute the value of an optimal solution in a bottom-up fashion</a:t>
            </a:r>
          </a:p>
          <a:p>
            <a:pPr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this is not the same as divide-and-conquer, in which we divide the problem into smaller sub-problems, solve those, and then assemble the “sub-solutions” into the “whole solution”</a:t>
            </a:r>
          </a:p>
          <a:p>
            <a:pPr>
              <a:spcBef>
                <a:spcPts val="1200"/>
              </a:spcBef>
            </a:pP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Structure of a Shortest Path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  <a:buClrTx/>
              <a:buSzTx/>
              <a:buNone/>
            </a:pPr>
            <a:r>
              <a:rPr lang="en-US" u="sng" dirty="0">
                <a:cs typeface="Times New Roman" pitchFamily="18" charset="0"/>
              </a:rPr>
              <a:t>Step 1</a:t>
            </a:r>
            <a:r>
              <a:rPr lang="en-US" dirty="0">
                <a:cs typeface="Times New Roman" pitchFamily="18" charset="0"/>
              </a:rPr>
              <a:t>: Characterize the structure of an optimal solution</a:t>
            </a: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r>
              <a:rPr lang="en-US" dirty="0">
                <a:cs typeface="Times New Roman" pitchFamily="18" charset="0"/>
              </a:rPr>
              <a:t>We proved (in Chapter 24) that all subsets of a shortest path are also shortest paths</a:t>
            </a: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r>
              <a:rPr lang="en-US" dirty="0">
                <a:cs typeface="Times New Roman" pitchFamily="18" charset="0"/>
              </a:rPr>
              <a:t>Suppose the graph is represented by an adjacency matrix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r>
              <a:rPr lang="en-US" dirty="0">
                <a:cs typeface="Times New Roman" pitchFamily="18" charset="0"/>
              </a:rPr>
              <a:t>Consider the shortest path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j,</a:t>
            </a:r>
            <a:r>
              <a:rPr lang="en-US" dirty="0">
                <a:cs typeface="Times New Roman" pitchFamily="18" charset="0"/>
              </a:rPr>
              <a:t> with no more than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cs typeface="Times New Roman" pitchFamily="18" charset="0"/>
              </a:rPr>
              <a:t> edges</a:t>
            </a: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r>
              <a:rPr lang="en-US" dirty="0">
                <a:cs typeface="Times New Roman" pitchFamily="18" charset="0"/>
              </a:rPr>
              <a:t>If there are no negative-weight cycles, then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cs typeface="Times New Roman" pitchFamily="18" charset="0"/>
              </a:rPr>
              <a:t> is finite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The Structure of a Shortest Path 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  <a:buClrTx/>
              <a:buSzTx/>
              <a:buNone/>
            </a:pPr>
            <a:r>
              <a:rPr lang="en-US" sz="2800" dirty="0">
                <a:cs typeface="Times New Roman" pitchFamily="18" charset="0"/>
              </a:rPr>
              <a:t>#1: Characterize the structure of an optimal solution</a:t>
            </a: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Since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cs typeface="Times New Roman" pitchFamily="18" charset="0"/>
              </a:rPr>
              <a:t> is finite, we can break the path down:</a:t>
            </a: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If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has weight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cs typeface="Times New Roman" pitchFamily="18" charset="0"/>
              </a:rPr>
              <a:t> and no edges</a:t>
            </a: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Otherwise, we can decompose the path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from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cs typeface="Times New Roman" pitchFamily="18" charset="0"/>
              </a:rPr>
              <a:t> into a path from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to some intermediate vertex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cs typeface="Times New Roman" pitchFamily="18" charset="0"/>
              </a:rPr>
              <a:t> and then a single edge from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cs typeface="Times New Roman" pitchFamily="18" charset="0"/>
              </a:rPr>
              <a:t>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ClrTx/>
              <a:buSzTx/>
              <a:buFontTx/>
              <a:buChar char="•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p'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contains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cs typeface="Times New Roman" pitchFamily="18" charset="0"/>
              </a:rPr>
              <a:t>edges, and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i, 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en-US" sz="2800" dirty="0">
                <a:cs typeface="Times New Roman" pitchFamily="18" charset="0"/>
              </a:rPr>
              <a:t> </a:t>
            </a:r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2847975" y="3977640"/>
            <a:ext cx="2286000" cy="852487"/>
            <a:chOff x="605" y="3456"/>
            <a:chExt cx="1699" cy="634"/>
          </a:xfrm>
        </p:grpSpPr>
        <p:sp>
          <p:nvSpPr>
            <p:cNvPr id="87063" name="Rectangle 5"/>
            <p:cNvSpPr>
              <a:spLocks noChangeArrowheads="1"/>
            </p:cNvSpPr>
            <p:nvPr/>
          </p:nvSpPr>
          <p:spPr bwMode="auto">
            <a:xfrm>
              <a:off x="605" y="3456"/>
              <a:ext cx="1699" cy="6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7056" name="Object 16"/>
            <p:cNvGraphicFramePr>
              <a:graphicFrameLocks noChangeAspect="1"/>
            </p:cNvGraphicFramePr>
            <p:nvPr/>
          </p:nvGraphicFramePr>
          <p:xfrm>
            <a:off x="922" y="3542"/>
            <a:ext cx="1066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6" name="Equation" r:id="rId4" imgW="571252" imgH="228501" progId="Equation.3">
                    <p:embed/>
                  </p:oleObj>
                </mc:Choice>
                <mc:Fallback>
                  <p:oleObj name="Equation" r:id="rId4" imgW="571252" imgH="228501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3542"/>
                          <a:ext cx="1066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05576" y="3977640"/>
            <a:ext cx="3294063" cy="852487"/>
            <a:chOff x="2909" y="3456"/>
            <a:chExt cx="2448" cy="634"/>
          </a:xfrm>
        </p:grpSpPr>
        <p:sp>
          <p:nvSpPr>
            <p:cNvPr id="87062" name="Rectangle 6"/>
            <p:cNvSpPr>
              <a:spLocks noChangeArrowheads="1"/>
            </p:cNvSpPr>
            <p:nvPr/>
          </p:nvSpPr>
          <p:spPr bwMode="auto">
            <a:xfrm>
              <a:off x="2909" y="3456"/>
              <a:ext cx="2448" cy="6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7057" name="Object 17"/>
            <p:cNvGraphicFramePr>
              <a:graphicFrameLocks noChangeAspect="1"/>
            </p:cNvGraphicFramePr>
            <p:nvPr/>
          </p:nvGraphicFramePr>
          <p:xfrm>
            <a:off x="3079" y="3542"/>
            <a:ext cx="199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7" name="Equation" r:id="rId6" imgW="1066800" imgH="228600" progId="Equation.3">
                    <p:embed/>
                  </p:oleObj>
                </mc:Choice>
                <mc:Fallback>
                  <p:oleObj name="Equation" r:id="rId6" imgW="1066800" imgH="2286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" y="3542"/>
                          <a:ext cx="1990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A Recursive Solution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Let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be the minimum weight of any path from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to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 that contains at most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cs typeface="Times New Roman" pitchFamily="18" charset="0"/>
              </a:rPr>
              <a:t> edges. 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When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dirty="0">
                <a:cs typeface="Times New Roman" pitchFamily="18" charset="0"/>
              </a:rPr>
              <a:t> (no edges at all), there is a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 </a:t>
            </a:r>
            <a:br>
              <a:rPr lang="en-US" dirty="0">
                <a:cs typeface="Times New Roman" pitchFamily="18" charset="0"/>
              </a:rPr>
            </a:br>
            <a:r>
              <a:rPr lang="en-US" dirty="0" err="1">
                <a:cs typeface="Times New Roman" pitchFamily="18" charset="0"/>
              </a:rPr>
              <a:t>iff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.  Thus:</a:t>
            </a:r>
          </a:p>
          <a:p>
            <a:pPr>
              <a:spcBef>
                <a:spcPts val="1200"/>
              </a:spcBef>
            </a:pPr>
            <a:endParaRPr lang="en-US" sz="3200" dirty="0">
              <a:cs typeface="Times New Roman" pitchFamily="18" charset="0"/>
            </a:endParaRPr>
          </a:p>
        </p:txBody>
      </p:sp>
      <p:graphicFrame>
        <p:nvGraphicFramePr>
          <p:cNvPr id="911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772026"/>
              </p:ext>
            </p:extLst>
          </p:nvPr>
        </p:nvGraphicFramePr>
        <p:xfrm>
          <a:off x="4267200" y="3429000"/>
          <a:ext cx="3649314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6" name="Equation" r:id="rId4" imgW="1041400" imgH="457200" progId="Equation.3">
                  <p:embed/>
                </p:oleObj>
              </mc:Choice>
              <mc:Fallback>
                <p:oleObj name="Equation" r:id="rId4" imgW="10414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3649314" cy="1600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A Recursive Solution 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>
                <a:cs typeface="Times New Roman" pitchFamily="18" charset="0"/>
              </a:rPr>
              <a:t>When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≥ 1</a:t>
            </a:r>
            <a:r>
              <a:rPr lang="en-US" sz="3200" dirty="0">
                <a:cs typeface="Times New Roman" pitchFamily="18" charset="0"/>
              </a:rPr>
              <a:t>, we compute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cs typeface="Times New Roman" pitchFamily="18" charset="0"/>
              </a:rPr>
              <a:t> as the minimum of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</a:rPr>
              <a:t>m-1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cs typeface="Times New Roman" pitchFamily="18" charset="0"/>
              </a:rPr>
              <a:t> (the best we can do with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– 1 </a:t>
            </a:r>
            <a:r>
              <a:rPr lang="en-US" sz="3200" dirty="0">
                <a:cs typeface="Times New Roman" pitchFamily="18" charset="0"/>
              </a:rPr>
              <a:t>edges), and the minimum weight of 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any path from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cs typeface="Times New Roman" pitchFamily="18" charset="0"/>
              </a:rPr>
              <a:t> to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200" dirty="0">
                <a:cs typeface="Times New Roman" pitchFamily="18" charset="0"/>
              </a:rPr>
              <a:t> containing at most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cs typeface="Times New Roman" pitchFamily="18" charset="0"/>
              </a:rPr>
              <a:t> edges, obtained by looking at all possible predecessors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>
                <a:cs typeface="Times New Roman" pitchFamily="18" charset="0"/>
              </a:rPr>
              <a:t> of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A Recursive Solution (3)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38" cy="5368925"/>
          </a:xfrm>
        </p:spPr>
        <p:txBody>
          <a:bodyPr/>
          <a:lstStyle/>
          <a:p>
            <a:r>
              <a:rPr lang="en-US" sz="3200" dirty="0">
                <a:cs typeface="Times New Roman" pitchFamily="18" charset="0"/>
              </a:rPr>
              <a:t>When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1: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 2" pitchFamily="18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(since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 for all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358446"/>
              </p:ext>
            </p:extLst>
          </p:nvPr>
        </p:nvGraphicFramePr>
        <p:xfrm>
          <a:off x="2072640" y="1691641"/>
          <a:ext cx="6307137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6" name="Equation" r:id="rId4" imgW="2133600" imgH="660400" progId="">
                  <p:embed/>
                </p:oleObj>
              </mc:Choice>
              <mc:Fallback>
                <p:oleObj name="Equation" r:id="rId4" imgW="2133600" imgH="6604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40" y="1691641"/>
                        <a:ext cx="6307137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A Recursive Solution (4)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A less-than-obvious side-effect of this definition: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en-US" dirty="0">
                <a:cs typeface="Times New Roman" pitchFamily="18" charset="0"/>
                <a:sym typeface="Symbol" pitchFamily="18" charset="2"/>
              </a:rPr>
              <a:t>If there are no negative-weight cycles, then the maximum length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(assuming that a path exists at all) will contain no more than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1)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edges (where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|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, of course)</a:t>
            </a:r>
          </a:p>
          <a:p>
            <a:pPr lvl="1"/>
            <a:endParaRPr lang="en-US" sz="2800" dirty="0">
              <a:cs typeface="Times New Roman" pitchFamily="18" charset="0"/>
              <a:sym typeface="Symbol" pitchFamily="18" charset="2"/>
            </a:endParaRPr>
          </a:p>
          <a:p>
            <a:pPr lvl="1"/>
            <a:endParaRPr lang="en-US" sz="2800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08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13372"/>
              </p:ext>
            </p:extLst>
          </p:nvPr>
        </p:nvGraphicFramePr>
        <p:xfrm>
          <a:off x="2438401" y="3794760"/>
          <a:ext cx="70834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4" name="Equation" r:id="rId4" imgW="2298700" imgH="254000" progId="">
                  <p:embed/>
                </p:oleObj>
              </mc:Choice>
              <mc:Fallback>
                <p:oleObj name="Equation" r:id="rId4" imgW="2298700" imgH="2540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794760"/>
                        <a:ext cx="708342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Paths - 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Chapter 24 introduced us to algorithms for single-source shortest paths.</a:t>
            </a:r>
          </a:p>
          <a:p>
            <a:pPr>
              <a:spcBef>
                <a:spcPts val="1200"/>
              </a:spcBef>
            </a:pPr>
            <a:r>
              <a:rPr lang="en-US" dirty="0"/>
              <a:t>In this chapter, we consider all-source shortest paths (i.e., the shortest path </a:t>
            </a:r>
            <a:r>
              <a:rPr lang="en-US" b="1" i="1" dirty="0"/>
              <a:t>from</a:t>
            </a:r>
            <a:r>
              <a:rPr lang="en-US" dirty="0"/>
              <a:t> every vertex </a:t>
            </a:r>
            <a:r>
              <a:rPr lang="en-US" b="1" i="1" dirty="0"/>
              <a:t>to</a:t>
            </a:r>
            <a:r>
              <a:rPr lang="en-US" dirty="0"/>
              <a:t> every other vertex)</a:t>
            </a:r>
          </a:p>
          <a:p>
            <a:pPr>
              <a:spcBef>
                <a:spcPts val="1200"/>
              </a:spcBef>
            </a:pPr>
            <a:r>
              <a:rPr lang="en-US" dirty="0"/>
              <a:t>We </a:t>
            </a:r>
            <a:r>
              <a:rPr lang="en-US" i="1" u="sng" dirty="0"/>
              <a:t>could</a:t>
            </a:r>
            <a:r>
              <a:rPr lang="en-US" dirty="0"/>
              <a:t> use the single-source algorithms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/>
              <a:t> times (single-sourced once from each of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/>
              <a:t> vertices)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Compute Solution Bottom-Up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dirty="0">
                <a:cs typeface="Times New Roman" pitchFamily="18" charset="0"/>
              </a:rPr>
              <a:t>Given our input matrix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dirty="0">
                <a:cs typeface="Times New Roman" pitchFamily="18" charset="0"/>
              </a:rPr>
              <a:t> we now compute a series of matrices: </a:t>
            </a:r>
          </a:p>
          <a:p>
            <a:pPr marL="36512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  <a:sym typeface="Symbol"/>
              </a:rPr>
              <a:t> –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1)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where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1, 2, …,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en-US" dirty="0">
                <a:cs typeface="Times New Roman" pitchFamily="18" charset="0"/>
              </a:rPr>
              <a:t>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	we have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  <a:defRPr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3200" dirty="0">
                <a:cs typeface="Times New Roman" pitchFamily="18" charset="0"/>
              </a:rPr>
              <a:t>Note that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cs typeface="Times New Roman" pitchFamily="18" charset="0"/>
              </a:rPr>
              <a:t>for all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latin typeface="+mj-lt"/>
                <a:cs typeface="Times New Roman" pitchFamily="18" charset="0"/>
              </a:rPr>
              <a:t>so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The Algorithm to Do This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Given matrices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cs typeface="Times New Roman" pitchFamily="18" charset="0"/>
              </a:rPr>
              <a:t>compute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cs typeface="Times New Roman" pitchFamily="18" charset="0"/>
              </a:rPr>
              <a:t>In other words, extend the shortest paths computed so far by one edge.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Extend-Shortest-Paths </a:t>
            </a:r>
            <a:r>
              <a:rPr lang="en-US" dirty="0"/>
              <a:t>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38" cy="53689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Extend-Shortest-Paths(</a:t>
            </a:r>
            <a:r>
              <a:rPr lang="en-US" sz="3200" i="1" cap="small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cap="small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L.rows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91463" y="3336925"/>
            <a:ext cx="18415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Run Time:</a:t>
            </a:r>
          </a:p>
          <a:p>
            <a:pPr algn="ctr"/>
            <a:r>
              <a:rPr lang="en-US" sz="2800" dirty="0">
                <a:sym typeface="Symbol" pitchFamily="18" charset="2"/>
              </a:rPr>
              <a:t>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Compared to Matrix Multiplication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r>
              <a:rPr lang="en-US" sz="3200" dirty="0">
                <a:cs typeface="Times New Roman" pitchFamily="18" charset="0"/>
              </a:rPr>
              <a:t>The product of two matrices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>
                <a:cs typeface="Times New Roman" pitchFamily="18" charset="0"/>
              </a:rPr>
              <a:t> of two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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matrices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can be computed by</a:t>
            </a:r>
          </a:p>
          <a:p>
            <a:endParaRPr lang="en-US" sz="3200" dirty="0">
              <a:cs typeface="Times New Roman" pitchFamily="18" charset="0"/>
              <a:sym typeface="Symbol" pitchFamily="18" charset="2"/>
            </a:endParaRPr>
          </a:p>
          <a:p>
            <a:endParaRPr lang="en-US" sz="28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Substituting:	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  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				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	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min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 	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	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  +	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				  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 (identities)</a:t>
            </a:r>
          </a:p>
          <a:p>
            <a:pPr>
              <a:buFont typeface="Wingdings 2" pitchFamily="18" charset="2"/>
              <a:buNone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	</a:t>
            </a:r>
          </a:p>
          <a:p>
            <a:pPr>
              <a:buFont typeface="Wingdings 2" pitchFamily="18" charset="2"/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038068"/>
              </p:ext>
            </p:extLst>
          </p:nvPr>
        </p:nvGraphicFramePr>
        <p:xfrm>
          <a:off x="4530725" y="1920241"/>
          <a:ext cx="243998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0" name="Equation" r:id="rId4" imgW="1002865" imgH="431613" progId="">
                  <p:embed/>
                </p:oleObj>
              </mc:Choice>
              <mc:Fallback>
                <p:oleObj name="Equation" r:id="rId4" imgW="1002865" imgH="431613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920241"/>
                        <a:ext cx="2439988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Matrix-Multiply </a:t>
            </a:r>
            <a:r>
              <a:rPr lang="en-US" dirty="0"/>
              <a:t>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38" cy="53689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Matrix-Multiply(</a:t>
            </a:r>
            <a:r>
              <a:rPr lang="en-US" sz="3200" i="1" cap="small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cap="small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A.rows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c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     </a:t>
            </a:r>
            <a:r>
              <a:rPr lang="en-US" sz="3200" i="1" dirty="0" err="1">
                <a:latin typeface="Times New Roman"/>
                <a:cs typeface="Times New Roman"/>
              </a:rPr>
              <a:t>c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0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        </a:t>
            </a:r>
            <a:r>
              <a:rPr lang="en-US" sz="3200" i="1" dirty="0" err="1">
                <a:latin typeface="Times New Roman"/>
                <a:cs typeface="Times New Roman"/>
              </a:rPr>
              <a:t>c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3200" i="1" dirty="0" err="1">
                <a:latin typeface="Times New Roman"/>
                <a:cs typeface="Times New Roman"/>
              </a:rPr>
              <a:t>c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a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spcBef>
                <a:spcPts val="720"/>
              </a:spcBef>
            </a:pPr>
            <a:r>
              <a:rPr lang="en-US" dirty="0"/>
              <a:t>Back to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720"/>
              </a:spcBef>
              <a:defRPr/>
            </a:pPr>
            <a:r>
              <a:rPr lang="en-US" sz="3200" dirty="0">
                <a:cs typeface="Times New Roman" pitchFamily="18" charset="0"/>
              </a:rPr>
              <a:t>We compute the shortest paths by extending the shortest paths edge-by-edge.</a:t>
            </a:r>
          </a:p>
          <a:p>
            <a:pPr>
              <a:spcBef>
                <a:spcPts val="720"/>
              </a:spcBef>
              <a:defRPr/>
            </a:pPr>
            <a:r>
              <a:rPr lang="en-US" sz="3200" dirty="0">
                <a:cs typeface="Times New Roman" pitchFamily="18" charset="0"/>
                <a:sym typeface="Symbol"/>
              </a:rPr>
              <a:t>If we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A B</a:t>
            </a:r>
            <a:r>
              <a:rPr lang="en-US" sz="3200" dirty="0">
                <a:cs typeface="Times New Roman" pitchFamily="18" charset="0"/>
              </a:rPr>
              <a:t> denote the “product” from </a:t>
            </a: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Extend-Shortest-Paths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cs typeface="Times New Roman" pitchFamily="18" charset="0"/>
              </a:rPr>
              <a:t>, then the computation of our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3200" dirty="0">
                <a:cs typeface="Times New Roman" pitchFamily="18" charset="0"/>
              </a:rPr>
              <a:t> matrices is: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 =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 =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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=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 =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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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= W 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		…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n-1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,  the shortest-path weights</a:t>
            </a:r>
            <a:endParaRPr lang="en-US" sz="2800" baseline="40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Slow-All-Pairs-Shortest-Paths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38" cy="53689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Slow-All-Pairs-Shortest-Paths(</a:t>
            </a:r>
            <a:r>
              <a:rPr lang="en-US" i="1" cap="small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W.rows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/>
                <a:cs typeface="Times New Roman"/>
              </a:rPr>
              <a:t>(1)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n –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1)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/>
                <a:cs typeface="Times New Roman"/>
              </a:rPr>
              <a:t>(</a:t>
            </a:r>
            <a:r>
              <a:rPr lang="en-US" i="1" baseline="40000" dirty="0">
                <a:latin typeface="Times New Roman"/>
                <a:cs typeface="Times New Roman"/>
              </a:rPr>
              <a:t>m</a:t>
            </a:r>
            <a:r>
              <a:rPr lang="en-US" baseline="40000" dirty="0">
                <a:latin typeface="Times New Roman"/>
                <a:cs typeface="Times New Roman"/>
              </a:rPr>
              <a:t>)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 Extend-Shortest-Paths(</a:t>
            </a:r>
            <a:r>
              <a:rPr lang="en-US" i="1" cap="small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/>
                <a:cs typeface="Times New Roman"/>
              </a:rPr>
              <a:t>(</a:t>
            </a:r>
            <a:r>
              <a:rPr lang="en-US" i="1" baseline="40000" dirty="0">
                <a:latin typeface="Times New Roman"/>
                <a:cs typeface="Times New Roman"/>
              </a:rPr>
              <a:t>m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r>
              <a:rPr lang="en-US" baseline="40000" dirty="0">
                <a:latin typeface="Times New Roman"/>
                <a:cs typeface="Times New Roman"/>
              </a:rPr>
              <a:t>1)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cap="small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/>
                <a:cs typeface="Times New Roman"/>
              </a:rPr>
              <a:t>(</a:t>
            </a:r>
            <a:r>
              <a:rPr lang="en-US" i="1" baseline="40000" dirty="0">
                <a:latin typeface="Times New Roman"/>
                <a:cs typeface="Times New Roman"/>
              </a:rPr>
              <a:t>n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r>
              <a:rPr lang="en-US" baseline="40000" dirty="0">
                <a:latin typeface="Times New Roman"/>
                <a:cs typeface="Times New Roman"/>
              </a:rPr>
              <a:t>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35880" y="4526280"/>
            <a:ext cx="18415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Run Time:</a:t>
            </a:r>
          </a:p>
          <a:p>
            <a:pPr algn="ctr"/>
            <a:r>
              <a:rPr lang="en-US" sz="2800">
                <a:sym typeface="Symbol" pitchFamily="18" charset="2"/>
              </a:rPr>
              <a:t>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1638" y="869316"/>
            <a:ext cx="6629400" cy="5622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Example – Fig 5.1</a:t>
            </a:r>
          </a:p>
        </p:txBody>
      </p:sp>
      <p:pic>
        <p:nvPicPr>
          <p:cNvPr id="1280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125" y="914400"/>
            <a:ext cx="6446838" cy="549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If That’s the Slow Way, …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cs typeface="Times New Roman" pitchFamily="18" charset="0"/>
              </a:rPr>
              <a:t>…Then how can we speed up the process?</a:t>
            </a:r>
            <a:endParaRPr lang="en-US" sz="2800" baseline="4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First, we don’t need ALL of the intermediate matrices used </a:t>
            </a:r>
            <a:br>
              <a:rPr lang="en-US" sz="3200" dirty="0">
                <a:cs typeface="Times New Roman" pitchFamily="18" charset="0"/>
                <a:sym typeface="Symbol" pitchFamily="18" charset="2"/>
              </a:rPr>
            </a:br>
            <a:r>
              <a:rPr lang="en-US" sz="3200" dirty="0">
                <a:cs typeface="Times New Roman" pitchFamily="18" charset="0"/>
                <a:sym typeface="Symbol" pitchFamily="18" charset="2"/>
              </a:rPr>
              <a:t>in calculating the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– 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matrix; just that last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1)</a:t>
            </a:r>
            <a:r>
              <a:rPr lang="en-US" sz="3200" i="1" baseline="40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one.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Second, we said that the shortest path has no more than </a:t>
            </a:r>
            <a:br>
              <a:rPr lang="en-US" sz="3200" dirty="0">
                <a:cs typeface="Times New Roman" pitchFamily="18" charset="0"/>
                <a:sym typeface="Symbol" pitchFamily="18" charset="2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If That’s the Slow Way, …(2)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Third, we said that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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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This has </a:t>
            </a:r>
            <a:r>
              <a:rPr lang="en-US" sz="2800" i="1" dirty="0">
                <a:cs typeface="Times New Roman" pitchFamily="18" charset="0"/>
                <a:sym typeface="Symbol" pitchFamily="18" charset="2"/>
              </a:rPr>
              <a:t>huge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implications!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If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is the matrix containing the shortest path lengths from each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, with each path containing no more than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edges, and we don’t need any more than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1)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edges to represent the shortest path, then it doesn’t matter </a:t>
            </a:r>
            <a:r>
              <a:rPr lang="en-US" sz="2800" b="1" i="1" dirty="0">
                <a:cs typeface="Times New Roman" pitchFamily="18" charset="0"/>
                <a:sym typeface="Symbol" pitchFamily="18" charset="2"/>
              </a:rPr>
              <a:t>how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large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is (as long as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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Paths – Introduction 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7149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Using the Chapter 24 algorithms:</a:t>
            </a:r>
          </a:p>
          <a:p>
            <a:pPr>
              <a:spcBef>
                <a:spcPts val="1200"/>
              </a:spcBef>
            </a:pPr>
            <a:r>
              <a:rPr lang="en-US" dirty="0"/>
              <a:t>If there are no negative weights, we can use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we implement the min-priority queues using linear arrays,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would require:</a:t>
            </a:r>
            <a:br>
              <a:rPr lang="en-US" dirty="0"/>
            </a:br>
            <a:br>
              <a:rPr lang="en-US" sz="1100" dirty="0"/>
            </a:br>
            <a:r>
              <a:rPr lang="en-US" dirty="0"/>
              <a:t>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+V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A binary min-heap priority queue requires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spcBef>
                <a:spcPts val="1200"/>
              </a:spcBef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is better than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if the graph is sparse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A Fibonacci heap gets us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V+VE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If That’s the Slow Way, …(3)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80644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Let’s put some numbers on this idea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Suppose our graph has 10 nodes.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If the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has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i.e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, 9) edges, then the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containing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no more than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1,000,000 edges is still that same 9-edge path!</a:t>
            </a:r>
          </a:p>
          <a:p>
            <a:pPr marL="1143000" lvl="2" indent="-228600">
              <a:spcBef>
                <a:spcPts val="1200"/>
              </a:spcBef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No shortest path can use more than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edges, so if it can’t use more than 9, it can’t use more than 10, or 11, or 1,000,000.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The implication is that </a:t>
            </a:r>
            <a:r>
              <a:rPr lang="en-US" u="sng" dirty="0">
                <a:cs typeface="Times New Roman" pitchFamily="18" charset="0"/>
                <a:sym typeface="Symbol" pitchFamily="18" charset="2"/>
              </a:rPr>
              <a:t>we can over-shoot 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, and we don’t lose anything.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Why would we possibly want to do more matrix multiplications than necessary?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We don’t, but there’s a way to avoid many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If That’s the Slow Way, …(4)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714999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[Aside]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How do we compute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1024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?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We can perform 1023 multiplications: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*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*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*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*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*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*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Or we can compute: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 = x * x	y = 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 = y * y	z = 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= z * z	q = 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 = q * q	p = 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16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 = p * p	r = 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32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= r * r		s = 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64</a:t>
            </a:r>
          </a:p>
          <a:p>
            <a:pPr lvl="1"/>
            <a:r>
              <a:rPr lang="en-US" dirty="0">
                <a:cs typeface="Times New Roman" pitchFamily="18" charset="0"/>
                <a:sym typeface="Symbol" pitchFamily="18" charset="2"/>
              </a:rPr>
              <a:t>…		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?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1024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 multiplications gives us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If That’s the Slow Way, …(5)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714999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"The implication is that </a:t>
            </a:r>
            <a:r>
              <a:rPr lang="en-US" sz="3200" u="sng" dirty="0">
                <a:cs typeface="Times New Roman" pitchFamily="18" charset="0"/>
                <a:sym typeface="Symbol" pitchFamily="18" charset="2"/>
              </a:rPr>
              <a:t>we can over-shoot </a:t>
            </a:r>
            <a:r>
              <a:rPr lang="en-US" sz="3200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, and we don’t lose anything"</a:t>
            </a:r>
          </a:p>
          <a:p>
            <a:pPr>
              <a:spcBef>
                <a:spcPts val="9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Why would we possibly want to do </a:t>
            </a:r>
            <a:r>
              <a:rPr lang="en-US" sz="3200" i="1" u="sng" dirty="0">
                <a:cs typeface="Times New Roman" pitchFamily="18" charset="0"/>
                <a:sym typeface="Symbol" pitchFamily="18" charset="2"/>
              </a:rPr>
              <a:t>more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than the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matrix multiplications?</a:t>
            </a:r>
          </a:p>
          <a:p>
            <a:pPr>
              <a:spcBef>
                <a:spcPts val="9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We don’t!!   We want to do as </a:t>
            </a:r>
            <a:r>
              <a:rPr lang="en-US" sz="3200" i="1" u="sng" dirty="0">
                <a:cs typeface="Times New Roman" pitchFamily="18" charset="0"/>
                <a:sym typeface="Symbol" pitchFamily="18" charset="2"/>
              </a:rPr>
              <a:t>few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as possible!!</a:t>
            </a:r>
          </a:p>
          <a:p>
            <a:pPr>
              <a:spcBef>
                <a:spcPts val="9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Suppose we want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(8)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, (i.e., we have 9 vertices)</a:t>
            </a:r>
          </a:p>
          <a:p>
            <a:pPr>
              <a:spcBef>
                <a:spcPts val="9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Rather than computing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WWWWWWWW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, why not compute </a:t>
            </a:r>
            <a:br>
              <a:rPr lang="en-US" sz="3200" dirty="0">
                <a:cs typeface="Times New Roman" pitchFamily="18" charset="0"/>
                <a:sym typeface="Symbol" pitchFamily="18" charset="2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WW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and then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AA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and then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BB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 (i.e.,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, </a:t>
            </a:r>
            <a:br>
              <a:rPr lang="en-US" sz="3200" dirty="0">
                <a:cs typeface="Times New Roman" pitchFamily="18" charset="0"/>
                <a:sym typeface="Symbol" pitchFamily="18" charset="2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, and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)?</a:t>
            </a:r>
          </a:p>
          <a:p>
            <a:pPr>
              <a:spcBef>
                <a:spcPts val="9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That gets us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(8)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with only 3 matrix multiplications!</a:t>
            </a:r>
            <a:endParaRPr lang="en-US" sz="32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If That’s the Slow Way, …(5)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7149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Suppose we want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(20)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, (i.e.,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= 21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Using successive squaring, we can get to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(16)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in four matrix multiplications, and we can then use four more to get from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(16)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(20)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(eight in all).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But we said we can overshoot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and not lose anything!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So, we compute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(32)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in 5 matrix multiplications, knowing that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(32)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i="1" u="sng" dirty="0">
                <a:cs typeface="Times New Roman" pitchFamily="18" charset="0"/>
                <a:sym typeface="Symbol" pitchFamily="18" charset="2"/>
              </a:rPr>
              <a:t>is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(20)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(when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= 21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Our run time is now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3200" dirty="0">
                <a:sym typeface="Symbol" pitchFamily="18" charset="2"/>
              </a:rPr>
              <a:t>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200" dirty="0">
                <a:cs typeface="Times New Roman" pitchFamily="18" charset="0"/>
              </a:rPr>
              <a:t> per matrix multiply, times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3200" dirty="0">
                <a:cs typeface="Times New Roman" pitchFamily="18" charset="0"/>
              </a:rPr>
              <a:t>of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Yet Another Way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Another dynamic programming algorithm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cap="small" dirty="0">
                <a:latin typeface="Times New Roman" pitchFamily="18" charset="0"/>
                <a:cs typeface="Times New Roman" pitchFamily="18" charset="0"/>
              </a:rPr>
              <a:t>Floyd-</a:t>
            </a:r>
            <a:r>
              <a:rPr lang="en-US" sz="3000" cap="small" dirty="0" err="1">
                <a:latin typeface="Times New Roman" pitchFamily="18" charset="0"/>
                <a:cs typeface="Times New Roman" pitchFamily="18" charset="0"/>
              </a:rPr>
              <a:t>Warshall</a:t>
            </a:r>
            <a:r>
              <a:rPr lang="en-US" sz="3000" dirty="0">
                <a:cs typeface="Times New Roman" pitchFamily="18" charset="0"/>
              </a:rPr>
              <a:t> runs in </a:t>
            </a:r>
            <a:r>
              <a:rPr lang="en-US" sz="3000" dirty="0">
                <a:sym typeface="Symbol" pitchFamily="18" charset="2"/>
              </a:rPr>
              <a:t>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3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3000" dirty="0">
                <a:cs typeface="Times New Roman" pitchFamily="18" charset="0"/>
              </a:rPr>
              <a:t> time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Allows negative-weight edges, but no negative-weight cycles </a:t>
            </a:r>
            <a:br>
              <a:rPr lang="en-US" sz="3000" dirty="0">
                <a:cs typeface="Times New Roman" pitchFamily="18" charset="0"/>
              </a:rPr>
            </a:br>
            <a:r>
              <a:rPr lang="en-US" sz="3000" dirty="0">
                <a:cs typeface="Times New Roman" pitchFamily="18" charset="0"/>
              </a:rPr>
              <a:t>(as before)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We define the </a:t>
            </a:r>
            <a:r>
              <a:rPr lang="en-US" sz="3000" i="1" dirty="0">
                <a:cs typeface="Times New Roman" pitchFamily="18" charset="0"/>
              </a:rPr>
              <a:t>intermediate vertices</a:t>
            </a:r>
            <a:r>
              <a:rPr lang="en-US" sz="3000" dirty="0">
                <a:cs typeface="Times New Roman" pitchFamily="18" charset="0"/>
              </a:rPr>
              <a:t> of a path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dirty="0">
                <a:cs typeface="Times New Roman" pitchFamily="18" charset="0"/>
              </a:rPr>
              <a:t> between vertices </a:t>
            </a:r>
            <a:br>
              <a:rPr lang="en-US" sz="3000" dirty="0">
                <a:cs typeface="Times New Roman" pitchFamily="18" charset="0"/>
              </a:rPr>
            </a:b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cs typeface="Times New Roman" pitchFamily="18" charset="0"/>
              </a:rPr>
              <a:t> and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cs typeface="Times New Roman" pitchFamily="18" charset="0"/>
              </a:rPr>
              <a:t> as all vertices along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dirty="0">
                <a:cs typeface="Times New Roman" pitchFamily="18" charset="0"/>
              </a:rPr>
              <a:t> </a:t>
            </a:r>
            <a:r>
              <a:rPr lang="en-US" sz="3000" i="1" u="sng" dirty="0">
                <a:cs typeface="Times New Roman" pitchFamily="18" charset="0"/>
              </a:rPr>
              <a:t>except</a:t>
            </a:r>
            <a:r>
              <a:rPr lang="en-US" sz="3000" dirty="0">
                <a:cs typeface="Times New Roman" pitchFamily="18" charset="0"/>
              </a:rPr>
              <a:t> for vertices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cs typeface="Times New Roman" pitchFamily="18" charset="0"/>
              </a:rPr>
              <a:t> and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cs typeface="Times New Roman" pitchFamily="18" charset="0"/>
              </a:rPr>
              <a:t>.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endParaRPr lang="en-US" sz="3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Yet Another Way 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Observe: if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= 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3000" dirty="0">
                <a:cs typeface="Times New Roman" pitchFamily="18" charset="0"/>
              </a:rPr>
              <a:t>, consider some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cs typeface="Times New Roman" pitchFamily="18" charset="0"/>
              </a:rPr>
              <a:t>-sized subset, </a:t>
            </a:r>
            <a:br>
              <a:rPr lang="en-US" sz="3000" dirty="0">
                <a:cs typeface="Times New Roman" pitchFamily="18" charset="0"/>
              </a:rPr>
            </a:b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3000" dirty="0">
              <a:cs typeface="Times New Roman" pitchFamily="18" charset="0"/>
            </a:endParaRP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For any pair of vertices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cs typeface="Times New Roman" pitchFamily="18" charset="0"/>
              </a:rPr>
              <a:t>, consider all paths from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cs typeface="Times New Roman" pitchFamily="18" charset="0"/>
              </a:rPr>
              <a:t> to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cs typeface="Times New Roman" pitchFamily="18" charset="0"/>
              </a:rPr>
              <a:t> whose intermediate vertices are all drawn from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3000" dirty="0">
                <a:cs typeface="Times New Roman" pitchFamily="18" charset="0"/>
              </a:rPr>
              <a:t>, and let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dirty="0">
                <a:cs typeface="Times New Roman" pitchFamily="18" charset="0"/>
              </a:rPr>
              <a:t> be a (simple) minimum-length path among them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“Drawn from” doesn’t necessarily mean we need all of them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endParaRPr lang="en-US" sz="3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Yet Another Way (3)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If the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baseline="4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dirty="0">
                <a:cs typeface="Times New Roman" pitchFamily="18" charset="0"/>
              </a:rPr>
              <a:t> vertex in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3000" dirty="0">
                <a:cs typeface="Times New Roman" pitchFamily="18" charset="0"/>
              </a:rPr>
              <a:t> is </a:t>
            </a:r>
            <a:r>
              <a:rPr lang="en-US" sz="3000" i="1" u="sng" dirty="0">
                <a:cs typeface="Times New Roman" pitchFamily="18" charset="0"/>
              </a:rPr>
              <a:t>not</a:t>
            </a:r>
            <a:r>
              <a:rPr lang="en-US" sz="3000" dirty="0">
                <a:cs typeface="Times New Roman" pitchFamily="18" charset="0"/>
              </a:rPr>
              <a:t> an intermediate vertex of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cs typeface="Times New Roman" pitchFamily="18" charset="0"/>
              </a:rPr>
              <a:t>, then we only need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 –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1}</a:t>
            </a:r>
            <a:r>
              <a:rPr lang="en-US" sz="3000" dirty="0">
                <a:cs typeface="Times New Roman" pitchFamily="18" charset="0"/>
              </a:rPr>
              <a:t>.</a:t>
            </a:r>
          </a:p>
          <a:p>
            <a:pPr marL="701675" lvl="2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2600" dirty="0">
                <a:cs typeface="Times New Roman" pitchFamily="18" charset="0"/>
              </a:rPr>
              <a:t>So, a shortest path from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cs typeface="Times New Roman" pitchFamily="18" charset="0"/>
              </a:rPr>
              <a:t> to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>
                <a:cs typeface="Times New Roman" pitchFamily="18" charset="0"/>
              </a:rPr>
              <a:t> with all of its intermediate vertices in </a:t>
            </a:r>
            <a:br>
              <a:rPr lang="en-US" sz="2600" dirty="0"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{1, 2, …,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k –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1}</a:t>
            </a:r>
            <a:r>
              <a:rPr lang="en-US" sz="2600" dirty="0">
                <a:cs typeface="Times New Roman" pitchFamily="18" charset="0"/>
              </a:rPr>
              <a:t> is also a shortest path with all of its intermediate vertices in </a:t>
            </a:r>
            <a:br>
              <a:rPr lang="en-US" sz="2600" dirty="0"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{1, 2, …,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cs typeface="Times New Roman" pitchFamily="18" charset="0"/>
            </a:endParaRPr>
          </a:p>
          <a:p>
            <a:pPr marL="419100" lvl="1" indent="-382588">
              <a:spcBef>
                <a:spcPts val="1200"/>
              </a:spcBef>
              <a:buSzPct val="80000"/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Yet Another Way (4)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6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If the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baseline="4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dirty="0">
                <a:cs typeface="Times New Roman" pitchFamily="18" charset="0"/>
              </a:rPr>
              <a:t> vertex in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3000" dirty="0">
                <a:cs typeface="Times New Roman" pitchFamily="18" charset="0"/>
              </a:rPr>
              <a:t> </a:t>
            </a:r>
            <a:r>
              <a:rPr lang="en-US" sz="3000" i="1" u="sng" dirty="0">
                <a:cs typeface="Times New Roman" pitchFamily="18" charset="0"/>
              </a:rPr>
              <a:t>is</a:t>
            </a:r>
            <a:r>
              <a:rPr lang="en-US" sz="3000" dirty="0">
                <a:cs typeface="Times New Roman" pitchFamily="18" charset="0"/>
              </a:rPr>
              <a:t> an intermediate vertex of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dirty="0">
                <a:cs typeface="Times New Roman" pitchFamily="18" charset="0"/>
              </a:rPr>
              <a:t>, then we can break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dirty="0">
                <a:cs typeface="Times New Roman" pitchFamily="18" charset="0"/>
              </a:rPr>
              <a:t> down into: </a:t>
            </a:r>
          </a:p>
          <a:p>
            <a:pPr marL="419100" lvl="1" indent="-382588">
              <a:spcBef>
                <a:spcPts val="1600"/>
              </a:spcBef>
              <a:buSzPct val="80000"/>
              <a:buFont typeface="Wingdings 2" pitchFamily="18" charset="2"/>
              <a:buChar char="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spcBef>
                <a:spcPts val="16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By Lemma 24.1,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>
                <a:cs typeface="Times New Roman" pitchFamily="18" charset="0"/>
              </a:rPr>
              <a:t> is a shortest path from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cs typeface="Times New Roman" pitchFamily="18" charset="0"/>
              </a:rPr>
              <a:t> to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cs typeface="Times New Roman" pitchFamily="18" charset="0"/>
              </a:rPr>
              <a:t> with all intermediate vertices in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419100" lvl="1" indent="-382588">
              <a:spcBef>
                <a:spcPts val="16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Because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cs typeface="Times New Roman" pitchFamily="18" charset="0"/>
              </a:rPr>
              <a:t>is not an </a:t>
            </a:r>
            <a:r>
              <a:rPr lang="en-US" sz="3000" u="sng" dirty="0">
                <a:cs typeface="Times New Roman" pitchFamily="18" charset="0"/>
              </a:rPr>
              <a:t>intermediate</a:t>
            </a:r>
            <a:r>
              <a:rPr lang="en-US" sz="3000" dirty="0">
                <a:cs typeface="Times New Roman" pitchFamily="18" charset="0"/>
              </a:rPr>
              <a:t> vertex of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000" dirty="0">
                <a:cs typeface="Times New Roman" pitchFamily="18" charset="0"/>
              </a:rPr>
              <a:t>is a shortest path from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cs typeface="Times New Roman" pitchFamily="18" charset="0"/>
              </a:rPr>
              <a:t> to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cs typeface="Times New Roman" pitchFamily="18" charset="0"/>
              </a:rPr>
              <a:t> with all intermediate vertices in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k–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1}.</a:t>
            </a:r>
            <a:endParaRPr lang="en-US" sz="3000" dirty="0">
              <a:cs typeface="Times New Roman" pitchFamily="18" charset="0"/>
            </a:endParaRPr>
          </a:p>
          <a:p>
            <a:pPr marL="419100" lvl="1" indent="-382588">
              <a:spcBef>
                <a:spcPts val="16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Similarly,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3000" dirty="0">
                <a:cs typeface="Times New Roman" pitchFamily="18" charset="0"/>
              </a:rPr>
              <a:t>is a shortest path from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cs typeface="Times New Roman" pitchFamily="18" charset="0"/>
              </a:rPr>
              <a:t> to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cs typeface="Times New Roman" pitchFamily="18" charset="0"/>
              </a:rPr>
              <a:t> with all intermediate vertices in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k–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1}.</a:t>
            </a:r>
            <a:endParaRPr lang="en-US" sz="3000" dirty="0">
              <a:cs typeface="Times New Roman" pitchFamily="18" charset="0"/>
            </a:endParaRPr>
          </a:p>
        </p:txBody>
      </p:sp>
      <p:graphicFrame>
        <p:nvGraphicFramePr>
          <p:cNvPr id="113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62838"/>
              </p:ext>
            </p:extLst>
          </p:nvPr>
        </p:nvGraphicFramePr>
        <p:xfrm>
          <a:off x="4645026" y="2011681"/>
          <a:ext cx="22764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4" name="Equation" r:id="rId4" imgW="1130300" imgH="228600" progId="">
                  <p:embed/>
                </p:oleObj>
              </mc:Choice>
              <mc:Fallback>
                <p:oleObj name="Equation" r:id="rId4" imgW="1130300" imgH="2286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6" y="2011681"/>
                        <a:ext cx="22764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Recursive Solution (D.P. Step #2)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Let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0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baseline="4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dirty="0">
                <a:cs typeface="Times New Roman" pitchFamily="18" charset="0"/>
              </a:rPr>
              <a:t> be the weight of a shortest path from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cs typeface="Times New Roman" pitchFamily="18" charset="0"/>
              </a:rPr>
              <a:t> to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cs typeface="Times New Roman" pitchFamily="18" charset="0"/>
              </a:rPr>
              <a:t> in which all intermediate vertices come from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3000" dirty="0">
                <a:cs typeface="Times New Roman" pitchFamily="18" charset="0"/>
              </a:rPr>
              <a:t> 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If 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z="3000" dirty="0">
                <a:cs typeface="Times New Roman" pitchFamily="18" charset="0"/>
              </a:rPr>
              <a:t>, then a path from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cs typeface="Times New Roman" pitchFamily="18" charset="0"/>
              </a:rPr>
              <a:t> to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cs typeface="Times New Roman" pitchFamily="18" charset="0"/>
              </a:rPr>
              <a:t> has no intermediate vertices at all, so it has, at most, a single edge: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000" baseline="4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3000" dirty="0"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000" dirty="0">
                <a:cs typeface="Times New Roman" pitchFamily="18" charset="0"/>
              </a:rPr>
              <a:t>.  Thus:</a:t>
            </a:r>
          </a:p>
          <a:p>
            <a:pPr marL="419100" lvl="1" indent="-382588">
              <a:spcBef>
                <a:spcPts val="1200"/>
              </a:spcBef>
              <a:buSzPct val="80000"/>
              <a:buNone/>
            </a:pPr>
            <a:endParaRPr lang="en-US" sz="3200" dirty="0">
              <a:cs typeface="Times New Roman" pitchFamily="18" charset="0"/>
            </a:endParaRPr>
          </a:p>
        </p:txBody>
      </p:sp>
      <p:graphicFrame>
        <p:nvGraphicFramePr>
          <p:cNvPr id="11469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451564"/>
              </p:ext>
            </p:extLst>
          </p:nvPr>
        </p:nvGraphicFramePr>
        <p:xfrm>
          <a:off x="1752600" y="3611880"/>
          <a:ext cx="8695322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6" name="Equation" r:id="rId4" imgW="2451100" imgH="533400" progId="">
                  <p:embed/>
                </p:oleObj>
              </mc:Choice>
              <mc:Fallback>
                <p:oleObj name="Equation" r:id="rId4" imgW="2451100" imgH="5334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11880"/>
                        <a:ext cx="8695322" cy="1892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Recursive Solution (D.P. Step #2)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</a:rPr>
              <a:t>Since there are only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cs typeface="Times New Roman" pitchFamily="18" charset="0"/>
              </a:rPr>
              <a:t> vertices, the matrix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cs typeface="Times New Roman" pitchFamily="18" charset="0"/>
              </a:rPr>
              <a:t> holds the final result:</a:t>
            </a: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baseline="4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for all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buSzPct val="80000"/>
              <a:buNone/>
            </a:pPr>
            <a:endParaRPr lang="en-US" sz="32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Paths – Introduction (3)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If there </a:t>
            </a:r>
            <a:r>
              <a:rPr lang="en-US" b="1" i="1" dirty="0"/>
              <a:t>are</a:t>
            </a:r>
            <a:r>
              <a:rPr lang="en-US" dirty="0"/>
              <a:t> negative weights, we can’t use </a:t>
            </a:r>
            <a:r>
              <a:rPr lang="en-US" dirty="0" err="1"/>
              <a:t>Dijkstra’s</a:t>
            </a:r>
            <a:r>
              <a:rPr lang="en-US" dirty="0"/>
              <a:t> algorithm at all!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we use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, the run-time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/>
              <a:t>If the graph is dense, then 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>
                <a:cs typeface="Times New Roman" pitchFamily="18" charset="0"/>
              </a:rPr>
              <a:t>|</a:t>
            </a:r>
            <a:r>
              <a:rPr lang="en-US" dirty="0"/>
              <a:t> approaches 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cs typeface="Times New Roman" pitchFamily="18" charset="0"/>
              </a:rPr>
              <a:t>|</a:t>
            </a:r>
            <a:r>
              <a:rPr lang="en-US" dirty="0"/>
              <a:t>, so the run time becomes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We can do better, and without fancy data structures (like Fibonacci heaps)!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sz="4400" dirty="0"/>
              <a:t>Bottom-Up Computation (D.P. Step #3)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39" cy="5714999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None/>
              <a:defRPr/>
            </a:pPr>
            <a:r>
              <a:rPr lang="en-US" sz="3600" cap="small" dirty="0">
                <a:latin typeface="Times New Roman" pitchFamily="18" charset="0"/>
                <a:cs typeface="Times New Roman" pitchFamily="18" charset="0"/>
              </a:rPr>
              <a:t>Floyd-</a:t>
            </a:r>
            <a:r>
              <a:rPr lang="en-US" sz="3600" cap="small" dirty="0" err="1">
                <a:latin typeface="Times New Roman" pitchFamily="18" charset="0"/>
                <a:cs typeface="Times New Roman" pitchFamily="18" charset="0"/>
              </a:rPr>
              <a:t>Warshall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19100" lvl="1" indent="-382588">
              <a:spcBef>
                <a:spcPts val="1200"/>
              </a:spcBef>
              <a:buSzPct val="80000"/>
              <a:buNone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  <a:sym typeface="Symbol"/>
              </a:rPr>
              <a:t>W.rows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spcBef>
                <a:spcPts val="1200"/>
              </a:spcBef>
              <a:buSzPct val="80000"/>
              <a:buNone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spcBef>
                <a:spcPts val="1200"/>
              </a:spcBef>
              <a:buSzPct val="80000"/>
              <a:buNone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 = 1 to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spcBef>
                <a:spcPts val="1200"/>
              </a:spcBef>
              <a:buSzPct val="80000"/>
              <a:buNone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4      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 = 1 to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spcBef>
                <a:spcPts val="1200"/>
              </a:spcBef>
              <a:buSzPct val="80000"/>
              <a:buNone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5           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 = 1 to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spcBef>
                <a:spcPts val="1200"/>
              </a:spcBef>
              <a:buSzPct val="80000"/>
              <a:buNone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6                 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baseline="4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baseline="4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baseline="4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baseline="4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spcBef>
                <a:spcPts val="1200"/>
              </a:spcBef>
              <a:buSzPct val="80000"/>
              <a:buNone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7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baseline="4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baseline="40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78638" y="2324100"/>
            <a:ext cx="18415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Run Time:</a:t>
            </a:r>
          </a:p>
          <a:p>
            <a:pPr algn="ctr"/>
            <a:r>
              <a:rPr lang="en-US" sz="2800" dirty="0">
                <a:sym typeface="Symbol" pitchFamily="18" charset="2"/>
              </a:rPr>
              <a:t>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Example</a:t>
            </a:r>
          </a:p>
        </p:txBody>
      </p:sp>
      <p:graphicFrame>
        <p:nvGraphicFramePr>
          <p:cNvPr id="11678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517765"/>
              </p:ext>
            </p:extLst>
          </p:nvPr>
        </p:nvGraphicFramePr>
        <p:xfrm>
          <a:off x="4945064" y="1189039"/>
          <a:ext cx="23018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6" name="Equation" r:id="rId4" imgW="1752600" imgH="1143000" progId="">
                  <p:embed/>
                </p:oleObj>
              </mc:Choice>
              <mc:Fallback>
                <p:oleObj name="Equation" r:id="rId4" imgW="1752600" imgH="11430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4" y="1189039"/>
                        <a:ext cx="230187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413184"/>
              </p:ext>
            </p:extLst>
          </p:nvPr>
        </p:nvGraphicFramePr>
        <p:xfrm>
          <a:off x="7569201" y="1189039"/>
          <a:ext cx="23018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7" name="Equation" r:id="rId6" imgW="1752600" imgH="1143000" progId="">
                  <p:embed/>
                </p:oleObj>
              </mc:Choice>
              <mc:Fallback>
                <p:oleObj name="Equation" r:id="rId6" imgW="1752600" imgH="11430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1" y="1189039"/>
                        <a:ext cx="230187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83482"/>
              </p:ext>
            </p:extLst>
          </p:nvPr>
        </p:nvGraphicFramePr>
        <p:xfrm>
          <a:off x="4960939" y="3012440"/>
          <a:ext cx="226853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8" name="Equation" r:id="rId8" imgW="1727200" imgH="1143000" progId="">
                  <p:embed/>
                </p:oleObj>
              </mc:Choice>
              <mc:Fallback>
                <p:oleObj name="Equation" r:id="rId8" imgW="1727200" imgH="11430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9" y="3012440"/>
                        <a:ext cx="2268537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78033"/>
              </p:ext>
            </p:extLst>
          </p:nvPr>
        </p:nvGraphicFramePr>
        <p:xfrm>
          <a:off x="7585075" y="3012440"/>
          <a:ext cx="226853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9" name="Equation" r:id="rId10" imgW="1727200" imgH="1143000" progId="">
                  <p:embed/>
                </p:oleObj>
              </mc:Choice>
              <mc:Fallback>
                <p:oleObj name="Equation" r:id="rId10" imgW="1727200" imgH="11430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3012440"/>
                        <a:ext cx="2268538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86146"/>
              </p:ext>
            </p:extLst>
          </p:nvPr>
        </p:nvGraphicFramePr>
        <p:xfrm>
          <a:off x="4968876" y="4853305"/>
          <a:ext cx="2252663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60" name="Equation" r:id="rId12" imgW="1714500" imgH="1143000" progId="">
                  <p:embed/>
                </p:oleObj>
              </mc:Choice>
              <mc:Fallback>
                <p:oleObj name="Equation" r:id="rId12" imgW="1714500" imgH="11430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6" y="4853305"/>
                        <a:ext cx="2252663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41369"/>
              </p:ext>
            </p:extLst>
          </p:nvPr>
        </p:nvGraphicFramePr>
        <p:xfrm>
          <a:off x="7593013" y="4853305"/>
          <a:ext cx="225266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61" name="Equation" r:id="rId14" imgW="1714500" imgH="1143000" progId="">
                  <p:embed/>
                </p:oleObj>
              </mc:Choice>
              <mc:Fallback>
                <p:oleObj name="Equation" r:id="rId14" imgW="1714500" imgH="11430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4853305"/>
                        <a:ext cx="2252662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89" name="Group 1"/>
          <p:cNvGrpSpPr>
            <a:grpSpLocks/>
          </p:cNvGrpSpPr>
          <p:nvPr/>
        </p:nvGrpSpPr>
        <p:grpSpPr bwMode="auto">
          <a:xfrm>
            <a:off x="701041" y="1143001"/>
            <a:ext cx="4039236" cy="3154315"/>
            <a:chOff x="520700" y="1403350"/>
            <a:chExt cx="2695575" cy="2105025"/>
          </a:xfrm>
        </p:grpSpPr>
        <p:pic>
          <p:nvPicPr>
            <p:cNvPr id="116790" name="Picture 2" descr="U:\LCCC\C-Kiel's Docs 3-11-04\html files\EECS 1580\Chapter 25 All Pairs_files\image026.jp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20700" y="1403350"/>
              <a:ext cx="2695575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91" name="Picture 2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85800" y="1487877"/>
              <a:ext cx="2270582" cy="1935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Constructing the Shortest Path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</a:rPr>
              <a:t>Another recursive definition (for the predecessors):</a:t>
            </a: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</a:rPr>
              <a:t>See fig. 25.4</a:t>
            </a:r>
          </a:p>
          <a:p>
            <a:pPr marL="419100" lvl="1" indent="-382588">
              <a:buSzPct val="80000"/>
              <a:buNone/>
            </a:pPr>
            <a:endParaRPr lang="en-US" sz="3200" dirty="0">
              <a:cs typeface="Times New Roman" pitchFamily="18" charset="0"/>
            </a:endParaRPr>
          </a:p>
        </p:txBody>
      </p:sp>
      <p:graphicFrame>
        <p:nvGraphicFramePr>
          <p:cNvPr id="1177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72880"/>
              </p:ext>
            </p:extLst>
          </p:nvPr>
        </p:nvGraphicFramePr>
        <p:xfrm>
          <a:off x="2413000" y="1645921"/>
          <a:ext cx="49672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0" name="Equation" r:id="rId4" imgW="2082800" imgH="482600" progId="">
                  <p:embed/>
                </p:oleObj>
              </mc:Choice>
              <mc:Fallback>
                <p:oleObj name="Equation" r:id="rId4" imgW="2082800" imgH="482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645921"/>
                        <a:ext cx="4967288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45753"/>
              </p:ext>
            </p:extLst>
          </p:nvPr>
        </p:nvGraphicFramePr>
        <p:xfrm>
          <a:off x="2393951" y="3063240"/>
          <a:ext cx="54514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1" name="Equation" r:id="rId6" imgW="2286000" imgH="508000" progId="">
                  <p:embed/>
                </p:oleObj>
              </mc:Choice>
              <mc:Fallback>
                <p:oleObj name="Equation" r:id="rId6" imgW="2286000" imgH="5080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1" y="3063240"/>
                        <a:ext cx="5451475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Transitive Closure of a Graph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6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Given a directed graph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dirty="0">
                <a:cs typeface="Times New Roman" pitchFamily="18" charset="0"/>
              </a:rPr>
              <a:t>, with vertex set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= {1, 2, …,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3000" dirty="0">
                <a:cs typeface="Times New Roman" pitchFamily="18" charset="0"/>
              </a:rPr>
              <a:t>, how do we determine if there is some path from vertex from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cs typeface="Times New Roman" pitchFamily="18" charset="0"/>
              </a:rPr>
              <a:t> to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cs typeface="Times New Roman" pitchFamily="18" charset="0"/>
              </a:rPr>
              <a:t> for all vertex pairs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 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?</a:t>
            </a:r>
          </a:p>
          <a:p>
            <a:pPr marL="419100" lvl="1" indent="-382588">
              <a:spcBef>
                <a:spcPts val="16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The </a:t>
            </a:r>
            <a:r>
              <a:rPr lang="en-US" sz="3000" b="1" i="1" dirty="0">
                <a:cs typeface="Times New Roman" pitchFamily="18" charset="0"/>
                <a:sym typeface="Symbol" pitchFamily="18" charset="2"/>
              </a:rPr>
              <a:t>transitive closure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of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is the graph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000" i="1" baseline="4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, where 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{(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 j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: there is a path from vertex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to vertex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marL="419100" lvl="1" indent="-382588">
              <a:spcBef>
                <a:spcPts val="16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How many edges can there possibly be in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i="1" baseline="300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?</a:t>
            </a:r>
          </a:p>
          <a:p>
            <a:pPr marL="419100" lvl="1" indent="-382588">
              <a:spcBef>
                <a:spcPts val="16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How to determine the transitive closure?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Determining the Transitive Closure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One way is to set all of the weights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000" dirty="0">
                <a:cs typeface="Times New Roman" pitchFamily="18" charset="0"/>
              </a:rPr>
              <a:t> to either 1 (if there is an edge between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cs typeface="Times New Roman" pitchFamily="18" charset="0"/>
              </a:rPr>
              <a:t> and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cs typeface="Times New Roman" pitchFamily="18" charset="0"/>
              </a:rPr>
              <a:t>) or 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3000" dirty="0">
                <a:cs typeface="Times New Roman" pitchFamily="18" charset="0"/>
              </a:rPr>
              <a:t> (if there isn’t) and then run Floyd-</a:t>
            </a:r>
            <a:r>
              <a:rPr lang="en-US" sz="3000" dirty="0" err="1">
                <a:cs typeface="Times New Roman" pitchFamily="18" charset="0"/>
              </a:rPr>
              <a:t>Warshall</a:t>
            </a:r>
            <a:r>
              <a:rPr lang="en-US" sz="3000" dirty="0">
                <a:cs typeface="Times New Roman" pitchFamily="18" charset="0"/>
              </a:rPr>
              <a:t>.  </a:t>
            </a:r>
          </a:p>
          <a:p>
            <a:pPr marL="701675" lvl="2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2600" dirty="0">
                <a:cs typeface="Times New Roman" pitchFamily="18" charset="0"/>
              </a:rPr>
              <a:t>That will leave all path lengths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600" dirty="0">
                <a:cs typeface="Times New Roman" pitchFamily="18" charset="0"/>
              </a:rPr>
              <a:t> as either:</a:t>
            </a:r>
          </a:p>
          <a:p>
            <a:pPr marL="974725" lvl="3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2200" dirty="0"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200" dirty="0">
                <a:cs typeface="Times New Roman" pitchFamily="18" charset="0"/>
              </a:rPr>
              <a:t> (no path at all from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cs typeface="Times New Roman" pitchFamily="18" charset="0"/>
              </a:rPr>
              <a:t> to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200" dirty="0">
                <a:cs typeface="Times New Roman" pitchFamily="18" charset="0"/>
              </a:rPr>
              <a:t>), or …</a:t>
            </a:r>
          </a:p>
          <a:p>
            <a:pPr marL="974725" lvl="3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2200" dirty="0">
                <a:cs typeface="Times New Roman" pitchFamily="18" charset="0"/>
              </a:rPr>
              <a:t>Some positive integer less than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cs typeface="Times New Roman" pitchFamily="18" charset="0"/>
              </a:rPr>
              <a:t> (if there is)</a:t>
            </a:r>
            <a:endParaRPr lang="en-US" sz="2200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Determining the Transitive Closure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</a:rPr>
              <a:t>Another, similar way is to use single bits, rather than weights, and use the </a:t>
            </a:r>
            <a:r>
              <a:rPr lang="en-US" sz="3000" i="1" dirty="0">
                <a:cs typeface="Times New Roman" pitchFamily="18" charset="0"/>
              </a:rPr>
              <a:t>logical</a:t>
            </a:r>
            <a:r>
              <a:rPr lang="en-US" sz="3000" dirty="0">
                <a:cs typeface="Times New Roman" pitchFamily="18" charset="0"/>
              </a:rPr>
              <a:t> operations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000" dirty="0">
                <a:cs typeface="Times New Roman" pitchFamily="18" charset="0"/>
              </a:rPr>
              <a:t> (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3000" dirty="0">
                <a:cs typeface="Times New Roman" pitchFamily="18" charset="0"/>
              </a:rPr>
              <a:t>) and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3000" dirty="0">
                <a:cs typeface="Times New Roman" pitchFamily="18" charset="0"/>
              </a:rPr>
              <a:t> (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3000" dirty="0">
                <a:cs typeface="Times New Roman" pitchFamily="18" charset="0"/>
              </a:rPr>
              <a:t>), rather than the </a:t>
            </a:r>
            <a:r>
              <a:rPr lang="en-US" sz="3000" i="1" dirty="0">
                <a:cs typeface="Times New Roman" pitchFamily="18" charset="0"/>
              </a:rPr>
              <a:t>arithmetic</a:t>
            </a:r>
            <a:r>
              <a:rPr lang="en-US" sz="3000" dirty="0">
                <a:cs typeface="Times New Roman" pitchFamily="18" charset="0"/>
              </a:rPr>
              <a:t> operations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000" dirty="0">
                <a:cs typeface="Times New Roman" pitchFamily="18" charset="0"/>
              </a:rPr>
              <a:t> and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3000" dirty="0">
                <a:cs typeface="Times New Roman" pitchFamily="18" charset="0"/>
              </a:rPr>
              <a:t>.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Using logical operations on </a:t>
            </a:r>
            <a:r>
              <a:rPr lang="en-US" sz="3000" dirty="0" err="1">
                <a:cs typeface="Times New Roman" pitchFamily="18" charset="0"/>
                <a:sym typeface="Symbol" pitchFamily="18" charset="2"/>
              </a:rPr>
              <a:t>booleans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may be faster and more space-efficient on some computers than using numeric operators and operands.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Transitive Closure – Recursive Definition</a:t>
            </a:r>
          </a:p>
        </p:txBody>
      </p:sp>
      <p:sp>
        <p:nvSpPr>
          <p:cNvPr id="119825" name="Content Placeholder 2"/>
          <p:cNvSpPr>
            <a:spLocks noGrp="1"/>
          </p:cNvSpPr>
          <p:nvPr>
            <p:ph idx="1"/>
          </p:nvPr>
        </p:nvSpPr>
        <p:spPr>
          <a:xfrm>
            <a:off x="152400" y="1357313"/>
            <a:ext cx="11887200" cy="4926012"/>
          </a:xfrm>
        </p:spPr>
        <p:txBody>
          <a:bodyPr/>
          <a:lstStyle/>
          <a:p>
            <a:pPr marL="419100" lvl="1" indent="-382588">
              <a:buSzPct val="80000"/>
              <a:buFont typeface="Wingdings 2" pitchFamily="18" charset="2"/>
              <a:buChar char=""/>
            </a:pPr>
            <a:endParaRPr lang="en-US" sz="3200" dirty="0">
              <a:cs typeface="Times New Roman" pitchFamily="18" charset="0"/>
            </a:endParaRP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endParaRPr lang="en-US" sz="3200" dirty="0">
              <a:cs typeface="Times New Roman" pitchFamily="18" charset="0"/>
            </a:endParaRP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endParaRPr lang="en-US" sz="3200" dirty="0">
              <a:cs typeface="Times New Roman" pitchFamily="18" charset="0"/>
            </a:endParaRPr>
          </a:p>
          <a:p>
            <a:pPr marL="419100" lvl="1" indent="-382588">
              <a:buSzPct val="80000"/>
              <a:buNone/>
            </a:pP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 marL="419100" lvl="1" indent="-382588">
              <a:buSzPct val="80000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	There’s a path from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in the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i="1" baseline="40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iteration if there was a path in the previous iteration, or if there’s a path from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u="sng" dirty="0">
                <a:cs typeface="Times New Roman" pitchFamily="18" charset="0"/>
                <a:sym typeface="Symbol" pitchFamily="18" charset="2"/>
              </a:rPr>
              <a:t>and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a path from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in the previous iteration.</a:t>
            </a:r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772704"/>
              </p:ext>
            </p:extLst>
          </p:nvPr>
        </p:nvGraphicFramePr>
        <p:xfrm>
          <a:off x="2320925" y="914401"/>
          <a:ext cx="460375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0" name="Equation" r:id="rId4" imgW="1828800" imgH="457200" progId="">
                  <p:embed/>
                </p:oleObj>
              </mc:Choice>
              <mc:Fallback>
                <p:oleObj name="Equation" r:id="rId4" imgW="1828800" imgH="4572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914401"/>
                        <a:ext cx="4603750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51234"/>
              </p:ext>
            </p:extLst>
          </p:nvPr>
        </p:nvGraphicFramePr>
        <p:xfrm>
          <a:off x="2366964" y="2423161"/>
          <a:ext cx="46958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1" name="Equation" r:id="rId6" imgW="1536700" imgH="279400" progId="">
                  <p:embed/>
                </p:oleObj>
              </mc:Choice>
              <mc:Fallback>
                <p:oleObj name="Equation" r:id="rId6" imgW="1536700" imgH="2794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4" y="2423161"/>
                        <a:ext cx="469582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Transitive Closure – Recursive Definition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38" cy="5714999"/>
          </a:xfrm>
        </p:spPr>
        <p:txBody>
          <a:bodyPr/>
          <a:lstStyle/>
          <a:p>
            <a:pPr marL="419100" lvl="1" indent="-382588">
              <a:buSzPct val="80000"/>
              <a:buNone/>
              <a:defRPr/>
            </a:pPr>
            <a:r>
              <a:rPr lang="en-US" sz="2800" cap="small" dirty="0">
                <a:latin typeface="Times New Roman" pitchFamily="18" charset="0"/>
                <a:cs typeface="Times New Roman" pitchFamily="18" charset="0"/>
                <a:sym typeface="Symbol"/>
              </a:rPr>
              <a:t>Transitive-Closure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1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|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)|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2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1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3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= 1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4     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i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or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i, j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G.E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5                  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ij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(0)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1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6     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else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ij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(0)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0</a:t>
            </a:r>
            <a:endParaRPr lang="en-US" sz="28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7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1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8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i =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1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9     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= 1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10                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ij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ij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1)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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ik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1)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1)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11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Shortest Paths – All Pairs – Once More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</a:rPr>
              <a:t>Johnson’s Algorithm –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If the graph is dense, then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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, so it’s more like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If the graph is sparse, then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will dominate, which is better than we’ve seen so far</a:t>
            </a:r>
          </a:p>
          <a:p>
            <a:pPr marL="419100" lvl="1" indent="-382588">
              <a:spcBef>
                <a:spcPts val="1200"/>
              </a:spcBef>
              <a:buSzPct val="80000"/>
              <a:buNone/>
            </a:pPr>
            <a:endParaRPr lang="en-US" sz="3000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Reweighting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</a:rPr>
              <a:t>If we can come up with an equivalent graph with non-negative edge weights, then we can use </a:t>
            </a:r>
            <a:r>
              <a:rPr lang="en-US" sz="3200" dirty="0" err="1">
                <a:cs typeface="Times New Roman" pitchFamily="18" charset="0"/>
              </a:rPr>
              <a:t>Dijkstra’s</a:t>
            </a:r>
            <a:r>
              <a:rPr lang="en-US" sz="3200" dirty="0">
                <a:cs typeface="Times New Roman" pitchFamily="18" charset="0"/>
              </a:rPr>
              <a:t> algorithm, and get all of the benefits (speed), and avoid the one (huge) restriction of no negative weights.</a:t>
            </a:r>
            <a:endParaRPr lang="en-US" sz="3200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Paths – Introduction (4)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single-source algorithms handled the sets of edges as lists</a:t>
            </a:r>
          </a:p>
          <a:p>
            <a:pPr>
              <a:spcBef>
                <a:spcPts val="1200"/>
              </a:spcBef>
            </a:pPr>
            <a:r>
              <a:rPr lang="en-US" dirty="0"/>
              <a:t>We will now switch to using an adjacency matrix representation</a:t>
            </a:r>
          </a:p>
          <a:p>
            <a:pPr>
              <a:spcBef>
                <a:spcPts val="1200"/>
              </a:spcBef>
            </a:pPr>
            <a:r>
              <a:rPr lang="en-US" dirty="0"/>
              <a:t>Rather than starting at zero, we will number the vertices starting at 1, going through 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/>
              <a:t>|</a:t>
            </a:r>
          </a:p>
          <a:p>
            <a:pPr>
              <a:spcBef>
                <a:spcPts val="1200"/>
              </a:spcBef>
            </a:pPr>
            <a:r>
              <a:rPr lang="en-US" dirty="0"/>
              <a:t>The input to our algorithm is 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matrix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 representing the edge weights of 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-vertex directed graph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1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Reweighting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199" cy="5368925"/>
          </a:xfrm>
        </p:spPr>
        <p:txBody>
          <a:bodyPr/>
          <a:lstStyle/>
          <a:p>
            <a:pPr marL="419100" lvl="1" indent="-382588">
              <a:buSzPct val="80000"/>
              <a:buNone/>
            </a:pPr>
            <a:r>
              <a:rPr lang="en-US" sz="3000" dirty="0">
                <a:cs typeface="Times New Roman" pitchFamily="18" charset="0"/>
              </a:rPr>
              <a:t>We need to compute a new weight function     such that:</a:t>
            </a:r>
          </a:p>
          <a:p>
            <a:pPr marL="419100" lvl="1" indent="-382588">
              <a:buSzPct val="80000"/>
              <a:buNone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1. For all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is a shortest path from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using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 if and only if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is a shortest path from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using </a:t>
            </a:r>
          </a:p>
          <a:p>
            <a:pPr marL="419100" lvl="1" indent="-382588">
              <a:buSzPct val="80000"/>
              <a:buNone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2. For all edges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,   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is non-negative</a:t>
            </a:r>
          </a:p>
          <a:p>
            <a:pPr marL="419100" lvl="1" indent="-382588">
              <a:buSzPct val="80000"/>
              <a:buNone/>
            </a:pP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419100" lvl="1" indent="-382588">
              <a:buSzPct val="80000"/>
              <a:buNone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#1 Gives us an equivalent graph</a:t>
            </a:r>
          </a:p>
          <a:p>
            <a:pPr marL="419100" lvl="1" indent="-382588">
              <a:buSzPct val="80000"/>
              <a:buNone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#2 Makes the edges  0 (so that we can use Dijkstra)</a:t>
            </a:r>
          </a:p>
        </p:txBody>
      </p:sp>
      <p:graphicFrame>
        <p:nvGraphicFramePr>
          <p:cNvPr id="1874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20727"/>
              </p:ext>
            </p:extLst>
          </p:nvPr>
        </p:nvGraphicFramePr>
        <p:xfrm>
          <a:off x="7042787" y="1969135"/>
          <a:ext cx="395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3" name="Equation" r:id="rId4" imgW="152202" imgH="177569" progId="">
                  <p:embed/>
                </p:oleObj>
              </mc:Choice>
              <mc:Fallback>
                <p:oleObj name="Equation" r:id="rId4" imgW="152202" imgH="177569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787" y="1969135"/>
                        <a:ext cx="3952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34153"/>
              </p:ext>
            </p:extLst>
          </p:nvPr>
        </p:nvGraphicFramePr>
        <p:xfrm>
          <a:off x="3992880" y="2514600"/>
          <a:ext cx="3952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4" name="Equation" r:id="rId6" imgW="152202" imgH="177569" progId="">
                  <p:embed/>
                </p:oleObj>
              </mc:Choice>
              <mc:Fallback>
                <p:oleObj name="Equation" r:id="rId6" imgW="152202" imgH="177569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880" y="2514600"/>
                        <a:ext cx="39528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106748"/>
              </p:ext>
            </p:extLst>
          </p:nvPr>
        </p:nvGraphicFramePr>
        <p:xfrm>
          <a:off x="7604760" y="960120"/>
          <a:ext cx="395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5" name="Equation" r:id="rId8" imgW="152202" imgH="177569" progId="">
                  <p:embed/>
                </p:oleObj>
              </mc:Choice>
              <mc:Fallback>
                <p:oleObj name="Equation" r:id="rId8" imgW="152202" imgH="177569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760" y="960120"/>
                        <a:ext cx="3952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926199"/>
              </p:ext>
            </p:extLst>
          </p:nvPr>
        </p:nvGraphicFramePr>
        <p:xfrm>
          <a:off x="9541193" y="1508760"/>
          <a:ext cx="395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6" name="Equation" r:id="rId9" imgW="152202" imgH="177569" progId="">
                  <p:embed/>
                </p:oleObj>
              </mc:Choice>
              <mc:Fallback>
                <p:oleObj name="Equation" r:id="rId9" imgW="152202" imgH="1775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1193" y="1508760"/>
                        <a:ext cx="3952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Reweighting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199" cy="5368925"/>
          </a:xfrm>
        </p:spPr>
        <p:txBody>
          <a:bodyPr/>
          <a:lstStyle/>
          <a:p>
            <a:pPr marL="419100" lvl="1" indent="-382588">
              <a:buSzPct val="80000"/>
              <a:buNone/>
            </a:pPr>
            <a:r>
              <a:rPr lang="en-US" sz="3000" dirty="0">
                <a:cs typeface="Times New Roman" pitchFamily="18" charset="0"/>
              </a:rPr>
              <a:t>We create a new mapping that assigns a value to each vertex, and then compute</a:t>
            </a:r>
          </a:p>
          <a:p>
            <a:pPr marL="419100" lvl="1" indent="-382588">
              <a:buSzPct val="80000"/>
              <a:buNone/>
            </a:pPr>
            <a:r>
              <a:rPr lang="en-US" sz="3000" dirty="0">
                <a:cs typeface="Times New Roman" pitchFamily="18" charset="0"/>
              </a:rPr>
              <a:t>     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000" dirty="0">
              <a:cs typeface="Times New Roman" pitchFamily="18" charset="0"/>
            </a:endParaRPr>
          </a:p>
          <a:p>
            <a:pPr marL="419100" lvl="1" indent="-382588">
              <a:buSzPct val="80000"/>
              <a:buNone/>
            </a:pP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419100" lvl="1" indent="-382588">
              <a:buSzPct val="80000"/>
              <a:buNone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Book has proof that both properties hold</a:t>
            </a:r>
          </a:p>
        </p:txBody>
      </p:sp>
      <p:graphicFrame>
        <p:nvGraphicFramePr>
          <p:cNvPr id="188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739102"/>
              </p:ext>
            </p:extLst>
          </p:nvPr>
        </p:nvGraphicFramePr>
        <p:xfrm>
          <a:off x="472440" y="1920240"/>
          <a:ext cx="4603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4" name="Equation" r:id="rId4" imgW="152202" imgH="177569" progId="">
                  <p:embed/>
                </p:oleObj>
              </mc:Choice>
              <mc:Fallback>
                <p:oleObj name="Equation" r:id="rId4" imgW="152202" imgH="177569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" y="1920240"/>
                        <a:ext cx="46037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Reweighting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How? Create a new graph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G'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from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endParaRPr lang="en-US" sz="3200" dirty="0">
              <a:cs typeface="Times New Roman" pitchFamily="18" charset="0"/>
              <a:sym typeface="Symbol" pitchFamily="18" charset="2"/>
            </a:endParaRP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Add a new vertex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to the graph, and add new (directed) edges from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to all existing vertices in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Because no edges lead TO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can’t possibly participate in any cycles in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endParaRPr lang="en-US" sz="3200" dirty="0">
              <a:cs typeface="Times New Roman" pitchFamily="18" charset="0"/>
              <a:sym typeface="Symbol" pitchFamily="18" charset="2"/>
            </a:endParaRP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Adding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doesn’t change any shortest paths in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endParaRPr lang="en-US" sz="3200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Reweighting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buSzPct val="80000"/>
              <a:buFont typeface="Wingdings 2" pitchFamily="18" charset="2"/>
              <a:buChar char=""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"Add a new vertex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to the graph, and add new (directed) edges from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to all existing vertices in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"</a:t>
            </a:r>
          </a:p>
        </p:txBody>
      </p:sp>
      <p:grpSp>
        <p:nvGrpSpPr>
          <p:cNvPr id="194563" name="Group 3"/>
          <p:cNvGrpSpPr>
            <a:grpSpLocks/>
          </p:cNvGrpSpPr>
          <p:nvPr/>
        </p:nvGrpSpPr>
        <p:grpSpPr bwMode="auto">
          <a:xfrm>
            <a:off x="1066800" y="2480979"/>
            <a:ext cx="4251959" cy="3320434"/>
            <a:chOff x="520700" y="1403350"/>
            <a:chExt cx="2695575" cy="2105025"/>
          </a:xfrm>
        </p:grpSpPr>
        <p:pic>
          <p:nvPicPr>
            <p:cNvPr id="194567" name="Picture 2" descr="U:\LCCC\C-Kiel's Docs 3-11-04\html files\EECS 1580\Chapter 25 All Pairs_files\image026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0700" y="1403350"/>
              <a:ext cx="2695575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568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1487877"/>
              <a:ext cx="2270582" cy="1935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4564" name="Group 2"/>
          <p:cNvGrpSpPr>
            <a:grpSpLocks/>
          </p:cNvGrpSpPr>
          <p:nvPr/>
        </p:nvGrpSpPr>
        <p:grpSpPr bwMode="auto">
          <a:xfrm>
            <a:off x="6188075" y="2480979"/>
            <a:ext cx="4283472" cy="3320434"/>
            <a:chOff x="4663440" y="2286000"/>
            <a:chExt cx="3657600" cy="2834640"/>
          </a:xfrm>
        </p:grpSpPr>
        <p:sp>
          <p:nvSpPr>
            <p:cNvPr id="2" name="Rectangle 1"/>
            <p:cNvSpPr/>
            <p:nvPr/>
          </p:nvSpPr>
          <p:spPr>
            <a:xfrm>
              <a:off x="4663440" y="2286000"/>
              <a:ext cx="3657600" cy="2834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9456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09160" y="2331720"/>
              <a:ext cx="3566159" cy="2733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Johnson’s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/>
              </a:rPr>
              <a:t>Johnson’s Algorithm uses </a:t>
            </a:r>
            <a:r>
              <a:rPr lang="en-US" sz="3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r>
              <a:rPr lang="en-US" sz="3000" dirty="0">
                <a:cs typeface="Times New Roman" pitchFamily="18" charset="0"/>
                <a:sym typeface="Symbol"/>
              </a:rPr>
              <a:t> and </a:t>
            </a:r>
            <a:r>
              <a:rPr lang="en-US" sz="3000" cap="small" dirty="0" err="1">
                <a:latin typeface="Times New Roman" pitchFamily="18" charset="0"/>
                <a:cs typeface="Times New Roman" pitchFamily="18" charset="0"/>
                <a:sym typeface="Symbol"/>
              </a:rPr>
              <a:t>Dijkstra</a:t>
            </a:r>
            <a:r>
              <a:rPr lang="en-US" sz="3000" dirty="0">
                <a:cs typeface="Times New Roman" pitchFamily="18" charset="0"/>
                <a:sym typeface="Symbol"/>
              </a:rPr>
              <a:t> as subroutines.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r>
              <a:rPr lang="en-US" sz="3000" dirty="0">
                <a:cs typeface="Times New Roman" pitchFamily="18" charset="0"/>
                <a:sym typeface="Symbol"/>
              </a:rPr>
              <a:t> is used to tell if we have a negative-weight cycle </a:t>
            </a:r>
            <a:br>
              <a:rPr lang="en-US" sz="3000" dirty="0">
                <a:cs typeface="Times New Roman" pitchFamily="18" charset="0"/>
                <a:sym typeface="Symbol"/>
              </a:rPr>
            </a:br>
            <a:r>
              <a:rPr lang="en-US" sz="3000" dirty="0">
                <a:cs typeface="Times New Roman" pitchFamily="18" charset="0"/>
                <a:sym typeface="Symbol"/>
              </a:rPr>
              <a:t>(it returns </a:t>
            </a:r>
            <a:r>
              <a:rPr lang="en-US" sz="3000" cap="small" dirty="0"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  <a:r>
              <a:rPr lang="en-US" sz="3000" dirty="0">
                <a:cs typeface="Times New Roman" pitchFamily="18" charset="0"/>
                <a:sym typeface="Symbol"/>
              </a:rPr>
              <a:t> if so)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/>
              </a:rPr>
              <a:t>Then we re-weight the edges (making them non-negative)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/>
              </a:rPr>
              <a:t>Next, we use </a:t>
            </a:r>
            <a:r>
              <a:rPr lang="en-US" sz="3000" cap="small" dirty="0" err="1">
                <a:latin typeface="Times New Roman" pitchFamily="18" charset="0"/>
                <a:cs typeface="Times New Roman" pitchFamily="18" charset="0"/>
                <a:sym typeface="Symbol"/>
              </a:rPr>
              <a:t>Dijkstra</a:t>
            </a:r>
            <a:r>
              <a:rPr lang="en-US" sz="3000" dirty="0">
                <a:cs typeface="Times New Roman" pitchFamily="18" charset="0"/>
                <a:sym typeface="Symbol"/>
              </a:rPr>
              <a:t> to get the shortest paths in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3000" i="1" dirty="0">
                <a:latin typeface="Times New Roman"/>
                <a:cs typeface="Times New Roman"/>
                <a:sym typeface="Symbol"/>
              </a:rPr>
              <a:t>'</a:t>
            </a:r>
            <a:endParaRPr lang="en-US" sz="3000" dirty="0"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/>
              </a:rPr>
              <a:t>Finally, we “un-re-weight” the edges to get the shortest paths in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endParaRPr lang="en-US" sz="3000" dirty="0"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8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Johnson’s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005840"/>
            <a:ext cx="8214678" cy="5368925"/>
          </a:xfrm>
        </p:spPr>
        <p:txBody>
          <a:bodyPr/>
          <a:lstStyle/>
          <a:p>
            <a:pPr marL="419100" lvl="1" indent="-382588">
              <a:buSzPct val="80000"/>
              <a:buNone/>
              <a:defRPr/>
            </a:pP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Johnson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G, 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1  Compose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where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}, 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/>
                <a:cs typeface="Times New Roman"/>
                <a:sym typeface="Symbol"/>
              </a:rPr>
              <a:t>	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{(</a:t>
            </a:r>
            <a:r>
              <a:rPr lang="en-US" sz="2000" i="1" dirty="0" err="1">
                <a:latin typeface="Times New Roman"/>
                <a:cs typeface="Times New Roman"/>
                <a:sym typeface="Symbol"/>
              </a:rPr>
              <a:t>s,v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):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G.V},  and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w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(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,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 = 0 for all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if 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  <a:endParaRPr lang="en-US" sz="2000" i="1" cap="small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3        print “negative cycle present”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4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5               set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to (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from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6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G'.E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7                   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let D =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be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matrix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9                run </a:t>
            </a:r>
            <a:r>
              <a:rPr lang="en-US" sz="2000" cap="small" dirty="0" err="1">
                <a:latin typeface="Times New Roman" pitchFamily="18" charset="0"/>
                <a:cs typeface="Times New Roman" pitchFamily="18" charset="0"/>
                <a:sym typeface="Symbol"/>
              </a:rPr>
              <a:t>Dijkstra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   , u) to compute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for all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10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11                     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endParaRPr lang="en-US" sz="2000" baseline="40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aphicFrame>
        <p:nvGraphicFramePr>
          <p:cNvPr id="1904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751862"/>
              </p:ext>
            </p:extLst>
          </p:nvPr>
        </p:nvGraphicFramePr>
        <p:xfrm>
          <a:off x="2987040" y="3657600"/>
          <a:ext cx="315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4" name="Equation" r:id="rId4" imgW="152202" imgH="177569" progId="">
                  <p:embed/>
                </p:oleObj>
              </mc:Choice>
              <mc:Fallback>
                <p:oleObj name="Equation" r:id="rId4" imgW="152202" imgH="17756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040" y="3657600"/>
                        <a:ext cx="31591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33584"/>
              </p:ext>
            </p:extLst>
          </p:nvPr>
        </p:nvGraphicFramePr>
        <p:xfrm>
          <a:off x="4770120" y="4663441"/>
          <a:ext cx="3159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5" name="Equation" r:id="rId6" imgW="152202" imgH="177569" progId="">
                  <p:embed/>
                </p:oleObj>
              </mc:Choice>
              <mc:Fallback>
                <p:oleObj name="Equation" r:id="rId6" imgW="152202" imgH="177569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120" y="4663441"/>
                        <a:ext cx="3159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8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Johnson’s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005840"/>
            <a:ext cx="8580438" cy="4926012"/>
          </a:xfrm>
        </p:spPr>
        <p:txBody>
          <a:bodyPr/>
          <a:lstStyle/>
          <a:p>
            <a:pPr marL="419100" lvl="1" indent="-382588">
              <a:buSzPct val="80000"/>
              <a:buNone/>
              <a:defRPr/>
            </a:pP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Johnson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G, 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1  Compose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where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}, 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/>
                <a:cs typeface="Times New Roman"/>
                <a:sym typeface="Symbol"/>
              </a:rPr>
              <a:t>	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{(</a:t>
            </a:r>
            <a:r>
              <a:rPr lang="en-US" sz="2000" i="1" dirty="0" err="1">
                <a:latin typeface="Times New Roman"/>
                <a:cs typeface="Times New Roman"/>
                <a:sym typeface="Symbol"/>
              </a:rPr>
              <a:t>s,v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):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G.V},  and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w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(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,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 = 0 for all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if 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  <a:endParaRPr lang="en-US" sz="2000" i="1" cap="small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3        print “negative cycle present”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4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5               set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to (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from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6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G'.E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7                   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let D =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be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matrix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9                run </a:t>
            </a:r>
            <a:r>
              <a:rPr lang="en-US" sz="2000" cap="small" dirty="0" err="1">
                <a:latin typeface="Times New Roman" pitchFamily="18" charset="0"/>
                <a:cs typeface="Times New Roman" pitchFamily="18" charset="0"/>
                <a:sym typeface="Symbol"/>
              </a:rPr>
              <a:t>Dijkstra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   , u) to compute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for all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10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11                     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endParaRPr lang="en-US" sz="2000" baseline="40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aphicFrame>
        <p:nvGraphicFramePr>
          <p:cNvPr id="2119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11529"/>
              </p:ext>
            </p:extLst>
          </p:nvPr>
        </p:nvGraphicFramePr>
        <p:xfrm>
          <a:off x="3306763" y="3722052"/>
          <a:ext cx="315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8" name="Equation" r:id="rId4" imgW="152202" imgH="177569" progId="">
                  <p:embed/>
                </p:oleObj>
              </mc:Choice>
              <mc:Fallback>
                <p:oleObj name="Equation" r:id="rId4" imgW="152202" imgH="177569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722052"/>
                        <a:ext cx="31591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0246"/>
              </p:ext>
            </p:extLst>
          </p:nvPr>
        </p:nvGraphicFramePr>
        <p:xfrm>
          <a:off x="5094288" y="4765041"/>
          <a:ext cx="3159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9" name="Equation" r:id="rId6" imgW="152202" imgH="177569" progId="">
                  <p:embed/>
                </p:oleObj>
              </mc:Choice>
              <mc:Fallback>
                <p:oleObj name="Equation" r:id="rId6" imgW="152202" imgH="177569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765041"/>
                        <a:ext cx="3159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981200" y="1385252"/>
            <a:ext cx="7818438" cy="685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1200" y="2071052"/>
            <a:ext cx="7818438" cy="407035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11986" name="Group 7"/>
          <p:cNvGrpSpPr>
            <a:grpSpLocks/>
          </p:cNvGrpSpPr>
          <p:nvPr/>
        </p:nvGrpSpPr>
        <p:grpSpPr bwMode="auto">
          <a:xfrm>
            <a:off x="2228851" y="2847341"/>
            <a:ext cx="2695575" cy="2105025"/>
            <a:chOff x="520700" y="1403350"/>
            <a:chExt cx="2695575" cy="2105025"/>
          </a:xfrm>
        </p:grpSpPr>
        <p:pic>
          <p:nvPicPr>
            <p:cNvPr id="211990" name="Picture 2" descr="U:\LCCC\C-Kiel's Docs 3-11-04\html files\EECS 1580\Chapter 25 All Pairs_files\image02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0700" y="1403350"/>
              <a:ext cx="2695575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1991" name="Picture 2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5800" y="1487877"/>
              <a:ext cx="2270582" cy="1935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1987" name="Group 10"/>
          <p:cNvGrpSpPr>
            <a:grpSpLocks/>
          </p:cNvGrpSpPr>
          <p:nvPr/>
        </p:nvGrpSpPr>
        <p:grpSpPr bwMode="auto">
          <a:xfrm>
            <a:off x="5821363" y="2528253"/>
            <a:ext cx="3657600" cy="2835275"/>
            <a:chOff x="4663440" y="2286000"/>
            <a:chExt cx="3657600" cy="2834640"/>
          </a:xfrm>
        </p:grpSpPr>
        <p:sp>
          <p:nvSpPr>
            <p:cNvPr id="12" name="Rectangle 11"/>
            <p:cNvSpPr/>
            <p:nvPr/>
          </p:nvSpPr>
          <p:spPr>
            <a:xfrm>
              <a:off x="4663440" y="2286000"/>
              <a:ext cx="3657600" cy="2834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11989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9160" y="2331720"/>
              <a:ext cx="3566159" cy="2733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Johnson’s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005840"/>
            <a:ext cx="8580438" cy="4926012"/>
          </a:xfrm>
        </p:spPr>
        <p:txBody>
          <a:bodyPr/>
          <a:lstStyle/>
          <a:p>
            <a:pPr marL="419100" lvl="1" indent="-382588">
              <a:buSzPct val="80000"/>
              <a:buNone/>
              <a:defRPr/>
            </a:pP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Johnson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G, 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1  Compose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where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}, 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/>
                <a:cs typeface="Times New Roman"/>
                <a:sym typeface="Symbol"/>
              </a:rPr>
              <a:t>	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{(</a:t>
            </a:r>
            <a:r>
              <a:rPr lang="en-US" sz="2000" i="1" dirty="0" err="1">
                <a:latin typeface="Times New Roman"/>
                <a:cs typeface="Times New Roman"/>
                <a:sym typeface="Symbol"/>
              </a:rPr>
              <a:t>s,v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):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G.V},  and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w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(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,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 = 0 for all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if 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  <a:endParaRPr lang="en-US" sz="2000" i="1" cap="small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3        print “negative cycle present”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4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5               set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to (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from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6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G'.E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7                   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let D =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be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matrix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9                run </a:t>
            </a:r>
            <a:r>
              <a:rPr lang="en-US" sz="2000" cap="small" dirty="0" err="1">
                <a:latin typeface="Times New Roman" pitchFamily="18" charset="0"/>
                <a:cs typeface="Times New Roman" pitchFamily="18" charset="0"/>
                <a:sym typeface="Symbol"/>
              </a:rPr>
              <a:t>Dijkstra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   , u) to compute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for all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10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11                     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endParaRPr lang="en-US" sz="2000" baseline="40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aphicFrame>
        <p:nvGraphicFramePr>
          <p:cNvPr id="213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17167"/>
              </p:ext>
            </p:extLst>
          </p:nvPr>
        </p:nvGraphicFramePr>
        <p:xfrm>
          <a:off x="3306763" y="3722052"/>
          <a:ext cx="315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2" name="Equation" r:id="rId4" imgW="152202" imgH="177569" progId="">
                  <p:embed/>
                </p:oleObj>
              </mc:Choice>
              <mc:Fallback>
                <p:oleObj name="Equation" r:id="rId4" imgW="152202" imgH="177569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722052"/>
                        <a:ext cx="31591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21479"/>
              </p:ext>
            </p:extLst>
          </p:nvPr>
        </p:nvGraphicFramePr>
        <p:xfrm>
          <a:off x="5094288" y="4765041"/>
          <a:ext cx="3159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3" name="Equation" r:id="rId6" imgW="152202" imgH="177569" progId="">
                  <p:embed/>
                </p:oleObj>
              </mc:Choice>
              <mc:Fallback>
                <p:oleObj name="Equation" r:id="rId6" imgW="152202" imgH="177569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765041"/>
                        <a:ext cx="3159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2071052"/>
            <a:ext cx="7818438" cy="685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89726" y="2071052"/>
            <a:ext cx="3063875" cy="64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Use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 </a:t>
            </a:r>
            <a:r>
              <a:rPr lang="en-US" dirty="0"/>
              <a:t>to check for negative-weight cycles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Johnson’s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005840"/>
            <a:ext cx="8580438" cy="4926012"/>
          </a:xfrm>
        </p:spPr>
        <p:txBody>
          <a:bodyPr/>
          <a:lstStyle/>
          <a:p>
            <a:pPr marL="419100" lvl="1" indent="-382588">
              <a:buSzPct val="80000"/>
              <a:buNone/>
              <a:defRPr/>
            </a:pP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Johnson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G, 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1  Compose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where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}, 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/>
                <a:cs typeface="Times New Roman"/>
                <a:sym typeface="Symbol"/>
              </a:rPr>
              <a:t>	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{(</a:t>
            </a:r>
            <a:r>
              <a:rPr lang="en-US" sz="2000" i="1" dirty="0" err="1">
                <a:latin typeface="Times New Roman"/>
                <a:cs typeface="Times New Roman"/>
                <a:sym typeface="Symbol"/>
              </a:rPr>
              <a:t>s,v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):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G.V},  and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w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(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,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 = 0 for all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if 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  <a:endParaRPr lang="en-US" sz="2000" i="1" cap="small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3        print “negative cycle present”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4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5               set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to (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from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6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G'.E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7                   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let D =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be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matrix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9                run </a:t>
            </a:r>
            <a:r>
              <a:rPr lang="en-US" sz="2000" cap="small" dirty="0" err="1">
                <a:latin typeface="Times New Roman" pitchFamily="18" charset="0"/>
                <a:cs typeface="Times New Roman" pitchFamily="18" charset="0"/>
                <a:sym typeface="Symbol"/>
              </a:rPr>
              <a:t>Dijkstra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   , u) to compute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for all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10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11                     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endParaRPr lang="en-US" sz="2000" baseline="40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aphicFrame>
        <p:nvGraphicFramePr>
          <p:cNvPr id="2150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510159"/>
              </p:ext>
            </p:extLst>
          </p:nvPr>
        </p:nvGraphicFramePr>
        <p:xfrm>
          <a:off x="3306763" y="3722052"/>
          <a:ext cx="315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0" name="Equation" r:id="rId4" imgW="152202" imgH="177569" progId="">
                  <p:embed/>
                </p:oleObj>
              </mc:Choice>
              <mc:Fallback>
                <p:oleObj name="Equation" r:id="rId4" imgW="152202" imgH="177569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722052"/>
                        <a:ext cx="31591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649558"/>
              </p:ext>
            </p:extLst>
          </p:nvPr>
        </p:nvGraphicFramePr>
        <p:xfrm>
          <a:off x="5094288" y="4765041"/>
          <a:ext cx="3159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1" name="Equation" r:id="rId6" imgW="152202" imgH="177569" progId="">
                  <p:embed/>
                </p:oleObj>
              </mc:Choice>
              <mc:Fallback>
                <p:oleObj name="Equation" r:id="rId6" imgW="152202" imgH="177569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765041"/>
                        <a:ext cx="3159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2756852"/>
            <a:ext cx="7818438" cy="132715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88275" y="2802890"/>
            <a:ext cx="1873250" cy="1200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Re-Weight the edges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G'</a:t>
            </a:r>
            <a:r>
              <a:rPr lang="en-US" dirty="0"/>
              <a:t> with the results from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3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Johnson’s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005840"/>
            <a:ext cx="8580438" cy="4926012"/>
          </a:xfrm>
        </p:spPr>
        <p:txBody>
          <a:bodyPr/>
          <a:lstStyle/>
          <a:p>
            <a:pPr marL="419100" lvl="1" indent="-382588">
              <a:buSzPct val="80000"/>
              <a:buNone/>
              <a:defRPr/>
            </a:pP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Johnson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G, 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1  Compose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where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}, 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/>
                <a:cs typeface="Times New Roman"/>
                <a:sym typeface="Symbol"/>
              </a:rPr>
              <a:t>	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{(</a:t>
            </a:r>
            <a:r>
              <a:rPr lang="en-US" sz="2000" i="1" dirty="0" err="1">
                <a:latin typeface="Times New Roman"/>
                <a:cs typeface="Times New Roman"/>
                <a:sym typeface="Symbol"/>
              </a:rPr>
              <a:t>s,v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):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G.V},  and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w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(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,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 = 0 for all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if 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  <a:endParaRPr lang="en-US" sz="2000" i="1" cap="small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3        print “negative cycle present”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4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5               set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to (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from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6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G'.E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7                   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let D =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be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matrix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9                run </a:t>
            </a:r>
            <a:r>
              <a:rPr lang="en-US" sz="2000" cap="small" dirty="0" err="1">
                <a:latin typeface="Times New Roman" pitchFamily="18" charset="0"/>
                <a:cs typeface="Times New Roman" pitchFamily="18" charset="0"/>
                <a:sym typeface="Symbol"/>
              </a:rPr>
              <a:t>Dijkstra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   , u) to compute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for all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10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11                     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endParaRPr lang="en-US" sz="2000" baseline="40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aphicFrame>
        <p:nvGraphicFramePr>
          <p:cNvPr id="2140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00795"/>
              </p:ext>
            </p:extLst>
          </p:nvPr>
        </p:nvGraphicFramePr>
        <p:xfrm>
          <a:off x="3306763" y="3722052"/>
          <a:ext cx="315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6" name="Equation" r:id="rId4" imgW="152202" imgH="177569" progId="">
                  <p:embed/>
                </p:oleObj>
              </mc:Choice>
              <mc:Fallback>
                <p:oleObj name="Equation" r:id="rId4" imgW="152202" imgH="177569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722052"/>
                        <a:ext cx="31591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809"/>
              </p:ext>
            </p:extLst>
          </p:nvPr>
        </p:nvGraphicFramePr>
        <p:xfrm>
          <a:off x="5094288" y="4765041"/>
          <a:ext cx="3159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7" name="Equation" r:id="rId6" imgW="152202" imgH="177569" progId="">
                  <p:embed/>
                </p:oleObj>
              </mc:Choice>
              <mc:Fallback>
                <p:oleObj name="Equation" r:id="rId6" imgW="152202" imgH="177569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765041"/>
                        <a:ext cx="3159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4084003"/>
            <a:ext cx="7818438" cy="105092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64364" y="4122102"/>
            <a:ext cx="2789237" cy="64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Use </a:t>
            </a:r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to compute Shortest paths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G'</a:t>
            </a:r>
            <a:endParaRPr lang="en-US" i="1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Paths – Introduction (5)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where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r>
              <a:rPr lang="en-US" dirty="0"/>
              <a:t>Negative-weight edges </a:t>
            </a:r>
            <a:r>
              <a:rPr lang="en-US" b="1" i="1" dirty="0"/>
              <a:t>are</a:t>
            </a:r>
            <a:r>
              <a:rPr lang="en-US" dirty="0"/>
              <a:t> allowed, but for now, assume that negative-weight </a:t>
            </a:r>
            <a:r>
              <a:rPr lang="en-US" b="1" i="1" dirty="0"/>
              <a:t>cycles</a:t>
            </a:r>
            <a:r>
              <a:rPr lang="en-US" dirty="0"/>
              <a:t> are not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02061" y="1600201"/>
            <a:ext cx="8354459" cy="2103119"/>
            <a:chOff x="3352800" y="1691641"/>
            <a:chExt cx="5486400" cy="1381125"/>
          </a:xfrm>
        </p:grpSpPr>
        <p:sp>
          <p:nvSpPr>
            <p:cNvPr id="5" name="Rounded Rectangle 4"/>
            <p:cNvSpPr/>
            <p:nvPr/>
          </p:nvSpPr>
          <p:spPr>
            <a:xfrm>
              <a:off x="3352800" y="1691641"/>
              <a:ext cx="5486400" cy="138112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426483"/>
                </p:ext>
              </p:extLst>
            </p:nvPr>
          </p:nvGraphicFramePr>
          <p:xfrm>
            <a:off x="3444875" y="1883727"/>
            <a:ext cx="5302250" cy="99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3" name="Equation" r:id="rId4" imgW="3797280" imgH="711000" progId="">
                    <p:embed/>
                  </p:oleObj>
                </mc:Choice>
                <mc:Fallback>
                  <p:oleObj name="Equation" r:id="rId4" imgW="3797280" imgH="711000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875" y="1883727"/>
                          <a:ext cx="5302250" cy="992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Johnson’s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005840"/>
            <a:ext cx="8580438" cy="4926012"/>
          </a:xfrm>
        </p:spPr>
        <p:txBody>
          <a:bodyPr/>
          <a:lstStyle/>
          <a:p>
            <a:pPr marL="419100" lvl="1" indent="-382588">
              <a:buSzPct val="80000"/>
              <a:buNone/>
              <a:defRPr/>
            </a:pP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Johnson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G, 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1  Compose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where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}, 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/>
                <a:cs typeface="Times New Roman"/>
                <a:sym typeface="Symbol"/>
              </a:rPr>
              <a:t>	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G'.E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G.E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  {(</a:t>
            </a:r>
            <a:r>
              <a:rPr lang="en-US" sz="2000" i="1" dirty="0" err="1">
                <a:latin typeface="Times New Roman"/>
                <a:cs typeface="Times New Roman"/>
                <a:sym typeface="Symbol"/>
              </a:rPr>
              <a:t>s,v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):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G.V},  and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w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(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s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,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) = 0 for all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v </a:t>
            </a:r>
            <a:r>
              <a:rPr lang="en-US" sz="2000" dirty="0">
                <a:latin typeface="Times New Roman"/>
                <a:cs typeface="Times New Roman"/>
                <a:sym typeface="Symbol"/>
              </a:rPr>
              <a:t> 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G.V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if 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  <a:endParaRPr lang="en-US" sz="2000" i="1" cap="small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3        print “negative cycle present”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4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5               set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to (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from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Bellman-Ford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6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G'.E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7                   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let D =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be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matrix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8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9                run </a:t>
            </a:r>
            <a:r>
              <a:rPr lang="en-US" sz="2000" cap="small" dirty="0" err="1">
                <a:latin typeface="Times New Roman" pitchFamily="18" charset="0"/>
                <a:cs typeface="Times New Roman" pitchFamily="18" charset="0"/>
                <a:sym typeface="Symbol"/>
              </a:rPr>
              <a:t>Dijkstra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   , u) to compute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for all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10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11                     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</a:t>
            </a:r>
            <a:r>
              <a:rPr lang="en-US" sz="2000" i="1" dirty="0">
                <a:latin typeface="Times New Roman"/>
                <a:cs typeface="Times New Roman"/>
                <a:sym typeface="Symbol"/>
              </a:rPr>
              <a:t>'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19100" lvl="1" indent="-382588">
              <a:spcBef>
                <a:spcPts val="0"/>
              </a:spcBef>
              <a:spcAft>
                <a:spcPts val="300"/>
              </a:spcAft>
              <a:buSzPct val="8000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12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endParaRPr lang="en-US" sz="2000" baseline="40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aphicFrame>
        <p:nvGraphicFramePr>
          <p:cNvPr id="216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423641"/>
              </p:ext>
            </p:extLst>
          </p:nvPr>
        </p:nvGraphicFramePr>
        <p:xfrm>
          <a:off x="3306763" y="3722052"/>
          <a:ext cx="315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8" name="Equation" r:id="rId4" imgW="152202" imgH="177569" progId="">
                  <p:embed/>
                </p:oleObj>
              </mc:Choice>
              <mc:Fallback>
                <p:oleObj name="Equation" r:id="rId4" imgW="152202" imgH="177569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722052"/>
                        <a:ext cx="31591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2835"/>
              </p:ext>
            </p:extLst>
          </p:nvPr>
        </p:nvGraphicFramePr>
        <p:xfrm>
          <a:off x="5094288" y="4765041"/>
          <a:ext cx="3159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9" name="Equation" r:id="rId6" imgW="152202" imgH="177569" progId="">
                  <p:embed/>
                </p:oleObj>
              </mc:Choice>
              <mc:Fallback>
                <p:oleObj name="Equation" r:id="rId6" imgW="152202" imgH="177569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765041"/>
                        <a:ext cx="3159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134927"/>
            <a:ext cx="7818438" cy="685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2239" y="5134928"/>
            <a:ext cx="1690687" cy="646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Undo the edge re-weighting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Johnson’s Algorithm – Run Time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38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i="1" dirty="0">
                <a:cs typeface="Times New Roman" pitchFamily="18" charset="0"/>
                <a:sym typeface="Symbol" pitchFamily="18" charset="2"/>
              </a:rPr>
              <a:t>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to produce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G'</a:t>
            </a: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i="1" dirty="0">
                <a:cs typeface="Times New Roman" pitchFamily="18" charset="0"/>
                <a:sym typeface="Symbol" pitchFamily="18" charset="2"/>
              </a:rPr>
              <a:t>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to run </a:t>
            </a:r>
            <a:r>
              <a:rPr lang="en-US" sz="3000" cap="smal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Bellman-Ford</a:t>
            </a: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i="1" dirty="0">
                <a:cs typeface="Times New Roman" pitchFamily="18" charset="0"/>
                <a:sym typeface="Symbol" pitchFamily="18" charset="2"/>
              </a:rPr>
              <a:t>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to compute </a:t>
            </a: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To run </a:t>
            </a:r>
            <a:r>
              <a:rPr lang="en-US" sz="3000" cap="small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Dijkstra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times:</a:t>
            </a:r>
          </a:p>
          <a:p>
            <a:pPr marL="701675" lvl="2" indent="-382588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 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V+VE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if we use Fibonacci heap</a:t>
            </a:r>
          </a:p>
          <a:p>
            <a:pPr marL="701675" lvl="2" indent="-382588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if we use Binary heap</a:t>
            </a: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 </a:t>
            </a:r>
            <a:r>
              <a:rPr lang="en-US" sz="30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to compute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matrix</a:t>
            </a:r>
          </a:p>
          <a:p>
            <a:pPr marL="419100" lvl="1" indent="-382588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14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Total: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 </a:t>
            </a:r>
            <a:r>
              <a:rPr lang="en-US" sz="3000" i="1" baseline="4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V+VE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 or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3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19087" lvl="2" indent="0">
              <a:spcBef>
                <a:spcPts val="1200"/>
              </a:spcBef>
              <a:buSzPct val="80000"/>
              <a:buNone/>
              <a:defRPr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	Dominated by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runs of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cap="small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Dijkstra</a:t>
            </a: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07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31014"/>
              </p:ext>
            </p:extLst>
          </p:nvPr>
        </p:nvGraphicFramePr>
        <p:xfrm>
          <a:off x="3627120" y="2102803"/>
          <a:ext cx="4302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4" name="Equation" r:id="rId4" imgW="152202" imgH="177569" progId="">
                  <p:embed/>
                </p:oleObj>
              </mc:Choice>
              <mc:Fallback>
                <p:oleObj name="Equation" r:id="rId4" imgW="152202" imgH="17756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120" y="2102803"/>
                        <a:ext cx="43021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End of Chapter 25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661160" y="914401"/>
            <a:ext cx="8900478" cy="5368925"/>
          </a:xfrm>
        </p:spPr>
        <p:txBody>
          <a:bodyPr/>
          <a:lstStyle/>
          <a:p>
            <a:pPr marL="34925" lvl="1" indent="0" algn="ctr">
              <a:buSzPct val="80000"/>
              <a:buNone/>
            </a:pP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 marL="34925" lvl="1" indent="0" algn="ctr">
              <a:buSzPct val="80000"/>
              <a:buNone/>
            </a:pPr>
            <a:endParaRPr lang="en-US" sz="6600" dirty="0">
              <a:cs typeface="Times New Roman" pitchFamily="18" charset="0"/>
              <a:sym typeface="Symbol" pitchFamily="18" charset="2"/>
            </a:endParaRPr>
          </a:p>
          <a:p>
            <a:pPr marL="34925" lvl="1" indent="0">
              <a:buSzPct val="80000"/>
              <a:buNone/>
            </a:pPr>
            <a:r>
              <a:rPr lang="en-US" sz="7200" dirty="0">
                <a:cs typeface="Times New Roman" pitchFamily="18" charset="0"/>
                <a:sym typeface="Symbol" pitchFamily="18" charset="2"/>
              </a:rPr>
              <a:t>     ? Questions ?</a:t>
            </a:r>
            <a:endParaRPr lang="en-US" sz="6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Paths – Introduction (6)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The output of our algorithms includes another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matrix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, where each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cs typeface="Times New Roman" pitchFamily="18" charset="0"/>
              </a:rPr>
              <a:t> is the weight of </a:t>
            </a:r>
            <a:r>
              <a:rPr lang="en-US" i="1" u="sng" dirty="0">
                <a:cs typeface="Times New Roman" pitchFamily="18" charset="0"/>
              </a:rPr>
              <a:t>a</a:t>
            </a:r>
            <a:r>
              <a:rPr lang="en-US" dirty="0">
                <a:cs typeface="Times New Roman" pitchFamily="18" charset="0"/>
              </a:rPr>
              <a:t> shortest path from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to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.  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If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denotes the shortest path from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to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,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then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when the algorithm finishes.</a:t>
            </a:r>
            <a:endParaRPr lang="en-US" dirty="0"/>
          </a:p>
          <a:p>
            <a:pPr marL="36512" indent="0">
              <a:spcBef>
                <a:spcPts val="120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Paths – Introduction (7)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Not only do we output the shortest-path </a:t>
            </a:r>
            <a:r>
              <a:rPr lang="en-US" i="1" dirty="0">
                <a:cs typeface="Times New Roman" pitchFamily="18" charset="0"/>
              </a:rPr>
              <a:t>distance</a:t>
            </a:r>
            <a:r>
              <a:rPr lang="en-US" dirty="0">
                <a:cs typeface="Times New Roman" pitchFamily="18" charset="0"/>
              </a:rPr>
              <a:t> matrix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cs typeface="Times New Roman" pitchFamily="18" charset="0"/>
              </a:rPr>
              <a:t>, we also need to know the </a:t>
            </a:r>
            <a:r>
              <a:rPr lang="en-US" i="1" dirty="0">
                <a:cs typeface="Times New Roman" pitchFamily="18" charset="0"/>
              </a:rPr>
              <a:t>paths themselves</a:t>
            </a:r>
            <a:r>
              <a:rPr lang="en-US" dirty="0">
                <a:cs typeface="Times New Roman" pitchFamily="18" charset="0"/>
              </a:rPr>
              <a:t> from / to all vertices.  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This requires a predecessor matrix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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(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where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NIL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if either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= j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or there is no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Otherwise,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is the predecessor of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on some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Shortest Paths – Introduction (8)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itchFamily="18" charset="0"/>
              </a:rPr>
              <a:t>Just as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dirty="0">
                <a:cs typeface="Times New Roman" pitchFamily="18" charset="0"/>
              </a:rPr>
              <a:t> was the predecessor graph (created by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dirty="0">
                <a:cs typeface="Times New Roman" pitchFamily="18" charset="0"/>
              </a:rPr>
              <a:t> sets), which gave the tree rooted at our source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cs typeface="Times New Roman" pitchFamily="18" charset="0"/>
              </a:rPr>
              <a:t>, each row of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 (the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row) is the shortest-path graph rooted at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There’s a single tree starting at each vertex, so if we start from all vertices, there will be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theme/theme1.xml><?xml version="1.0" encoding="utf-8"?>
<a:theme xmlns:a="http://schemas.openxmlformats.org/drawingml/2006/main" name="EECS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</Template>
  <TotalTime>21084</TotalTime>
  <Words>3432</Words>
  <Application>Microsoft Office PowerPoint</Application>
  <PresentationFormat>Widescreen</PresentationFormat>
  <Paragraphs>479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Franklin Gothic Book</vt:lpstr>
      <vt:lpstr>Symbol</vt:lpstr>
      <vt:lpstr>Times New Roman</vt:lpstr>
      <vt:lpstr>Wingdings</vt:lpstr>
      <vt:lpstr>Wingdings 2</vt:lpstr>
      <vt:lpstr>EECS</vt:lpstr>
      <vt:lpstr>Equation</vt:lpstr>
      <vt:lpstr>EECS 2510  Non-Linear Data Structures and Programming in C++</vt:lpstr>
      <vt:lpstr>Shortest Paths - Introduction</vt:lpstr>
      <vt:lpstr>Shortest Paths – Introduction (2)</vt:lpstr>
      <vt:lpstr>Shortest Paths – Introduction (3)</vt:lpstr>
      <vt:lpstr>Shortest Paths – Introduction (4)</vt:lpstr>
      <vt:lpstr>Shortest Paths – Introduction (5)</vt:lpstr>
      <vt:lpstr>Shortest Paths – Introduction (6)</vt:lpstr>
      <vt:lpstr>Shortest Paths – Introduction (7)</vt:lpstr>
      <vt:lpstr>Shortest Paths – Introduction (8)</vt:lpstr>
      <vt:lpstr>Shortest Paths – Introduction (9)</vt:lpstr>
      <vt:lpstr>Printing the Shortest Paths</vt:lpstr>
      <vt:lpstr>Next Steps</vt:lpstr>
      <vt:lpstr>Dynamic Programming</vt:lpstr>
      <vt:lpstr>The Structure of a Shortest Path</vt:lpstr>
      <vt:lpstr>The Structure of a Shortest Path (2)</vt:lpstr>
      <vt:lpstr>A Recursive Solution</vt:lpstr>
      <vt:lpstr>A Recursive Solution (2)</vt:lpstr>
      <vt:lpstr>A Recursive Solution (3)</vt:lpstr>
      <vt:lpstr>A Recursive Solution (4)</vt:lpstr>
      <vt:lpstr>Compute Solution Bottom-Up</vt:lpstr>
      <vt:lpstr>The Algorithm to Do This</vt:lpstr>
      <vt:lpstr>Extend-Shortest-Paths Algorithm</vt:lpstr>
      <vt:lpstr>Compared to Matrix Multiplication</vt:lpstr>
      <vt:lpstr>Matrix-Multiply Algorithm</vt:lpstr>
      <vt:lpstr>Back to Shortest Paths</vt:lpstr>
      <vt:lpstr>Slow-All-Pairs-Shortest-Paths</vt:lpstr>
      <vt:lpstr>Example – Fig 5.1</vt:lpstr>
      <vt:lpstr>If That’s the Slow Way, …</vt:lpstr>
      <vt:lpstr>If That’s the Slow Way, …(2)</vt:lpstr>
      <vt:lpstr>If That’s the Slow Way, …(3)</vt:lpstr>
      <vt:lpstr>If That’s the Slow Way, …(4)</vt:lpstr>
      <vt:lpstr>If That’s the Slow Way, …(5)</vt:lpstr>
      <vt:lpstr>If That’s the Slow Way, …(5)</vt:lpstr>
      <vt:lpstr>Yet Another Way</vt:lpstr>
      <vt:lpstr>Yet Another Way (2)</vt:lpstr>
      <vt:lpstr>Yet Another Way (3)</vt:lpstr>
      <vt:lpstr>Yet Another Way (4)</vt:lpstr>
      <vt:lpstr>Recursive Solution (D.P. Step #2)</vt:lpstr>
      <vt:lpstr>Recursive Solution (D.P. Step #2)</vt:lpstr>
      <vt:lpstr>Bottom-Up Computation (D.P. Step #3)</vt:lpstr>
      <vt:lpstr>Floyd-Warshall Example</vt:lpstr>
      <vt:lpstr>Constructing the Shortest Path</vt:lpstr>
      <vt:lpstr>Transitive Closure of a Graph</vt:lpstr>
      <vt:lpstr>Determining the Transitive Closure</vt:lpstr>
      <vt:lpstr>Determining the Transitive Closure</vt:lpstr>
      <vt:lpstr>Transitive Closure – Recursive Definition</vt:lpstr>
      <vt:lpstr>Transitive Closure – Recursive Definition</vt:lpstr>
      <vt:lpstr>Shortest Paths – All Pairs – Once More</vt:lpstr>
      <vt:lpstr>Reweighting</vt:lpstr>
      <vt:lpstr>Reweighting</vt:lpstr>
      <vt:lpstr>Reweighting</vt:lpstr>
      <vt:lpstr>Reweighting</vt:lpstr>
      <vt:lpstr>Reweighting</vt:lpstr>
      <vt:lpstr>Johnson’s Algorithm</vt:lpstr>
      <vt:lpstr>Johnson’s Algorithm</vt:lpstr>
      <vt:lpstr>Johnson’s Algorithm</vt:lpstr>
      <vt:lpstr>Johnson’s Algorithm</vt:lpstr>
      <vt:lpstr>Johnson’s Algorithm</vt:lpstr>
      <vt:lpstr>Johnson’s Algorithm</vt:lpstr>
      <vt:lpstr>Johnson’s Algorithm</vt:lpstr>
      <vt:lpstr>Johnson’s Algorithm – Run Time</vt:lpstr>
      <vt:lpstr>End of Chapter 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LGT</dc:creator>
  <cp:lastModifiedBy>Larry Thomas</cp:lastModifiedBy>
  <cp:revision>1465</cp:revision>
  <dcterms:created xsi:type="dcterms:W3CDTF">2008-08-26T23:33:46Z</dcterms:created>
  <dcterms:modified xsi:type="dcterms:W3CDTF">2018-04-09T21:08:25Z</dcterms:modified>
</cp:coreProperties>
</file>