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1"/>
  </p:notesMasterIdLst>
  <p:sldIdLst>
    <p:sldId id="486" r:id="rId2"/>
    <p:sldId id="443" r:id="rId3"/>
    <p:sldId id="444" r:id="rId4"/>
    <p:sldId id="445" r:id="rId5"/>
    <p:sldId id="448" r:id="rId6"/>
    <p:sldId id="449" r:id="rId7"/>
    <p:sldId id="450" r:id="rId8"/>
    <p:sldId id="477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45" r:id="rId67"/>
    <p:sldId id="546" r:id="rId68"/>
    <p:sldId id="544" r:id="rId69"/>
    <p:sldId id="547" r:id="rId70"/>
    <p:sldId id="548" r:id="rId71"/>
    <p:sldId id="549" r:id="rId72"/>
    <p:sldId id="550" r:id="rId73"/>
    <p:sldId id="551" r:id="rId74"/>
    <p:sldId id="552" r:id="rId75"/>
    <p:sldId id="553" r:id="rId76"/>
    <p:sldId id="554" r:id="rId77"/>
    <p:sldId id="555" r:id="rId78"/>
    <p:sldId id="556" r:id="rId79"/>
    <p:sldId id="557" r:id="rId80"/>
    <p:sldId id="558" r:id="rId81"/>
    <p:sldId id="559" r:id="rId82"/>
    <p:sldId id="560" r:id="rId83"/>
    <p:sldId id="561" r:id="rId84"/>
    <p:sldId id="562" r:id="rId85"/>
    <p:sldId id="563" r:id="rId86"/>
    <p:sldId id="564" r:id="rId87"/>
    <p:sldId id="565" r:id="rId88"/>
    <p:sldId id="566" r:id="rId89"/>
    <p:sldId id="485" r:id="rId9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EA0B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E0F07-1ED3-4DB5-B98E-EC6C3B599175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902442E-16FC-4ACF-8E5B-4AD4987BD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CABF510-A26E-4A2B-BAA3-F17D5E7903B8}" type="slidenum">
              <a:rPr lang="en-US" sz="1200">
                <a:latin typeface="+mn-lt"/>
              </a:rPr>
              <a:pPr algn="r">
                <a:defRPr/>
              </a:pPr>
              <a:t>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226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11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12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13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14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15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16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17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18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19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20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38F15E0-27C3-42B2-8D9F-BD754D6029B4}" type="slidenum">
              <a:rPr lang="en-US" sz="1200">
                <a:latin typeface="+mn-lt"/>
              </a:rPr>
              <a:pPr algn="r">
                <a:defRPr/>
              </a:pPr>
              <a:t>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401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21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22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23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24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25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26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27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28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29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30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75513D1-B12A-4899-8A54-ED81AE0529D1}" type="slidenum">
              <a:rPr lang="en-US" sz="1200">
                <a:latin typeface="+mn-lt"/>
              </a:rPr>
              <a:pPr algn="r">
                <a:defRPr/>
              </a:pPr>
              <a:t>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6387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31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32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33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34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35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36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37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38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39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40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E54C6BA-0F8A-430D-A965-8746245E268A}" type="slidenum">
              <a:rPr lang="en-US" sz="1200">
                <a:latin typeface="+mn-lt"/>
              </a:rPr>
              <a:pPr algn="r">
                <a:defRPr/>
              </a:pPr>
              <a:t>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7551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41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42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43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44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45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55499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46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83428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47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0450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48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934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49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6298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50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901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5D14D99-7298-4918-AA4E-BF1C25799B03}" type="slidenum">
              <a:rPr lang="en-US" sz="1200">
                <a:latin typeface="+mn-lt"/>
              </a:rPr>
              <a:pPr algn="r">
                <a:defRPr/>
              </a:pPr>
              <a:t>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90456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51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97565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52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4549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53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5787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54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63889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55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0950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56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0287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57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11132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58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7336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59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69962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60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75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B7C665-74B6-4F5B-AA87-9315EB21E661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3592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61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0456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62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60871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63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7128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64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60785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65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5902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66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2395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67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8823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68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2863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69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2865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70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947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71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37797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72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0113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73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39086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74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76025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75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10209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76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62530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77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795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78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0671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79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85399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B7C665-74B6-4F5B-AA87-9315EB21E661}" type="slidenum">
              <a:rPr lang="en-US" sz="1200">
                <a:latin typeface="+mn-lt"/>
              </a:rPr>
              <a:pPr algn="r">
                <a:defRPr/>
              </a:pPr>
              <a:t>80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696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B7C665-74B6-4F5B-AA87-9315EB21E661}" type="slidenum">
              <a:rPr lang="en-US" sz="1200">
                <a:latin typeface="+mn-lt"/>
              </a:rPr>
              <a:pPr algn="r">
                <a:defRPr/>
              </a:pPr>
              <a:t>81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2486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B7C665-74B6-4F5B-AA87-9315EB21E661}" type="slidenum">
              <a:rPr lang="en-US" sz="1200">
                <a:latin typeface="+mn-lt"/>
              </a:rPr>
              <a:pPr algn="r">
                <a:defRPr/>
              </a:pPr>
              <a:t>82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5536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B7C665-74B6-4F5B-AA87-9315EB21E661}" type="slidenum">
              <a:rPr lang="en-US" sz="1200">
                <a:latin typeface="+mn-lt"/>
              </a:rPr>
              <a:pPr algn="r">
                <a:defRPr/>
              </a:pPr>
              <a:t>83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00504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B7C665-74B6-4F5B-AA87-9315EB21E661}" type="slidenum">
              <a:rPr lang="en-US" sz="1200">
                <a:latin typeface="+mn-lt"/>
              </a:rPr>
              <a:pPr algn="r">
                <a:defRPr/>
              </a:pPr>
              <a:t>84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527268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B7C665-74B6-4F5B-AA87-9315EB21E661}" type="slidenum">
              <a:rPr lang="en-US" sz="1200">
                <a:latin typeface="+mn-lt"/>
              </a:rPr>
              <a:pPr algn="r">
                <a:defRPr/>
              </a:pPr>
              <a:t>85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9701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B7C665-74B6-4F5B-AA87-9315EB21E661}" type="slidenum">
              <a:rPr lang="en-US" sz="1200">
                <a:latin typeface="+mn-lt"/>
              </a:rPr>
              <a:pPr algn="r">
                <a:defRPr/>
              </a:pPr>
              <a:t>86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8612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B7C665-74B6-4F5B-AA87-9315EB21E661}" type="slidenum">
              <a:rPr lang="en-US" sz="1200">
                <a:latin typeface="+mn-lt"/>
              </a:rPr>
              <a:pPr algn="r">
                <a:defRPr/>
              </a:pPr>
              <a:t>87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8243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B7C665-74B6-4F5B-AA87-9315EB21E661}" type="slidenum">
              <a:rPr lang="en-US" sz="1200">
                <a:latin typeface="+mn-lt"/>
              </a:rPr>
              <a:pPr algn="r">
                <a:defRPr/>
              </a:pPr>
              <a:t>88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766141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5AD54BB-BBB8-41E3-9E8A-D971CB343A81}" type="slidenum">
              <a:rPr lang="en-US" sz="1200">
                <a:latin typeface="+mn-lt"/>
              </a:rPr>
              <a:pPr algn="r">
                <a:defRPr/>
              </a:pPr>
              <a:t>89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2496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E7A3CC-B737-428B-872D-ECA1D9758027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1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87680" y="3337560"/>
            <a:ext cx="11216640" cy="2301240"/>
          </a:xfrm>
        </p:spPr>
        <p:txBody>
          <a:bodyPr anchor="t"/>
          <a:lstStyle>
            <a:lvl1pPr algn="ctr">
              <a:defRPr lang="en-US" sz="54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7680" y="1544812"/>
            <a:ext cx="11216640" cy="1752600"/>
          </a:xfrm>
        </p:spPr>
        <p:txBody>
          <a:bodyPr tIns="0" rIns="45720" bIns="0" anchor="b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61C0F-567B-4FE8-A44D-ECACE977A7D6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2F7D-1924-4F5B-B58B-EA2B917DA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D7A13-53A7-4328-8625-69743FAE7F38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CB387-00CD-4071-8792-EF63FD00D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53B6E-D4EB-438F-94F5-BAE69542C19B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EA8C-B150-4DF0-AB2F-F82BC34C3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5672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0901-10D0-4F9A-8303-7DC8D39255D4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91301"/>
            <a:ext cx="38608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1200" y="6591301"/>
            <a:ext cx="10160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E323E-30FB-47B1-BF6F-C39B256EE6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583838"/>
            <a:ext cx="11216640" cy="1826363"/>
          </a:xfrm>
        </p:spPr>
        <p:txBody>
          <a:bodyPr tIns="0" bIns="0" anchor="t"/>
          <a:lstStyle>
            <a:lvl1pPr algn="ctr">
              <a:buNone/>
              <a:defRPr sz="54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2485800"/>
            <a:ext cx="11216640" cy="1066688"/>
          </a:xfrm>
        </p:spPr>
        <p:txBody>
          <a:bodyPr lIns="45720" tIns="0" rIns="45720" bIns="0" anchor="b"/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FDAD5-089A-4D71-91E2-3CD5559EED3C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CBC8-41AA-4805-90EE-1FB42773D5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>
            <a:off x="-6350" y="692150"/>
            <a:ext cx="12192001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55" y="836712"/>
            <a:ext cx="571263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836712"/>
            <a:ext cx="580864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69E1D-2201-4E83-ABC9-09B404C1C049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87FC2-21E4-4942-B6D1-96E6268638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5486400"/>
            <a:ext cx="566115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7" y="5486400"/>
            <a:ext cx="5711279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5360" y="980729"/>
            <a:ext cx="5661157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980729"/>
            <a:ext cx="5711279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570CE-4D5E-45E8-85FD-28F6D8786644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AC132-12D5-4A54-BA2F-E4138E4050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02079-6799-4F61-9D06-ED4FDF6F570A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BB6D-D503-4E56-9BFF-B1D1D35F31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0C22C-0F06-49A7-A6B2-99638E5833A0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961B3-AB16-4DDE-B403-D895D8C2A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5D84F-0EEC-47BE-9FAB-A8810C5BD691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08446-8D4F-4C35-8237-EC65806B2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E3F71-3594-4F2D-A3C0-CA31705A00AA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D2F2D-058B-466B-87DC-77D0DAABA3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100000">
              <a:srgbClr val="505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87867" y="1016001"/>
            <a:ext cx="11616267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BFA9E2-41BE-4E10-9402-FCD0675564D6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D68ADD-DC21-4AEF-A5D6-7398019A3F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1" fontAlgn="base" hangingPunct="1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1" fontAlgn="base" hangingPunct="1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88" y="246888"/>
            <a:ext cx="11887200" cy="3525012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sz="6400" u="sng" dirty="0"/>
              <a:t>EECS 2510</a:t>
            </a:r>
            <a:r>
              <a:rPr sz="6400" dirty="0"/>
              <a:t> </a:t>
            </a:r>
            <a:br>
              <a:rPr sz="6400" dirty="0"/>
            </a:br>
            <a:r>
              <a:rPr sz="6400" dirty="0"/>
              <a:t>Non-Linear Data Structures and Programming in C++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70688" y="4284664"/>
            <a:ext cx="11887200" cy="108286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Spring 2018</a:t>
            </a:r>
          </a:p>
          <a:p>
            <a:pPr algn="ctr"/>
            <a:r>
              <a:rPr lang="en-US" sz="2800" dirty="0"/>
              <a:t>Lecture 24 – Chapter 25 – All-Pairs Shortest Paths (Supplement)</a:t>
            </a:r>
          </a:p>
        </p:txBody>
      </p:sp>
      <p:sp>
        <p:nvSpPr>
          <p:cNvPr id="13315" name="Subtitle 2"/>
          <p:cNvSpPr txBox="1">
            <a:spLocks/>
          </p:cNvSpPr>
          <p:nvPr/>
        </p:nvSpPr>
        <p:spPr bwMode="auto">
          <a:xfrm>
            <a:off x="1905000" y="60198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 anchor="b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/>
              <a:t>Dr. Larry G. Thomas – University of Toledo/LCCC</a:t>
            </a:r>
          </a:p>
        </p:txBody>
      </p:sp>
    </p:spTree>
    <p:extLst>
      <p:ext uri="{BB962C8B-B14F-4D97-AF65-F5344CB8AC3E}">
        <p14:creationId xmlns:p14="http://schemas.microsoft.com/office/powerpoint/2010/main" val="331161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min(0, 3 + 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012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4504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42120" y="406908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min(0, 8 + 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012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9368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42120" y="434340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min(0,  + 2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012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5088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42120" y="461486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min(0, -4 + 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012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42120" y="493490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That finishes up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/>
              <a:t>.  Now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goes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/>
              <a:t>, and we repeat the process.  Start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min(, 0 + 3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1876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4504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42120" y="379190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min(3, 3 + 0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1876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4504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5040" y="406622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min(3, 8 + 4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1876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9368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5040" y="434054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9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min(3,  + 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1876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5088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5040" y="461772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min(3, -4 + 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1876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5040" y="488918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Compute Solution Bottom-Up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dirty="0">
                <a:cs typeface="Times New Roman" pitchFamily="18" charset="0"/>
              </a:rPr>
              <a:t>Given our input matrix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dirty="0">
                <a:cs typeface="Times New Roman" pitchFamily="18" charset="0"/>
              </a:rPr>
              <a:t> we now compute a series of matrices: </a:t>
            </a:r>
          </a:p>
          <a:p>
            <a:pPr marL="36512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  <a:sym typeface="Symbol"/>
              </a:rPr>
              <a:t> –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1)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where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1, 2, …,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1),</a:t>
            </a:r>
            <a:r>
              <a:rPr lang="en-US" dirty="0">
                <a:cs typeface="Times New Roman" pitchFamily="18" charset="0"/>
              </a:rPr>
              <a:t> we have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  <a:defRPr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3200" dirty="0">
                <a:cs typeface="Times New Roman" pitchFamily="18" charset="0"/>
              </a:rPr>
              <a:t>Note that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cs typeface="Times New Roman" pitchFamily="18" charset="0"/>
              </a:rPr>
              <a:t>for all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latin typeface="+mj-lt"/>
                <a:cs typeface="Times New Roman" pitchFamily="18" charset="0"/>
              </a:rPr>
              <a:t>so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baseline="4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That finishes up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/>
              <a:t>.  Now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goes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/>
              <a:t>, and we repeat the process.  Start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min(, 0 + 8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8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312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9368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87840" y="379190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7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min(8, 3 + 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8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312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93680" y="406622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90760" y="379190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min(8, 8 + 0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8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312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47960" y="434054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47960" y="379190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min(8,  + 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8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312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5088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47960" y="461486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min(8, -4 + 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8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312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47960" y="493490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That finishes up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/>
              <a:t>.  Now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goes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/>
              <a:t>, and we repeat the process.  Start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8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min(, 0 + 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176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5088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42120" y="379190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min(, 3 + 1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176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4504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50880" y="406622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min(4, 8 + 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176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39368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50880" y="438626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The Algorithm to Do This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714999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Given matrices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cs typeface="Times New Roman" pitchFamily="18" charset="0"/>
              </a:rPr>
              <a:t>compute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cs typeface="Times New Roman" pitchFamily="18" charset="0"/>
              </a:rPr>
              <a:t>i.e., extend the shortest paths computed so far by one edge.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>
                <a:cs typeface="Times New Roman" pitchFamily="18" charset="0"/>
              </a:rPr>
              <a:t>is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 </a:t>
            </a:r>
          </a:p>
          <a:p>
            <a:pPr lvl="1"/>
            <a:r>
              <a:rPr lang="en-US" dirty="0">
                <a:cs typeface="Times New Roman" pitchFamily="18" charset="0"/>
              </a:rPr>
              <a:t>The lowest-weight path from any vertex to another, </a:t>
            </a:r>
            <a:r>
              <a:rPr lang="en-US" i="1" u="sng" dirty="0">
                <a:cs typeface="Times New Roman" pitchFamily="18" charset="0"/>
              </a:rPr>
              <a:t>using no more than one edge</a:t>
            </a:r>
            <a:r>
              <a:rPr lang="en-US" dirty="0">
                <a:cs typeface="Times New Roman" pitchFamily="18" charset="0"/>
              </a:rPr>
              <a:t>, must be the weight of (the) edge that connects them, if there </a:t>
            </a:r>
            <a:br>
              <a:rPr lang="en-US" dirty="0">
                <a:cs typeface="Times New Roman" pitchFamily="18" charset="0"/>
              </a:rPr>
            </a:br>
            <a:r>
              <a:rPr lang="en-US" i="1" u="sng" dirty="0">
                <a:cs typeface="Times New Roman" pitchFamily="18" charset="0"/>
              </a:rPr>
              <a:t>is</a:t>
            </a:r>
            <a:r>
              <a:rPr lang="en-US" dirty="0">
                <a:cs typeface="Times New Roman" pitchFamily="18" charset="0"/>
              </a:rPr>
              <a:t> an edge that connects them (otherwise, it’s </a:t>
            </a:r>
            <a:r>
              <a:rPr lang="en-US" dirty="0">
                <a:cs typeface="Times New Roman" pitchFamily="18" charset="0"/>
                <a:sym typeface="Symbol" panose="05050102010706020507" pitchFamily="18" charset="2"/>
              </a:rPr>
              <a:t></a:t>
            </a:r>
            <a:r>
              <a:rPr lang="en-US" dirty="0"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>
                <a:cs typeface="Times New Roman" pitchFamily="18" charset="0"/>
              </a:rPr>
              <a:t>Edge Weights (given).  Compute:</a:t>
            </a:r>
          </a:p>
          <a:p>
            <a:pPr lvl="1">
              <a:spcBef>
                <a:spcPts val="400"/>
              </a:spcBef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</a:rPr>
              <a:t>just copy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5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sz="2500" dirty="0">
                <a:cs typeface="Times New Roman" pitchFamily="18" charset="0"/>
              </a:rPr>
              <a:t>extend the one-edge paths to two edges, looking for minima</a:t>
            </a:r>
            <a:r>
              <a:rPr lang="en-US" dirty="0">
                <a:cs typeface="Times New Roman" pitchFamily="18" charset="0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sz="2500" dirty="0">
                <a:cs typeface="Times New Roman" pitchFamily="18" charset="0"/>
              </a:rPr>
              <a:t>extend the two-edge paths to three edges, looking for minima</a:t>
            </a:r>
            <a:r>
              <a:rPr lang="en-US" dirty="0">
                <a:cs typeface="Times New Roman" pitchFamily="18" charset="0"/>
              </a:rPr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400"/>
              </a:spcBef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sz="2500" dirty="0">
                <a:cs typeface="Times New Roman" pitchFamily="18" charset="0"/>
              </a:rPr>
              <a:t>extend the three-edge paths to four edges, looking for minima</a:t>
            </a:r>
            <a:r>
              <a:rPr lang="en-US" dirty="0">
                <a:cs typeface="Times New Roman" pitchFamily="18" charset="0"/>
              </a:rPr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400"/>
              </a:spcBef>
            </a:pPr>
            <a:r>
              <a:rPr lang="en-US" dirty="0">
                <a:cs typeface="Times New Roman" pitchFamily="18" charset="0"/>
              </a:rPr>
              <a:t>… Stop once we compute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aseline="40000" dirty="0">
                <a:latin typeface="Times New Roman" pitchFamily="18" charset="0"/>
                <a:cs typeface="Times New Roman" pitchFamily="18" charset="0"/>
              </a:rPr>
              <a:t>– 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min(4,  + 0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176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85088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50880" y="461772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min(4, -4 + 6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176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35380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50880" y="488918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That finishes up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/>
              <a:t>.  Now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goes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, and we repeat the process.  Start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84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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min(, 0 + 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8784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35380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min(-4, 3 + 7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4504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353800" y="406908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min(-4, 8 + 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4796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353800" y="434054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min(-4,  + 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5088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353800" y="461772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min(-4, -4 + 0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488918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35380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That finishes up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/>
              <a:t>.  Now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/>
              <a:t> goes to row 2,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starts over 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, and we repeat the process.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(0 + ), ( + 0), ( + ),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 + 1), ( + 7)) = 3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06908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421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5840" y="32918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Extend-Shortest-Paths </a:t>
            </a:r>
            <a:r>
              <a:rPr lang="en-US" dirty="0"/>
              <a:t>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09238" cy="5714999"/>
          </a:xfrm>
        </p:spPr>
        <p:txBody>
          <a:bodyPr/>
          <a:lstStyle/>
          <a:p>
            <a:pPr>
              <a:spcBef>
                <a:spcPts val="720"/>
              </a:spcBef>
              <a:spcAft>
                <a:spcPts val="400"/>
              </a:spcAft>
              <a:buNone/>
              <a:defRPr/>
            </a:pP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Extend-Shortest-Paths(</a:t>
            </a:r>
            <a:r>
              <a:rPr lang="en-US" sz="3200" i="1" cap="small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cap="small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72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L.rows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72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50280" y="822960"/>
            <a:ext cx="5971903" cy="382668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Takes our </a:t>
            </a:r>
            <a:r>
              <a:rPr lang="en-US" sz="2800" i="1" dirty="0"/>
              <a:t>previous</a:t>
            </a:r>
            <a:r>
              <a:rPr lang="en-US" sz="2800" dirty="0"/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/>
              <a:t>, and produces a </a:t>
            </a:r>
            <a:r>
              <a:rPr lang="en-US" sz="2800" i="1" dirty="0"/>
              <a:t>new</a:t>
            </a:r>
            <a:r>
              <a:rPr lang="en-US" sz="2800" dirty="0"/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/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>
                <a:latin typeface="+mn-lt"/>
                <a:cs typeface="Times New Roman" pitchFamily="18" charset="0"/>
              </a:rPr>
              <a:t>We call it with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aseline="450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&amp;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>
                <a:latin typeface="+mn-lt"/>
                <a:cs typeface="Times New Roman" pitchFamily="18" charset="0"/>
              </a:rPr>
              <a:t>to get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aseline="45000" dirty="0">
                <a:latin typeface="Times New Roman" pitchFamily="18" charset="0"/>
                <a:cs typeface="Times New Roman" pitchFamily="18" charset="0"/>
              </a:rPr>
              <a:t>(2)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aseline="45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>
                <a:latin typeface="+mn-lt"/>
                <a:cs typeface="Times New Roman" pitchFamily="18" charset="0"/>
              </a:rPr>
              <a:t>Then call it with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aseline="45000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  <a:cs typeface="Times New Roman" pitchFamily="18" charset="0"/>
              </a:rPr>
              <a:t>&amp;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  <a:cs typeface="Times New Roman" pitchFamily="18" charset="0"/>
              </a:rPr>
              <a:t>to get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aseline="45000" dirty="0">
                <a:latin typeface="Times New Roman" pitchFamily="18" charset="0"/>
                <a:cs typeface="Times New Roman" pitchFamily="18" charset="0"/>
              </a:rPr>
              <a:t>(3)</a:t>
            </a:r>
          </a:p>
          <a:p>
            <a:pPr algn="ctr"/>
            <a:endParaRPr lang="en-US" sz="2800" baseline="45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>
                <a:cs typeface="Times New Roman" pitchFamily="18" charset="0"/>
              </a:rPr>
              <a:t>Then call it with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aseline="45000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&amp;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to get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aseline="45000" dirty="0">
                <a:latin typeface="Times New Roman" pitchFamily="18" charset="0"/>
                <a:cs typeface="Times New Roman" pitchFamily="18" charset="0"/>
              </a:rPr>
              <a:t>(4)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(3 + ), (0 + 0), (4 + ),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( + 1), ( + 7)) = 0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06908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993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760" y="32918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(8 + ), ( + 0), (0 + ),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(-5 + 1), ( + 7)) = -4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06908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4796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8840" y="32918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( + ), (1 + 0), ( + ),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(0 + 1), (6 + 7)) = 1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06908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5088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07480" y="32918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(-4 + ), (7 + 0), ( + ),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(1 + ), (7 + 0)) = 7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06908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95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56120" y="32918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(0 + ), ( + 4), ( + 0),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 + ), ( + )) = 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34340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421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5840" y="370332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(0 + ), ( + 4), ( + 0),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 + ), ( + )) = 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34340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421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5840" y="370332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(3 + ), (0 + 4), (4 + 0),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( + ), ( + )) = 4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34340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4504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760" y="370332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(8 + ), ( + 4), (0 + 0),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(-5 + ), ( + )) = 0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34340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4796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3120" y="370332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8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( + ), (1 + 4), ( + 0),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(0 + ), (6 + )) = 5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34340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5088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61760" y="370332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(-4 + ), (7 + 4), ( + 0),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( + ), (0 + )) = 11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34340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95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370332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>
              <a:spcBef>
                <a:spcPts val="720"/>
              </a:spcBef>
            </a:pPr>
            <a:r>
              <a:rPr lang="en-US" dirty="0"/>
              <a:t>Back to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714999"/>
          </a:xfrm>
        </p:spPr>
        <p:txBody>
          <a:bodyPr/>
          <a:lstStyle/>
          <a:p>
            <a:pPr>
              <a:spcBef>
                <a:spcPts val="720"/>
              </a:spcBef>
              <a:defRPr/>
            </a:pPr>
            <a:r>
              <a:rPr lang="en-US" sz="3200" dirty="0">
                <a:cs typeface="Times New Roman" pitchFamily="18" charset="0"/>
              </a:rPr>
              <a:t>We compute the shortest paths by extending the shortest paths edge-by-edge.</a:t>
            </a:r>
          </a:p>
          <a:p>
            <a:pPr>
              <a:spcBef>
                <a:spcPts val="720"/>
              </a:spcBef>
              <a:defRPr/>
            </a:pPr>
            <a:r>
              <a:rPr lang="en-US" sz="3200" dirty="0">
                <a:cs typeface="Times New Roman" pitchFamily="18" charset="0"/>
                <a:sym typeface="Symbol"/>
              </a:rPr>
              <a:t>If we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A B</a:t>
            </a:r>
            <a:r>
              <a:rPr lang="en-US" sz="3200" dirty="0">
                <a:cs typeface="Times New Roman" pitchFamily="18" charset="0"/>
              </a:rPr>
              <a:t> denote the “product” from </a:t>
            </a: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Extend-Shortest-Paths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cs typeface="Times New Roman" pitchFamily="18" charset="0"/>
              </a:rPr>
              <a:t>, then the computation of our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3200" dirty="0">
                <a:cs typeface="Times New Roman" pitchFamily="18" charset="0"/>
              </a:rPr>
              <a:t> matrices is:</a:t>
            </a:r>
          </a:p>
          <a:p>
            <a:pPr>
              <a:spcBef>
                <a:spcPts val="180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 =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</a:p>
          <a:p>
            <a:pPr>
              <a:spcBef>
                <a:spcPts val="72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 =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=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</a:p>
          <a:p>
            <a:pPr>
              <a:spcBef>
                <a:spcPts val="72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 =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= W 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</a:p>
          <a:p>
            <a:pPr>
              <a:spcBef>
                <a:spcPts val="72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 =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=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 = W 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</a:p>
          <a:p>
            <a:pPr>
              <a:spcBef>
                <a:spcPts val="72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		…</a:t>
            </a:r>
          </a:p>
          <a:p>
            <a:pPr>
              <a:spcBef>
                <a:spcPts val="72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-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-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W 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n-1</a:t>
            </a:r>
            <a:r>
              <a:rPr lang="en-US" sz="2800" baseline="40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,  the shortest-path weights</a:t>
            </a:r>
            <a:endParaRPr lang="en-US" sz="2800" baseline="40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(0 + 2), ( + ), ( + -5),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 + 0), ( + )) = 2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61772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421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5840" y="4137957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(3 + 2), (0 + ), (4 + -5),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( + 0), ( + )) = -1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61772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4504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760" y="4137957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(3 + 2), (0 + ), (4 + -5),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( + 0), ( + )) = -1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61772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4796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760" y="4137957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(8 + 2), ( + ), (0 + -5),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(-5 + 0), ( + )) = -5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61772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4796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3120" y="4137957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(8 + 2), ( + ), (0 + -5),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(-5 + 0), ( + )) = -5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61772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5088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61760" y="4137957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( + 2), (1 + ), ( + -5),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(0 + 0), (6 + )) = 0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61772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5088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61760" y="4137957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(-4 + 2), (7 + ), ( + -5),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( + 0), (0 + )) = -2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61772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95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56120" y="4137957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1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(0 + ), ( + ), ( + ),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 + 6), ( + 0)) =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93776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421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5840" y="452628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6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(3 + ), (0 + ), (4 + ),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( + 6), ( + 0)) = 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93776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993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4480" y="452628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(8 + ), ( + ), (0 + ),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(-5 + 6), ( + 0)) =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93776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4796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3120" y="452628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Slow-All-Pairs-Shortest-Paths</a:t>
            </a:r>
            <a:endParaRPr 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09238" cy="53689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Slow-All-Pairs-Shortest-Paths(</a:t>
            </a:r>
            <a:r>
              <a:rPr lang="en-US" i="1" cap="small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W.rows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/>
                <a:cs typeface="Times New Roman"/>
              </a:rPr>
              <a:t>(1)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n –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1)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/>
                <a:cs typeface="Times New Roman"/>
              </a:rPr>
              <a:t>(</a:t>
            </a:r>
            <a:r>
              <a:rPr lang="en-US" i="1" baseline="40000" dirty="0">
                <a:latin typeface="Times New Roman"/>
                <a:cs typeface="Times New Roman"/>
              </a:rPr>
              <a:t>m</a:t>
            </a:r>
            <a:r>
              <a:rPr lang="en-US" baseline="40000" dirty="0">
                <a:latin typeface="Times New Roman"/>
                <a:cs typeface="Times New Roman"/>
              </a:rPr>
              <a:t>)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 Extend-Shortest-Paths(</a:t>
            </a:r>
            <a:r>
              <a:rPr lang="en-US" i="1" cap="small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/>
                <a:cs typeface="Times New Roman"/>
              </a:rPr>
              <a:t>(</a:t>
            </a:r>
            <a:r>
              <a:rPr lang="en-US" i="1" baseline="40000" dirty="0">
                <a:latin typeface="Times New Roman"/>
                <a:cs typeface="Times New Roman"/>
              </a:rPr>
              <a:t>m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r>
              <a:rPr lang="en-US" baseline="40000" dirty="0">
                <a:latin typeface="Times New Roman"/>
                <a:cs typeface="Times New Roman"/>
              </a:rPr>
              <a:t>1)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cap="small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40000" dirty="0">
                <a:latin typeface="Times New Roman"/>
                <a:cs typeface="Times New Roman"/>
              </a:rPr>
              <a:t>(</a:t>
            </a:r>
            <a:r>
              <a:rPr lang="en-US" i="1" baseline="40000" dirty="0">
                <a:latin typeface="Times New Roman"/>
                <a:cs typeface="Times New Roman"/>
              </a:rPr>
              <a:t>n</a:t>
            </a:r>
            <a:r>
              <a:rPr lang="en-US" i="1" baseline="40000" dirty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r>
              <a:rPr lang="en-US" baseline="40000" dirty="0">
                <a:latin typeface="Times New Roman"/>
                <a:cs typeface="Times New Roman"/>
              </a:rPr>
              <a:t>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35880" y="4526280"/>
            <a:ext cx="18415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Run Time:</a:t>
            </a:r>
          </a:p>
          <a:p>
            <a:pPr algn="ctr"/>
            <a:r>
              <a:rPr lang="en-US" sz="2800">
                <a:sym typeface="Symbol" pitchFamily="18" charset="2"/>
              </a:rPr>
              <a:t>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 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(8 + ), ( + ), (0 + ),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(-5 + 6), ( + 0)) =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93776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5088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61760" y="452628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 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( + ), (1 + ), ( + ),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(0 + 6), (6 + 0)) = 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93776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5088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61760" y="452628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    6  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(-4 + ), (7 + ), ( + ),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( + 6), (0 + 0)) =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120" y="493776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95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56120" y="452628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1    6     0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just computed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/>
              <a:t>.  We still have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, and (just to show it’s the same as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)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sz="2400" dirty="0"/>
              <a:t> left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3" name="Rectangle 2"/>
          <p:cNvSpPr/>
          <p:nvPr/>
        </p:nvSpPr>
        <p:spPr>
          <a:xfrm>
            <a:off x="9342120" y="493776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95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1    6     0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I’ve been </a:t>
            </a:r>
            <a:r>
              <a:rPr lang="en-US" sz="2400" i="1" u="sng" dirty="0"/>
              <a:t>showing</a:t>
            </a:r>
            <a:r>
              <a:rPr lang="en-US" sz="2400" dirty="0"/>
              <a:t> all of the operations as being from a row and a column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3" name="Rectangle 2"/>
          <p:cNvSpPr/>
          <p:nvPr/>
        </p:nvSpPr>
        <p:spPr>
          <a:xfrm>
            <a:off x="9342120" y="493776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95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1    6     0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120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we’ve </a:t>
            </a:r>
            <a:r>
              <a:rPr lang="en-US" sz="2400" i="1" u="sng" dirty="0"/>
              <a:t>actually</a:t>
            </a:r>
            <a:r>
              <a:rPr lang="en-US" sz="2400" dirty="0"/>
              <a:t> been doing is combining a </a:t>
            </a:r>
            <a:r>
              <a:rPr lang="en-US" sz="2400" i="1" dirty="0"/>
              <a:t>row</a:t>
            </a:r>
            <a:r>
              <a:rPr lang="en-US" sz="2400" dirty="0"/>
              <a:t> from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and a </a:t>
            </a:r>
            <a:r>
              <a:rPr lang="en-US" sz="2400" i="1" dirty="0">
                <a:latin typeface="+mn-lt"/>
                <a:cs typeface="Times New Roman" panose="02020603050405020304" pitchFamily="18" charset="0"/>
              </a:rPr>
              <a:t>column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from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, but in this first iteration, they had the same contents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9342120" y="493776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95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1    6     0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120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At this point, it looks like the shortest path from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has a weight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, only because we aren’t yet considering 3- or 4-edge paths</a:t>
            </a:r>
          </a:p>
        </p:txBody>
      </p:sp>
      <p:sp>
        <p:nvSpPr>
          <p:cNvPr id="3" name="Rectangle 2"/>
          <p:cNvSpPr/>
          <p:nvPr/>
        </p:nvSpPr>
        <p:spPr>
          <a:xfrm>
            <a:off x="9342120" y="493776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95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800" dirty="0">
                <a:sym typeface="Symbol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3    8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   -4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1    7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-5    0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1    6     0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120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When we move on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, and consider 3-edge paths, we will discover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, with a weight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(1 + 2 + -4) </a:t>
            </a:r>
          </a:p>
        </p:txBody>
      </p:sp>
      <p:sp>
        <p:nvSpPr>
          <p:cNvPr id="3" name="Rectangle 2"/>
          <p:cNvSpPr/>
          <p:nvPr/>
        </p:nvSpPr>
        <p:spPr>
          <a:xfrm>
            <a:off x="9342120" y="4937760"/>
            <a:ext cx="246888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9520" y="3703320"/>
            <a:ext cx="41148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77240"/>
            <a:ext cx="3837361" cy="1554480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2246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0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3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-3 (found 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 &lt; 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})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2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-4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876" y="822960"/>
            <a:ext cx="246888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3876" y="2514599"/>
            <a:ext cx="320040" cy="14709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5789" y="1400949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6796" y="2514598"/>
            <a:ext cx="320040" cy="14630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9716" y="2514597"/>
            <a:ext cx="320040" cy="14551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92636" y="2514596"/>
            <a:ext cx="320040" cy="1447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1276" y="2514595"/>
            <a:ext cx="320040" cy="1439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149" y="1400949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64080" y="1400949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8011" y="1400949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91942" y="1400949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24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77240"/>
            <a:ext cx="3837361" cy="1554480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2246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3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0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-4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1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-1 (found 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 &lt; 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})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876" y="1097280"/>
            <a:ext cx="246888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3876" y="2514599"/>
            <a:ext cx="320040" cy="14709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0    3    -3    2   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5789" y="182880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6796" y="2514598"/>
            <a:ext cx="320040" cy="14630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9716" y="2514597"/>
            <a:ext cx="320040" cy="14551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92636" y="2514596"/>
            <a:ext cx="320040" cy="1447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1276" y="2514595"/>
            <a:ext cx="320040" cy="1439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149" y="182880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64080" y="182880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8011" y="182880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91942" y="182880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1638" y="869316"/>
            <a:ext cx="6629400" cy="56229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Example – Fig 5.1</a:t>
            </a:r>
          </a:p>
        </p:txBody>
      </p:sp>
      <p:pic>
        <p:nvPicPr>
          <p:cNvPr id="1280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125" y="914400"/>
            <a:ext cx="6446838" cy="549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8075" y="1234441"/>
            <a:ext cx="3176588" cy="1692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should compute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2600" dirty="0">
                <a:solidFill>
                  <a:schemeClr val="bg1"/>
                </a:solidFill>
              </a:rPr>
              <a:t>, to verify that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all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77240"/>
            <a:ext cx="3837361" cy="1554480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2246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7    	(found 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})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4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0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5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11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876" y="1417320"/>
            <a:ext cx="246888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3876" y="2514599"/>
            <a:ext cx="320040" cy="14709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0    3    -3    2   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    1   -1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5789" y="224028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6796" y="2514598"/>
            <a:ext cx="320040" cy="14630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9716" y="2514597"/>
            <a:ext cx="320040" cy="14551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92636" y="2514596"/>
            <a:ext cx="320040" cy="1447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1276" y="2514595"/>
            <a:ext cx="320040" cy="1439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149" y="224028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64080" y="224028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8011" y="224028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91942" y="224028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3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77240"/>
            <a:ext cx="3837361" cy="1554480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2246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2   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-1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-5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0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-2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876" y="1691640"/>
            <a:ext cx="246888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3876" y="2514599"/>
            <a:ext cx="320040" cy="14709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0    3    -3    2   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    1   -1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7    4     0    5   11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5789" y="265176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6796" y="2514598"/>
            <a:ext cx="320040" cy="14630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9716" y="2514597"/>
            <a:ext cx="320040" cy="14551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92636" y="2514596"/>
            <a:ext cx="320040" cy="1447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1276" y="2514595"/>
            <a:ext cx="320040" cy="1439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149" y="265176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64080" y="265176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8011" y="265176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91942" y="265176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17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77240"/>
            <a:ext cx="3837361" cy="1554480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2246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8   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5	(found 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})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1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6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0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(2)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876" y="1965960"/>
            <a:ext cx="246888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3876" y="2514599"/>
            <a:ext cx="320040" cy="14709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0    3    -3    2   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    1   -1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7    4     0    5   11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    -5   0  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5789" y="306324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6796" y="2514598"/>
            <a:ext cx="320040" cy="14630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9716" y="2514597"/>
            <a:ext cx="320040" cy="14551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92636" y="2514596"/>
            <a:ext cx="320040" cy="1447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1276" y="2514595"/>
            <a:ext cx="320040" cy="1439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149" y="306324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64080" y="306324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8011" y="306324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91942" y="306324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48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77240"/>
            <a:ext cx="3837361" cy="1554480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21698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300" dirty="0">
                <a:latin typeface="+mn-lt"/>
                <a:cs typeface="Times New Roman" panose="02020603050405020304" pitchFamily="18" charset="0"/>
              </a:rPr>
              <a:t>Now that we have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23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>
                <a:latin typeface="+mn-lt"/>
                <a:cs typeface="Times New Roman" panose="02020603050405020304" pitchFamily="18" charset="0"/>
              </a:rPr>
              <a:t>we use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23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+mn-lt"/>
                <a:cs typeface="Times New Roman" panose="02020603050405020304" pitchFamily="18" charset="0"/>
              </a:rPr>
              <a:t>and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300" dirty="0">
                <a:latin typeface="+mn-lt"/>
                <a:cs typeface="Times New Roman" panose="02020603050405020304" pitchFamily="18" charset="0"/>
              </a:rPr>
              <a:t>(which is the same as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3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300" dirty="0">
                <a:latin typeface="+mn-lt"/>
                <a:cs typeface="Times New Roman" panose="02020603050405020304" pitchFamily="18" charset="0"/>
              </a:rPr>
              <a:t>) to build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3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pPr>
              <a:spcBef>
                <a:spcPts val="600"/>
              </a:spcBef>
            </a:pPr>
            <a:r>
              <a:rPr lang="en-US" sz="2300" dirty="0">
                <a:latin typeface="+mn-lt"/>
                <a:cs typeface="Times New Roman" panose="02020603050405020304" pitchFamily="18" charset="0"/>
              </a:rPr>
              <a:t>Remember,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300" dirty="0">
                <a:latin typeface="+mn-lt"/>
                <a:cs typeface="Times New Roman" panose="02020603050405020304" pitchFamily="18" charset="0"/>
              </a:rPr>
              <a:t> /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3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300" dirty="0">
                <a:latin typeface="+mn-lt"/>
                <a:cs typeface="Times New Roman" panose="02020603050405020304" pitchFamily="18" charset="0"/>
              </a:rPr>
              <a:t> holds the shortest paths using a single edge</a:t>
            </a:r>
          </a:p>
          <a:p>
            <a:pPr>
              <a:spcBef>
                <a:spcPts val="600"/>
              </a:spcBef>
            </a:pPr>
            <a:r>
              <a:rPr lang="en-US" sz="2300" dirty="0">
                <a:latin typeface="+mn-lt"/>
                <a:cs typeface="Times New Roman" panose="02020603050405020304" pitchFamily="18" charset="0"/>
              </a:rPr>
              <a:t>		 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3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300" dirty="0">
                <a:latin typeface="+mn-lt"/>
                <a:cs typeface="Times New Roman" panose="02020603050405020304" pitchFamily="18" charset="0"/>
              </a:rPr>
              <a:t>   holds the shortest paths using one or two edges (but no more)</a:t>
            </a:r>
          </a:p>
          <a:p>
            <a:pPr>
              <a:spcBef>
                <a:spcPts val="600"/>
              </a:spcBef>
            </a:pPr>
            <a:r>
              <a:rPr lang="en-US" sz="2300" dirty="0">
                <a:cs typeface="Times New Roman" panose="02020603050405020304" pitchFamily="18" charset="0"/>
              </a:rPr>
              <a:t>		 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3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300" dirty="0">
                <a:cs typeface="Times New Roman" panose="02020603050405020304" pitchFamily="18" charset="0"/>
              </a:rPr>
              <a:t>   holds the shortest paths using one, two, or three edges (but not 4)</a:t>
            </a:r>
          </a:p>
          <a:p>
            <a:pPr>
              <a:spcBef>
                <a:spcPts val="600"/>
              </a:spcBef>
            </a:pPr>
            <a:r>
              <a:rPr lang="en-US" sz="2300" dirty="0">
                <a:cs typeface="Times New Roman" panose="02020603050405020304" pitchFamily="18" charset="0"/>
              </a:rPr>
              <a:t>		 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3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300" dirty="0">
                <a:cs typeface="Times New Roman" panose="02020603050405020304" pitchFamily="18" charset="0"/>
              </a:rPr>
              <a:t>   will consider 4-edge paths, seeking one shorter than the 3-edge ones</a:t>
            </a:r>
            <a:endParaRPr lang="en-US" sz="23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876" y="1965960"/>
            <a:ext cx="246888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3876" y="2514599"/>
            <a:ext cx="320040" cy="14709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0    3    -3    2   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    1   -1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7    4     0    5   11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-1    -5   0  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8    5     1    6    0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86796" y="2514598"/>
            <a:ext cx="320040" cy="14630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9716" y="2514597"/>
            <a:ext cx="320040" cy="14551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92636" y="2514596"/>
            <a:ext cx="320040" cy="1447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1276" y="2514595"/>
            <a:ext cx="320040" cy="1439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635009">
            <a:off x="3792002" y="1851391"/>
            <a:ext cx="1051560" cy="411480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466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90" y="777235"/>
            <a:ext cx="3839372" cy="1563814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2246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0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1      found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&lt;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-3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2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-4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876" y="822960"/>
            <a:ext cx="246888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3876" y="2514599"/>
            <a:ext cx="320040" cy="14709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5789" y="1400949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6796" y="2514598"/>
            <a:ext cx="320040" cy="14630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9716" y="2514597"/>
            <a:ext cx="320040" cy="14551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92636" y="2514596"/>
            <a:ext cx="320040" cy="1447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1276" y="2514595"/>
            <a:ext cx="320040" cy="1439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149" y="1400949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64080" y="1400949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8011" y="1400949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91942" y="1400949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415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90" y="777235"/>
            <a:ext cx="3839372" cy="1563814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2246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3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0     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-4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1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-1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876" y="1097280"/>
            <a:ext cx="246888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3876" y="2514599"/>
            <a:ext cx="320040" cy="14709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0    1    -3    2   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5789" y="182880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6796" y="2514598"/>
            <a:ext cx="320040" cy="14630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9716" y="2514597"/>
            <a:ext cx="320040" cy="14551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92636" y="2514596"/>
            <a:ext cx="320040" cy="1447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1276" y="2514595"/>
            <a:ext cx="320040" cy="1439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149" y="182880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64080" y="182880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8011" y="182880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91942" y="182880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8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90" y="777235"/>
            <a:ext cx="3839372" cy="1563814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2246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 7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4     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0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5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3    	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876" y="1417320"/>
            <a:ext cx="246888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3876" y="2514599"/>
            <a:ext cx="320040" cy="14709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0    1    -3    2   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    1   -1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5789" y="224028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6796" y="2514598"/>
            <a:ext cx="320040" cy="14630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9716" y="2514597"/>
            <a:ext cx="320040" cy="14551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92636" y="2514596"/>
            <a:ext cx="320040" cy="1447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1276" y="2514595"/>
            <a:ext cx="320040" cy="1439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149" y="224028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64080" y="224028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8011" y="224028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91942" y="224028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09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90" y="777235"/>
            <a:ext cx="3839372" cy="1563814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2246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2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-1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-5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 0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-2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876" y="1691640"/>
            <a:ext cx="246888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3876" y="2514599"/>
            <a:ext cx="320040" cy="14709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0    1    -3    2   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    1   -1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7    4     0    5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5789" y="265176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6796" y="2514598"/>
            <a:ext cx="320040" cy="14630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9716" y="2514597"/>
            <a:ext cx="320040" cy="14551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92636" y="2514596"/>
            <a:ext cx="320040" cy="1447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1276" y="2514595"/>
            <a:ext cx="320040" cy="1439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149" y="265176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64080" y="265176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8011" y="265176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91942" y="2651760"/>
            <a:ext cx="518211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97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90" y="777235"/>
            <a:ext cx="3839372" cy="1563814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2246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8 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5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1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6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),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)) = 0	[uses </a:t>
            </a:r>
            <a:r>
              <a:rPr lang="en-US" sz="2400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4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(3)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col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row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876" y="2011680"/>
            <a:ext cx="246888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3876" y="2514599"/>
            <a:ext cx="320040" cy="14709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0    1    -3    2   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    1   -1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7    4     0    5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   -1   -5    0 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5789" y="3154680"/>
            <a:ext cx="518211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86796" y="2514598"/>
            <a:ext cx="320040" cy="14630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9716" y="2514597"/>
            <a:ext cx="320040" cy="14551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92636" y="2514596"/>
            <a:ext cx="320040" cy="14472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41276" y="2514595"/>
            <a:ext cx="320040" cy="143931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149" y="3154680"/>
            <a:ext cx="518211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64080" y="3154680"/>
            <a:ext cx="518211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8011" y="3154680"/>
            <a:ext cx="518211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91942" y="3154680"/>
            <a:ext cx="518211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293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90" y="777235"/>
            <a:ext cx="3839372" cy="1563814"/>
          </a:xfrm>
          <a:prstGeom prst="rect">
            <a:avLst/>
          </a:prstGeom>
        </p:spPr>
      </p:pic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0" y="242316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1" y="4297680"/>
            <a:ext cx="11978640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Our  finished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" y="137160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0    1    -3    2   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    0    -4    1   -1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7    4     0    5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   -1   -5    0  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8    5     1    6    0</a:t>
            </a:r>
          </a:p>
        </p:txBody>
      </p:sp>
    </p:spTree>
    <p:extLst>
      <p:ext uri="{BB962C8B-B14F-4D97-AF65-F5344CB8AC3E}">
        <p14:creationId xmlns:p14="http://schemas.microsoft.com/office/powerpoint/2010/main" val="236417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Start with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400" dirty="0"/>
              <a:t>, so we’re looking to fill the</a:t>
            </a:r>
            <a:br>
              <a:rPr lang="en-US" sz="2400" dirty="0"/>
            </a:br>
            <a:r>
              <a:rPr lang="en-US" sz="2400" dirty="0"/>
              <a:t>top-left cell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/>
              <a:t>.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/>
              <a:t> to </a:t>
            </a:r>
            <a:r>
              <a:rPr lang="en-US" sz="2400" dirty="0">
                <a:sym typeface="Symbol"/>
              </a:rPr>
              <a:t></a:t>
            </a:r>
            <a:r>
              <a:rPr lang="en-US" sz="2400" dirty="0"/>
              <a:t> </a:t>
            </a:r>
            <a:endParaRPr lang="en-US" sz="2400" baseline="45000" dirty="0"/>
          </a:p>
        </p:txBody>
      </p:sp>
      <p:sp>
        <p:nvSpPr>
          <p:cNvPr id="8" name="Rectangle 7"/>
          <p:cNvSpPr/>
          <p:nvPr/>
        </p:nvSpPr>
        <p:spPr>
          <a:xfrm>
            <a:off x="477012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Review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8075" y="1234441"/>
            <a:ext cx="3176588" cy="1692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should compute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2600" dirty="0">
                <a:solidFill>
                  <a:schemeClr val="bg1"/>
                </a:solidFill>
              </a:rPr>
              <a:t>, to verify that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all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93080" y="869316"/>
            <a:ext cx="6446520" cy="5622925"/>
            <a:chOff x="2941638" y="869316"/>
            <a:chExt cx="6629400" cy="5622925"/>
          </a:xfrm>
        </p:grpSpPr>
        <p:sp>
          <p:nvSpPr>
            <p:cNvPr id="2" name="Rectangle 1"/>
            <p:cNvSpPr/>
            <p:nvPr/>
          </p:nvSpPr>
          <p:spPr>
            <a:xfrm>
              <a:off x="2941638" y="869316"/>
              <a:ext cx="6629400" cy="56229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80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2125" y="914400"/>
              <a:ext cx="6446838" cy="549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6004560" y="1097280"/>
              <a:ext cx="3429000" cy="1965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5165725" cy="580643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cs typeface="Times New Roman" panose="02020603050405020304" pitchFamily="18" charset="0"/>
              </a:rPr>
              <a:t>What  we have done, in a nutshell, is to start with the edge weights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>
                <a:cs typeface="Times New Roman" panose="02020603050405020304" pitchFamily="18" charset="0"/>
              </a:rPr>
              <a:t>).  </a:t>
            </a:r>
          </a:p>
          <a:p>
            <a:pPr>
              <a:spcBef>
                <a:spcPts val="600"/>
              </a:spcBef>
            </a:pPr>
            <a:r>
              <a:rPr lang="en-US" dirty="0">
                <a:cs typeface="Times New Roman" panose="02020603050405020304" pitchFamily="18" charset="0"/>
              </a:rPr>
              <a:t>Those represent the shortest </a:t>
            </a:r>
            <a:r>
              <a:rPr lang="en-US" i="1" dirty="0">
                <a:cs typeface="Times New Roman" panose="02020603050405020304" pitchFamily="18" charset="0"/>
              </a:rPr>
              <a:t>one</a:t>
            </a:r>
            <a:r>
              <a:rPr lang="en-US" dirty="0">
                <a:cs typeface="Times New Roman" panose="02020603050405020304" pitchFamily="18" charset="0"/>
              </a:rPr>
              <a:t>-edge paths.  </a:t>
            </a:r>
          </a:p>
          <a:p>
            <a:pPr>
              <a:spcBef>
                <a:spcPts val="600"/>
              </a:spcBef>
            </a:pPr>
            <a:r>
              <a:rPr lang="en-US" dirty="0">
                <a:cs typeface="Times New Roman" panose="02020603050405020304" pitchFamily="18" charset="0"/>
              </a:rPr>
              <a:t>Some destinations aren’t reachable in a single edge (because they’re not adjacent), so until we consider </a:t>
            </a:r>
            <a:r>
              <a:rPr lang="en-US" i="1" dirty="0">
                <a:cs typeface="Times New Roman" panose="02020603050405020304" pitchFamily="18" charset="0"/>
              </a:rPr>
              <a:t>two</a:t>
            </a:r>
            <a:r>
              <a:rPr lang="en-US" dirty="0">
                <a:cs typeface="Times New Roman" panose="02020603050405020304" pitchFamily="18" charset="0"/>
              </a:rPr>
              <a:t>-edge paths, we assume the shortest-weight path is </a:t>
            </a:r>
            <a:r>
              <a:rPr lang="en-US" dirty="0"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3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Review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8075" y="1234441"/>
            <a:ext cx="3176588" cy="1692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should compute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2600" dirty="0">
                <a:solidFill>
                  <a:schemeClr val="bg1"/>
                </a:solidFill>
              </a:rPr>
              <a:t>, to verify that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all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93080" y="869316"/>
            <a:ext cx="6446520" cy="5622925"/>
            <a:chOff x="2941638" y="869316"/>
            <a:chExt cx="6629400" cy="5622925"/>
          </a:xfrm>
        </p:grpSpPr>
        <p:sp>
          <p:nvSpPr>
            <p:cNvPr id="2" name="Rectangle 1"/>
            <p:cNvSpPr/>
            <p:nvPr/>
          </p:nvSpPr>
          <p:spPr>
            <a:xfrm>
              <a:off x="2941638" y="869316"/>
              <a:ext cx="6629400" cy="56229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80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2125" y="914400"/>
              <a:ext cx="6446838" cy="549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6004560" y="1097280"/>
              <a:ext cx="3429000" cy="1965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5351145" cy="58064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Considering 2-edge paths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dirty="0">
                <a:cs typeface="Times New Roman" panose="02020603050405020304" pitchFamily="18" charset="0"/>
              </a:rPr>
              <a:t>) could determine…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… that the destination still isn’t reachable (e.g., there is neither a direct edge, nor a two-edge path, 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… that the destination is now reachable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 takes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cs typeface="Times New Roman" panose="02020603050405020304" pitchFamily="18" charset="0"/>
              </a:rPr>
              <a:t> edges)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… that there is a two-edge path that is shorter than the direct edge</a:t>
            </a:r>
          </a:p>
        </p:txBody>
      </p:sp>
    </p:spTree>
    <p:extLst>
      <p:ext uri="{BB962C8B-B14F-4D97-AF65-F5344CB8AC3E}">
        <p14:creationId xmlns:p14="http://schemas.microsoft.com/office/powerpoint/2010/main" val="17374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Review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8075" y="1234441"/>
            <a:ext cx="3176588" cy="1692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should compute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2600" dirty="0">
                <a:solidFill>
                  <a:schemeClr val="bg1"/>
                </a:solidFill>
              </a:rPr>
              <a:t>, to verify that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all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93080" y="869316"/>
            <a:ext cx="6446520" cy="5622925"/>
            <a:chOff x="2941638" y="869316"/>
            <a:chExt cx="6629400" cy="5622925"/>
          </a:xfrm>
        </p:grpSpPr>
        <p:sp>
          <p:nvSpPr>
            <p:cNvPr id="2" name="Rectangle 1"/>
            <p:cNvSpPr/>
            <p:nvPr/>
          </p:nvSpPr>
          <p:spPr>
            <a:xfrm>
              <a:off x="2941638" y="869316"/>
              <a:ext cx="6629400" cy="56229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80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2125" y="914400"/>
              <a:ext cx="6446838" cy="549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6004560" y="1097280"/>
              <a:ext cx="3429000" cy="1965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5351145" cy="58064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Considering 3-edge paths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cs typeface="Times New Roman" panose="02020603050405020304" pitchFamily="18" charset="0"/>
              </a:rPr>
              <a:t>) could determine…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… that the destination still isn’t reachable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… that the destination is now reachable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cs typeface="Times New Roman" panose="02020603050405020304" pitchFamily="18" charset="0"/>
              </a:rPr>
              <a:t>takes at least 3 edges)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… that there is a three-edge path that is shorter than the direct edge, or a 2-edge path that we knew about previously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 had a direct edge (8), but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 is -3)</a:t>
            </a:r>
          </a:p>
        </p:txBody>
      </p:sp>
    </p:spTree>
    <p:extLst>
      <p:ext uri="{BB962C8B-B14F-4D97-AF65-F5344CB8AC3E}">
        <p14:creationId xmlns:p14="http://schemas.microsoft.com/office/powerpoint/2010/main" val="15845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Review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8075" y="1234441"/>
            <a:ext cx="3176588" cy="1692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should compute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2600" dirty="0">
                <a:solidFill>
                  <a:schemeClr val="bg1"/>
                </a:solidFill>
              </a:rPr>
              <a:t>, to verify that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all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93080" y="869316"/>
            <a:ext cx="6446520" cy="5622925"/>
            <a:chOff x="2941638" y="869316"/>
            <a:chExt cx="6629400" cy="5622925"/>
          </a:xfrm>
        </p:grpSpPr>
        <p:sp>
          <p:nvSpPr>
            <p:cNvPr id="2" name="Rectangle 1"/>
            <p:cNvSpPr/>
            <p:nvPr/>
          </p:nvSpPr>
          <p:spPr>
            <a:xfrm>
              <a:off x="2941638" y="869316"/>
              <a:ext cx="6629400" cy="56229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80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2125" y="914400"/>
              <a:ext cx="6446838" cy="549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6004560" y="1097280"/>
              <a:ext cx="3429000" cy="1965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5396530" cy="58064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Considering 4-edge paths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dirty="0">
                <a:cs typeface="Times New Roman" panose="02020603050405020304" pitchFamily="18" charset="0"/>
              </a:rPr>
              <a:t>) could determine…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… that the destination still isn’t reachable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… that the destination is now reachable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… that there’s a 4-edge path that is shorter than the direct edge, a 2-ege, or a 3-edge path that we knew about previously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cs typeface="Times New Roman" panose="02020603050405020304" pitchFamily="18" charset="0"/>
              </a:rPr>
              <a:t> had a 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2-edge path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cs typeface="Times New Roman" panose="02020603050405020304" pitchFamily="18" charset="0"/>
              </a:rPr>
              <a:t>: 11);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cs typeface="Times New Roman" panose="02020603050405020304" pitchFamily="18" charset="0"/>
              </a:rPr>
              <a:t>: 3)</a:t>
            </a:r>
          </a:p>
        </p:txBody>
      </p:sp>
    </p:spTree>
    <p:extLst>
      <p:ext uri="{BB962C8B-B14F-4D97-AF65-F5344CB8AC3E}">
        <p14:creationId xmlns:p14="http://schemas.microsoft.com/office/powerpoint/2010/main" val="36044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Review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8075" y="1234441"/>
            <a:ext cx="3176588" cy="1692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should compute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2600" dirty="0">
                <a:solidFill>
                  <a:schemeClr val="bg1"/>
                </a:solidFill>
              </a:rPr>
              <a:t>, to verify that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all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93080" y="869316"/>
            <a:ext cx="6446520" cy="5622925"/>
            <a:chOff x="2941638" y="869316"/>
            <a:chExt cx="6629400" cy="5622925"/>
          </a:xfrm>
        </p:grpSpPr>
        <p:sp>
          <p:nvSpPr>
            <p:cNvPr id="2" name="Rectangle 1"/>
            <p:cNvSpPr/>
            <p:nvPr/>
          </p:nvSpPr>
          <p:spPr>
            <a:xfrm>
              <a:off x="2941638" y="869316"/>
              <a:ext cx="6629400" cy="56229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80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2125" y="914400"/>
              <a:ext cx="6446838" cy="549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6004560" y="1097280"/>
              <a:ext cx="3429000" cy="1965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5396530" cy="58064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We built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dirty="0">
                <a:cs typeface="Times New Roman" panose="02020603050405020304" pitchFamily="18" charset="0"/>
              </a:rPr>
              <a:t> by extending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>
                <a:cs typeface="Times New Roman" panose="02020603050405020304" pitchFamily="18" charset="0"/>
              </a:rPr>
              <a:t> by one edge (by combining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>
                <a:cs typeface="Times New Roman" panose="02020603050405020304" pitchFamily="18" charset="0"/>
              </a:rPr>
              <a:t>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We built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cs typeface="Times New Roman" panose="02020603050405020304" pitchFamily="18" charset="0"/>
              </a:rPr>
              <a:t> by extending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dirty="0">
                <a:cs typeface="Times New Roman" panose="02020603050405020304" pitchFamily="18" charset="0"/>
              </a:rPr>
              <a:t> by one edge (by combining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dirty="0">
                <a:cs typeface="Times New Roman" panose="02020603050405020304" pitchFamily="18" charset="0"/>
              </a:rPr>
              <a:t>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We built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dirty="0">
                <a:cs typeface="Times New Roman" panose="02020603050405020304" pitchFamily="18" charset="0"/>
              </a:rPr>
              <a:t> by extending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cs typeface="Times New Roman" panose="02020603050405020304" pitchFamily="18" charset="0"/>
              </a:rPr>
              <a:t> by one edge (by combining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cs typeface="Times New Roman" panose="02020603050405020304" pitchFamily="18" charset="0"/>
              </a:rPr>
              <a:t>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Review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8075" y="1234441"/>
            <a:ext cx="3176588" cy="1692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should compute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2600" dirty="0">
                <a:solidFill>
                  <a:schemeClr val="bg1"/>
                </a:solidFill>
              </a:rPr>
              <a:t>, to verify that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all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93080" y="869316"/>
            <a:ext cx="6446520" cy="5622925"/>
            <a:chOff x="2941638" y="869316"/>
            <a:chExt cx="6629400" cy="5622925"/>
          </a:xfrm>
        </p:grpSpPr>
        <p:sp>
          <p:nvSpPr>
            <p:cNvPr id="2" name="Rectangle 1"/>
            <p:cNvSpPr/>
            <p:nvPr/>
          </p:nvSpPr>
          <p:spPr>
            <a:xfrm>
              <a:off x="2941638" y="869316"/>
              <a:ext cx="6629400" cy="56229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80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2125" y="914400"/>
              <a:ext cx="6446838" cy="549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6004560" y="1097280"/>
              <a:ext cx="3429000" cy="1965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5396530" cy="58064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Rather than building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dirty="0">
                <a:cs typeface="Times New Roman" panose="02020603050405020304" pitchFamily="18" charset="0"/>
              </a:rPr>
              <a:t> by extending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cs typeface="Times New Roman" panose="02020603050405020304" pitchFamily="18" charset="0"/>
              </a:rPr>
              <a:t> by one edge (by combining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cs typeface="Times New Roman" panose="02020603050405020304" pitchFamily="18" charset="0"/>
              </a:rPr>
              <a:t>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>
                <a:cs typeface="Times New Roman" panose="02020603050405020304" pitchFamily="18" charset="0"/>
              </a:rPr>
              <a:t>), we could have built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dirty="0">
                <a:cs typeface="Times New Roman" panose="02020603050405020304" pitchFamily="18" charset="0"/>
              </a:rPr>
              <a:t> by combining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dirty="0">
                <a:cs typeface="Times New Roman" panose="02020603050405020304" pitchFamily="18" charset="0"/>
              </a:rPr>
              <a:t>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dirty="0">
                <a:cs typeface="Times New Roman" panose="02020603050405020304" pitchFamily="18" charset="0"/>
              </a:rPr>
              <a:t>, which would have extended the two-edge paths by two more edges at once</a:t>
            </a:r>
          </a:p>
          <a:p>
            <a:pPr>
              <a:spcBef>
                <a:spcPts val="1200"/>
              </a:spcBef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Review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8075" y="1234441"/>
            <a:ext cx="3176588" cy="1692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should compute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2600" dirty="0">
                <a:solidFill>
                  <a:schemeClr val="bg1"/>
                </a:solidFill>
              </a:rPr>
              <a:t>, to verify that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all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93080" y="869316"/>
            <a:ext cx="6446520" cy="5622925"/>
            <a:chOff x="2941638" y="869316"/>
            <a:chExt cx="6629400" cy="5622925"/>
          </a:xfrm>
        </p:grpSpPr>
        <p:sp>
          <p:nvSpPr>
            <p:cNvPr id="2" name="Rectangle 1"/>
            <p:cNvSpPr/>
            <p:nvPr/>
          </p:nvSpPr>
          <p:spPr>
            <a:xfrm>
              <a:off x="2941638" y="869316"/>
              <a:ext cx="6629400" cy="56229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80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2125" y="914400"/>
              <a:ext cx="6446838" cy="549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6004560" y="1097280"/>
              <a:ext cx="3429000" cy="1965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5396530" cy="58064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WRT cycles, recall: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Negative-net-weight cycles are a “black hole”, and they’re not allowed when finding shortest paths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Zero-net-weight cycles don’t produce a path any shorter than not including the cycle, so we can disallow them without changing the result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Positive-net-weight cycles only lengthen a path if we take them, so they’re not allowed</a:t>
            </a:r>
          </a:p>
        </p:txBody>
      </p:sp>
    </p:spTree>
    <p:extLst>
      <p:ext uri="{BB962C8B-B14F-4D97-AF65-F5344CB8AC3E}">
        <p14:creationId xmlns:p14="http://schemas.microsoft.com/office/powerpoint/2010/main" val="428084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Review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8075" y="1234441"/>
            <a:ext cx="3176588" cy="1692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should compute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2600" dirty="0">
                <a:solidFill>
                  <a:schemeClr val="bg1"/>
                </a:solidFill>
              </a:rPr>
              <a:t>, to verify that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all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93080" y="869316"/>
            <a:ext cx="6446520" cy="5622925"/>
            <a:chOff x="2941638" y="869316"/>
            <a:chExt cx="6629400" cy="5622925"/>
          </a:xfrm>
        </p:grpSpPr>
        <p:sp>
          <p:nvSpPr>
            <p:cNvPr id="2" name="Rectangle 1"/>
            <p:cNvSpPr/>
            <p:nvPr/>
          </p:nvSpPr>
          <p:spPr>
            <a:xfrm>
              <a:off x="2941638" y="869316"/>
              <a:ext cx="6629400" cy="56229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80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2125" y="914400"/>
              <a:ext cx="6446838" cy="549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6004560" y="1097280"/>
              <a:ext cx="3429000" cy="1965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5396530" cy="58064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If we disallow cycles, then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 vertices, the longest minimal-weight path we can possibly have can’t use more than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  <a:r>
              <a:rPr lang="en-US" dirty="0">
                <a:cs typeface="Times New Roman" panose="02020603050405020304" pitchFamily="18" charset="0"/>
              </a:rPr>
              <a:t> edges.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We </a:t>
            </a:r>
            <a:r>
              <a:rPr lang="en-US" i="1" dirty="0">
                <a:cs typeface="Times New Roman" panose="02020603050405020304" pitchFamily="18" charset="0"/>
              </a:rPr>
              <a:t>could</a:t>
            </a:r>
            <a:r>
              <a:rPr lang="en-US" dirty="0">
                <a:cs typeface="Times New Roman" panose="02020603050405020304" pitchFamily="18" charset="0"/>
              </a:rPr>
              <a:t> consider paths with lengths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dirty="0">
                <a:cs typeface="Times New Roman" panose="02020603050405020304" pitchFamily="18" charset="0"/>
              </a:rPr>
              <a:t>, (or even more) edges, but they would have to include cycles that couldn’t possibly reduce the minimal weights</a:t>
            </a:r>
          </a:p>
        </p:txBody>
      </p:sp>
    </p:spTree>
    <p:extLst>
      <p:ext uri="{BB962C8B-B14F-4D97-AF65-F5344CB8AC3E}">
        <p14:creationId xmlns:p14="http://schemas.microsoft.com/office/powerpoint/2010/main" val="27359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Review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8075" y="1234441"/>
            <a:ext cx="3176588" cy="1692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should compute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sz="2600" dirty="0">
                <a:solidFill>
                  <a:schemeClr val="bg1"/>
                </a:solidFill>
              </a:rPr>
              <a:t>, to verify that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4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all 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93080" y="869316"/>
            <a:ext cx="6446520" cy="5622925"/>
            <a:chOff x="2941638" y="869316"/>
            <a:chExt cx="6629400" cy="5622925"/>
          </a:xfrm>
        </p:grpSpPr>
        <p:sp>
          <p:nvSpPr>
            <p:cNvPr id="2" name="Rectangle 1"/>
            <p:cNvSpPr/>
            <p:nvPr/>
          </p:nvSpPr>
          <p:spPr>
            <a:xfrm>
              <a:off x="2941638" y="869316"/>
              <a:ext cx="6629400" cy="56229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80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2125" y="914400"/>
              <a:ext cx="6446838" cy="549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6004560" y="1097280"/>
              <a:ext cx="3429000" cy="1965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5396530" cy="58064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So, we can extend the (up to) 4-edge minimal-weight paths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dirty="0">
                <a:cs typeface="Times New Roman" panose="02020603050405020304" pitchFamily="18" charset="0"/>
              </a:rPr>
              <a:t>)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dirty="0">
                <a:cs typeface="Times New Roman" panose="02020603050405020304" pitchFamily="18" charset="0"/>
              </a:rPr>
              <a:t>, but that exercise can’t possibly find a lower-weight path than is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dirty="0">
                <a:cs typeface="Times New Roman" panose="02020603050405020304" pitchFamily="18" charset="0"/>
              </a:rPr>
              <a:t>Similarly, we could extend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dirty="0">
                <a:cs typeface="Times New Roman" panose="02020603050405020304" pitchFamily="18" charset="0"/>
              </a:rPr>
              <a:t>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en-US" dirty="0">
                <a:cs typeface="Times New Roman" panose="02020603050405020304" pitchFamily="18" charset="0"/>
              </a:rPr>
              <a:t>, or higher, and still not find a lower-weight path than we had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/>
              <a:t>End of Chapter 25 Supplement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661160" y="914401"/>
            <a:ext cx="8900478" cy="5368925"/>
          </a:xfrm>
        </p:spPr>
        <p:txBody>
          <a:bodyPr/>
          <a:lstStyle/>
          <a:p>
            <a:pPr marL="34925" lvl="1" indent="0" algn="ctr">
              <a:buSzPct val="80000"/>
              <a:buNone/>
            </a:pPr>
            <a:endParaRPr lang="en-US" sz="2400" dirty="0">
              <a:cs typeface="Times New Roman" pitchFamily="18" charset="0"/>
              <a:sym typeface="Symbol" pitchFamily="18" charset="2"/>
            </a:endParaRPr>
          </a:p>
          <a:p>
            <a:pPr marL="34925" lvl="1" indent="0" algn="ctr">
              <a:buSzPct val="80000"/>
              <a:buNone/>
            </a:pPr>
            <a:endParaRPr lang="en-US" sz="6600" dirty="0">
              <a:cs typeface="Times New Roman" pitchFamily="18" charset="0"/>
              <a:sym typeface="Symbol" pitchFamily="18" charset="2"/>
            </a:endParaRPr>
          </a:p>
          <a:p>
            <a:pPr marL="34925" lvl="1" indent="0">
              <a:buSzPct val="80000"/>
              <a:buNone/>
            </a:pPr>
            <a:r>
              <a:rPr lang="en-US" sz="7200" dirty="0">
                <a:cs typeface="Times New Roman" pitchFamily="18" charset="0"/>
                <a:sym typeface="Symbol" pitchFamily="18" charset="2"/>
              </a:rPr>
              <a:t>     ? Questions ?</a:t>
            </a:r>
            <a:endParaRPr lang="en-US" sz="6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8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24160" cy="5714999"/>
          </a:xfrm>
        </p:spPr>
        <p:txBody>
          <a:bodyPr/>
          <a:lstStyle/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r>
              <a:rPr lang="en-US" sz="3000" dirty="0">
                <a:cs typeface="Times New Roman" pitchFamily="18" charset="0"/>
                <a:sym typeface="Symbol" pitchFamily="18" charset="2"/>
              </a:rPr>
              <a:t>So, the first time through the algorithm,</a:t>
            </a:r>
            <a:br>
              <a:rPr lang="en-US" sz="3000" dirty="0">
                <a:cs typeface="Times New Roman" pitchFamily="18" charset="0"/>
                <a:sym typeface="Symbol" pitchFamily="18" charset="2"/>
              </a:rPr>
            </a:br>
            <a:r>
              <a:rPr lang="en-US" sz="3000" dirty="0">
                <a:cs typeface="Times New Roman" pitchFamily="18" charset="0"/>
                <a:sym typeface="Symbol" pitchFamily="18" charset="2"/>
              </a:rPr>
              <a:t>we are looking to process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ts val="16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let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r>
              <a:rPr lang="en-US" sz="3200" dirty="0">
                <a:latin typeface="Times New Roman"/>
                <a:cs typeface="Times New Roman"/>
              </a:rPr>
              <a:t> = 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/>
                <a:cs typeface="Times New Roman"/>
              </a:rPr>
              <a:t>) be an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  <a:sym typeface="Symbol"/>
              </a:rPr>
              <a:t>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matrix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     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i="1" baseline="-25000" dirty="0">
                <a:latin typeface="Times New Roman"/>
                <a:cs typeface="Times New Roman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= min(</a:t>
            </a:r>
            <a:r>
              <a:rPr lang="en-US" sz="3200" i="1" dirty="0" err="1">
                <a:latin typeface="Times New Roman"/>
                <a:cs typeface="Times New Roman"/>
              </a:rPr>
              <a:t>l'</a:t>
            </a:r>
            <a:r>
              <a:rPr lang="en-US" sz="3200" i="1" baseline="-25000" dirty="0" err="1">
                <a:latin typeface="Times New Roman"/>
                <a:cs typeface="Times New Roman"/>
              </a:rPr>
              <a:t>ij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l</a:t>
            </a:r>
            <a:r>
              <a:rPr lang="en-US" sz="3200" i="1" baseline="-25000" dirty="0" err="1">
                <a:latin typeface="Times New Roman"/>
                <a:cs typeface="Times New Roman"/>
              </a:rPr>
              <a:t>ik</a:t>
            </a:r>
            <a:r>
              <a:rPr lang="en-US" sz="3200" i="1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kj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spcAft>
                <a:spcPts val="400"/>
              </a:spcAft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i="1" dirty="0">
                <a:latin typeface="Times New Roman"/>
                <a:cs typeface="Times New Roman"/>
              </a:rPr>
              <a:t>'</a:t>
            </a:r>
            <a:endParaRPr lang="en-US" sz="3000" dirty="0">
              <a:cs typeface="Times New Roman" pitchFamily="18" charset="0"/>
              <a:sym typeface="Symbol" pitchFamily="18" charset="2"/>
            </a:endParaRPr>
          </a:p>
          <a:p>
            <a:pPr marL="517525" lvl="1" indent="-481013">
              <a:spcBef>
                <a:spcPts val="1200"/>
              </a:spcBef>
              <a:buSzPct val="80000"/>
              <a:buFont typeface="Wingdings 2" pitchFamily="18" charset="2"/>
              <a:buChar char="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079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777240"/>
            <a:ext cx="3836671" cy="28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1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9" y="3703320"/>
            <a:ext cx="3836671" cy="162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1440" y="2834640"/>
            <a:ext cx="402336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sz="2800" dirty="0">
                <a:sym typeface="Symbol"/>
              </a:rPr>
              <a:t>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??? ??? ??? ??? ???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??? ??? ??? ???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5532120"/>
            <a:ext cx="6537960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goes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. 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sz="2400" dirty="0"/>
              <a:t>:</a:t>
            </a:r>
          </a:p>
          <a:p>
            <a:r>
              <a:rPr lang="en-US" sz="2400" dirty="0"/>
              <a:t>Keep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min(, 0 + 0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sz="2400" baseline="4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0120" y="2834640"/>
            <a:ext cx="594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42120" y="3791904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42120" y="3794760"/>
            <a:ext cx="411480" cy="32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theme/theme1.xml><?xml version="1.0" encoding="utf-8"?>
<a:theme xmlns:a="http://schemas.openxmlformats.org/drawingml/2006/main" name="EECS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</Template>
  <TotalTime>22461</TotalTime>
  <Words>6760</Words>
  <Application>Microsoft Office PowerPoint</Application>
  <PresentationFormat>Widescreen</PresentationFormat>
  <Paragraphs>1259</Paragraphs>
  <Slides>89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>Arial</vt:lpstr>
      <vt:lpstr>Calibri</vt:lpstr>
      <vt:lpstr>Franklin Gothic Book</vt:lpstr>
      <vt:lpstr>Symbol</vt:lpstr>
      <vt:lpstr>Times New Roman</vt:lpstr>
      <vt:lpstr>Wingdings 2</vt:lpstr>
      <vt:lpstr>EECS</vt:lpstr>
      <vt:lpstr>EECS 2510  Non-Linear Data Structures and Programming in C++</vt:lpstr>
      <vt:lpstr>Compute Solution Bottom-Up</vt:lpstr>
      <vt:lpstr>The Algorithm to Do This</vt:lpstr>
      <vt:lpstr>Extend-Shortest-Paths Algorithm</vt:lpstr>
      <vt:lpstr>Back to Shortest Paths</vt:lpstr>
      <vt:lpstr>Slow-All-Pairs-Shortest-Paths</vt:lpstr>
      <vt:lpstr>Example – Fig 5.1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End of Chapter 25 Supplement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LGT</dc:creator>
  <cp:lastModifiedBy>Larry Thomas</cp:lastModifiedBy>
  <cp:revision>1530</cp:revision>
  <dcterms:created xsi:type="dcterms:W3CDTF">2008-08-26T23:33:46Z</dcterms:created>
  <dcterms:modified xsi:type="dcterms:W3CDTF">2018-04-09T21:10:44Z</dcterms:modified>
</cp:coreProperties>
</file>