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12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ny.gov/statistics/cancer/registry/appendix/neighborhoods.htm" TargetMode="External"/><Relationship Id="rId2" Type="http://schemas.openxmlformats.org/officeDocument/2006/relationships/hyperlink" Target="https://github.com/MacHu-GWU/uszipcode-project" TargetMode="External"/><Relationship Id="rId1" Type="http://schemas.openxmlformats.org/officeDocument/2006/relationships/slideLayout" Target="../slideLayouts/slideLayout2.xml"/><Relationship Id="rId5" Type="http://schemas.openxmlformats.org/officeDocument/2006/relationships/hyperlink" Target="https://geo.nyu.edu/catalog/harvard-tg00nyzcta" TargetMode="External"/><Relationship Id="rId4" Type="http://schemas.openxmlformats.org/officeDocument/2006/relationships/hyperlink" Target="http://www.city-data.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github.com/nychealth/coronaviru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CH" b="1" cap="all" dirty="0"/>
              <a:t>COVID-19 in New York City</a:t>
            </a:r>
            <a:r>
              <a:rPr lang="en-GB" dirty="0"/>
              <a:t/>
            </a:r>
            <a:br>
              <a:rPr lang="en-GB" dirty="0"/>
            </a:br>
            <a:endParaRPr lang="en-GB" dirty="0"/>
          </a:p>
        </p:txBody>
      </p:sp>
      <p:sp>
        <p:nvSpPr>
          <p:cNvPr id="3" name="Sous-titre 2"/>
          <p:cNvSpPr>
            <a:spLocks noGrp="1"/>
          </p:cNvSpPr>
          <p:nvPr>
            <p:ph type="subTitle" idx="1"/>
          </p:nvPr>
        </p:nvSpPr>
        <p:spPr/>
        <p:txBody>
          <a:bodyPr/>
          <a:lstStyle/>
          <a:p>
            <a:endParaRPr lang="en-GB"/>
          </a:p>
        </p:txBody>
      </p:sp>
      <p:pic>
        <p:nvPicPr>
          <p:cNvPr id="4" name="Image 3" descr="Trouvez des hôtels à New York | Marriot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5686" y="446649"/>
            <a:ext cx="8161605" cy="2525150"/>
          </a:xfrm>
          <a:prstGeom prst="rect">
            <a:avLst/>
          </a:prstGeom>
          <a:noFill/>
          <a:ln>
            <a:noFill/>
          </a:ln>
        </p:spPr>
      </p:pic>
    </p:spTree>
    <p:extLst>
      <p:ext uri="{BB962C8B-B14F-4D97-AF65-F5344CB8AC3E}">
        <p14:creationId xmlns:p14="http://schemas.microsoft.com/office/powerpoint/2010/main" val="329324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Results</a:t>
            </a:r>
            <a:r>
              <a:rPr lang="fr-CH" dirty="0" smtClean="0"/>
              <a:t> &amp; Discussion (3/5)</a:t>
            </a:r>
            <a:endParaRPr lang="en-GB" dirty="0"/>
          </a:p>
        </p:txBody>
      </p:sp>
      <p:sp>
        <p:nvSpPr>
          <p:cNvPr id="3" name="Espace réservé du contenu 2"/>
          <p:cNvSpPr>
            <a:spLocks noGrp="1"/>
          </p:cNvSpPr>
          <p:nvPr>
            <p:ph idx="1"/>
          </p:nvPr>
        </p:nvSpPr>
        <p:spPr/>
        <p:txBody>
          <a:bodyPr/>
          <a:lstStyle/>
          <a:p>
            <a:r>
              <a:rPr lang="en-US" b="1" i="1" dirty="0"/>
              <a:t>Unsupervised learning: Clustering </a:t>
            </a:r>
            <a:endParaRPr lang="en-GB" b="1" i="1" dirty="0"/>
          </a:p>
          <a:p>
            <a:r>
              <a:rPr lang="en-US" dirty="0" smtClean="0"/>
              <a:t>Clusters </a:t>
            </a:r>
            <a:r>
              <a:rPr lang="en-US" dirty="0"/>
              <a:t>0 and 3, which are the most affected by COVID-19, appears to be linked to the poorest neighborhoods, with the lowest access to medical facilities.</a:t>
            </a:r>
            <a:endParaRPr lang="en-GB" dirty="0"/>
          </a:p>
          <a:p>
            <a:r>
              <a:rPr lang="en-US" dirty="0"/>
              <a:t>On the contrary, clusters 1 and 2, which are the most affected by COVID-19, appears to be linked to the wealthiest neighborhoods, with the highest access to medical facilities.</a:t>
            </a:r>
            <a:endParaRPr lang="en-GB" dirty="0"/>
          </a:p>
          <a:p>
            <a:pPr marL="457200" lvl="1" indent="0">
              <a:buNone/>
            </a:pPr>
            <a:endParaRPr lang="en-GB" dirty="0"/>
          </a:p>
        </p:txBody>
      </p:sp>
    </p:spTree>
    <p:extLst>
      <p:ext uri="{BB962C8B-B14F-4D97-AF65-F5344CB8AC3E}">
        <p14:creationId xmlns:p14="http://schemas.microsoft.com/office/powerpoint/2010/main" val="266953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Results</a:t>
            </a:r>
            <a:r>
              <a:rPr lang="fr-CH" dirty="0" smtClean="0"/>
              <a:t> &amp; Discussion (4/5)</a:t>
            </a:r>
            <a:endParaRPr lang="en-GB" dirty="0"/>
          </a:p>
        </p:txBody>
      </p:sp>
      <p:sp>
        <p:nvSpPr>
          <p:cNvPr id="3" name="Espace réservé du contenu 2"/>
          <p:cNvSpPr>
            <a:spLocks noGrp="1"/>
          </p:cNvSpPr>
          <p:nvPr>
            <p:ph idx="1"/>
          </p:nvPr>
        </p:nvSpPr>
        <p:spPr/>
        <p:txBody>
          <a:bodyPr/>
          <a:lstStyle/>
          <a:p>
            <a:pPr algn="just"/>
            <a:r>
              <a:rPr lang="en-US" b="1" i="1" dirty="0"/>
              <a:t>Supervised learning: Regression models</a:t>
            </a:r>
          </a:p>
          <a:p>
            <a:pPr marL="457200" lvl="1" indent="0">
              <a:buNone/>
            </a:pPr>
            <a:endParaRPr lang="en-GB" dirty="0"/>
          </a:p>
        </p:txBody>
      </p:sp>
      <p:pic>
        <p:nvPicPr>
          <p:cNvPr id="4" name="Image 3"/>
          <p:cNvPicPr>
            <a:picLocks noChangeAspect="1"/>
          </p:cNvPicPr>
          <p:nvPr/>
        </p:nvPicPr>
        <p:blipFill>
          <a:blip r:embed="rId2"/>
          <a:stretch>
            <a:fillRect/>
          </a:stretch>
        </p:blipFill>
        <p:spPr>
          <a:xfrm>
            <a:off x="2811179" y="2738922"/>
            <a:ext cx="7554379" cy="3400900"/>
          </a:xfrm>
          <a:prstGeom prst="rect">
            <a:avLst/>
          </a:prstGeom>
        </p:spPr>
      </p:pic>
    </p:spTree>
    <p:extLst>
      <p:ext uri="{BB962C8B-B14F-4D97-AF65-F5344CB8AC3E}">
        <p14:creationId xmlns:p14="http://schemas.microsoft.com/office/powerpoint/2010/main" val="270575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Results</a:t>
            </a:r>
            <a:r>
              <a:rPr lang="fr-CH" dirty="0" smtClean="0"/>
              <a:t> &amp; Discussion (5/5)</a:t>
            </a:r>
            <a:endParaRPr lang="en-GB" dirty="0"/>
          </a:p>
        </p:txBody>
      </p:sp>
      <p:sp>
        <p:nvSpPr>
          <p:cNvPr id="3" name="Espace réservé du contenu 2"/>
          <p:cNvSpPr>
            <a:spLocks noGrp="1"/>
          </p:cNvSpPr>
          <p:nvPr>
            <p:ph idx="1"/>
          </p:nvPr>
        </p:nvSpPr>
        <p:spPr/>
        <p:txBody>
          <a:bodyPr/>
          <a:lstStyle/>
          <a:p>
            <a:pPr algn="just"/>
            <a:r>
              <a:rPr lang="en-US" b="1" i="1" dirty="0"/>
              <a:t>Supervised learning: Regression </a:t>
            </a:r>
            <a:r>
              <a:rPr lang="en-US" b="1" i="1" dirty="0" smtClean="0"/>
              <a:t>models</a:t>
            </a:r>
            <a:endParaRPr lang="fr-CH" dirty="0" smtClean="0"/>
          </a:p>
          <a:p>
            <a:pPr algn="just"/>
            <a:endParaRPr lang="fr-CH" dirty="0"/>
          </a:p>
          <a:p>
            <a:pPr marL="0" indent="0" algn="just">
              <a:buNone/>
            </a:pPr>
            <a:r>
              <a:rPr lang="en-GB" dirty="0" smtClean="0"/>
              <a:t>The </a:t>
            </a:r>
            <a:r>
              <a:rPr lang="en-GB" dirty="0"/>
              <a:t>variance and R2-score are not really good. Indeed, it means that we need other features in order to perfectly predict </a:t>
            </a:r>
            <a:r>
              <a:rPr lang="en-US" dirty="0"/>
              <a:t>the percentages of population tested positive for COVID-19 in each neighborhood. The COVID-19 rate is not only linked to demographic features but also to medical features like the rate of comorbid medical conditions in the population, features related to jobs, </a:t>
            </a:r>
            <a:r>
              <a:rPr lang="en-US" dirty="0" smtClean="0"/>
              <a:t>etc.</a:t>
            </a:r>
          </a:p>
          <a:p>
            <a:pPr marL="0" indent="0" algn="just">
              <a:buNone/>
            </a:pPr>
            <a:endParaRPr lang="en-US" dirty="0"/>
          </a:p>
          <a:p>
            <a:pPr marL="0" indent="0" algn="just">
              <a:buNone/>
            </a:pPr>
            <a:r>
              <a:rPr lang="en-US" dirty="0" smtClean="0"/>
              <a:t>However</a:t>
            </a:r>
            <a:r>
              <a:rPr lang="en-US" dirty="0"/>
              <a:t>, we find the same trends in the correlation between the rates of infected population, against the poverty and the access to medical facilities</a:t>
            </a:r>
            <a:endParaRPr lang="en-US" b="1" i="1" dirty="0"/>
          </a:p>
        </p:txBody>
      </p:sp>
    </p:spTree>
    <p:extLst>
      <p:ext uri="{BB962C8B-B14F-4D97-AF65-F5344CB8AC3E}">
        <p14:creationId xmlns:p14="http://schemas.microsoft.com/office/powerpoint/2010/main" val="412129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Conclusion</a:t>
            </a:r>
            <a:endParaRPr lang="en-GB" dirty="0"/>
          </a:p>
        </p:txBody>
      </p:sp>
      <p:sp>
        <p:nvSpPr>
          <p:cNvPr id="3" name="Espace réservé du contenu 2"/>
          <p:cNvSpPr>
            <a:spLocks noGrp="1"/>
          </p:cNvSpPr>
          <p:nvPr>
            <p:ph idx="1"/>
          </p:nvPr>
        </p:nvSpPr>
        <p:spPr/>
        <p:txBody>
          <a:bodyPr>
            <a:normAutofit/>
          </a:bodyPr>
          <a:lstStyle/>
          <a:p>
            <a:pPr marL="0" indent="0">
              <a:buNone/>
            </a:pPr>
            <a:r>
              <a:rPr lang="en-US" dirty="0" smtClean="0"/>
              <a:t>Why </a:t>
            </a:r>
            <a:r>
              <a:rPr lang="en-US" dirty="0"/>
              <a:t>COVID-19 is not equally affecting the different neighborhoods of New York </a:t>
            </a:r>
            <a:r>
              <a:rPr lang="en-US" dirty="0" smtClean="0"/>
              <a:t>City ?</a:t>
            </a:r>
            <a:endParaRPr lang="en-US" dirty="0"/>
          </a:p>
          <a:p>
            <a:pPr marL="0" indent="0">
              <a:buNone/>
            </a:pPr>
            <a:r>
              <a:rPr lang="en-US" dirty="0"/>
              <a:t>S</a:t>
            </a:r>
            <a:r>
              <a:rPr lang="en-US" dirty="0" smtClean="0"/>
              <a:t>ome </a:t>
            </a:r>
            <a:r>
              <a:rPr lang="en-US" dirty="0"/>
              <a:t>of the features which are playing an important role are the </a:t>
            </a:r>
            <a:r>
              <a:rPr lang="en-US" b="1" dirty="0"/>
              <a:t>poverty</a:t>
            </a:r>
            <a:r>
              <a:rPr lang="en-US" dirty="0"/>
              <a:t> and the </a:t>
            </a:r>
            <a:r>
              <a:rPr lang="en-US" b="1" dirty="0"/>
              <a:t>access to medical facilities</a:t>
            </a:r>
            <a:r>
              <a:rPr lang="en-US" dirty="0"/>
              <a:t>. </a:t>
            </a:r>
            <a:endParaRPr lang="en-US" dirty="0"/>
          </a:p>
          <a:p>
            <a:pPr marL="0" indent="0">
              <a:buNone/>
            </a:pPr>
            <a:r>
              <a:rPr lang="en-US" dirty="0" smtClean="0"/>
              <a:t>Indeed</a:t>
            </a:r>
            <a:r>
              <a:rPr lang="en-US" dirty="0"/>
              <a:t>, people with low income are living in less favorable conditions (more people in each home) and have higher rates of chronic health conditions such as diabetes or heart disease which are considered as comorbid medical conditions. Moreover, in general, they held less-skilled jobs which are more exposed to the virus (cashier, cleaning person, caregiver, delivery man, etc.). </a:t>
            </a:r>
            <a:endParaRPr lang="en-US" dirty="0" smtClean="0"/>
          </a:p>
          <a:p>
            <a:pPr marL="0" indent="0">
              <a:buNone/>
            </a:pPr>
            <a:r>
              <a:rPr lang="en-US" dirty="0" smtClean="0"/>
              <a:t>Then</a:t>
            </a:r>
            <a:r>
              <a:rPr lang="en-US" dirty="0"/>
              <a:t>, this study could be developed by exploring further features linked to the health condition and the jobs occupied by these populations.</a:t>
            </a:r>
            <a:endParaRPr lang="en-GB" dirty="0"/>
          </a:p>
        </p:txBody>
      </p:sp>
    </p:spTree>
    <p:extLst>
      <p:ext uri="{BB962C8B-B14F-4D97-AF65-F5344CB8AC3E}">
        <p14:creationId xmlns:p14="http://schemas.microsoft.com/office/powerpoint/2010/main" val="358942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Introduction</a:t>
            </a:r>
            <a:endParaRPr lang="en-GB" dirty="0"/>
          </a:p>
        </p:txBody>
      </p:sp>
      <p:sp>
        <p:nvSpPr>
          <p:cNvPr id="3" name="Espace réservé du contenu 2"/>
          <p:cNvSpPr>
            <a:spLocks noGrp="1"/>
          </p:cNvSpPr>
          <p:nvPr>
            <p:ph idx="1"/>
          </p:nvPr>
        </p:nvSpPr>
        <p:spPr/>
        <p:txBody>
          <a:bodyPr>
            <a:normAutofit/>
          </a:bodyPr>
          <a:lstStyle/>
          <a:p>
            <a:r>
              <a:rPr lang="fr-CH" dirty="0" smtClean="0"/>
              <a:t>Background :</a:t>
            </a:r>
          </a:p>
          <a:p>
            <a:pPr marL="0" indent="0">
              <a:buNone/>
            </a:pPr>
            <a:r>
              <a:rPr lang="en-US" dirty="0"/>
              <a:t>As the coronavirus spreads across the globe, it appears that </a:t>
            </a:r>
            <a:r>
              <a:rPr lang="en-US" dirty="0"/>
              <a:t>:</a:t>
            </a:r>
            <a:endParaRPr lang="en-US" dirty="0" smtClean="0"/>
          </a:p>
          <a:p>
            <a:pPr>
              <a:buFontTx/>
              <a:buChar char="-"/>
            </a:pPr>
            <a:r>
              <a:rPr lang="en-US" dirty="0" smtClean="0"/>
              <a:t>each </a:t>
            </a:r>
            <a:r>
              <a:rPr lang="en-US" dirty="0"/>
              <a:t>country, each state, each city, is not affected in the same way</a:t>
            </a:r>
            <a:r>
              <a:rPr lang="en-US" dirty="0" smtClean="0"/>
              <a:t>.</a:t>
            </a:r>
          </a:p>
          <a:p>
            <a:pPr>
              <a:buFontTx/>
              <a:buChar char="-"/>
            </a:pPr>
            <a:r>
              <a:rPr lang="en-US" dirty="0" smtClean="0"/>
              <a:t>even </a:t>
            </a:r>
            <a:r>
              <a:rPr lang="en-US" dirty="0"/>
              <a:t>within the same city, inequalities are huge. </a:t>
            </a:r>
            <a:endParaRPr lang="en-GB" dirty="0"/>
          </a:p>
          <a:p>
            <a:pPr marL="0" indent="0">
              <a:buNone/>
            </a:pPr>
            <a:endParaRPr lang="fr-CH" dirty="0" smtClean="0"/>
          </a:p>
          <a:p>
            <a:r>
              <a:rPr lang="fr-CH" dirty="0" smtClean="0"/>
              <a:t>Objective :</a:t>
            </a:r>
          </a:p>
          <a:p>
            <a:pPr marL="0" indent="0">
              <a:buNone/>
            </a:pPr>
            <a:r>
              <a:rPr lang="en-US" dirty="0" smtClean="0"/>
              <a:t>Study </a:t>
            </a:r>
            <a:r>
              <a:rPr lang="en-US" dirty="0"/>
              <a:t>the way coronavirus is affecting the different neighborhoods of New York City, related to some demographic statistics and to the disparity of services provided in these neighborhoods</a:t>
            </a:r>
            <a:r>
              <a:rPr lang="en-US" dirty="0" smtClean="0"/>
              <a:t>.</a:t>
            </a:r>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7318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Data sources (1/2)</a:t>
            </a:r>
            <a:endParaRPr lang="en-GB" dirty="0"/>
          </a:p>
        </p:txBody>
      </p:sp>
      <p:sp>
        <p:nvSpPr>
          <p:cNvPr id="3" name="Espace réservé du contenu 2"/>
          <p:cNvSpPr>
            <a:spLocks noGrp="1"/>
          </p:cNvSpPr>
          <p:nvPr>
            <p:ph idx="1"/>
          </p:nvPr>
        </p:nvSpPr>
        <p:spPr/>
        <p:txBody>
          <a:bodyPr>
            <a:normAutofit fontScale="70000" lnSpcReduction="20000"/>
          </a:bodyPr>
          <a:lstStyle/>
          <a:p>
            <a:r>
              <a:rPr lang="en-US" b="1" i="1" dirty="0"/>
              <a:t>Geographic data </a:t>
            </a:r>
            <a:endParaRPr lang="en-GB" b="1" i="1" dirty="0"/>
          </a:p>
          <a:p>
            <a:pPr lvl="1"/>
            <a:r>
              <a:rPr lang="en-GB" i="1" dirty="0"/>
              <a:t>Zip Codes, latitudes and longitudes and square miles of each neighbourhood</a:t>
            </a:r>
            <a:endParaRPr lang="en-GB" dirty="0"/>
          </a:p>
          <a:p>
            <a:pPr marL="0" indent="0">
              <a:buNone/>
            </a:pPr>
            <a:r>
              <a:rPr lang="en-GB" dirty="0"/>
              <a:t>A </a:t>
            </a:r>
            <a:r>
              <a:rPr lang="en-GB" dirty="0" err="1"/>
              <a:t>Github</a:t>
            </a:r>
            <a:r>
              <a:rPr lang="en-GB" dirty="0"/>
              <a:t> project was used to collect a CSV file which includes USA </a:t>
            </a:r>
            <a:r>
              <a:rPr lang="en-GB" dirty="0" err="1"/>
              <a:t>zipcode</a:t>
            </a:r>
            <a:r>
              <a:rPr lang="en-GB" dirty="0"/>
              <a:t> programmable database and geometry information. </a:t>
            </a:r>
            <a:r>
              <a:rPr lang="en-GB" dirty="0" smtClean="0"/>
              <a:t/>
            </a:r>
            <a:br>
              <a:rPr lang="en-GB" dirty="0" smtClean="0"/>
            </a:br>
            <a:r>
              <a:rPr lang="en-GB" dirty="0" smtClean="0"/>
              <a:t>Link </a:t>
            </a:r>
            <a:r>
              <a:rPr lang="en-GB" dirty="0"/>
              <a:t>: </a:t>
            </a:r>
            <a:r>
              <a:rPr lang="en-GB" u="sng" dirty="0">
                <a:hlinkClick r:id="rId2"/>
              </a:rPr>
              <a:t>https://github.com/MacHu-GWU/uszipcode-project</a:t>
            </a:r>
            <a:endParaRPr lang="en-GB" dirty="0"/>
          </a:p>
          <a:p>
            <a:pPr lvl="1"/>
            <a:r>
              <a:rPr lang="en-GB" i="1" dirty="0"/>
              <a:t>N</a:t>
            </a:r>
            <a:r>
              <a:rPr lang="en-GB" i="1" dirty="0" smtClean="0"/>
              <a:t>eighbourhood</a:t>
            </a:r>
            <a:r>
              <a:rPr lang="en-GB" dirty="0" smtClean="0"/>
              <a:t> </a:t>
            </a:r>
            <a:r>
              <a:rPr lang="en-GB" i="1" dirty="0"/>
              <a:t>and </a:t>
            </a:r>
            <a:r>
              <a:rPr lang="en-US" i="1" dirty="0"/>
              <a:t>boroughs </a:t>
            </a:r>
            <a:r>
              <a:rPr lang="en-GB" i="1" dirty="0"/>
              <a:t>names</a:t>
            </a:r>
            <a:endParaRPr lang="en-GB" dirty="0"/>
          </a:p>
          <a:p>
            <a:pPr marL="0" indent="0">
              <a:buNone/>
            </a:pPr>
            <a:r>
              <a:rPr lang="en-GB" dirty="0"/>
              <a:t>A table published by the Department of Health of New York State was used in order to define the name of boroughs and </a:t>
            </a:r>
            <a:r>
              <a:rPr lang="en-GB" dirty="0" err="1"/>
              <a:t>neighborhoods</a:t>
            </a:r>
            <a:r>
              <a:rPr lang="en-GB" dirty="0"/>
              <a:t>. It was converted in an Excel file. </a:t>
            </a:r>
            <a:r>
              <a:rPr lang="en-GB" dirty="0" smtClean="0"/>
              <a:t> </a:t>
            </a:r>
            <a:br>
              <a:rPr lang="en-GB" dirty="0" smtClean="0"/>
            </a:br>
            <a:r>
              <a:rPr lang="en-GB" dirty="0" smtClean="0"/>
              <a:t>Link</a:t>
            </a:r>
            <a:r>
              <a:rPr lang="en-GB" dirty="0"/>
              <a:t>: </a:t>
            </a:r>
            <a:r>
              <a:rPr lang="en-GB" u="sng" dirty="0">
                <a:hlinkClick r:id="rId3"/>
              </a:rPr>
              <a:t>https://www.health.ny.gov/statistics/cancer/registry/appendix/neighborhoods.htm</a:t>
            </a:r>
            <a:r>
              <a:rPr lang="en-GB" dirty="0"/>
              <a:t> </a:t>
            </a:r>
          </a:p>
          <a:p>
            <a:pPr lvl="1"/>
            <a:r>
              <a:rPr lang="en-GB" i="1" dirty="0"/>
              <a:t>New-York City Demographic statistics</a:t>
            </a:r>
            <a:endParaRPr lang="en-GB" dirty="0"/>
          </a:p>
          <a:p>
            <a:pPr marL="0" indent="0">
              <a:buNone/>
            </a:pPr>
            <a:r>
              <a:rPr lang="en-GB" dirty="0" smtClean="0"/>
              <a:t>The </a:t>
            </a:r>
            <a:r>
              <a:rPr lang="en-GB" dirty="0"/>
              <a:t>website </a:t>
            </a:r>
            <a:r>
              <a:rPr lang="en-US" dirty="0"/>
              <a:t>provides detailed, informative profiles for every city in the United States by zip code. It allowed us to collect information as the density, the median house value, the median age, the average household size, the average Adjusted Gross Income (AGI) or the average wage, for each neighborhood. </a:t>
            </a:r>
            <a:r>
              <a:rPr lang="en-GB" dirty="0"/>
              <a:t/>
            </a:r>
            <a:br>
              <a:rPr lang="en-GB" dirty="0"/>
            </a:br>
            <a:r>
              <a:rPr lang="en-GB" dirty="0" smtClean="0"/>
              <a:t>Link</a:t>
            </a:r>
            <a:r>
              <a:rPr lang="en-GB" dirty="0"/>
              <a:t>: </a:t>
            </a:r>
            <a:r>
              <a:rPr lang="en-US" u="sng" dirty="0">
                <a:hlinkClick r:id="rId4"/>
              </a:rPr>
              <a:t>http://www.city-data.com/</a:t>
            </a:r>
            <a:endParaRPr lang="en-GB" dirty="0"/>
          </a:p>
          <a:p>
            <a:pPr lvl="1"/>
            <a:r>
              <a:rPr lang="en-US" i="1" dirty="0"/>
              <a:t>Map of the </a:t>
            </a:r>
            <a:r>
              <a:rPr lang="en-US" i="1" dirty="0" err="1"/>
              <a:t>neighbourhoods</a:t>
            </a:r>
            <a:endParaRPr lang="en-GB" dirty="0"/>
          </a:p>
          <a:p>
            <a:pPr marL="0" indent="0">
              <a:buNone/>
            </a:pPr>
            <a:r>
              <a:rPr lang="en-US" dirty="0"/>
              <a:t>A </a:t>
            </a:r>
            <a:r>
              <a:rPr lang="en-US" dirty="0" err="1"/>
              <a:t>GeoJSON</a:t>
            </a:r>
            <a:r>
              <a:rPr lang="en-US" dirty="0"/>
              <a:t> file </a:t>
            </a:r>
            <a:r>
              <a:rPr lang="en-US" dirty="0" smtClean="0"/>
              <a:t>- website </a:t>
            </a:r>
            <a:r>
              <a:rPr lang="en-US" dirty="0"/>
              <a:t>of the New York </a:t>
            </a:r>
            <a:r>
              <a:rPr lang="en-US" dirty="0" smtClean="0"/>
              <a:t>University</a:t>
            </a:r>
            <a:br>
              <a:rPr lang="en-US" dirty="0" smtClean="0"/>
            </a:br>
            <a:r>
              <a:rPr lang="en-GB" dirty="0" smtClean="0"/>
              <a:t>Link</a:t>
            </a:r>
            <a:r>
              <a:rPr lang="en-GB" dirty="0"/>
              <a:t>: </a:t>
            </a:r>
            <a:r>
              <a:rPr lang="en-GB" u="sng" dirty="0">
                <a:hlinkClick r:id="rId5"/>
              </a:rPr>
              <a:t>https://geo.nyu.edu/catalog/harvard-tg00nyzcta</a:t>
            </a:r>
            <a:endParaRPr lang="en-GB" dirty="0"/>
          </a:p>
          <a:p>
            <a:pPr marL="0" indent="0">
              <a:buNone/>
            </a:pPr>
            <a:endParaRPr lang="en-GB" dirty="0"/>
          </a:p>
        </p:txBody>
      </p:sp>
    </p:spTree>
    <p:extLst>
      <p:ext uri="{BB962C8B-B14F-4D97-AF65-F5344CB8AC3E}">
        <p14:creationId xmlns:p14="http://schemas.microsoft.com/office/powerpoint/2010/main" val="165201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Data sources (2/2)</a:t>
            </a:r>
            <a:endParaRPr lang="en-GB" dirty="0"/>
          </a:p>
        </p:txBody>
      </p:sp>
      <p:sp>
        <p:nvSpPr>
          <p:cNvPr id="3" name="Espace réservé du contenu 2"/>
          <p:cNvSpPr>
            <a:spLocks noGrp="1"/>
          </p:cNvSpPr>
          <p:nvPr>
            <p:ph idx="1"/>
          </p:nvPr>
        </p:nvSpPr>
        <p:spPr/>
        <p:txBody>
          <a:bodyPr>
            <a:normAutofit/>
          </a:bodyPr>
          <a:lstStyle/>
          <a:p>
            <a:r>
              <a:rPr lang="en-US" b="1" i="1" dirty="0" smtClean="0"/>
              <a:t>COVID-19 </a:t>
            </a:r>
            <a:r>
              <a:rPr lang="en-US" b="1" i="1" dirty="0"/>
              <a:t>data </a:t>
            </a:r>
            <a:endParaRPr lang="en-GB" b="1" i="1" dirty="0"/>
          </a:p>
          <a:p>
            <a:pPr marL="0" indent="0">
              <a:buNone/>
            </a:pPr>
            <a:r>
              <a:rPr lang="en-GB" dirty="0"/>
              <a:t>A </a:t>
            </a:r>
            <a:r>
              <a:rPr lang="en-GB" dirty="0" err="1"/>
              <a:t>Github</a:t>
            </a:r>
            <a:r>
              <a:rPr lang="en-GB" dirty="0"/>
              <a:t> project was used to collect a CSV file which counts the number of </a:t>
            </a:r>
            <a:r>
              <a:rPr lang="en-US" dirty="0"/>
              <a:t>New York City residents by ZIP code of residence who were tested positive for COVID-19 (SARS-CoV-2). </a:t>
            </a:r>
            <a:r>
              <a:rPr lang="en-GB" dirty="0"/>
              <a:t/>
            </a:r>
            <a:br>
              <a:rPr lang="en-GB" dirty="0"/>
            </a:br>
            <a:r>
              <a:rPr lang="en-US" dirty="0" smtClean="0"/>
              <a:t>Link</a:t>
            </a:r>
            <a:r>
              <a:rPr lang="en-US" dirty="0"/>
              <a:t>: </a:t>
            </a:r>
            <a:r>
              <a:rPr lang="fr-CH" u="sng" dirty="0">
                <a:hlinkClick r:id="rId2"/>
              </a:rPr>
              <a:t>https://github.com/nychealth/coronavirus-data</a:t>
            </a:r>
            <a:endParaRPr lang="en-GB" dirty="0"/>
          </a:p>
          <a:p>
            <a:r>
              <a:rPr lang="en-US" b="1" i="1" dirty="0"/>
              <a:t>Provided services in the neighborhoods </a:t>
            </a:r>
            <a:endParaRPr lang="en-GB" b="1" i="1" dirty="0"/>
          </a:p>
          <a:p>
            <a:pPr marL="0" indent="0">
              <a:buNone/>
            </a:pPr>
            <a:r>
              <a:rPr lang="en-US" dirty="0"/>
              <a:t>The Foursquare API </a:t>
            </a:r>
            <a:r>
              <a:rPr lang="en-GB" dirty="0"/>
              <a:t>was used in order to find the number of provided services in each neighbourhood. We gathered the</a:t>
            </a:r>
            <a:r>
              <a:rPr lang="en-US" dirty="0"/>
              <a:t> number of venues of different categories within a distance of 500 meters of the center of the neighborhood. </a:t>
            </a:r>
            <a:r>
              <a:rPr lang="en-US" dirty="0" smtClean="0"/>
              <a:t>Link</a:t>
            </a:r>
            <a:r>
              <a:rPr lang="en-US" dirty="0"/>
              <a:t>: </a:t>
            </a:r>
            <a:r>
              <a:rPr lang="en-GB" u="sng" dirty="0">
                <a:hlinkClick r:id="rId3"/>
              </a:rPr>
              <a:t>https://developer.foursquare.com/docs/</a:t>
            </a:r>
            <a:endParaRPr lang="en-GB" dirty="0"/>
          </a:p>
          <a:p>
            <a:endParaRPr lang="en-GB" dirty="0"/>
          </a:p>
        </p:txBody>
      </p:sp>
    </p:spTree>
    <p:extLst>
      <p:ext uri="{BB962C8B-B14F-4D97-AF65-F5344CB8AC3E}">
        <p14:creationId xmlns:p14="http://schemas.microsoft.com/office/powerpoint/2010/main" val="243392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Methodology</a:t>
            </a:r>
            <a:r>
              <a:rPr lang="fr-CH" dirty="0" smtClean="0"/>
              <a:t> (1/3)</a:t>
            </a:r>
            <a:endParaRPr lang="en-GB" dirty="0"/>
          </a:p>
        </p:txBody>
      </p:sp>
      <p:sp>
        <p:nvSpPr>
          <p:cNvPr id="3" name="Espace réservé du contenu 2"/>
          <p:cNvSpPr>
            <a:spLocks noGrp="1"/>
          </p:cNvSpPr>
          <p:nvPr>
            <p:ph idx="1"/>
          </p:nvPr>
        </p:nvSpPr>
        <p:spPr/>
        <p:txBody>
          <a:bodyPr>
            <a:normAutofit fontScale="77500" lnSpcReduction="20000"/>
          </a:bodyPr>
          <a:lstStyle/>
          <a:p>
            <a:r>
              <a:rPr lang="fr-CH" b="1" dirty="0" err="1" smtClean="0"/>
              <a:t>Feature</a:t>
            </a:r>
            <a:r>
              <a:rPr lang="fr-CH" b="1" dirty="0" smtClean="0"/>
              <a:t> </a:t>
            </a:r>
            <a:r>
              <a:rPr lang="fr-CH" b="1" dirty="0" err="1" smtClean="0"/>
              <a:t>selection</a:t>
            </a:r>
            <a:endParaRPr lang="fr-CH" b="1" dirty="0" smtClean="0"/>
          </a:p>
          <a:p>
            <a:pPr marL="0" indent="0">
              <a:buNone/>
            </a:pPr>
            <a:endParaRPr lang="fr-CH" dirty="0"/>
          </a:p>
          <a:p>
            <a:pPr marL="0" indent="0">
              <a:buNone/>
            </a:pPr>
            <a:r>
              <a:rPr lang="en-US" b="1" dirty="0"/>
              <a:t>10 features</a:t>
            </a:r>
            <a:r>
              <a:rPr lang="en-US" dirty="0"/>
              <a:t> for each ZIP code:</a:t>
            </a:r>
            <a:endParaRPr lang="en-GB" dirty="0"/>
          </a:p>
          <a:p>
            <a:pPr lvl="1"/>
            <a:r>
              <a:rPr lang="en-US" dirty="0"/>
              <a:t>Percentage of population tested positive for COVID-19 [%]</a:t>
            </a:r>
            <a:endParaRPr lang="en-GB" dirty="0"/>
          </a:p>
          <a:p>
            <a:pPr lvl="1"/>
            <a:r>
              <a:rPr lang="en-US" dirty="0"/>
              <a:t>Density [per square mile]</a:t>
            </a:r>
            <a:endParaRPr lang="en-GB" dirty="0"/>
          </a:p>
          <a:p>
            <a:pPr lvl="1"/>
            <a:r>
              <a:rPr lang="en-US" dirty="0"/>
              <a:t>Median house value [$]</a:t>
            </a:r>
            <a:endParaRPr lang="en-GB" dirty="0"/>
          </a:p>
          <a:p>
            <a:pPr lvl="1"/>
            <a:r>
              <a:rPr lang="en-US" dirty="0"/>
              <a:t>Median age [years]</a:t>
            </a:r>
            <a:endParaRPr lang="en-GB" dirty="0"/>
          </a:p>
          <a:p>
            <a:pPr lvl="1"/>
            <a:r>
              <a:rPr lang="en-US" dirty="0"/>
              <a:t>Average household size [people]</a:t>
            </a:r>
            <a:endParaRPr lang="en-GB" dirty="0"/>
          </a:p>
          <a:p>
            <a:pPr lvl="1"/>
            <a:r>
              <a:rPr lang="en-US" dirty="0"/>
              <a:t>Average annual Wage [$]</a:t>
            </a:r>
            <a:endParaRPr lang="en-GB" dirty="0"/>
          </a:p>
          <a:p>
            <a:pPr lvl="1"/>
            <a:r>
              <a:rPr lang="en-US" dirty="0"/>
              <a:t>Number of medical center venues [-]</a:t>
            </a:r>
            <a:endParaRPr lang="en-GB" dirty="0"/>
          </a:p>
          <a:p>
            <a:pPr lvl="1"/>
            <a:r>
              <a:rPr lang="en-US" dirty="0"/>
              <a:t>Number of art and entertainment venues [-]</a:t>
            </a:r>
            <a:endParaRPr lang="en-GB" dirty="0"/>
          </a:p>
          <a:p>
            <a:pPr lvl="1"/>
            <a:r>
              <a:rPr lang="en-US" dirty="0"/>
              <a:t>Number of outdoor and recreation venues [-]</a:t>
            </a:r>
            <a:endParaRPr lang="en-GB" dirty="0"/>
          </a:p>
          <a:p>
            <a:pPr lvl="1"/>
            <a:r>
              <a:rPr lang="en-US" dirty="0"/>
              <a:t>Number of shop and service venues [-]</a:t>
            </a:r>
            <a:endParaRPr lang="en-GB" dirty="0"/>
          </a:p>
          <a:p>
            <a:pPr marL="0" indent="0">
              <a:buNone/>
            </a:pPr>
            <a:endParaRPr lang="en-GB" dirty="0"/>
          </a:p>
        </p:txBody>
      </p:sp>
    </p:spTree>
    <p:extLst>
      <p:ext uri="{BB962C8B-B14F-4D97-AF65-F5344CB8AC3E}">
        <p14:creationId xmlns:p14="http://schemas.microsoft.com/office/powerpoint/2010/main" val="154825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t>Methodology</a:t>
            </a:r>
            <a:r>
              <a:rPr lang="fr-CH" dirty="0"/>
              <a:t> </a:t>
            </a:r>
            <a:r>
              <a:rPr lang="fr-CH" dirty="0" smtClean="0"/>
              <a:t>(2/3)</a:t>
            </a:r>
            <a:endParaRPr lang="en-GB" dirty="0"/>
          </a:p>
        </p:txBody>
      </p:sp>
      <p:sp>
        <p:nvSpPr>
          <p:cNvPr id="3" name="Espace réservé du contenu 2"/>
          <p:cNvSpPr>
            <a:spLocks noGrp="1"/>
          </p:cNvSpPr>
          <p:nvPr>
            <p:ph idx="1"/>
          </p:nvPr>
        </p:nvSpPr>
        <p:spPr/>
        <p:txBody>
          <a:bodyPr>
            <a:normAutofit lnSpcReduction="10000"/>
          </a:bodyPr>
          <a:lstStyle/>
          <a:p>
            <a:r>
              <a:rPr lang="en-US" b="1" i="1" dirty="0"/>
              <a:t>Unsupervised learning: Clustering </a:t>
            </a:r>
            <a:endParaRPr lang="en-GB" b="1" i="1" dirty="0"/>
          </a:p>
          <a:p>
            <a:pPr marL="0" indent="0">
              <a:buNone/>
            </a:pPr>
            <a:r>
              <a:rPr lang="en-US" dirty="0"/>
              <a:t>The first model we will deploy is an unsupervised learning algorithm. We will use the k-means clustering algorithm in order to group the neighborhoods into clusters using the selected features. </a:t>
            </a:r>
            <a:endParaRPr lang="en-GB" dirty="0"/>
          </a:p>
          <a:p>
            <a:pPr lvl="1"/>
            <a:r>
              <a:rPr lang="en-US" dirty="0" smtClean="0"/>
              <a:t>Create </a:t>
            </a:r>
            <a:r>
              <a:rPr lang="en-US" dirty="0"/>
              <a:t>the model using </a:t>
            </a:r>
            <a:r>
              <a:rPr lang="en-US" i="1" dirty="0" err="1"/>
              <a:t>KMeans</a:t>
            </a:r>
            <a:r>
              <a:rPr lang="en-US" i="1" dirty="0"/>
              <a:t>()</a:t>
            </a:r>
            <a:r>
              <a:rPr lang="en-US" dirty="0"/>
              <a:t> function from the </a:t>
            </a:r>
            <a:r>
              <a:rPr lang="en-US" i="1" dirty="0" err="1"/>
              <a:t>sklearn.cluster</a:t>
            </a:r>
            <a:r>
              <a:rPr lang="en-US" dirty="0"/>
              <a:t> Python library</a:t>
            </a:r>
            <a:endParaRPr lang="en-GB" dirty="0"/>
          </a:p>
          <a:p>
            <a:pPr lvl="1"/>
            <a:r>
              <a:rPr lang="en-US" dirty="0"/>
              <a:t>Iterate the model for different numbers of clusters (from 1 to 10)</a:t>
            </a:r>
            <a:endParaRPr lang="en-GB" dirty="0"/>
          </a:p>
          <a:p>
            <a:pPr lvl="1"/>
            <a:r>
              <a:rPr lang="en-US" dirty="0"/>
              <a:t>Chose the right number of clusters looking at the Elbow method (using the </a:t>
            </a:r>
            <a:r>
              <a:rPr lang="en-US" i="1" dirty="0"/>
              <a:t>inertia_</a:t>
            </a:r>
            <a:r>
              <a:rPr lang="en-US" dirty="0"/>
              <a:t> method) and Silhouette score (using the </a:t>
            </a:r>
            <a:r>
              <a:rPr lang="en-US" i="1" dirty="0" err="1"/>
              <a:t>silhouette_score</a:t>
            </a:r>
            <a:r>
              <a:rPr lang="en-US" dirty="0"/>
              <a:t> function from </a:t>
            </a:r>
            <a:r>
              <a:rPr lang="en-US" i="1" dirty="0" err="1"/>
              <a:t>sklearn.metrics</a:t>
            </a:r>
            <a:r>
              <a:rPr lang="en-US" dirty="0"/>
              <a:t> Python library)</a:t>
            </a:r>
            <a:endParaRPr lang="en-GB" dirty="0"/>
          </a:p>
          <a:p>
            <a:pPr lvl="1"/>
            <a:r>
              <a:rPr lang="en-US" dirty="0"/>
              <a:t>Run the model with the selected number of clusters</a:t>
            </a:r>
            <a:endParaRPr lang="en-GB" dirty="0"/>
          </a:p>
          <a:p>
            <a:pPr lvl="1"/>
            <a:r>
              <a:rPr lang="en-US" dirty="0"/>
              <a:t>Visualize the </a:t>
            </a:r>
            <a:r>
              <a:rPr lang="en-US" dirty="0" err="1"/>
              <a:t>neighbourhoods</a:t>
            </a:r>
            <a:r>
              <a:rPr lang="en-US" dirty="0"/>
              <a:t> in New York City and their emerging clusters using the Folium library.</a:t>
            </a:r>
            <a:endParaRPr lang="en-GB" dirty="0"/>
          </a:p>
          <a:p>
            <a:endParaRPr lang="en-GB" dirty="0"/>
          </a:p>
          <a:p>
            <a:endParaRPr lang="en-GB" dirty="0"/>
          </a:p>
        </p:txBody>
      </p:sp>
    </p:spTree>
    <p:extLst>
      <p:ext uri="{BB962C8B-B14F-4D97-AF65-F5344CB8AC3E}">
        <p14:creationId xmlns:p14="http://schemas.microsoft.com/office/powerpoint/2010/main" val="132365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t>Methodology</a:t>
            </a:r>
            <a:r>
              <a:rPr lang="fr-CH" dirty="0"/>
              <a:t> </a:t>
            </a:r>
            <a:r>
              <a:rPr lang="fr-CH" dirty="0" smtClean="0"/>
              <a:t>(3/3</a:t>
            </a:r>
            <a:r>
              <a:rPr lang="fr-CH" dirty="0"/>
              <a:t>)</a:t>
            </a:r>
            <a:endParaRPr lang="en-GB" dirty="0"/>
          </a:p>
        </p:txBody>
      </p:sp>
      <p:sp>
        <p:nvSpPr>
          <p:cNvPr id="3" name="Espace réservé du contenu 2"/>
          <p:cNvSpPr>
            <a:spLocks noGrp="1"/>
          </p:cNvSpPr>
          <p:nvPr>
            <p:ph idx="1"/>
          </p:nvPr>
        </p:nvSpPr>
        <p:spPr/>
        <p:txBody>
          <a:bodyPr>
            <a:normAutofit lnSpcReduction="10000"/>
          </a:bodyPr>
          <a:lstStyle/>
          <a:p>
            <a:r>
              <a:rPr lang="en-US" b="1" i="1" dirty="0"/>
              <a:t>Supervised learning: Regression models</a:t>
            </a:r>
            <a:endParaRPr lang="en-GB" b="1" i="1" dirty="0"/>
          </a:p>
          <a:p>
            <a:pPr marL="0" indent="0">
              <a:buNone/>
            </a:pPr>
            <a:r>
              <a:rPr lang="en-US" dirty="0"/>
              <a:t>The second model we will deploy is a supervised learning algorithm. We will use the multi-linear regression algorithm in order to try to find a correlation between the percentages of population tested positive for COVID-19 (dependent feature) versus the selected independent features. </a:t>
            </a:r>
            <a:endParaRPr lang="en-GB" dirty="0"/>
          </a:p>
          <a:p>
            <a:pPr lvl="1"/>
            <a:r>
              <a:rPr lang="en-US" dirty="0" smtClean="0"/>
              <a:t>Split </a:t>
            </a:r>
            <a:r>
              <a:rPr lang="en-US" dirty="0"/>
              <a:t>the dataset into training and testing sets </a:t>
            </a:r>
            <a:endParaRPr lang="en-GB" dirty="0"/>
          </a:p>
          <a:p>
            <a:pPr lvl="1"/>
            <a:r>
              <a:rPr lang="en-US" dirty="0"/>
              <a:t>Create the model using </a:t>
            </a:r>
            <a:r>
              <a:rPr lang="en-US" i="1" dirty="0" err="1"/>
              <a:t>LinearRegression</a:t>
            </a:r>
            <a:r>
              <a:rPr lang="en-US" i="1" dirty="0"/>
              <a:t>()</a:t>
            </a:r>
            <a:r>
              <a:rPr lang="en-US" dirty="0"/>
              <a:t> function from the </a:t>
            </a:r>
            <a:r>
              <a:rPr lang="en-US" i="1" dirty="0" err="1"/>
              <a:t>sklearn.linear_model</a:t>
            </a:r>
            <a:r>
              <a:rPr lang="en-US" i="1" dirty="0"/>
              <a:t> </a:t>
            </a:r>
            <a:r>
              <a:rPr lang="en-US" dirty="0"/>
              <a:t>Python library</a:t>
            </a:r>
            <a:endParaRPr lang="en-GB" dirty="0"/>
          </a:p>
          <a:p>
            <a:pPr lvl="1"/>
            <a:r>
              <a:rPr lang="en-US" dirty="0"/>
              <a:t>Fit the model with the training dataset</a:t>
            </a:r>
            <a:endParaRPr lang="en-GB" dirty="0"/>
          </a:p>
          <a:p>
            <a:pPr lvl="1"/>
            <a:r>
              <a:rPr lang="en-US" dirty="0"/>
              <a:t>Predict the test values</a:t>
            </a:r>
            <a:endParaRPr lang="en-GB" dirty="0"/>
          </a:p>
          <a:p>
            <a:pPr lvl="1"/>
            <a:r>
              <a:rPr lang="en-US" dirty="0"/>
              <a:t>Calculate the Variance score and the R2-score using </a:t>
            </a:r>
            <a:r>
              <a:rPr lang="en-US" i="1" dirty="0" err="1"/>
              <a:t>sklearn.metrics</a:t>
            </a:r>
            <a:r>
              <a:rPr lang="en-US" i="1" dirty="0"/>
              <a:t> </a:t>
            </a:r>
            <a:r>
              <a:rPr lang="en-US" dirty="0"/>
              <a:t>Python library</a:t>
            </a:r>
            <a:endParaRPr lang="en-GB" dirty="0"/>
          </a:p>
          <a:p>
            <a:pPr marL="0" indent="0">
              <a:buNone/>
            </a:pPr>
            <a:endParaRPr lang="en-GB" dirty="0"/>
          </a:p>
        </p:txBody>
      </p:sp>
    </p:spTree>
    <p:extLst>
      <p:ext uri="{BB962C8B-B14F-4D97-AF65-F5344CB8AC3E}">
        <p14:creationId xmlns:p14="http://schemas.microsoft.com/office/powerpoint/2010/main" val="28316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Results</a:t>
            </a:r>
            <a:r>
              <a:rPr lang="fr-CH" dirty="0" smtClean="0"/>
              <a:t> &amp; Discussion (1/5)</a:t>
            </a:r>
            <a:endParaRPr lang="en-GB" dirty="0"/>
          </a:p>
        </p:txBody>
      </p:sp>
      <p:sp>
        <p:nvSpPr>
          <p:cNvPr id="3" name="Espace réservé du contenu 2"/>
          <p:cNvSpPr>
            <a:spLocks noGrp="1"/>
          </p:cNvSpPr>
          <p:nvPr>
            <p:ph idx="1"/>
          </p:nvPr>
        </p:nvSpPr>
        <p:spPr/>
        <p:txBody>
          <a:bodyPr/>
          <a:lstStyle/>
          <a:p>
            <a:r>
              <a:rPr lang="en-US" b="1" i="1" dirty="0"/>
              <a:t>Unsupervised learning: Clustering </a:t>
            </a:r>
            <a:endParaRPr lang="en-GB" b="1" i="1" dirty="0"/>
          </a:p>
          <a:p>
            <a:pPr lvl="1"/>
            <a:r>
              <a:rPr lang="fr-CH" dirty="0" err="1" smtClean="0"/>
              <a:t>Choose</a:t>
            </a:r>
            <a:r>
              <a:rPr lang="fr-CH" dirty="0" smtClean="0"/>
              <a:t> K=4</a:t>
            </a:r>
          </a:p>
          <a:p>
            <a:pPr marL="457200" lvl="1" indent="0">
              <a:buNone/>
            </a:pPr>
            <a:endParaRPr lang="en-GB" dirty="0"/>
          </a:p>
        </p:txBody>
      </p:sp>
      <p:pic>
        <p:nvPicPr>
          <p:cNvPr id="4" name="Image 3"/>
          <p:cNvPicPr/>
          <p:nvPr/>
        </p:nvPicPr>
        <p:blipFill>
          <a:blip r:embed="rId2"/>
          <a:stretch>
            <a:fillRect/>
          </a:stretch>
        </p:blipFill>
        <p:spPr>
          <a:xfrm>
            <a:off x="2953581" y="3184134"/>
            <a:ext cx="2820670" cy="1931670"/>
          </a:xfrm>
          <a:prstGeom prst="rect">
            <a:avLst/>
          </a:prstGeom>
        </p:spPr>
      </p:pic>
    </p:spTree>
    <p:extLst>
      <p:ext uri="{BB962C8B-B14F-4D97-AF65-F5344CB8AC3E}">
        <p14:creationId xmlns:p14="http://schemas.microsoft.com/office/powerpoint/2010/main" val="254051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t>Results</a:t>
            </a:r>
            <a:r>
              <a:rPr lang="fr-CH" dirty="0" smtClean="0"/>
              <a:t> &amp; Discussion (2/5)</a:t>
            </a:r>
            <a:endParaRPr lang="en-GB" dirty="0"/>
          </a:p>
        </p:txBody>
      </p:sp>
      <p:sp>
        <p:nvSpPr>
          <p:cNvPr id="3" name="Espace réservé du contenu 2"/>
          <p:cNvSpPr>
            <a:spLocks noGrp="1"/>
          </p:cNvSpPr>
          <p:nvPr>
            <p:ph idx="1"/>
          </p:nvPr>
        </p:nvSpPr>
        <p:spPr/>
        <p:txBody>
          <a:bodyPr/>
          <a:lstStyle/>
          <a:p>
            <a:r>
              <a:rPr lang="en-US" b="1" i="1" dirty="0"/>
              <a:t>Unsupervised learning: Clustering </a:t>
            </a:r>
            <a:endParaRPr lang="en-GB" b="1" i="1" dirty="0"/>
          </a:p>
          <a:p>
            <a:pPr lvl="1"/>
            <a:r>
              <a:rPr lang="fr-CH" dirty="0" err="1" smtClean="0"/>
              <a:t>Vizualize</a:t>
            </a:r>
            <a:r>
              <a:rPr lang="fr-CH" dirty="0" smtClean="0"/>
              <a:t> </a:t>
            </a:r>
            <a:r>
              <a:rPr lang="fr-CH" dirty="0" err="1" smtClean="0"/>
              <a:t>Centroids</a:t>
            </a:r>
            <a:endParaRPr lang="fr-CH" dirty="0" smtClean="0"/>
          </a:p>
          <a:p>
            <a:pPr marL="457200" lvl="1" indent="0">
              <a:buNone/>
            </a:pPr>
            <a:endParaRPr lang="en-GB" dirty="0"/>
          </a:p>
        </p:txBody>
      </p:sp>
      <p:pic>
        <p:nvPicPr>
          <p:cNvPr id="5" name="Image 4"/>
          <p:cNvPicPr>
            <a:picLocks noChangeAspect="1"/>
          </p:cNvPicPr>
          <p:nvPr/>
        </p:nvPicPr>
        <p:blipFill>
          <a:blip r:embed="rId2"/>
          <a:stretch>
            <a:fillRect/>
          </a:stretch>
        </p:blipFill>
        <p:spPr>
          <a:xfrm>
            <a:off x="205378" y="3399861"/>
            <a:ext cx="5891965" cy="2453703"/>
          </a:xfrm>
          <a:prstGeom prst="rect">
            <a:avLst/>
          </a:prstGeom>
        </p:spPr>
      </p:pic>
      <p:pic>
        <p:nvPicPr>
          <p:cNvPr id="6" name="Image 5"/>
          <p:cNvPicPr/>
          <p:nvPr/>
        </p:nvPicPr>
        <p:blipFill>
          <a:blip r:embed="rId3"/>
          <a:stretch>
            <a:fillRect/>
          </a:stretch>
        </p:blipFill>
        <p:spPr>
          <a:xfrm>
            <a:off x="6207370" y="2664070"/>
            <a:ext cx="5885545" cy="3785102"/>
          </a:xfrm>
          <a:prstGeom prst="rect">
            <a:avLst/>
          </a:prstGeom>
        </p:spPr>
      </p:pic>
    </p:spTree>
    <p:extLst>
      <p:ext uri="{BB962C8B-B14F-4D97-AF65-F5344CB8AC3E}">
        <p14:creationId xmlns:p14="http://schemas.microsoft.com/office/powerpoint/2010/main" val="193240754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0</TotalTime>
  <Words>793</Words>
  <Application>Microsoft Office PowerPoint</Application>
  <PresentationFormat>Grand écran</PresentationFormat>
  <Paragraphs>78</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Century Gothic</vt:lpstr>
      <vt:lpstr>Wingdings 3</vt:lpstr>
      <vt:lpstr>Brin</vt:lpstr>
      <vt:lpstr>COVID-19 in New York City </vt:lpstr>
      <vt:lpstr>Introduction</vt:lpstr>
      <vt:lpstr>Data sources (1/2)</vt:lpstr>
      <vt:lpstr>Data sources (2/2)</vt:lpstr>
      <vt:lpstr>Methodology (1/3)</vt:lpstr>
      <vt:lpstr>Methodology (2/3)</vt:lpstr>
      <vt:lpstr>Methodology (3/3)</vt:lpstr>
      <vt:lpstr>Results &amp; Discussion (1/5)</vt:lpstr>
      <vt:lpstr>Results &amp; Discussion (2/5)</vt:lpstr>
      <vt:lpstr>Results &amp; Discussion (3/5)</vt:lpstr>
      <vt:lpstr>Results &amp; Discussion (4/5)</vt:lpstr>
      <vt:lpstr>Results &amp; Discussion (5/5)</vt:lpstr>
      <vt:lpstr>Conclusion</vt:lpstr>
    </vt:vector>
  </TitlesOfParts>
  <Company>BOUYGUES-CONSTRUCTION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New York City</dc:title>
  <dc:creator>LASSUS, Christian</dc:creator>
  <cp:lastModifiedBy>Christian LASSUS</cp:lastModifiedBy>
  <cp:revision>3</cp:revision>
  <dcterms:created xsi:type="dcterms:W3CDTF">2020-04-26T17:20:37Z</dcterms:created>
  <dcterms:modified xsi:type="dcterms:W3CDTF">2020-04-27T06:15:58Z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F0215F4E-5475-4A31-A459-54EC148DFA7B</vt:lpwstr>
  </property>
  <property fmtid="{D5CDD505-2E9C-101B-9397-08002B2CF9AE}" pid="3" name="ArticulatePath">
    <vt:lpwstr>Présentation1</vt:lpwstr>
  </property>
</Properties>
</file>