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4" r:id="rId10"/>
    <p:sldId id="266" r:id="rId11"/>
    <p:sldId id="267" r:id="rId12"/>
    <p:sldId id="262" r:id="rId13"/>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E3D325-DEDF-4088-8D32-8B9333ED87FE}" type="datetimeFigureOut">
              <a:rPr lang="es-DO" smtClean="0"/>
              <a:t>15/2/2021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98803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E3D325-DEDF-4088-8D32-8B9333ED87FE}" type="datetimeFigureOut">
              <a:rPr lang="es-DO" smtClean="0"/>
              <a:t>15/2/2021</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20699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E3D325-DEDF-4088-8D32-8B9333ED87FE}" type="datetimeFigureOut">
              <a:rPr lang="es-DO" smtClean="0"/>
              <a:t>15/2/2021</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366738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3D325-DEDF-4088-8D32-8B9333ED87FE}" type="datetimeFigureOut">
              <a:rPr lang="es-DO" smtClean="0"/>
              <a:t>15/2/2021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19140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E3D325-DEDF-4088-8D32-8B9333ED87FE}" type="datetimeFigureOut">
              <a:rPr lang="es-DO" smtClean="0"/>
              <a:t>15/2/2021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4039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E3D325-DEDF-4088-8D32-8B9333ED87FE}" type="datetimeFigureOut">
              <a:rPr lang="es-DO" smtClean="0"/>
              <a:t>15/2/2021</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02619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97E3D325-DEDF-4088-8D32-8B9333ED87FE}" type="datetimeFigureOut">
              <a:rPr lang="es-DO" smtClean="0"/>
              <a:t>15/2/2021</a:t>
            </a:fld>
            <a:endParaRPr lang="es-DO"/>
          </a:p>
        </p:txBody>
      </p:sp>
      <p:sp>
        <p:nvSpPr>
          <p:cNvPr id="11" name="Footer Placeholder 10"/>
          <p:cNvSpPr>
            <a:spLocks noGrp="1"/>
          </p:cNvSpPr>
          <p:nvPr>
            <p:ph type="ftr" sz="quarter" idx="11"/>
          </p:nvPr>
        </p:nvSpPr>
        <p:spPr/>
        <p:txBody>
          <a:bodyPr/>
          <a:lstStyle/>
          <a:p>
            <a:endParaRPr lang="es-DO"/>
          </a:p>
        </p:txBody>
      </p:sp>
      <p:sp>
        <p:nvSpPr>
          <p:cNvPr id="12" name="Slide Number Placeholder 11"/>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58683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97E3D325-DEDF-4088-8D32-8B9333ED87FE}" type="datetimeFigureOut">
              <a:rPr lang="es-DO" smtClean="0"/>
              <a:t>15/2/2021</a:t>
            </a:fld>
            <a:endParaRPr lang="es-DO"/>
          </a:p>
        </p:txBody>
      </p:sp>
      <p:sp>
        <p:nvSpPr>
          <p:cNvPr id="7" name="Footer Placeholder 6"/>
          <p:cNvSpPr>
            <a:spLocks noGrp="1"/>
          </p:cNvSpPr>
          <p:nvPr>
            <p:ph type="ftr" sz="quarter" idx="11"/>
          </p:nvPr>
        </p:nvSpPr>
        <p:spPr/>
        <p:txBody>
          <a:bodyPr/>
          <a:lstStyle/>
          <a:p>
            <a:endParaRPr lang="es-DO"/>
          </a:p>
        </p:txBody>
      </p:sp>
      <p:sp>
        <p:nvSpPr>
          <p:cNvPr id="8" name="Slide Number Placeholder 7"/>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317773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7E3D325-DEDF-4088-8D32-8B9333ED87FE}" type="datetimeFigureOut">
              <a:rPr lang="es-DO" smtClean="0"/>
              <a:t>15/2/2021</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36345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97E3D325-DEDF-4088-8D32-8B9333ED87FE}" type="datetimeFigureOut">
              <a:rPr lang="es-DO" smtClean="0"/>
              <a:t>15/2/2021</a:t>
            </a:fld>
            <a:endParaRPr lang="es-DO"/>
          </a:p>
        </p:txBody>
      </p:sp>
      <p:sp>
        <p:nvSpPr>
          <p:cNvPr id="9" name="Footer Placeholder 8"/>
          <p:cNvSpPr>
            <a:spLocks noGrp="1"/>
          </p:cNvSpPr>
          <p:nvPr>
            <p:ph type="ftr" sz="quarter" idx="11"/>
          </p:nvPr>
        </p:nvSpPr>
        <p:spPr/>
        <p:txBody>
          <a:bodyPr/>
          <a:lstStyle/>
          <a:p>
            <a:endParaRPr lang="es-DO"/>
          </a:p>
        </p:txBody>
      </p:sp>
      <p:sp>
        <p:nvSpPr>
          <p:cNvPr id="10" name="Slide Number Placeholder 9"/>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417539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97E3D325-DEDF-4088-8D32-8B9333ED87FE}" type="datetimeFigureOut">
              <a:rPr lang="es-DO" smtClean="0"/>
              <a:t>15/2/2021</a:t>
            </a:fld>
            <a:endParaRPr lang="es-DO"/>
          </a:p>
        </p:txBody>
      </p:sp>
      <p:sp>
        <p:nvSpPr>
          <p:cNvPr id="9" name="Footer Placeholder 8"/>
          <p:cNvSpPr>
            <a:spLocks noGrp="1"/>
          </p:cNvSpPr>
          <p:nvPr>
            <p:ph type="ftr" sz="quarter" idx="11"/>
          </p:nvPr>
        </p:nvSpPr>
        <p:spPr>
          <a:xfrm>
            <a:off x="3499101" y="6356350"/>
            <a:ext cx="5911517" cy="365125"/>
          </a:xfrm>
        </p:spPr>
        <p:txBody>
          <a:bodyPr/>
          <a:lstStyle/>
          <a:p>
            <a:endParaRPr lang="es-DO"/>
          </a:p>
        </p:txBody>
      </p:sp>
      <p:sp>
        <p:nvSpPr>
          <p:cNvPr id="10" name="Slide Number Placeholder 9"/>
          <p:cNvSpPr>
            <a:spLocks noGrp="1"/>
          </p:cNvSpPr>
          <p:nvPr>
            <p:ph type="sldNum" sz="quarter" idx="12"/>
          </p:nvPr>
        </p:nvSpPr>
        <p:spPr/>
        <p:txBody>
          <a:bodyPr/>
          <a:lstStyle/>
          <a:p>
            <a:fld id="{2D290297-DB0C-47CD-8922-C7C9D42849B5}" type="slidenum">
              <a:rPr lang="es-DO" smtClean="0"/>
              <a:t>‹#›</a:t>
            </a:fld>
            <a:endParaRPr lang="es-DO"/>
          </a:p>
        </p:txBody>
      </p:sp>
    </p:spTree>
    <p:extLst>
      <p:ext uri="{BB962C8B-B14F-4D97-AF65-F5344CB8AC3E}">
        <p14:creationId xmlns:p14="http://schemas.microsoft.com/office/powerpoint/2010/main" val="178338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7E3D325-DEDF-4088-8D32-8B9333ED87FE}" type="datetimeFigureOut">
              <a:rPr lang="es-DO" smtClean="0"/>
              <a:t>15/2/2021</a:t>
            </a:fld>
            <a:endParaRPr lang="es-DO"/>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DO"/>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D290297-DB0C-47CD-8922-C7C9D42849B5}" type="slidenum">
              <a:rPr lang="es-DO" smtClean="0"/>
              <a:t>‹#›</a:t>
            </a:fld>
            <a:endParaRPr lang="es-DO"/>
          </a:p>
        </p:txBody>
      </p:sp>
    </p:spTree>
    <p:extLst>
      <p:ext uri="{BB962C8B-B14F-4D97-AF65-F5344CB8AC3E}">
        <p14:creationId xmlns:p14="http://schemas.microsoft.com/office/powerpoint/2010/main" val="4034537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grega.juntadeandalucia.es/repositorio/02122016/a5/es-an_2016120212_9131705/33_lista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DO" dirty="0" smtClean="0"/>
              <a:t>Unidad I</a:t>
            </a:r>
            <a:endParaRPr lang="es-DO" dirty="0"/>
          </a:p>
        </p:txBody>
      </p:sp>
      <p:sp>
        <p:nvSpPr>
          <p:cNvPr id="3" name="Subtitle 2"/>
          <p:cNvSpPr>
            <a:spLocks noGrp="1"/>
          </p:cNvSpPr>
          <p:nvPr>
            <p:ph type="subTitle" idx="1"/>
          </p:nvPr>
        </p:nvSpPr>
        <p:spPr/>
        <p:txBody>
          <a:bodyPr/>
          <a:lstStyle/>
          <a:p>
            <a:endParaRPr lang="es-DO"/>
          </a:p>
        </p:txBody>
      </p:sp>
    </p:spTree>
    <p:extLst>
      <p:ext uri="{BB962C8B-B14F-4D97-AF65-F5344CB8AC3E}">
        <p14:creationId xmlns:p14="http://schemas.microsoft.com/office/powerpoint/2010/main" val="3660475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a:t>
            </a:r>
            <a:r>
              <a:rPr lang="es-ES" dirty="0" smtClean="0"/>
              <a:t>ola</a:t>
            </a:r>
            <a:r>
              <a:rPr lang="es-ES" b="1" dirty="0"/>
              <a:t/>
            </a:r>
            <a:br>
              <a:rPr lang="es-ES" b="1" dirty="0"/>
            </a:br>
            <a:endParaRPr lang="es-DO" dirty="0"/>
          </a:p>
        </p:txBody>
      </p:sp>
      <p:sp>
        <p:nvSpPr>
          <p:cNvPr id="3" name="Content Placeholder 2"/>
          <p:cNvSpPr>
            <a:spLocks noGrp="1"/>
          </p:cNvSpPr>
          <p:nvPr>
            <p:ph idx="1"/>
          </p:nvPr>
        </p:nvSpPr>
        <p:spPr/>
        <p:txBody>
          <a:bodyPr/>
          <a:lstStyle/>
          <a:p>
            <a:r>
              <a:rPr lang="es-DO" dirty="0"/>
              <a:t>Una cola (también llamada fila) es una estructura de datos, caracterizada por ser una secuencia de elementos en la que la operación de inserción </a:t>
            </a:r>
            <a:r>
              <a:rPr lang="es-DO" dirty="0" err="1"/>
              <a:t>push</a:t>
            </a:r>
            <a:r>
              <a:rPr lang="es-DO" dirty="0"/>
              <a:t> se realiza por un extremo y la operación de extracción pop por el otro. También se le llama estructura FIFO (del inglés </a:t>
            </a:r>
            <a:r>
              <a:rPr lang="es-DO" dirty="0" err="1"/>
              <a:t>First</a:t>
            </a:r>
            <a:r>
              <a:rPr lang="es-DO" dirty="0"/>
              <a:t> In </a:t>
            </a:r>
            <a:r>
              <a:rPr lang="es-DO" dirty="0" err="1"/>
              <a:t>First</a:t>
            </a:r>
            <a:r>
              <a:rPr lang="es-DO" dirty="0"/>
              <a:t> </a:t>
            </a:r>
            <a:r>
              <a:rPr lang="es-DO" dirty="0" err="1"/>
              <a:t>Out</a:t>
            </a:r>
            <a:r>
              <a:rPr lang="es-DO" dirty="0"/>
              <a:t>), debido a que el primer elemento en entrar será también el primero en salir.</a:t>
            </a:r>
          </a:p>
        </p:txBody>
      </p:sp>
    </p:spTree>
    <p:extLst>
      <p:ext uri="{BB962C8B-B14F-4D97-AF65-F5344CB8AC3E}">
        <p14:creationId xmlns:p14="http://schemas.microsoft.com/office/powerpoint/2010/main" val="745628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Cola</a:t>
            </a:r>
            <a:endParaRPr lang="es-DO" dirty="0"/>
          </a:p>
        </p:txBody>
      </p:sp>
      <p:pic>
        <p:nvPicPr>
          <p:cNvPr id="7170" name="Picture 2" descr="http://upload.wikimedia.org/wikipedia/commons/thumb/b/bb/Cola.svg/200px-Cola.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760" y="1002890"/>
            <a:ext cx="7870216" cy="472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963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Referencia</a:t>
            </a:r>
            <a:endParaRPr lang="es-DO" dirty="0"/>
          </a:p>
        </p:txBody>
      </p:sp>
      <p:sp>
        <p:nvSpPr>
          <p:cNvPr id="3" name="Content Placeholder 2"/>
          <p:cNvSpPr>
            <a:spLocks noGrp="1"/>
          </p:cNvSpPr>
          <p:nvPr>
            <p:ph idx="1"/>
          </p:nvPr>
        </p:nvSpPr>
        <p:spPr/>
        <p:txBody>
          <a:bodyPr/>
          <a:lstStyle/>
          <a:p>
            <a:r>
              <a:rPr lang="es-DO" dirty="0">
                <a:hlinkClick r:id="rId2"/>
              </a:rPr>
              <a:t>http://</a:t>
            </a:r>
            <a:r>
              <a:rPr lang="es-DO" dirty="0" smtClean="0">
                <a:hlinkClick r:id="rId2"/>
              </a:rPr>
              <a:t>agrega.juntadeandalucia.es/repositorio/02122016/a5/es-an_2016120212_9131705/33_listas.html</a:t>
            </a:r>
            <a:endParaRPr lang="es-DO" dirty="0" smtClean="0"/>
          </a:p>
          <a:p>
            <a:endParaRPr lang="es-DO" dirty="0"/>
          </a:p>
        </p:txBody>
      </p:sp>
    </p:spTree>
    <p:extLst>
      <p:ext uri="{BB962C8B-B14F-4D97-AF65-F5344CB8AC3E}">
        <p14:creationId xmlns:p14="http://schemas.microsoft.com/office/powerpoint/2010/main" val="18986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a:t>Listas</a:t>
            </a:r>
          </a:p>
        </p:txBody>
      </p:sp>
      <p:sp>
        <p:nvSpPr>
          <p:cNvPr id="3" name="Content Placeholder 2"/>
          <p:cNvSpPr>
            <a:spLocks noGrp="1"/>
          </p:cNvSpPr>
          <p:nvPr>
            <p:ph idx="1"/>
          </p:nvPr>
        </p:nvSpPr>
        <p:spPr/>
        <p:txBody>
          <a:bodyPr/>
          <a:lstStyle/>
          <a:p>
            <a:r>
              <a:rPr lang="es-DO" dirty="0"/>
              <a:t>Una lista es una estructura dinámica de datos que contiene una colección de elementos homogéneos (del mismo tipo) de manera que se establece entre ellos un orden. Es decir, cada elemento, menos el primero, tiene un predecesor, y cada elemento, menos el último, tiene un sucesor</a:t>
            </a:r>
            <a:r>
              <a:rPr lang="es-DO" dirty="0" smtClean="0"/>
              <a:t>.</a:t>
            </a:r>
          </a:p>
          <a:p>
            <a:r>
              <a:rPr lang="es-DO" dirty="0" smtClean="0"/>
              <a:t>Una </a:t>
            </a:r>
            <a:r>
              <a:rPr lang="es-DO" dirty="0"/>
              <a:t>lista se define como una serie de N elementos E1, E2, ..., EN, ordenados de manera consecutiva, es decir, el elemento </a:t>
            </a:r>
            <a:r>
              <a:rPr lang="es-DO" dirty="0" err="1"/>
              <a:t>Ek</a:t>
            </a:r>
            <a:r>
              <a:rPr lang="es-DO" dirty="0"/>
              <a:t> (que se denomina elemento k-</a:t>
            </a:r>
            <a:r>
              <a:rPr lang="es-DO" dirty="0" err="1"/>
              <a:t>ésimo</a:t>
            </a:r>
            <a:r>
              <a:rPr lang="es-DO" dirty="0"/>
              <a:t>) es previo al elemento Ek+1. Si la lista contiene 0 elementos se denomina como lista vacía</a:t>
            </a:r>
            <a:r>
              <a:rPr lang="es-DO" dirty="0" smtClean="0"/>
              <a:t>.</a:t>
            </a:r>
          </a:p>
          <a:p>
            <a:r>
              <a:rPr lang="es-DO" dirty="0"/>
              <a:t>Las operaciones que se pueden realizar en la lista son: insertar un elemento en la posición k, borrar el k-</a:t>
            </a:r>
            <a:r>
              <a:rPr lang="es-DO" dirty="0" err="1"/>
              <a:t>ésimo</a:t>
            </a:r>
            <a:r>
              <a:rPr lang="es-DO" dirty="0"/>
              <a:t> elemento, buscar un elemento dentro de la lista y preguntar si la lista esta vacía</a:t>
            </a:r>
            <a:r>
              <a:rPr lang="es-DO" dirty="0" smtClean="0"/>
              <a:t>.</a:t>
            </a:r>
          </a:p>
        </p:txBody>
      </p:sp>
    </p:spTree>
    <p:extLst>
      <p:ext uri="{BB962C8B-B14F-4D97-AF65-F5344CB8AC3E}">
        <p14:creationId xmlns:p14="http://schemas.microsoft.com/office/powerpoint/2010/main" val="8383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s-DO" dirty="0" smtClean="0"/>
              <a:t>Tipo de lista</a:t>
            </a:r>
            <a:endParaRPr lang="es-DO" dirty="0"/>
          </a:p>
        </p:txBody>
      </p:sp>
      <p:sp>
        <p:nvSpPr>
          <p:cNvPr id="13" name="Text Placeholder 12"/>
          <p:cNvSpPr>
            <a:spLocks noGrp="1"/>
          </p:cNvSpPr>
          <p:nvPr>
            <p:ph type="body" idx="1"/>
          </p:nvPr>
        </p:nvSpPr>
        <p:spPr/>
        <p:txBody>
          <a:bodyPr/>
          <a:lstStyle/>
          <a:p>
            <a:r>
              <a:rPr lang="es-DO" dirty="0"/>
              <a:t>Listas simplemente enlazadas</a:t>
            </a:r>
          </a:p>
        </p:txBody>
      </p:sp>
      <p:sp>
        <p:nvSpPr>
          <p:cNvPr id="14" name="Content Placeholder 13"/>
          <p:cNvSpPr>
            <a:spLocks noGrp="1"/>
          </p:cNvSpPr>
          <p:nvPr>
            <p:ph sz="half" idx="2"/>
          </p:nvPr>
        </p:nvSpPr>
        <p:spPr/>
        <p:txBody>
          <a:bodyPr anchor="t"/>
          <a:lstStyle/>
          <a:p>
            <a:pPr marL="0" indent="0" algn="just">
              <a:buNone/>
            </a:pPr>
            <a:r>
              <a:rPr lang="es-DO" dirty="0"/>
              <a:t>cada nodo tiene un campo que apunta al siguiente </a:t>
            </a:r>
            <a:r>
              <a:rPr lang="es-DO" dirty="0" smtClean="0"/>
              <a:t>nodo.</a:t>
            </a:r>
          </a:p>
          <a:p>
            <a:pPr marL="0" indent="0" algn="just">
              <a:buNone/>
            </a:pPr>
            <a:endParaRPr lang="es-DO" dirty="0"/>
          </a:p>
        </p:txBody>
      </p:sp>
      <p:sp>
        <p:nvSpPr>
          <p:cNvPr id="15" name="Text Placeholder 14"/>
          <p:cNvSpPr>
            <a:spLocks noGrp="1"/>
          </p:cNvSpPr>
          <p:nvPr>
            <p:ph type="body" sz="quarter" idx="3"/>
          </p:nvPr>
        </p:nvSpPr>
        <p:spPr/>
        <p:txBody>
          <a:bodyPr/>
          <a:lstStyle/>
          <a:p>
            <a:r>
              <a:rPr lang="es-DO" dirty="0"/>
              <a:t>Listas doblemente enlazadas</a:t>
            </a:r>
          </a:p>
        </p:txBody>
      </p:sp>
      <p:sp>
        <p:nvSpPr>
          <p:cNvPr id="16" name="Content Placeholder 15"/>
          <p:cNvSpPr>
            <a:spLocks noGrp="1"/>
          </p:cNvSpPr>
          <p:nvPr>
            <p:ph sz="quarter" idx="4"/>
          </p:nvPr>
        </p:nvSpPr>
        <p:spPr/>
        <p:txBody>
          <a:bodyPr anchor="t"/>
          <a:lstStyle/>
          <a:p>
            <a:pPr marL="0" indent="0" algn="just">
              <a:buNone/>
            </a:pPr>
            <a:r>
              <a:rPr lang="es-DO" dirty="0"/>
              <a:t>cada nodo dispone de un puntero que apunta al siguiente nodo, y otro que apunta al nodo anterior.</a:t>
            </a:r>
          </a:p>
        </p:txBody>
      </p:sp>
    </p:spTree>
    <p:extLst>
      <p:ext uri="{BB962C8B-B14F-4D97-AF65-F5344CB8AC3E}">
        <p14:creationId xmlns:p14="http://schemas.microsoft.com/office/powerpoint/2010/main" val="797255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s-DO" dirty="0" smtClean="0"/>
              <a:t>Tipo de lista</a:t>
            </a:r>
            <a:endParaRPr lang="es-DO" dirty="0"/>
          </a:p>
        </p:txBody>
      </p:sp>
      <p:sp>
        <p:nvSpPr>
          <p:cNvPr id="13" name="Text Placeholder 12"/>
          <p:cNvSpPr>
            <a:spLocks noGrp="1"/>
          </p:cNvSpPr>
          <p:nvPr>
            <p:ph type="body" idx="1"/>
          </p:nvPr>
        </p:nvSpPr>
        <p:spPr/>
        <p:txBody>
          <a:bodyPr/>
          <a:lstStyle/>
          <a:p>
            <a:r>
              <a:rPr lang="es-DO" dirty="0"/>
              <a:t>Listas simplemente enlazadas</a:t>
            </a:r>
          </a:p>
        </p:txBody>
      </p:sp>
      <p:sp>
        <p:nvSpPr>
          <p:cNvPr id="15" name="Text Placeholder 14"/>
          <p:cNvSpPr>
            <a:spLocks noGrp="1"/>
          </p:cNvSpPr>
          <p:nvPr>
            <p:ph type="body" sz="quarter" idx="3"/>
          </p:nvPr>
        </p:nvSpPr>
        <p:spPr/>
        <p:txBody>
          <a:bodyPr/>
          <a:lstStyle/>
          <a:p>
            <a:r>
              <a:rPr lang="es-DO" dirty="0"/>
              <a:t>Listas doblemente enlazadas</a:t>
            </a:r>
          </a:p>
        </p:txBody>
      </p:sp>
      <p:pic>
        <p:nvPicPr>
          <p:cNvPr id="3074" name="Picture 2" descr="Lista simplemente enlazada"/>
          <p:cNvPicPr>
            <a:picLocks noChangeAspect="1" noChangeArrowheads="1"/>
          </p:cNvPicPr>
          <p:nvPr/>
        </p:nvPicPr>
        <p:blipFill rotWithShape="1">
          <a:blip r:embed="rId2">
            <a:extLst>
              <a:ext uri="{28A0092B-C50C-407E-A947-70E740481C1C}">
                <a14:useLocalDpi xmlns:a14="http://schemas.microsoft.com/office/drawing/2010/main" val="0"/>
              </a:ext>
            </a:extLst>
          </a:blip>
          <a:srcRect r="17032" b="24830"/>
          <a:stretch/>
        </p:blipFill>
        <p:spPr bwMode="auto">
          <a:xfrm>
            <a:off x="3637935" y="2199364"/>
            <a:ext cx="4183387" cy="16253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sta doblemente enlazada"/>
          <p:cNvPicPr>
            <a:picLocks noChangeAspect="1" noChangeArrowheads="1"/>
          </p:cNvPicPr>
          <p:nvPr/>
        </p:nvPicPr>
        <p:blipFill rotWithShape="1">
          <a:blip r:embed="rId3">
            <a:extLst>
              <a:ext uri="{28A0092B-C50C-407E-A947-70E740481C1C}">
                <a14:useLocalDpi xmlns:a14="http://schemas.microsoft.com/office/drawing/2010/main" val="0"/>
              </a:ext>
            </a:extLst>
          </a:blip>
          <a:srcRect r="15052" b="23983"/>
          <a:stretch/>
        </p:blipFill>
        <p:spPr bwMode="auto">
          <a:xfrm>
            <a:off x="7818463" y="2199364"/>
            <a:ext cx="3991488" cy="142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140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s-DO" dirty="0" smtClean="0"/>
              <a:t>Tipo de lista</a:t>
            </a:r>
            <a:endParaRPr lang="es-DO" dirty="0"/>
          </a:p>
        </p:txBody>
      </p:sp>
      <p:sp>
        <p:nvSpPr>
          <p:cNvPr id="13" name="Text Placeholder 12"/>
          <p:cNvSpPr>
            <a:spLocks noGrp="1"/>
          </p:cNvSpPr>
          <p:nvPr>
            <p:ph type="body" idx="1"/>
          </p:nvPr>
        </p:nvSpPr>
        <p:spPr/>
        <p:txBody>
          <a:bodyPr/>
          <a:lstStyle/>
          <a:p>
            <a:r>
              <a:rPr lang="es-DO" dirty="0"/>
              <a:t>Listas lineales</a:t>
            </a:r>
          </a:p>
        </p:txBody>
      </p:sp>
      <p:sp>
        <p:nvSpPr>
          <p:cNvPr id="14" name="Content Placeholder 13"/>
          <p:cNvSpPr>
            <a:spLocks noGrp="1"/>
          </p:cNvSpPr>
          <p:nvPr>
            <p:ph sz="half" idx="2"/>
          </p:nvPr>
        </p:nvSpPr>
        <p:spPr/>
        <p:txBody>
          <a:bodyPr anchor="t"/>
          <a:lstStyle/>
          <a:p>
            <a:pPr marL="0" indent="0" algn="just">
              <a:buNone/>
            </a:pPr>
            <a:r>
              <a:rPr lang="es-DO" dirty="0"/>
              <a:t>son listas que tienen un comienzo y un final.</a:t>
            </a:r>
          </a:p>
        </p:txBody>
      </p:sp>
      <p:sp>
        <p:nvSpPr>
          <p:cNvPr id="15" name="Text Placeholder 14"/>
          <p:cNvSpPr>
            <a:spLocks noGrp="1"/>
          </p:cNvSpPr>
          <p:nvPr>
            <p:ph type="body" sz="quarter" idx="3"/>
          </p:nvPr>
        </p:nvSpPr>
        <p:spPr/>
        <p:txBody>
          <a:bodyPr/>
          <a:lstStyle/>
          <a:p>
            <a:r>
              <a:rPr lang="es-DO" dirty="0"/>
              <a:t>Listas circulares</a:t>
            </a:r>
          </a:p>
        </p:txBody>
      </p:sp>
      <p:sp>
        <p:nvSpPr>
          <p:cNvPr id="16" name="Content Placeholder 15"/>
          <p:cNvSpPr>
            <a:spLocks noGrp="1"/>
          </p:cNvSpPr>
          <p:nvPr>
            <p:ph sz="quarter" idx="4"/>
          </p:nvPr>
        </p:nvSpPr>
        <p:spPr/>
        <p:txBody>
          <a:bodyPr anchor="t"/>
          <a:lstStyle/>
          <a:p>
            <a:pPr marL="0" indent="0" algn="just">
              <a:buNone/>
            </a:pPr>
            <a:r>
              <a:rPr lang="es-DO" dirty="0"/>
              <a:t>en estas listas el último elemento apunta al primero, por lo tanto podríamos estar recorriéndolas siempre, ya que no tienen final.</a:t>
            </a:r>
          </a:p>
        </p:txBody>
      </p:sp>
    </p:spTree>
    <p:extLst>
      <p:ext uri="{BB962C8B-B14F-4D97-AF65-F5344CB8AC3E}">
        <p14:creationId xmlns:p14="http://schemas.microsoft.com/office/powerpoint/2010/main" val="85689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DO" dirty="0" smtClean="0"/>
              <a:t>Tipo de lista</a:t>
            </a:r>
            <a:endParaRPr lang="es-DO" dirty="0"/>
          </a:p>
        </p:txBody>
      </p:sp>
      <p:pic>
        <p:nvPicPr>
          <p:cNvPr id="4098" name="Picture 2" descr="Lista circular"/>
          <p:cNvPicPr>
            <a:picLocks noChangeAspect="1" noChangeArrowheads="1"/>
          </p:cNvPicPr>
          <p:nvPr/>
        </p:nvPicPr>
        <p:blipFill rotWithShape="1">
          <a:blip r:embed="rId2">
            <a:extLst>
              <a:ext uri="{28A0092B-C50C-407E-A947-70E740481C1C}">
                <a14:useLocalDpi xmlns:a14="http://schemas.microsoft.com/office/drawing/2010/main" val="0"/>
              </a:ext>
            </a:extLst>
          </a:blip>
          <a:srcRect b="20052"/>
          <a:stretch/>
        </p:blipFill>
        <p:spPr bwMode="auto">
          <a:xfrm>
            <a:off x="3685356" y="1817176"/>
            <a:ext cx="7722803" cy="246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816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DO" dirty="0" smtClean="0"/>
              <a:t>Pila</a:t>
            </a:r>
            <a:endParaRPr lang="es-DO" dirty="0"/>
          </a:p>
        </p:txBody>
      </p:sp>
      <p:sp>
        <p:nvSpPr>
          <p:cNvPr id="3" name="Content Placeholder 2"/>
          <p:cNvSpPr>
            <a:spLocks noGrp="1"/>
          </p:cNvSpPr>
          <p:nvPr>
            <p:ph idx="1"/>
          </p:nvPr>
        </p:nvSpPr>
        <p:spPr/>
        <p:txBody>
          <a:bodyPr/>
          <a:lstStyle/>
          <a:p>
            <a:r>
              <a:rPr lang="es-DO" dirty="0"/>
              <a:t>El término LIFO es el acrónimo inglés de </a:t>
            </a:r>
            <a:r>
              <a:rPr lang="es-DO" dirty="0" err="1"/>
              <a:t>Last</a:t>
            </a:r>
            <a:r>
              <a:rPr lang="es-DO" dirty="0"/>
              <a:t> In, </a:t>
            </a:r>
            <a:r>
              <a:rPr lang="es-DO" dirty="0" err="1"/>
              <a:t>First</a:t>
            </a:r>
            <a:r>
              <a:rPr lang="es-DO" dirty="0"/>
              <a:t> </a:t>
            </a:r>
            <a:r>
              <a:rPr lang="es-DO" dirty="0" err="1"/>
              <a:t>Out</a:t>
            </a:r>
            <a:r>
              <a:rPr lang="es-DO" dirty="0"/>
              <a:t>, también conocido como FILO que es la sigla de </a:t>
            </a:r>
            <a:r>
              <a:rPr lang="es-DO" dirty="0" err="1"/>
              <a:t>First</a:t>
            </a:r>
            <a:r>
              <a:rPr lang="es-DO" dirty="0"/>
              <a:t> In, </a:t>
            </a:r>
            <a:r>
              <a:rPr lang="es-DO" dirty="0" err="1"/>
              <a:t>Last</a:t>
            </a:r>
            <a:r>
              <a:rPr lang="es-DO" dirty="0"/>
              <a:t> </a:t>
            </a:r>
            <a:r>
              <a:rPr lang="es-DO" dirty="0" err="1"/>
              <a:t>Out</a:t>
            </a:r>
            <a:r>
              <a:rPr lang="es-DO" dirty="0"/>
              <a:t>.</a:t>
            </a:r>
          </a:p>
          <a:p>
            <a:r>
              <a:rPr lang="es-DO" dirty="0" smtClean="0"/>
              <a:t>Una </a:t>
            </a:r>
            <a:r>
              <a:rPr lang="es-DO" dirty="0"/>
              <a:t>pila es una lista ordinal o estructura de datos en la que el modo de acceso a sus elementos es de tipo LIFO que permite almacenar y recuperar datos. Esta estructura se aplica en multitud de ocasiones en el área de informática debido a su simplicidad y ordenación implícita de la propia </a:t>
            </a:r>
            <a:r>
              <a:rPr lang="es-DO"/>
              <a:t>estructura</a:t>
            </a:r>
            <a:r>
              <a:rPr lang="es-DO" smtClean="0"/>
              <a:t>.</a:t>
            </a:r>
            <a:endParaRPr lang="es-DO" dirty="0"/>
          </a:p>
          <a:p>
            <a:r>
              <a:rPr lang="es-DO" dirty="0"/>
              <a:t>Para el manejo de los datos se cuenta con dos operaciones básicas: apilar (</a:t>
            </a:r>
            <a:r>
              <a:rPr lang="es-DO" dirty="0" err="1"/>
              <a:t>push</a:t>
            </a:r>
            <a:r>
              <a:rPr lang="es-DO" dirty="0"/>
              <a:t>), que coloca un objeto en la pila, y su operación inversa, retirar (o </a:t>
            </a:r>
            <a:r>
              <a:rPr lang="es-DO" dirty="0" err="1"/>
              <a:t>desapilar</a:t>
            </a:r>
            <a:r>
              <a:rPr lang="es-DO" dirty="0"/>
              <a:t>, pop), que retira el último elemento apilado.</a:t>
            </a:r>
          </a:p>
          <a:p>
            <a:endParaRPr lang="es-DO" dirty="0"/>
          </a:p>
        </p:txBody>
      </p:sp>
    </p:spTree>
    <p:extLst>
      <p:ext uri="{BB962C8B-B14F-4D97-AF65-F5344CB8AC3E}">
        <p14:creationId xmlns:p14="http://schemas.microsoft.com/office/powerpoint/2010/main" val="3880238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Pila</a:t>
            </a:r>
            <a:endParaRPr lang="es-DO" dirty="0"/>
          </a:p>
        </p:txBody>
      </p:sp>
      <p:sp>
        <p:nvSpPr>
          <p:cNvPr id="3" name="Content Placeholder 2"/>
          <p:cNvSpPr>
            <a:spLocks noGrp="1"/>
          </p:cNvSpPr>
          <p:nvPr>
            <p:ph idx="1"/>
          </p:nvPr>
        </p:nvSpPr>
        <p:spPr/>
        <p:txBody>
          <a:bodyPr/>
          <a:lstStyle/>
          <a:p>
            <a:r>
              <a:rPr lang="es-DO" dirty="0"/>
              <a:t>En cada momento sólo se tiene acceso a la parte superior de la pila, es decir, al último objeto apilado . La operación retirar permite la obtención de este elemento, que es retirado de la pila permitiendo el acceso al siguiente, que pasa a ser el nuevo TOS.</a:t>
            </a:r>
          </a:p>
          <a:p>
            <a:r>
              <a:rPr lang="es-DO" dirty="0"/>
              <a:t>Por analogía con objetos cotidianos, una operación apilar equivaldría a colocar un plato sobre una pila de platos, y una operación retirar a retirarlo.</a:t>
            </a:r>
          </a:p>
          <a:p>
            <a:endParaRPr lang="es-DO" dirty="0"/>
          </a:p>
        </p:txBody>
      </p:sp>
    </p:spTree>
    <p:extLst>
      <p:ext uri="{BB962C8B-B14F-4D97-AF65-F5344CB8AC3E}">
        <p14:creationId xmlns:p14="http://schemas.microsoft.com/office/powerpoint/2010/main" val="300689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Pila</a:t>
            </a:r>
            <a:endParaRPr lang="es-DO" dirty="0"/>
          </a:p>
        </p:txBody>
      </p:sp>
      <p:pic>
        <p:nvPicPr>
          <p:cNvPr id="6146" name="Picture 2" descr="http://www.monografias.com/trabajos48/creacion-pilas-microsoft/Image340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9741" y="757084"/>
            <a:ext cx="7093562" cy="514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09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999</TotalTime>
  <Words>534</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Unidad I</vt:lpstr>
      <vt:lpstr>Listas</vt:lpstr>
      <vt:lpstr>Tipo de lista</vt:lpstr>
      <vt:lpstr>Tipo de lista</vt:lpstr>
      <vt:lpstr>Tipo de lista</vt:lpstr>
      <vt:lpstr>Tipo de lista</vt:lpstr>
      <vt:lpstr>Pila</vt:lpstr>
      <vt:lpstr>Pila</vt:lpstr>
      <vt:lpstr>Pila</vt:lpstr>
      <vt:lpstr>Cola </vt:lpstr>
      <vt:lpstr>Cola</vt:lpstr>
      <vt:lpstr>Referencia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36</cp:revision>
  <dcterms:created xsi:type="dcterms:W3CDTF">2021-02-12T23:10:20Z</dcterms:created>
  <dcterms:modified xsi:type="dcterms:W3CDTF">2021-02-15T13:37:59Z</dcterms:modified>
</cp:coreProperties>
</file>