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70" r:id="rId7"/>
    <p:sldId id="271" r:id="rId8"/>
    <p:sldId id="272" r:id="rId9"/>
    <p:sldId id="273" r:id="rId10"/>
    <p:sldId id="274" r:id="rId11"/>
    <p:sldId id="262" r:id="rId12"/>
    <p:sldId id="263" r:id="rId13"/>
    <p:sldId id="264" r:id="rId14"/>
    <p:sldId id="265" r:id="rId15"/>
    <p:sldId id="266" r:id="rId16"/>
    <p:sldId id="267" r:id="rId17"/>
    <p:sldId id="268" r:id="rId18"/>
    <p:sldId id="269" r:id="rId19"/>
    <p:sldId id="257" r:id="rId20"/>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072907-9BB9-48A7-A969-235224C8F67A}" type="datetimeFigureOut">
              <a:rPr lang="es-DO" smtClean="0"/>
              <a:t>12/2/2021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19157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072907-9BB9-48A7-A969-235224C8F67A}" type="datetimeFigureOut">
              <a:rPr lang="es-DO" smtClean="0"/>
              <a:t>12/2/2021</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404721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072907-9BB9-48A7-A969-235224C8F67A}" type="datetimeFigureOut">
              <a:rPr lang="es-DO" smtClean="0"/>
              <a:t>12/2/2021</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135950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072907-9BB9-48A7-A969-235224C8F67A}" type="datetimeFigureOut">
              <a:rPr lang="es-DO" smtClean="0"/>
              <a:t>12/2/2021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277123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072907-9BB9-48A7-A969-235224C8F67A}" type="datetimeFigureOut">
              <a:rPr lang="es-DO" smtClean="0"/>
              <a:t>12/2/2021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215174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E072907-9BB9-48A7-A969-235224C8F67A}" type="datetimeFigureOut">
              <a:rPr lang="es-DO" smtClean="0"/>
              <a:t>12/2/2021</a:t>
            </a:fld>
            <a:endParaRPr lang="es-DO"/>
          </a:p>
        </p:txBody>
      </p:sp>
      <p:sp>
        <p:nvSpPr>
          <p:cNvPr id="9" name="Footer Placeholder 8"/>
          <p:cNvSpPr>
            <a:spLocks noGrp="1"/>
          </p:cNvSpPr>
          <p:nvPr>
            <p:ph type="ftr" sz="quarter" idx="11"/>
          </p:nvPr>
        </p:nvSpPr>
        <p:spPr/>
        <p:txBody>
          <a:bodyPr/>
          <a:lstStyle/>
          <a:p>
            <a:endParaRPr lang="es-DO"/>
          </a:p>
        </p:txBody>
      </p:sp>
      <p:sp>
        <p:nvSpPr>
          <p:cNvPr id="10" name="Slide Number Placeholder 9"/>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359400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FE072907-9BB9-48A7-A969-235224C8F67A}" type="datetimeFigureOut">
              <a:rPr lang="es-DO" smtClean="0"/>
              <a:t>12/2/2021</a:t>
            </a:fld>
            <a:endParaRPr lang="es-DO"/>
          </a:p>
        </p:txBody>
      </p:sp>
      <p:sp>
        <p:nvSpPr>
          <p:cNvPr id="11" name="Footer Placeholder 10"/>
          <p:cNvSpPr>
            <a:spLocks noGrp="1"/>
          </p:cNvSpPr>
          <p:nvPr>
            <p:ph type="ftr" sz="quarter" idx="11"/>
          </p:nvPr>
        </p:nvSpPr>
        <p:spPr/>
        <p:txBody>
          <a:bodyPr/>
          <a:lstStyle/>
          <a:p>
            <a:endParaRPr lang="es-DO"/>
          </a:p>
        </p:txBody>
      </p:sp>
      <p:sp>
        <p:nvSpPr>
          <p:cNvPr id="12" name="Slide Number Placeholder 11"/>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394894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FE072907-9BB9-48A7-A969-235224C8F67A}" type="datetimeFigureOut">
              <a:rPr lang="es-DO" smtClean="0"/>
              <a:t>12/2/2021</a:t>
            </a:fld>
            <a:endParaRPr lang="es-DO"/>
          </a:p>
        </p:txBody>
      </p:sp>
      <p:sp>
        <p:nvSpPr>
          <p:cNvPr id="7" name="Footer Placeholder 6"/>
          <p:cNvSpPr>
            <a:spLocks noGrp="1"/>
          </p:cNvSpPr>
          <p:nvPr>
            <p:ph type="ftr" sz="quarter" idx="11"/>
          </p:nvPr>
        </p:nvSpPr>
        <p:spPr/>
        <p:txBody>
          <a:bodyPr/>
          <a:lstStyle/>
          <a:p>
            <a:endParaRPr lang="es-DO"/>
          </a:p>
        </p:txBody>
      </p:sp>
      <p:sp>
        <p:nvSpPr>
          <p:cNvPr id="8" name="Slide Number Placeholder 7"/>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139472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E072907-9BB9-48A7-A969-235224C8F67A}" type="datetimeFigureOut">
              <a:rPr lang="es-DO" smtClean="0"/>
              <a:t>12/2/2021</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203578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E072907-9BB9-48A7-A969-235224C8F67A}" type="datetimeFigureOut">
              <a:rPr lang="es-DO" smtClean="0"/>
              <a:t>12/2/2021</a:t>
            </a:fld>
            <a:endParaRPr lang="es-DO"/>
          </a:p>
        </p:txBody>
      </p:sp>
      <p:sp>
        <p:nvSpPr>
          <p:cNvPr id="9" name="Footer Placeholder 8"/>
          <p:cNvSpPr>
            <a:spLocks noGrp="1"/>
          </p:cNvSpPr>
          <p:nvPr>
            <p:ph type="ftr" sz="quarter" idx="11"/>
          </p:nvPr>
        </p:nvSpPr>
        <p:spPr/>
        <p:txBody>
          <a:bodyPr/>
          <a:lstStyle/>
          <a:p>
            <a:endParaRPr lang="es-DO"/>
          </a:p>
        </p:txBody>
      </p:sp>
      <p:sp>
        <p:nvSpPr>
          <p:cNvPr id="10" name="Slide Number Placeholder 9"/>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85473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E072907-9BB9-48A7-A969-235224C8F67A}" type="datetimeFigureOut">
              <a:rPr lang="es-DO" smtClean="0"/>
              <a:t>12/2/2021</a:t>
            </a:fld>
            <a:endParaRPr lang="es-DO"/>
          </a:p>
        </p:txBody>
      </p:sp>
      <p:sp>
        <p:nvSpPr>
          <p:cNvPr id="9" name="Footer Placeholder 8"/>
          <p:cNvSpPr>
            <a:spLocks noGrp="1"/>
          </p:cNvSpPr>
          <p:nvPr>
            <p:ph type="ftr" sz="quarter" idx="11"/>
          </p:nvPr>
        </p:nvSpPr>
        <p:spPr>
          <a:xfrm>
            <a:off x="3499101" y="6356350"/>
            <a:ext cx="5911517" cy="365125"/>
          </a:xfrm>
        </p:spPr>
        <p:txBody>
          <a:bodyPr/>
          <a:lstStyle/>
          <a:p>
            <a:endParaRPr lang="es-DO"/>
          </a:p>
        </p:txBody>
      </p:sp>
      <p:sp>
        <p:nvSpPr>
          <p:cNvPr id="10" name="Slide Number Placeholder 9"/>
          <p:cNvSpPr>
            <a:spLocks noGrp="1"/>
          </p:cNvSpPr>
          <p:nvPr>
            <p:ph type="sldNum" sz="quarter" idx="12"/>
          </p:nvPr>
        </p:nvSpPr>
        <p:spPr/>
        <p:txBody>
          <a:bodyPr/>
          <a:lstStyle/>
          <a:p>
            <a:fld id="{43915168-73B5-4FE3-97C6-23DF6304EF0E}" type="slidenum">
              <a:rPr lang="es-DO" smtClean="0"/>
              <a:t>‹#›</a:t>
            </a:fld>
            <a:endParaRPr lang="es-DO"/>
          </a:p>
        </p:txBody>
      </p:sp>
    </p:spTree>
    <p:extLst>
      <p:ext uri="{BB962C8B-B14F-4D97-AF65-F5344CB8AC3E}">
        <p14:creationId xmlns:p14="http://schemas.microsoft.com/office/powerpoint/2010/main" val="152348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E072907-9BB9-48A7-A969-235224C8F67A}" type="datetimeFigureOut">
              <a:rPr lang="es-DO" smtClean="0"/>
              <a:t>12/2/2021</a:t>
            </a:fld>
            <a:endParaRPr lang="es-DO"/>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DO"/>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3915168-73B5-4FE3-97C6-23DF6304EF0E}" type="slidenum">
              <a:rPr lang="es-DO" smtClean="0"/>
              <a:t>‹#›</a:t>
            </a:fld>
            <a:endParaRPr lang="es-DO"/>
          </a:p>
        </p:txBody>
      </p:sp>
    </p:spTree>
    <p:extLst>
      <p:ext uri="{BB962C8B-B14F-4D97-AF65-F5344CB8AC3E}">
        <p14:creationId xmlns:p14="http://schemas.microsoft.com/office/powerpoint/2010/main" val="283686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DO" dirty="0" smtClean="0"/>
              <a:t>Unidad</a:t>
            </a:r>
            <a:r>
              <a:rPr lang="en-US" dirty="0" smtClean="0"/>
              <a:t> II</a:t>
            </a:r>
            <a:endParaRPr lang="es-DO" dirty="0"/>
          </a:p>
        </p:txBody>
      </p:sp>
      <p:sp>
        <p:nvSpPr>
          <p:cNvPr id="3" name="Subtitle 2"/>
          <p:cNvSpPr>
            <a:spLocks noGrp="1"/>
          </p:cNvSpPr>
          <p:nvPr>
            <p:ph type="subTitle" idx="1"/>
          </p:nvPr>
        </p:nvSpPr>
        <p:spPr/>
        <p:txBody>
          <a:bodyPr/>
          <a:lstStyle/>
          <a:p>
            <a:endParaRPr lang="es-DO" dirty="0"/>
          </a:p>
        </p:txBody>
      </p:sp>
    </p:spTree>
    <p:extLst>
      <p:ext uri="{BB962C8B-B14F-4D97-AF65-F5344CB8AC3E}">
        <p14:creationId xmlns:p14="http://schemas.microsoft.com/office/powerpoint/2010/main" val="275264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normAutofit fontScale="25000" lnSpcReduction="20000"/>
          </a:bodyPr>
          <a:lstStyle/>
          <a:p>
            <a:r>
              <a:rPr lang="es-DO" dirty="0" err="1"/>
              <a:t>import</a:t>
            </a:r>
            <a:r>
              <a:rPr lang="es-DO" dirty="0"/>
              <a:t> </a:t>
            </a:r>
            <a:r>
              <a:rPr lang="es-DO" dirty="0" err="1"/>
              <a:t>java.util.Scanner</a:t>
            </a:r>
            <a:r>
              <a:rPr lang="es-DO" dirty="0"/>
              <a:t>;</a:t>
            </a:r>
          </a:p>
          <a:p>
            <a:endParaRPr lang="es-DO" dirty="0"/>
          </a:p>
          <a:p>
            <a:r>
              <a:rPr lang="es-DO" dirty="0" err="1"/>
              <a:t>public</a:t>
            </a:r>
            <a:r>
              <a:rPr lang="es-DO" dirty="0"/>
              <a:t> </a:t>
            </a:r>
            <a:r>
              <a:rPr lang="es-DO" dirty="0" err="1"/>
              <a:t>class</a:t>
            </a:r>
            <a:r>
              <a:rPr lang="es-DO" dirty="0"/>
              <a:t> </a:t>
            </a:r>
            <a:r>
              <a:rPr lang="es-DO" dirty="0" err="1"/>
              <a:t>PruebaTriangulo</a:t>
            </a:r>
            <a:endParaRPr lang="es-DO" dirty="0"/>
          </a:p>
          <a:p>
            <a:r>
              <a:rPr lang="es-DO" dirty="0"/>
              <a:t>{</a:t>
            </a:r>
          </a:p>
          <a:p>
            <a:r>
              <a:rPr lang="es-DO" dirty="0"/>
              <a:t>    </a:t>
            </a:r>
            <a:r>
              <a:rPr lang="es-DO" dirty="0" err="1"/>
              <a:t>public</a:t>
            </a:r>
            <a:r>
              <a:rPr lang="es-DO" dirty="0"/>
              <a:t> </a:t>
            </a:r>
            <a:r>
              <a:rPr lang="es-DO" dirty="0" err="1"/>
              <a:t>static</a:t>
            </a:r>
            <a:r>
              <a:rPr lang="es-DO" dirty="0"/>
              <a:t> </a:t>
            </a:r>
            <a:r>
              <a:rPr lang="es-DO" dirty="0" err="1"/>
              <a:t>void</a:t>
            </a:r>
            <a:r>
              <a:rPr lang="es-DO" dirty="0"/>
              <a:t> </a:t>
            </a:r>
            <a:r>
              <a:rPr lang="es-DO" dirty="0" err="1"/>
              <a:t>main</a:t>
            </a:r>
            <a:r>
              <a:rPr lang="es-DO" dirty="0"/>
              <a:t>(</a:t>
            </a:r>
            <a:r>
              <a:rPr lang="es-DO" dirty="0" err="1"/>
              <a:t>String</a:t>
            </a:r>
            <a:r>
              <a:rPr lang="es-DO" dirty="0"/>
              <a:t>[] </a:t>
            </a:r>
            <a:r>
              <a:rPr lang="es-DO" dirty="0" err="1"/>
              <a:t>args</a:t>
            </a:r>
            <a:r>
              <a:rPr lang="es-DO" dirty="0"/>
              <a:t>)</a:t>
            </a:r>
          </a:p>
          <a:p>
            <a:r>
              <a:rPr lang="es-DO" dirty="0"/>
              <a:t>    {</a:t>
            </a:r>
          </a:p>
          <a:p>
            <a:r>
              <a:rPr lang="es-DO" dirty="0"/>
              <a:t>        </a:t>
            </a:r>
            <a:r>
              <a:rPr lang="es-DO" dirty="0" err="1"/>
              <a:t>String</a:t>
            </a:r>
            <a:r>
              <a:rPr lang="es-DO" dirty="0"/>
              <a:t> </a:t>
            </a:r>
            <a:r>
              <a:rPr lang="es-DO" dirty="0" err="1"/>
              <a:t>colorDelTriangulo</a:t>
            </a:r>
            <a:r>
              <a:rPr lang="es-DO" dirty="0"/>
              <a:t>;</a:t>
            </a:r>
          </a:p>
          <a:p>
            <a:r>
              <a:rPr lang="es-DO" dirty="0"/>
              <a:t>        </a:t>
            </a:r>
            <a:r>
              <a:rPr lang="es-DO" dirty="0" err="1"/>
              <a:t>double</a:t>
            </a:r>
            <a:r>
              <a:rPr lang="es-DO" dirty="0"/>
              <a:t> </a:t>
            </a:r>
            <a:r>
              <a:rPr lang="es-DO" dirty="0" err="1"/>
              <a:t>baseDelTriangulo</a:t>
            </a:r>
            <a:r>
              <a:rPr lang="es-DO" dirty="0"/>
              <a:t>;</a:t>
            </a:r>
          </a:p>
          <a:p>
            <a:r>
              <a:rPr lang="es-DO" dirty="0"/>
              <a:t>        </a:t>
            </a:r>
            <a:r>
              <a:rPr lang="es-DO" dirty="0" err="1"/>
              <a:t>double</a:t>
            </a:r>
            <a:r>
              <a:rPr lang="es-DO" dirty="0"/>
              <a:t> </a:t>
            </a:r>
            <a:r>
              <a:rPr lang="es-DO" dirty="0" err="1"/>
              <a:t>alturaDelTriangulo</a:t>
            </a:r>
            <a:r>
              <a:rPr lang="es-DO" dirty="0"/>
              <a:t>;</a:t>
            </a:r>
          </a:p>
          <a:p>
            <a:endParaRPr lang="es-DO" dirty="0"/>
          </a:p>
          <a:p>
            <a:r>
              <a:rPr lang="es-DO" dirty="0"/>
              <a:t>        Scanner teclado = new Scanner(System.in);</a:t>
            </a:r>
          </a:p>
          <a:p>
            <a:endParaRPr lang="es-DO" dirty="0"/>
          </a:p>
          <a:p>
            <a:r>
              <a:rPr lang="es-DO" dirty="0"/>
              <a:t>        </a:t>
            </a:r>
            <a:r>
              <a:rPr lang="es-DO" dirty="0" err="1"/>
              <a:t>System.out.print</a:t>
            </a:r>
            <a:r>
              <a:rPr lang="es-DO" dirty="0"/>
              <a:t>("Introduzca el color del triángulo: ");</a:t>
            </a:r>
          </a:p>
          <a:p>
            <a:r>
              <a:rPr lang="es-DO" dirty="0"/>
              <a:t>        </a:t>
            </a:r>
            <a:r>
              <a:rPr lang="es-DO" dirty="0" err="1"/>
              <a:t>colorDelTriangulo</a:t>
            </a:r>
            <a:r>
              <a:rPr lang="es-DO" dirty="0"/>
              <a:t> = </a:t>
            </a:r>
            <a:r>
              <a:rPr lang="es-DO" dirty="0" err="1"/>
              <a:t>teclado.nextLine</a:t>
            </a:r>
            <a:r>
              <a:rPr lang="es-DO" dirty="0"/>
              <a:t>();</a:t>
            </a:r>
          </a:p>
          <a:p>
            <a:endParaRPr lang="es-DO" dirty="0"/>
          </a:p>
          <a:p>
            <a:r>
              <a:rPr lang="es-DO" dirty="0"/>
              <a:t>        </a:t>
            </a:r>
            <a:r>
              <a:rPr lang="es-DO" dirty="0" err="1"/>
              <a:t>System.out.print</a:t>
            </a:r>
            <a:r>
              <a:rPr lang="es-DO" dirty="0"/>
              <a:t>("Introduzca la base del triángulo: ");</a:t>
            </a:r>
          </a:p>
          <a:p>
            <a:r>
              <a:rPr lang="es-DO" dirty="0"/>
              <a:t>        </a:t>
            </a:r>
            <a:r>
              <a:rPr lang="es-DO" dirty="0" err="1"/>
              <a:t>baseDelTriangulo</a:t>
            </a:r>
            <a:r>
              <a:rPr lang="es-DO" dirty="0"/>
              <a:t> = </a:t>
            </a:r>
            <a:r>
              <a:rPr lang="es-DO" dirty="0" err="1"/>
              <a:t>teclado.nextDouble</a:t>
            </a:r>
            <a:r>
              <a:rPr lang="es-DO" dirty="0"/>
              <a:t>();</a:t>
            </a:r>
          </a:p>
          <a:p>
            <a:endParaRPr lang="es-DO" dirty="0"/>
          </a:p>
          <a:p>
            <a:r>
              <a:rPr lang="es-DO" dirty="0"/>
              <a:t>        </a:t>
            </a:r>
            <a:r>
              <a:rPr lang="es-DO" dirty="0" err="1"/>
              <a:t>System.out.print</a:t>
            </a:r>
            <a:r>
              <a:rPr lang="es-DO" dirty="0"/>
              <a:t>("Introduzca la altura del triángulo: ");</a:t>
            </a:r>
          </a:p>
          <a:p>
            <a:r>
              <a:rPr lang="es-DO" dirty="0"/>
              <a:t>        </a:t>
            </a:r>
            <a:r>
              <a:rPr lang="es-DO" dirty="0" err="1"/>
              <a:t>alturaDelTriangulo</a:t>
            </a:r>
            <a:r>
              <a:rPr lang="es-DO" dirty="0"/>
              <a:t> = </a:t>
            </a:r>
            <a:r>
              <a:rPr lang="es-DO" dirty="0" err="1"/>
              <a:t>teclado.nextDouble</a:t>
            </a:r>
            <a:r>
              <a:rPr lang="es-DO" dirty="0"/>
              <a:t>();</a:t>
            </a:r>
          </a:p>
          <a:p>
            <a:endParaRPr lang="es-DO" dirty="0"/>
          </a:p>
          <a:p>
            <a:r>
              <a:rPr lang="es-DO" dirty="0"/>
              <a:t>        Triangulo triangulo1 = new Triangulo(</a:t>
            </a:r>
            <a:r>
              <a:rPr lang="es-DO" dirty="0" err="1"/>
              <a:t>colorDelTriangulo</a:t>
            </a:r>
            <a:r>
              <a:rPr lang="es-DO" dirty="0"/>
              <a:t>, </a:t>
            </a:r>
            <a:r>
              <a:rPr lang="es-DO" dirty="0" err="1"/>
              <a:t>baseDelTriangulo</a:t>
            </a:r>
            <a:r>
              <a:rPr lang="es-DO" dirty="0"/>
              <a:t>, </a:t>
            </a:r>
            <a:r>
              <a:rPr lang="es-DO" dirty="0" err="1"/>
              <a:t>alturaDelTriangulo</a:t>
            </a:r>
            <a:r>
              <a:rPr lang="es-DO" dirty="0"/>
              <a:t>);</a:t>
            </a:r>
          </a:p>
          <a:p>
            <a:endParaRPr lang="es-DO" dirty="0"/>
          </a:p>
          <a:p>
            <a:r>
              <a:rPr lang="es-DO" dirty="0"/>
              <a:t>        </a:t>
            </a:r>
            <a:r>
              <a:rPr lang="es-DO" dirty="0" err="1"/>
              <a:t>System.out.printf</a:t>
            </a:r>
            <a:r>
              <a:rPr lang="es-DO" dirty="0"/>
              <a:t>("El área del triángulo %s es: %f", triangulo1.getColor(), triangulo1.calcularArea());</a:t>
            </a:r>
          </a:p>
          <a:p>
            <a:r>
              <a:rPr lang="es-DO" dirty="0"/>
              <a:t>    }</a:t>
            </a:r>
          </a:p>
          <a:p>
            <a:r>
              <a:rPr lang="es-DO" dirty="0"/>
              <a:t>}</a:t>
            </a:r>
          </a:p>
        </p:txBody>
      </p:sp>
    </p:spTree>
    <p:extLst>
      <p:ext uri="{BB962C8B-B14F-4D97-AF65-F5344CB8AC3E}">
        <p14:creationId xmlns:p14="http://schemas.microsoft.com/office/powerpoint/2010/main" val="342327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INTERFACES</a:t>
            </a:r>
          </a:p>
        </p:txBody>
      </p:sp>
      <p:sp>
        <p:nvSpPr>
          <p:cNvPr id="3" name="Content Placeholder 2"/>
          <p:cNvSpPr>
            <a:spLocks noGrp="1"/>
          </p:cNvSpPr>
          <p:nvPr>
            <p:ph idx="1"/>
          </p:nvPr>
        </p:nvSpPr>
        <p:spPr/>
        <p:txBody>
          <a:bodyPr anchor="ctr"/>
          <a:lstStyle/>
          <a:p>
            <a:r>
              <a:rPr lang="es-DO" dirty="0"/>
              <a:t>A diferencia de otros lenguajes de programación, en Java no es posible la herencia múltiple, nuestras clases únicamente podrán heredar de una y solo una clase.</a:t>
            </a:r>
          </a:p>
        </p:txBody>
      </p:sp>
    </p:spTree>
    <p:extLst>
      <p:ext uri="{BB962C8B-B14F-4D97-AF65-F5344CB8AC3E}">
        <p14:creationId xmlns:p14="http://schemas.microsoft.com/office/powerpoint/2010/main" val="71648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INTERFACES</a:t>
            </a:r>
          </a:p>
        </p:txBody>
      </p:sp>
      <p:pic>
        <p:nvPicPr>
          <p:cNvPr id="2050" name="Picture 2" descr="https://i.imgur.com/ATr8HnZ.pn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34345" r="38639" b="6958"/>
          <a:stretch/>
        </p:blipFill>
        <p:spPr bwMode="auto">
          <a:xfrm>
            <a:off x="6115663" y="907528"/>
            <a:ext cx="2320413" cy="47348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85580" y="5725020"/>
            <a:ext cx="3980577" cy="369332"/>
          </a:xfrm>
          <a:prstGeom prst="rect">
            <a:avLst/>
          </a:prstGeom>
        </p:spPr>
        <p:txBody>
          <a:bodyPr wrap="none">
            <a:spAutoFit/>
          </a:bodyPr>
          <a:lstStyle/>
          <a:p>
            <a:r>
              <a:rPr lang="es-DO" b="0" i="0" dirty="0" smtClean="0">
                <a:solidFill>
                  <a:srgbClr val="051626"/>
                </a:solidFill>
                <a:effectLst/>
                <a:latin typeface="dm sans"/>
              </a:rPr>
              <a:t>El nivel de jerarquía es descendente.</a:t>
            </a:r>
            <a:endParaRPr lang="es-DO" dirty="0"/>
          </a:p>
        </p:txBody>
      </p:sp>
    </p:spTree>
    <p:extLst>
      <p:ext uri="{BB962C8B-B14F-4D97-AF65-F5344CB8AC3E}">
        <p14:creationId xmlns:p14="http://schemas.microsoft.com/office/powerpoint/2010/main" val="58403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INTERFACES</a:t>
            </a:r>
          </a:p>
        </p:txBody>
      </p:sp>
      <p:sp>
        <p:nvSpPr>
          <p:cNvPr id="3" name="Content Placeholder 2"/>
          <p:cNvSpPr>
            <a:spLocks noGrp="1"/>
          </p:cNvSpPr>
          <p:nvPr>
            <p:ph idx="1"/>
          </p:nvPr>
        </p:nvSpPr>
        <p:spPr/>
        <p:txBody>
          <a:bodyPr/>
          <a:lstStyle/>
          <a:p>
            <a:r>
              <a:rPr lang="es-DO" dirty="0" smtClean="0"/>
              <a:t>Si </a:t>
            </a:r>
            <a:r>
              <a:rPr lang="es-DO" dirty="0"/>
              <a:t>queremos representar conceptos de la vida real necesitaremos una jerarquía mucho más compleja, algo como esto.</a:t>
            </a:r>
          </a:p>
        </p:txBody>
      </p:sp>
    </p:spTree>
    <p:extLst>
      <p:ext uri="{BB962C8B-B14F-4D97-AF65-F5344CB8AC3E}">
        <p14:creationId xmlns:p14="http://schemas.microsoft.com/office/powerpoint/2010/main" val="182701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INTERFACES</a:t>
            </a:r>
          </a:p>
        </p:txBody>
      </p:sp>
      <p:pic>
        <p:nvPicPr>
          <p:cNvPr id="4" name="Content Placeholder 3"/>
          <p:cNvPicPr>
            <a:picLocks noGrp="1" noChangeAspect="1"/>
          </p:cNvPicPr>
          <p:nvPr>
            <p:ph idx="1"/>
          </p:nvPr>
        </p:nvPicPr>
        <p:blipFill rotWithShape="1">
          <a:blip r:embed="rId2"/>
          <a:srcRect l="23457" r="21838" b="8861"/>
          <a:stretch/>
        </p:blipFill>
        <p:spPr>
          <a:xfrm>
            <a:off x="4917061" y="1037109"/>
            <a:ext cx="4826707" cy="4774638"/>
          </a:xfrm>
          <a:prstGeom prst="rect">
            <a:avLst/>
          </a:prstGeom>
        </p:spPr>
      </p:pic>
    </p:spTree>
    <p:extLst>
      <p:ext uri="{BB962C8B-B14F-4D97-AF65-F5344CB8AC3E}">
        <p14:creationId xmlns:p14="http://schemas.microsoft.com/office/powerpoint/2010/main" val="357792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INTERFACES</a:t>
            </a:r>
          </a:p>
        </p:txBody>
      </p:sp>
      <p:sp>
        <p:nvSpPr>
          <p:cNvPr id="3" name="Content Placeholder 2"/>
          <p:cNvSpPr>
            <a:spLocks noGrp="1"/>
          </p:cNvSpPr>
          <p:nvPr>
            <p:ph idx="1"/>
          </p:nvPr>
        </p:nvSpPr>
        <p:spPr/>
        <p:txBody>
          <a:bodyPr/>
          <a:lstStyle/>
          <a:p>
            <a:r>
              <a:rPr lang="es-DO" dirty="0"/>
              <a:t>Para que podamos diagramar nuestro proyecto de esta forma, teniendo en cuenta que únicamente es posible heredar de una clase, entonces haremos uso de interfaces</a:t>
            </a:r>
            <a:r>
              <a:rPr lang="es-DO" dirty="0" smtClean="0"/>
              <a:t>.</a:t>
            </a:r>
            <a:endParaRPr lang="es-DO" dirty="0"/>
          </a:p>
          <a:p>
            <a:r>
              <a:rPr lang="es-DO" dirty="0"/>
              <a:t>Podemos definir a una interfaz como una colección de métodos abstractos y propiedades constantes en las que se especifica que se debe de hacer pero no como, serán las clases hijas quienes definan el comportamiento</a:t>
            </a:r>
            <a:r>
              <a:rPr lang="es-DO" dirty="0" smtClean="0"/>
              <a:t>.</a:t>
            </a:r>
            <a:endParaRPr lang="es-DO" dirty="0"/>
          </a:p>
          <a:p>
            <a:r>
              <a:rPr lang="es-DO" dirty="0"/>
              <a:t>A diferencia de una clase abstracta, una interface no puede hacer nada por sí sola, es prácticamente un contrato, en donde las clases que la implementen deben, obligatoriamente, definir el comportamiento de todos los métodos abstractos, contestando a la pregunta ¿Cómo se debe hacer?</a:t>
            </a:r>
          </a:p>
        </p:txBody>
      </p:sp>
    </p:spTree>
    <p:extLst>
      <p:ext uri="{BB962C8B-B14F-4D97-AF65-F5344CB8AC3E}">
        <p14:creationId xmlns:p14="http://schemas.microsoft.com/office/powerpoint/2010/main" val="251055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INTERFACES</a:t>
            </a:r>
          </a:p>
        </p:txBody>
      </p:sp>
      <p:sp>
        <p:nvSpPr>
          <p:cNvPr id="3" name="Content Placeholder 2"/>
          <p:cNvSpPr>
            <a:spLocks noGrp="1"/>
          </p:cNvSpPr>
          <p:nvPr>
            <p:ph idx="1"/>
          </p:nvPr>
        </p:nvSpPr>
        <p:spPr/>
        <p:txBody>
          <a:bodyPr/>
          <a:lstStyle/>
          <a:p>
            <a:r>
              <a:rPr lang="es-DO" dirty="0" err="1"/>
              <a:t>public</a:t>
            </a:r>
            <a:r>
              <a:rPr lang="es-DO" dirty="0"/>
              <a:t> interface Canino</a:t>
            </a:r>
          </a:p>
          <a:p>
            <a:r>
              <a:rPr lang="es-DO" dirty="0"/>
              <a:t>{</a:t>
            </a:r>
          </a:p>
          <a:p>
            <a:r>
              <a:rPr lang="es-DO" dirty="0"/>
              <a:t>            </a:t>
            </a:r>
            <a:r>
              <a:rPr lang="es-DO" dirty="0" err="1"/>
              <a:t>public</a:t>
            </a:r>
            <a:r>
              <a:rPr lang="es-DO" dirty="0"/>
              <a:t> </a:t>
            </a:r>
            <a:r>
              <a:rPr lang="es-DO" dirty="0" err="1"/>
              <a:t>abstract</a:t>
            </a:r>
            <a:r>
              <a:rPr lang="es-DO" dirty="0"/>
              <a:t> </a:t>
            </a:r>
            <a:r>
              <a:rPr lang="es-DO" dirty="0" err="1"/>
              <a:t>void</a:t>
            </a:r>
            <a:r>
              <a:rPr lang="es-DO" dirty="0"/>
              <a:t> aullar();</a:t>
            </a:r>
          </a:p>
          <a:p>
            <a:r>
              <a:rPr lang="es-DO" dirty="0"/>
              <a:t>            </a:t>
            </a:r>
            <a:r>
              <a:rPr lang="es-DO" dirty="0" err="1"/>
              <a:t>public</a:t>
            </a:r>
            <a:r>
              <a:rPr lang="es-DO" dirty="0"/>
              <a:t> </a:t>
            </a:r>
            <a:r>
              <a:rPr lang="es-DO" dirty="0" err="1"/>
              <a:t>abstract</a:t>
            </a:r>
            <a:r>
              <a:rPr lang="es-DO" dirty="0"/>
              <a:t> </a:t>
            </a:r>
            <a:r>
              <a:rPr lang="es-DO" dirty="0" err="1"/>
              <a:t>void</a:t>
            </a:r>
            <a:r>
              <a:rPr lang="es-DO" dirty="0"/>
              <a:t> ladrar();</a:t>
            </a:r>
          </a:p>
          <a:p>
            <a:r>
              <a:rPr lang="es-DO" dirty="0"/>
              <a:t>}</a:t>
            </a:r>
          </a:p>
        </p:txBody>
      </p:sp>
    </p:spTree>
    <p:extLst>
      <p:ext uri="{BB962C8B-B14F-4D97-AF65-F5344CB8AC3E}">
        <p14:creationId xmlns:p14="http://schemas.microsoft.com/office/powerpoint/2010/main" val="163566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INTERFACES</a:t>
            </a:r>
          </a:p>
        </p:txBody>
      </p:sp>
      <p:sp>
        <p:nvSpPr>
          <p:cNvPr id="3" name="Content Placeholder 2"/>
          <p:cNvSpPr>
            <a:spLocks noGrp="1"/>
          </p:cNvSpPr>
          <p:nvPr>
            <p:ph idx="1"/>
          </p:nvPr>
        </p:nvSpPr>
        <p:spPr/>
        <p:txBody>
          <a:bodyPr/>
          <a:lstStyle/>
          <a:p>
            <a:r>
              <a:rPr lang="es-DO" dirty="0"/>
              <a:t>Cómo podemos observar en la interfaz solo encontraremos métodos abstractos, método vacíos. Para poder implementar la interfaz basta con utilizar la palabra reservada </a:t>
            </a:r>
            <a:r>
              <a:rPr lang="es-DO" dirty="0" err="1"/>
              <a:t>implements</a:t>
            </a:r>
            <a:r>
              <a:rPr lang="es-DO" dirty="0" smtClean="0"/>
              <a:t>.</a:t>
            </a:r>
          </a:p>
          <a:p>
            <a:r>
              <a:rPr lang="en-US" dirty="0"/>
              <a:t>public class </a:t>
            </a:r>
            <a:r>
              <a:rPr lang="en-US" dirty="0" err="1"/>
              <a:t>Perro</a:t>
            </a:r>
            <a:r>
              <a:rPr lang="en-US" dirty="0"/>
              <a:t> implements </a:t>
            </a:r>
            <a:r>
              <a:rPr lang="en-US" dirty="0" err="1"/>
              <a:t>Canino</a:t>
            </a:r>
            <a:r>
              <a:rPr lang="en-US" dirty="0"/>
              <a:t> </a:t>
            </a:r>
            <a:r>
              <a:rPr lang="en-US" dirty="0" smtClean="0"/>
              <a:t>{</a:t>
            </a:r>
          </a:p>
          <a:p>
            <a:r>
              <a:rPr lang="es-DO" dirty="0"/>
              <a:t>Si bien es cierto que en versiones actuales de Java podemos encontrar los métodos default en las interfaces, métodos que nos permite definir comportamientos, en esencia las interfaces serán contratos que indicarán que es lo que se debe hacer sin proveer ninguna funcionalidad</a:t>
            </a:r>
            <a:r>
              <a:rPr lang="es-DO" dirty="0" smtClean="0"/>
              <a:t>.</a:t>
            </a:r>
            <a:endParaRPr lang="es-DO" dirty="0"/>
          </a:p>
          <a:p>
            <a:r>
              <a:rPr lang="es-DO" dirty="0"/>
              <a:t>Otra diferencia entre una clase abstracta y una interface recae en su implementación ya que una clase hija solo podrá heredar de una clase abstracta, por otro lado podrá hacer uso de la n cantidad de interfaces que necesite.</a:t>
            </a:r>
          </a:p>
        </p:txBody>
      </p:sp>
    </p:spTree>
    <p:extLst>
      <p:ext uri="{BB962C8B-B14F-4D97-AF65-F5344CB8AC3E}">
        <p14:creationId xmlns:p14="http://schemas.microsoft.com/office/powerpoint/2010/main" val="372642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INTERFACES</a:t>
            </a:r>
          </a:p>
        </p:txBody>
      </p:sp>
      <p:sp>
        <p:nvSpPr>
          <p:cNvPr id="3" name="Content Placeholder 2"/>
          <p:cNvSpPr>
            <a:spLocks noGrp="1"/>
          </p:cNvSpPr>
          <p:nvPr>
            <p:ph idx="1"/>
          </p:nvPr>
        </p:nvSpPr>
        <p:spPr/>
        <p:txBody>
          <a:bodyPr/>
          <a:lstStyle/>
          <a:p>
            <a:r>
              <a:rPr lang="es-DO" dirty="0" err="1"/>
              <a:t>public</a:t>
            </a:r>
            <a:r>
              <a:rPr lang="es-DO" dirty="0"/>
              <a:t> </a:t>
            </a:r>
            <a:r>
              <a:rPr lang="es-DO" dirty="0" err="1"/>
              <a:t>class</a:t>
            </a:r>
            <a:r>
              <a:rPr lang="es-DO" dirty="0"/>
              <a:t> Perro </a:t>
            </a:r>
            <a:r>
              <a:rPr lang="es-DO" dirty="0" err="1"/>
              <a:t>extends</a:t>
            </a:r>
            <a:r>
              <a:rPr lang="es-DO" dirty="0"/>
              <a:t> Canino implementes Mascota</a:t>
            </a:r>
          </a:p>
          <a:p>
            <a:endParaRPr lang="es-DO" dirty="0"/>
          </a:p>
        </p:txBody>
      </p:sp>
    </p:spTree>
    <p:extLst>
      <p:ext uri="{BB962C8B-B14F-4D97-AF65-F5344CB8AC3E}">
        <p14:creationId xmlns:p14="http://schemas.microsoft.com/office/powerpoint/2010/main" val="129850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Diferencia entre clase abstracta y interfaces</a:t>
            </a:r>
            <a:endParaRPr lang="es-DO" dirty="0"/>
          </a:p>
        </p:txBody>
      </p:sp>
      <p:sp>
        <p:nvSpPr>
          <p:cNvPr id="3" name="Content Placeholder 2"/>
          <p:cNvSpPr>
            <a:spLocks noGrp="1"/>
          </p:cNvSpPr>
          <p:nvPr>
            <p:ph idx="1"/>
          </p:nvPr>
        </p:nvSpPr>
        <p:spPr/>
        <p:txBody>
          <a:bodyPr>
            <a:noAutofit/>
          </a:bodyPr>
          <a:lstStyle/>
          <a:p>
            <a:pPr marL="0" indent="0" algn="just">
              <a:buNone/>
            </a:pPr>
            <a:r>
              <a:rPr lang="es-DO" sz="2800" b="0" i="0" dirty="0" smtClean="0">
                <a:solidFill>
                  <a:srgbClr val="202124"/>
                </a:solidFill>
                <a:effectLst/>
                <a:latin typeface="arial" panose="020B0604020202020204" pitchFamily="34" charset="0"/>
              </a:rPr>
              <a:t>Una </a:t>
            </a:r>
            <a:r>
              <a:rPr lang="es-DO" sz="2800" b="1" i="0" dirty="0" smtClean="0">
                <a:solidFill>
                  <a:srgbClr val="202124"/>
                </a:solidFill>
                <a:effectLst/>
                <a:latin typeface="arial" panose="020B0604020202020204" pitchFamily="34" charset="0"/>
              </a:rPr>
              <a:t>clase abstracta</a:t>
            </a:r>
            <a:r>
              <a:rPr lang="es-DO" sz="2800" b="0" i="0" dirty="0" smtClean="0">
                <a:solidFill>
                  <a:srgbClr val="202124"/>
                </a:solidFill>
                <a:effectLst/>
                <a:latin typeface="arial" panose="020B0604020202020204" pitchFamily="34" charset="0"/>
              </a:rPr>
              <a:t> puede heredar de una sola </a:t>
            </a:r>
            <a:r>
              <a:rPr lang="es-DO" sz="2800" b="1" i="0" dirty="0" smtClean="0">
                <a:solidFill>
                  <a:srgbClr val="202124"/>
                </a:solidFill>
                <a:effectLst/>
                <a:latin typeface="arial" panose="020B0604020202020204" pitchFamily="34" charset="0"/>
              </a:rPr>
              <a:t>clase</a:t>
            </a:r>
            <a:r>
              <a:rPr lang="es-DO" sz="2800" b="0" i="0" dirty="0" smtClean="0">
                <a:solidFill>
                  <a:srgbClr val="202124"/>
                </a:solidFill>
                <a:effectLst/>
                <a:latin typeface="arial" panose="020B0604020202020204" pitchFamily="34" charset="0"/>
              </a:rPr>
              <a:t> (</a:t>
            </a:r>
            <a:r>
              <a:rPr lang="es-DO" sz="2800" b="1" i="0" dirty="0" smtClean="0">
                <a:solidFill>
                  <a:srgbClr val="202124"/>
                </a:solidFill>
                <a:effectLst/>
                <a:latin typeface="arial" panose="020B0604020202020204" pitchFamily="34" charset="0"/>
              </a:rPr>
              <a:t>abstracta</a:t>
            </a:r>
            <a:r>
              <a:rPr lang="es-DO" sz="2800" b="0" i="0" dirty="0" smtClean="0">
                <a:solidFill>
                  <a:srgbClr val="202124"/>
                </a:solidFill>
                <a:effectLst/>
                <a:latin typeface="arial" panose="020B0604020202020204" pitchFamily="34" charset="0"/>
              </a:rPr>
              <a:t> o no) mientras que una </a:t>
            </a:r>
            <a:r>
              <a:rPr lang="es-DO" sz="2800" b="1" i="0" dirty="0" smtClean="0">
                <a:solidFill>
                  <a:srgbClr val="202124"/>
                </a:solidFill>
                <a:effectLst/>
                <a:latin typeface="arial" panose="020B0604020202020204" pitchFamily="34" charset="0"/>
              </a:rPr>
              <a:t>interfaz</a:t>
            </a:r>
            <a:r>
              <a:rPr lang="es-DO" sz="2800" b="0" i="0" dirty="0" smtClean="0">
                <a:solidFill>
                  <a:srgbClr val="202124"/>
                </a:solidFill>
                <a:effectLst/>
                <a:latin typeface="arial" panose="020B0604020202020204" pitchFamily="34" charset="0"/>
              </a:rPr>
              <a:t> puede extender varias </a:t>
            </a:r>
            <a:r>
              <a:rPr lang="es-DO" sz="2800" b="1" i="0" dirty="0" smtClean="0">
                <a:solidFill>
                  <a:srgbClr val="202124"/>
                </a:solidFill>
                <a:effectLst/>
                <a:latin typeface="arial" panose="020B0604020202020204" pitchFamily="34" charset="0"/>
              </a:rPr>
              <a:t>interfaces</a:t>
            </a:r>
            <a:r>
              <a:rPr lang="es-DO" sz="2800" b="0" i="0" dirty="0" smtClean="0">
                <a:solidFill>
                  <a:srgbClr val="202124"/>
                </a:solidFill>
                <a:effectLst/>
                <a:latin typeface="arial" panose="020B0604020202020204" pitchFamily="34" charset="0"/>
              </a:rPr>
              <a:t> de una misma vez. Una </a:t>
            </a:r>
            <a:r>
              <a:rPr lang="es-DO" sz="2800" b="1" i="0" dirty="0" smtClean="0">
                <a:solidFill>
                  <a:srgbClr val="202124"/>
                </a:solidFill>
                <a:effectLst/>
                <a:latin typeface="arial" panose="020B0604020202020204" pitchFamily="34" charset="0"/>
              </a:rPr>
              <a:t>clase abstracta</a:t>
            </a:r>
            <a:r>
              <a:rPr lang="es-DO" sz="2800" b="0" i="0" dirty="0" smtClean="0">
                <a:solidFill>
                  <a:srgbClr val="202124"/>
                </a:solidFill>
                <a:effectLst/>
                <a:latin typeface="arial" panose="020B0604020202020204" pitchFamily="34" charset="0"/>
              </a:rPr>
              <a:t> puede tener métodos que sean </a:t>
            </a:r>
            <a:r>
              <a:rPr lang="es-DO" sz="2800" b="1" i="0" dirty="0" smtClean="0">
                <a:solidFill>
                  <a:srgbClr val="202124"/>
                </a:solidFill>
                <a:effectLst/>
                <a:latin typeface="arial" panose="020B0604020202020204" pitchFamily="34" charset="0"/>
              </a:rPr>
              <a:t>abstractos</a:t>
            </a:r>
            <a:r>
              <a:rPr lang="es-DO" sz="2800" b="0" i="0" dirty="0" smtClean="0">
                <a:solidFill>
                  <a:srgbClr val="202124"/>
                </a:solidFill>
                <a:effectLst/>
                <a:latin typeface="arial" panose="020B0604020202020204" pitchFamily="34" charset="0"/>
              </a:rPr>
              <a:t> o que no lo sean, mientras que las </a:t>
            </a:r>
            <a:r>
              <a:rPr lang="es-DO" sz="2800" b="1" i="0" dirty="0" smtClean="0">
                <a:solidFill>
                  <a:srgbClr val="202124"/>
                </a:solidFill>
                <a:effectLst/>
                <a:latin typeface="arial" panose="020B0604020202020204" pitchFamily="34" charset="0"/>
              </a:rPr>
              <a:t>interfaces</a:t>
            </a:r>
            <a:r>
              <a:rPr lang="es-DO" sz="2800" b="0" i="0" dirty="0" smtClean="0">
                <a:solidFill>
                  <a:srgbClr val="202124"/>
                </a:solidFill>
                <a:effectLst/>
                <a:latin typeface="arial" panose="020B0604020202020204" pitchFamily="34" charset="0"/>
              </a:rPr>
              <a:t> sólo y exclusivamente pueden definir métodos </a:t>
            </a:r>
            <a:r>
              <a:rPr lang="es-DO" sz="2800" b="1" i="0" dirty="0" smtClean="0">
                <a:solidFill>
                  <a:srgbClr val="202124"/>
                </a:solidFill>
                <a:effectLst/>
                <a:latin typeface="arial" panose="020B0604020202020204" pitchFamily="34" charset="0"/>
              </a:rPr>
              <a:t>abstractos</a:t>
            </a:r>
            <a:r>
              <a:rPr lang="es-DO" sz="2800" b="0" i="0" dirty="0" smtClean="0">
                <a:solidFill>
                  <a:srgbClr val="202124"/>
                </a:solidFill>
                <a:effectLst/>
                <a:latin typeface="arial" panose="020B0604020202020204" pitchFamily="34" charset="0"/>
              </a:rPr>
              <a:t>.</a:t>
            </a:r>
            <a:endParaRPr lang="es-DO" sz="1400" dirty="0"/>
          </a:p>
        </p:txBody>
      </p:sp>
    </p:spTree>
    <p:extLst>
      <p:ext uri="{BB962C8B-B14F-4D97-AF65-F5344CB8AC3E}">
        <p14:creationId xmlns:p14="http://schemas.microsoft.com/office/powerpoint/2010/main" val="354822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CLASES ABSTRACTAS</a:t>
            </a:r>
          </a:p>
        </p:txBody>
      </p:sp>
      <p:sp>
        <p:nvSpPr>
          <p:cNvPr id="3" name="Content Placeholder 2"/>
          <p:cNvSpPr>
            <a:spLocks noGrp="1"/>
          </p:cNvSpPr>
          <p:nvPr>
            <p:ph idx="1"/>
          </p:nvPr>
        </p:nvSpPr>
        <p:spPr/>
        <p:txBody>
          <a:bodyPr/>
          <a:lstStyle/>
          <a:p>
            <a:r>
              <a:rPr lang="es-DO" dirty="0"/>
              <a:t>Habrá ocasiones en las cuales necesitemos crear una clase padre donde únicamente coloquemos la estructura de una abstracción, una estructura muy general, dejando que sean las clases hijas quienes definan los detalles. En estos casos haremos uso de las clases abstractas</a:t>
            </a:r>
            <a:r>
              <a:rPr lang="es-DO" dirty="0" smtClean="0"/>
              <a:t>.</a:t>
            </a:r>
          </a:p>
          <a:p>
            <a:r>
              <a:rPr lang="es-DO" dirty="0"/>
              <a:t>Una clase abstracta es </a:t>
            </a:r>
            <a:r>
              <a:rPr lang="es-DO" dirty="0" smtClean="0"/>
              <a:t>prácticamente idéntica </a:t>
            </a:r>
            <a:r>
              <a:rPr lang="es-DO" dirty="0"/>
              <a:t>a una clase convencional; las clases abstractas pueden poseer atributos, métodos, constructores, </a:t>
            </a:r>
            <a:r>
              <a:rPr lang="es-DO" dirty="0" smtClean="0"/>
              <a:t>etc. </a:t>
            </a:r>
            <a:r>
              <a:rPr lang="es-DO" dirty="0"/>
              <a:t>... La principal diferencia entre una clases convencional y una clase abstracta es que la clase abstracta debe poseer por lo menos un método abstracto. Ok, pero ahora, ¿ Qué es un método abstracto? Verás, un método abstracto no es más que un método vacío, un método el cual no posee cuerpo, por ende no puede realizar ninguna acción. La utilidad de un método abstracto es definir qué se debe hacer pero no el cómo se debe hacer.</a:t>
            </a:r>
          </a:p>
        </p:txBody>
      </p:sp>
    </p:spTree>
    <p:extLst>
      <p:ext uri="{BB962C8B-B14F-4D97-AF65-F5344CB8AC3E}">
        <p14:creationId xmlns:p14="http://schemas.microsoft.com/office/powerpoint/2010/main" val="393363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CLASES ABSTRACTAS</a:t>
            </a:r>
          </a:p>
        </p:txBody>
      </p:sp>
      <p:sp>
        <p:nvSpPr>
          <p:cNvPr id="5" name="Content Placeholder 4"/>
          <p:cNvSpPr>
            <a:spLocks noGrp="1"/>
          </p:cNvSpPr>
          <p:nvPr>
            <p:ph idx="1"/>
          </p:nvPr>
        </p:nvSpPr>
        <p:spPr/>
        <p:txBody>
          <a:bodyPr>
            <a:normAutofit lnSpcReduction="10000"/>
          </a:bodyPr>
          <a:lstStyle/>
          <a:p>
            <a:r>
              <a:rPr lang="es-DO" dirty="0" err="1"/>
              <a:t>public</a:t>
            </a:r>
            <a:r>
              <a:rPr lang="es-DO" dirty="0"/>
              <a:t> </a:t>
            </a:r>
            <a:r>
              <a:rPr lang="es-DO" dirty="0" err="1"/>
              <a:t>class</a:t>
            </a:r>
            <a:r>
              <a:rPr lang="es-DO" dirty="0"/>
              <a:t> Figura {</a:t>
            </a:r>
          </a:p>
          <a:p>
            <a:endParaRPr lang="es-DO" dirty="0"/>
          </a:p>
          <a:p>
            <a:r>
              <a:rPr lang="es-DO" dirty="0"/>
              <a:t>    </a:t>
            </a:r>
            <a:r>
              <a:rPr lang="es-DO" dirty="0" err="1"/>
              <a:t>private</a:t>
            </a:r>
            <a:r>
              <a:rPr lang="es-DO" dirty="0"/>
              <a:t> </a:t>
            </a:r>
            <a:r>
              <a:rPr lang="es-DO" dirty="0" err="1"/>
              <a:t>int</a:t>
            </a:r>
            <a:r>
              <a:rPr lang="es-DO" dirty="0"/>
              <a:t> </a:t>
            </a:r>
            <a:r>
              <a:rPr lang="es-DO" dirty="0" err="1"/>
              <a:t>numeroLados</a:t>
            </a:r>
            <a:r>
              <a:rPr lang="es-DO" dirty="0"/>
              <a:t>;</a:t>
            </a:r>
          </a:p>
          <a:p>
            <a:endParaRPr lang="es-DO" dirty="0"/>
          </a:p>
          <a:p>
            <a:r>
              <a:rPr lang="es-DO" dirty="0"/>
              <a:t>    </a:t>
            </a:r>
            <a:r>
              <a:rPr lang="es-DO" dirty="0" err="1"/>
              <a:t>public</a:t>
            </a:r>
            <a:r>
              <a:rPr lang="es-DO" dirty="0"/>
              <a:t> Figura() {</a:t>
            </a:r>
          </a:p>
          <a:p>
            <a:endParaRPr lang="es-DO" dirty="0"/>
          </a:p>
          <a:p>
            <a:r>
              <a:rPr lang="es-DO" dirty="0"/>
              <a:t>        </a:t>
            </a:r>
            <a:r>
              <a:rPr lang="es-DO" dirty="0" err="1"/>
              <a:t>this.numeroLados</a:t>
            </a:r>
            <a:r>
              <a:rPr lang="es-DO" dirty="0"/>
              <a:t> = 0;</a:t>
            </a:r>
          </a:p>
          <a:p>
            <a:r>
              <a:rPr lang="es-DO" dirty="0"/>
              <a:t>    }</a:t>
            </a:r>
          </a:p>
          <a:p>
            <a:endParaRPr lang="es-DO" dirty="0"/>
          </a:p>
          <a:p>
            <a:r>
              <a:rPr lang="es-DO" dirty="0"/>
              <a:t>    </a:t>
            </a:r>
            <a:r>
              <a:rPr lang="es-DO" dirty="0" err="1"/>
              <a:t>public</a:t>
            </a:r>
            <a:r>
              <a:rPr lang="es-DO" dirty="0"/>
              <a:t> </a:t>
            </a:r>
            <a:r>
              <a:rPr lang="es-DO" dirty="0" err="1"/>
              <a:t>float</a:t>
            </a:r>
            <a:r>
              <a:rPr lang="es-DO" dirty="0"/>
              <a:t> </a:t>
            </a:r>
            <a:r>
              <a:rPr lang="es-DO" dirty="0" err="1"/>
              <a:t>area</a:t>
            </a:r>
            <a:r>
              <a:rPr lang="es-DO" dirty="0"/>
              <a:t>() {</a:t>
            </a:r>
          </a:p>
          <a:p>
            <a:r>
              <a:rPr lang="es-DO" dirty="0"/>
              <a:t>        </a:t>
            </a:r>
            <a:r>
              <a:rPr lang="es-DO" dirty="0" err="1"/>
              <a:t>return</a:t>
            </a:r>
            <a:r>
              <a:rPr lang="es-DO" dirty="0"/>
              <a:t> 0f;</a:t>
            </a:r>
          </a:p>
          <a:p>
            <a:r>
              <a:rPr lang="es-DO" dirty="0"/>
              <a:t>    }</a:t>
            </a:r>
          </a:p>
          <a:p>
            <a:r>
              <a:rPr lang="es-DO" dirty="0"/>
              <a:t>}</a:t>
            </a:r>
          </a:p>
        </p:txBody>
      </p:sp>
    </p:spTree>
    <p:extLst>
      <p:ext uri="{BB962C8B-B14F-4D97-AF65-F5344CB8AC3E}">
        <p14:creationId xmlns:p14="http://schemas.microsoft.com/office/powerpoint/2010/main" val="198581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CLASES ABSTRACTAS</a:t>
            </a:r>
          </a:p>
        </p:txBody>
      </p:sp>
      <p:sp>
        <p:nvSpPr>
          <p:cNvPr id="3" name="Content Placeholder 2"/>
          <p:cNvSpPr>
            <a:spLocks noGrp="1"/>
          </p:cNvSpPr>
          <p:nvPr>
            <p:ph idx="1"/>
          </p:nvPr>
        </p:nvSpPr>
        <p:spPr/>
        <p:txBody>
          <a:bodyPr/>
          <a:lstStyle/>
          <a:p>
            <a:r>
              <a:rPr lang="es-DO" dirty="0"/>
              <a:t>En este caso la clase posee una atributo, un constructor y un método, a partir de esta clase podré generar la n cantidad de figuras que necesite, ya sean cuadrados, </a:t>
            </a:r>
            <a:r>
              <a:rPr lang="es-DO" dirty="0" err="1"/>
              <a:t>rectangulos</a:t>
            </a:r>
            <a:r>
              <a:rPr lang="es-DO" dirty="0"/>
              <a:t>, </a:t>
            </a:r>
            <a:r>
              <a:rPr lang="es-DO" dirty="0" err="1"/>
              <a:t>triangulos</a:t>
            </a:r>
            <a:r>
              <a:rPr lang="es-DO" dirty="0"/>
              <a:t>, </a:t>
            </a:r>
            <a:r>
              <a:rPr lang="es-DO" dirty="0" err="1"/>
              <a:t>circulos</a:t>
            </a:r>
            <a:r>
              <a:rPr lang="es-DO" dirty="0"/>
              <a:t> etc</a:t>
            </a:r>
            <a:r>
              <a:rPr lang="es-DO" dirty="0" smtClean="0"/>
              <a:t>...</a:t>
            </a:r>
          </a:p>
          <a:p>
            <a:r>
              <a:rPr lang="es-DO" dirty="0"/>
              <a:t>Dentro de la clase encontramos el método área, método que se encuentra pensado para obtener el área de cualquier figura, sin embargo cómo sabemos todas las figuras poseen su propia fórmula matemática para calcular su área. Si yo comienzo a heredar de la clase Figura todas las clases hijas tendrían que sobre escribir el método área e implementar su propia formula para así poder calcular su área. En estos casos, en los casos la clase hija siempre deba que </a:t>
            </a:r>
            <a:r>
              <a:rPr lang="es-DO" dirty="0" err="1"/>
              <a:t>sobreescribir</a:t>
            </a:r>
            <a:r>
              <a:rPr lang="es-DO" dirty="0"/>
              <a:t> el método lo que podemos hacer es convertir al método convencional en un método abstracto, un método que defina qué hacer, pero no cómo se deba hacer.</a:t>
            </a:r>
          </a:p>
        </p:txBody>
      </p:sp>
    </p:spTree>
    <p:extLst>
      <p:ext uri="{BB962C8B-B14F-4D97-AF65-F5344CB8AC3E}">
        <p14:creationId xmlns:p14="http://schemas.microsoft.com/office/powerpoint/2010/main" val="151776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CLASES ABSTRACTAS</a:t>
            </a:r>
          </a:p>
        </p:txBody>
      </p:sp>
      <p:sp>
        <p:nvSpPr>
          <p:cNvPr id="3" name="Content Placeholder 2"/>
          <p:cNvSpPr>
            <a:spLocks noGrp="1"/>
          </p:cNvSpPr>
          <p:nvPr>
            <p:ph idx="1"/>
          </p:nvPr>
        </p:nvSpPr>
        <p:spPr/>
        <p:txBody>
          <a:bodyPr/>
          <a:lstStyle/>
          <a:p>
            <a:r>
              <a:rPr lang="es-DO" dirty="0" err="1"/>
              <a:t>public</a:t>
            </a:r>
            <a:r>
              <a:rPr lang="es-DO" dirty="0"/>
              <a:t> </a:t>
            </a:r>
            <a:r>
              <a:rPr lang="es-DO" dirty="0" err="1"/>
              <a:t>abstract</a:t>
            </a:r>
            <a:r>
              <a:rPr lang="es-DO" dirty="0"/>
              <a:t> </a:t>
            </a:r>
            <a:r>
              <a:rPr lang="es-DO" dirty="0" err="1"/>
              <a:t>float</a:t>
            </a:r>
            <a:r>
              <a:rPr lang="es-DO" dirty="0"/>
              <a:t> </a:t>
            </a:r>
            <a:r>
              <a:rPr lang="es-DO" dirty="0" err="1"/>
              <a:t>area</a:t>
            </a:r>
            <a:r>
              <a:rPr lang="es-DO" dirty="0" smtClean="0"/>
              <a:t>();</a:t>
            </a:r>
          </a:p>
          <a:p>
            <a:r>
              <a:rPr lang="es-DO" dirty="0"/>
              <a:t>Ahora que el método área es un método abstracto la clase se convierte en una clase abstracta</a:t>
            </a:r>
            <a:r>
              <a:rPr lang="es-DO" dirty="0" smtClean="0"/>
              <a:t>.</a:t>
            </a:r>
          </a:p>
          <a:p>
            <a:r>
              <a:rPr lang="es-DO" dirty="0" err="1"/>
              <a:t>public</a:t>
            </a:r>
            <a:r>
              <a:rPr lang="es-DO" dirty="0"/>
              <a:t> </a:t>
            </a:r>
            <a:r>
              <a:rPr lang="es-DO" dirty="0" err="1"/>
              <a:t>abstract</a:t>
            </a:r>
            <a:r>
              <a:rPr lang="es-DO" dirty="0"/>
              <a:t> </a:t>
            </a:r>
            <a:r>
              <a:rPr lang="es-DO" dirty="0" err="1"/>
              <a:t>class</a:t>
            </a:r>
            <a:r>
              <a:rPr lang="es-DO" dirty="0"/>
              <a:t> Figura </a:t>
            </a:r>
            <a:r>
              <a:rPr lang="es-DO" dirty="0" smtClean="0"/>
              <a:t>{</a:t>
            </a:r>
          </a:p>
          <a:p>
            <a:r>
              <a:rPr lang="es-DO" dirty="0"/>
              <a:t>Es importante mencionar que las clases abstractas pueden ser heredadas por la n cantidad de clases que necesitemos, pero no pueden ser instanciadas. Para heredar de una clase abstracta basta con utilizar la palabra reservada </a:t>
            </a:r>
            <a:r>
              <a:rPr lang="es-DO" dirty="0" err="1"/>
              <a:t>extends</a:t>
            </a:r>
            <a:r>
              <a:rPr lang="es-DO" dirty="0" smtClean="0"/>
              <a:t>.</a:t>
            </a:r>
          </a:p>
          <a:p>
            <a:r>
              <a:rPr lang="en-US" dirty="0"/>
              <a:t>public class </a:t>
            </a:r>
            <a:r>
              <a:rPr lang="en-US" dirty="0" err="1"/>
              <a:t>Triangulo</a:t>
            </a:r>
            <a:r>
              <a:rPr lang="en-US" dirty="0"/>
              <a:t> extends </a:t>
            </a:r>
            <a:r>
              <a:rPr lang="en-US" dirty="0" err="1"/>
              <a:t>Figura</a:t>
            </a:r>
            <a:r>
              <a:rPr lang="en-US" dirty="0"/>
              <a:t> </a:t>
            </a:r>
            <a:r>
              <a:rPr lang="en-US" dirty="0" smtClean="0"/>
              <a:t>{</a:t>
            </a:r>
          </a:p>
          <a:p>
            <a:r>
              <a:rPr lang="es-DO" dirty="0"/>
              <a:t>Al nosotros heredar de una clase abstracta es obligatorio implementar todos sus métodos abstractos, es decir debemos definir comportamiento, definir cómo se va a realizar la tarea.</a:t>
            </a:r>
          </a:p>
        </p:txBody>
      </p:sp>
    </p:spTree>
    <p:extLst>
      <p:ext uri="{BB962C8B-B14F-4D97-AF65-F5344CB8AC3E}">
        <p14:creationId xmlns:p14="http://schemas.microsoft.com/office/powerpoint/2010/main" val="3937108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normAutofit fontScale="77500" lnSpcReduction="20000"/>
          </a:bodyPr>
          <a:lstStyle/>
          <a:p>
            <a:r>
              <a:rPr lang="es-DO" dirty="0" err="1"/>
              <a:t>public</a:t>
            </a:r>
            <a:r>
              <a:rPr lang="es-DO" dirty="0"/>
              <a:t> </a:t>
            </a:r>
            <a:r>
              <a:rPr lang="es-DO" dirty="0" err="1"/>
              <a:t>abstract</a:t>
            </a:r>
            <a:r>
              <a:rPr lang="es-DO" dirty="0"/>
              <a:t> </a:t>
            </a:r>
            <a:r>
              <a:rPr lang="es-DO" dirty="0" err="1"/>
              <a:t>class</a:t>
            </a:r>
            <a:r>
              <a:rPr lang="es-DO" dirty="0"/>
              <a:t> Figura</a:t>
            </a:r>
          </a:p>
          <a:p>
            <a:r>
              <a:rPr lang="es-DO" dirty="0"/>
              <a:t>{</a:t>
            </a:r>
          </a:p>
          <a:p>
            <a:r>
              <a:rPr lang="es-DO" dirty="0"/>
              <a:t>    </a:t>
            </a:r>
            <a:r>
              <a:rPr lang="es-DO" dirty="0" err="1"/>
              <a:t>private</a:t>
            </a:r>
            <a:r>
              <a:rPr lang="es-DO" dirty="0"/>
              <a:t> </a:t>
            </a:r>
            <a:r>
              <a:rPr lang="es-DO" dirty="0" err="1"/>
              <a:t>String</a:t>
            </a:r>
            <a:r>
              <a:rPr lang="es-DO" dirty="0"/>
              <a:t> color;</a:t>
            </a:r>
          </a:p>
          <a:p>
            <a:endParaRPr lang="es-DO" dirty="0"/>
          </a:p>
          <a:p>
            <a:r>
              <a:rPr lang="es-DO" dirty="0"/>
              <a:t>    </a:t>
            </a:r>
            <a:r>
              <a:rPr lang="es-DO" dirty="0" err="1"/>
              <a:t>public</a:t>
            </a:r>
            <a:r>
              <a:rPr lang="es-DO" dirty="0"/>
              <a:t> Figura(</a:t>
            </a:r>
            <a:r>
              <a:rPr lang="es-DO" dirty="0" err="1"/>
              <a:t>String</a:t>
            </a:r>
            <a:r>
              <a:rPr lang="es-DO" dirty="0"/>
              <a:t> color)</a:t>
            </a:r>
          </a:p>
          <a:p>
            <a:r>
              <a:rPr lang="es-DO" dirty="0"/>
              <a:t>    {</a:t>
            </a:r>
          </a:p>
          <a:p>
            <a:r>
              <a:rPr lang="es-DO" dirty="0"/>
              <a:t>        </a:t>
            </a:r>
            <a:r>
              <a:rPr lang="es-DO" dirty="0" err="1"/>
              <a:t>this.color</a:t>
            </a:r>
            <a:r>
              <a:rPr lang="es-DO" dirty="0"/>
              <a:t> = color;</a:t>
            </a:r>
          </a:p>
          <a:p>
            <a:r>
              <a:rPr lang="es-DO" dirty="0"/>
              <a:t>    }</a:t>
            </a:r>
          </a:p>
          <a:p>
            <a:endParaRPr lang="es-DO" dirty="0"/>
          </a:p>
          <a:p>
            <a:r>
              <a:rPr lang="es-DO" dirty="0"/>
              <a:t>    </a:t>
            </a:r>
            <a:r>
              <a:rPr lang="es-DO" dirty="0" err="1"/>
              <a:t>public</a:t>
            </a:r>
            <a:r>
              <a:rPr lang="es-DO" dirty="0"/>
              <a:t> </a:t>
            </a:r>
            <a:r>
              <a:rPr lang="es-DO" dirty="0" err="1"/>
              <a:t>abstract</a:t>
            </a:r>
            <a:r>
              <a:rPr lang="es-DO" dirty="0"/>
              <a:t> </a:t>
            </a:r>
            <a:r>
              <a:rPr lang="es-DO" dirty="0" err="1"/>
              <a:t>double</a:t>
            </a:r>
            <a:r>
              <a:rPr lang="es-DO" dirty="0"/>
              <a:t> </a:t>
            </a:r>
            <a:r>
              <a:rPr lang="es-DO" dirty="0" err="1"/>
              <a:t>calcularArea</a:t>
            </a:r>
            <a:r>
              <a:rPr lang="es-DO" dirty="0"/>
              <a:t>();</a:t>
            </a:r>
          </a:p>
          <a:p>
            <a:endParaRPr lang="es-DO" dirty="0"/>
          </a:p>
          <a:p>
            <a:r>
              <a:rPr lang="es-DO" dirty="0"/>
              <a:t>    </a:t>
            </a:r>
            <a:r>
              <a:rPr lang="es-DO" dirty="0" err="1"/>
              <a:t>public</a:t>
            </a:r>
            <a:r>
              <a:rPr lang="es-DO" dirty="0"/>
              <a:t> </a:t>
            </a:r>
            <a:r>
              <a:rPr lang="es-DO" dirty="0" err="1"/>
              <a:t>String</a:t>
            </a:r>
            <a:r>
              <a:rPr lang="es-DO" dirty="0"/>
              <a:t> </a:t>
            </a:r>
            <a:r>
              <a:rPr lang="es-DO" dirty="0" err="1"/>
              <a:t>getColor</a:t>
            </a:r>
            <a:r>
              <a:rPr lang="es-DO" dirty="0"/>
              <a:t>()</a:t>
            </a:r>
          </a:p>
          <a:p>
            <a:r>
              <a:rPr lang="es-DO" dirty="0"/>
              <a:t>    {</a:t>
            </a:r>
          </a:p>
          <a:p>
            <a:r>
              <a:rPr lang="es-DO" dirty="0"/>
              <a:t>        </a:t>
            </a:r>
            <a:r>
              <a:rPr lang="es-DO" dirty="0" err="1"/>
              <a:t>return</a:t>
            </a:r>
            <a:r>
              <a:rPr lang="es-DO" dirty="0"/>
              <a:t> color;</a:t>
            </a:r>
          </a:p>
          <a:p>
            <a:r>
              <a:rPr lang="es-DO" dirty="0"/>
              <a:t>    }</a:t>
            </a:r>
          </a:p>
          <a:p>
            <a:r>
              <a:rPr lang="es-DO" dirty="0"/>
              <a:t>}</a:t>
            </a:r>
          </a:p>
        </p:txBody>
      </p:sp>
    </p:spTree>
    <p:extLst>
      <p:ext uri="{BB962C8B-B14F-4D97-AF65-F5344CB8AC3E}">
        <p14:creationId xmlns:p14="http://schemas.microsoft.com/office/powerpoint/2010/main" val="75261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normAutofit fontScale="85000" lnSpcReduction="20000"/>
          </a:bodyPr>
          <a:lstStyle/>
          <a:p>
            <a:r>
              <a:rPr lang="es-DO" dirty="0" err="1"/>
              <a:t>public</a:t>
            </a:r>
            <a:r>
              <a:rPr lang="es-DO" dirty="0"/>
              <a:t> </a:t>
            </a:r>
            <a:r>
              <a:rPr lang="es-DO" dirty="0" err="1"/>
              <a:t>class</a:t>
            </a:r>
            <a:r>
              <a:rPr lang="es-DO" dirty="0"/>
              <a:t> Cuadrado </a:t>
            </a:r>
            <a:r>
              <a:rPr lang="es-DO" dirty="0" err="1"/>
              <a:t>extends</a:t>
            </a:r>
            <a:r>
              <a:rPr lang="es-DO" dirty="0"/>
              <a:t> Figura</a:t>
            </a:r>
          </a:p>
          <a:p>
            <a:r>
              <a:rPr lang="es-DO" dirty="0"/>
              <a:t>{</a:t>
            </a:r>
          </a:p>
          <a:p>
            <a:r>
              <a:rPr lang="es-DO" dirty="0"/>
              <a:t>    </a:t>
            </a:r>
            <a:r>
              <a:rPr lang="es-DO" dirty="0" err="1"/>
              <a:t>private</a:t>
            </a:r>
            <a:r>
              <a:rPr lang="es-DO" dirty="0"/>
              <a:t> </a:t>
            </a:r>
            <a:r>
              <a:rPr lang="es-DO" dirty="0" err="1"/>
              <a:t>double</a:t>
            </a:r>
            <a:r>
              <a:rPr lang="es-DO" dirty="0"/>
              <a:t> lado;</a:t>
            </a:r>
          </a:p>
          <a:p>
            <a:endParaRPr lang="es-DO" dirty="0"/>
          </a:p>
          <a:p>
            <a:r>
              <a:rPr lang="es-DO" dirty="0"/>
              <a:t>    </a:t>
            </a:r>
            <a:r>
              <a:rPr lang="es-DO" dirty="0" err="1"/>
              <a:t>public</a:t>
            </a:r>
            <a:r>
              <a:rPr lang="es-DO" dirty="0"/>
              <a:t> Cuadrado(</a:t>
            </a:r>
            <a:r>
              <a:rPr lang="es-DO" dirty="0" err="1"/>
              <a:t>String</a:t>
            </a:r>
            <a:r>
              <a:rPr lang="es-DO" dirty="0"/>
              <a:t> color, </a:t>
            </a:r>
            <a:r>
              <a:rPr lang="es-DO" dirty="0" err="1"/>
              <a:t>double</a:t>
            </a:r>
            <a:r>
              <a:rPr lang="es-DO" dirty="0"/>
              <a:t> lado)</a:t>
            </a:r>
          </a:p>
          <a:p>
            <a:r>
              <a:rPr lang="es-DO" dirty="0"/>
              <a:t>    {</a:t>
            </a:r>
          </a:p>
          <a:p>
            <a:r>
              <a:rPr lang="es-DO" dirty="0"/>
              <a:t>        </a:t>
            </a:r>
            <a:r>
              <a:rPr lang="es-DO" dirty="0" err="1"/>
              <a:t>super</a:t>
            </a:r>
            <a:r>
              <a:rPr lang="es-DO" dirty="0"/>
              <a:t>(color);</a:t>
            </a:r>
          </a:p>
          <a:p>
            <a:r>
              <a:rPr lang="es-DO" dirty="0"/>
              <a:t>        </a:t>
            </a:r>
            <a:r>
              <a:rPr lang="es-DO" dirty="0" err="1"/>
              <a:t>this.lado</a:t>
            </a:r>
            <a:r>
              <a:rPr lang="es-DO" dirty="0"/>
              <a:t> = lado;</a:t>
            </a:r>
          </a:p>
          <a:p>
            <a:r>
              <a:rPr lang="es-DO" dirty="0"/>
              <a:t>    }</a:t>
            </a:r>
          </a:p>
          <a:p>
            <a:endParaRPr lang="es-DO" dirty="0"/>
          </a:p>
          <a:p>
            <a:r>
              <a:rPr lang="es-DO" dirty="0"/>
              <a:t>    </a:t>
            </a:r>
            <a:r>
              <a:rPr lang="es-DO" dirty="0" err="1"/>
              <a:t>public</a:t>
            </a:r>
            <a:r>
              <a:rPr lang="es-DO" dirty="0"/>
              <a:t> </a:t>
            </a:r>
            <a:r>
              <a:rPr lang="es-DO" dirty="0" err="1"/>
              <a:t>double</a:t>
            </a:r>
            <a:r>
              <a:rPr lang="es-DO" dirty="0"/>
              <a:t> </a:t>
            </a:r>
            <a:r>
              <a:rPr lang="es-DO" dirty="0" err="1"/>
              <a:t>calcularArea</a:t>
            </a:r>
            <a:r>
              <a:rPr lang="es-DO" dirty="0"/>
              <a:t>()</a:t>
            </a:r>
          </a:p>
          <a:p>
            <a:r>
              <a:rPr lang="es-DO" dirty="0"/>
              <a:t>    {</a:t>
            </a:r>
          </a:p>
          <a:p>
            <a:r>
              <a:rPr lang="es-DO" dirty="0"/>
              <a:t>        </a:t>
            </a:r>
            <a:r>
              <a:rPr lang="es-DO" dirty="0" err="1"/>
              <a:t>return</a:t>
            </a:r>
            <a:r>
              <a:rPr lang="es-DO" dirty="0"/>
              <a:t> lado * lado;</a:t>
            </a:r>
          </a:p>
          <a:p>
            <a:r>
              <a:rPr lang="es-DO" dirty="0"/>
              <a:t>    }</a:t>
            </a:r>
          </a:p>
          <a:p>
            <a:r>
              <a:rPr lang="es-DO" dirty="0"/>
              <a:t>}</a:t>
            </a:r>
          </a:p>
        </p:txBody>
      </p:sp>
    </p:spTree>
    <p:extLst>
      <p:ext uri="{BB962C8B-B14F-4D97-AF65-F5344CB8AC3E}">
        <p14:creationId xmlns:p14="http://schemas.microsoft.com/office/powerpoint/2010/main" val="254880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normAutofit fontScale="70000" lnSpcReduction="20000"/>
          </a:bodyPr>
          <a:lstStyle/>
          <a:p>
            <a:r>
              <a:rPr lang="es-DO" dirty="0" err="1"/>
              <a:t>public</a:t>
            </a:r>
            <a:r>
              <a:rPr lang="es-DO" dirty="0"/>
              <a:t> </a:t>
            </a:r>
            <a:r>
              <a:rPr lang="es-DO" dirty="0" err="1"/>
              <a:t>class</a:t>
            </a:r>
            <a:r>
              <a:rPr lang="es-DO" dirty="0"/>
              <a:t> Triangulo </a:t>
            </a:r>
            <a:r>
              <a:rPr lang="es-DO" dirty="0" err="1"/>
              <a:t>extends</a:t>
            </a:r>
            <a:r>
              <a:rPr lang="es-DO" dirty="0"/>
              <a:t> Figura</a:t>
            </a:r>
          </a:p>
          <a:p>
            <a:r>
              <a:rPr lang="es-DO" dirty="0"/>
              <a:t>{</a:t>
            </a:r>
          </a:p>
          <a:p>
            <a:r>
              <a:rPr lang="es-DO" dirty="0"/>
              <a:t>    </a:t>
            </a:r>
            <a:r>
              <a:rPr lang="es-DO" dirty="0" err="1"/>
              <a:t>private</a:t>
            </a:r>
            <a:r>
              <a:rPr lang="es-DO" dirty="0"/>
              <a:t> </a:t>
            </a:r>
            <a:r>
              <a:rPr lang="es-DO" dirty="0" err="1"/>
              <a:t>double</a:t>
            </a:r>
            <a:r>
              <a:rPr lang="es-DO" dirty="0"/>
              <a:t> base;</a:t>
            </a:r>
          </a:p>
          <a:p>
            <a:r>
              <a:rPr lang="es-DO" dirty="0"/>
              <a:t>    </a:t>
            </a:r>
            <a:r>
              <a:rPr lang="es-DO" dirty="0" err="1"/>
              <a:t>private</a:t>
            </a:r>
            <a:r>
              <a:rPr lang="es-DO" dirty="0"/>
              <a:t> </a:t>
            </a:r>
            <a:r>
              <a:rPr lang="es-DO" dirty="0" err="1"/>
              <a:t>double</a:t>
            </a:r>
            <a:r>
              <a:rPr lang="es-DO" dirty="0"/>
              <a:t> altura;</a:t>
            </a:r>
          </a:p>
          <a:p>
            <a:endParaRPr lang="es-DO" dirty="0"/>
          </a:p>
          <a:p>
            <a:r>
              <a:rPr lang="es-DO" dirty="0"/>
              <a:t>    </a:t>
            </a:r>
            <a:r>
              <a:rPr lang="es-DO" dirty="0" err="1"/>
              <a:t>public</a:t>
            </a:r>
            <a:r>
              <a:rPr lang="es-DO" dirty="0"/>
              <a:t> Triangulo(</a:t>
            </a:r>
            <a:r>
              <a:rPr lang="es-DO" dirty="0" err="1"/>
              <a:t>String</a:t>
            </a:r>
            <a:r>
              <a:rPr lang="es-DO" dirty="0"/>
              <a:t> color, </a:t>
            </a:r>
            <a:r>
              <a:rPr lang="es-DO" dirty="0" err="1"/>
              <a:t>double</a:t>
            </a:r>
            <a:r>
              <a:rPr lang="es-DO" dirty="0"/>
              <a:t> base, </a:t>
            </a:r>
            <a:r>
              <a:rPr lang="es-DO" dirty="0" err="1"/>
              <a:t>double</a:t>
            </a:r>
            <a:r>
              <a:rPr lang="es-DO" dirty="0"/>
              <a:t> altura)</a:t>
            </a:r>
          </a:p>
          <a:p>
            <a:r>
              <a:rPr lang="es-DO" dirty="0"/>
              <a:t>    {</a:t>
            </a:r>
          </a:p>
          <a:p>
            <a:r>
              <a:rPr lang="es-DO" dirty="0"/>
              <a:t>        </a:t>
            </a:r>
            <a:r>
              <a:rPr lang="es-DO" dirty="0" err="1"/>
              <a:t>super</a:t>
            </a:r>
            <a:r>
              <a:rPr lang="es-DO" dirty="0"/>
              <a:t>(color);</a:t>
            </a:r>
          </a:p>
          <a:p>
            <a:r>
              <a:rPr lang="es-DO" dirty="0"/>
              <a:t>        </a:t>
            </a:r>
            <a:r>
              <a:rPr lang="es-DO" dirty="0" err="1"/>
              <a:t>this.base</a:t>
            </a:r>
            <a:r>
              <a:rPr lang="es-DO" dirty="0"/>
              <a:t> = base;</a:t>
            </a:r>
          </a:p>
          <a:p>
            <a:r>
              <a:rPr lang="es-DO" dirty="0"/>
              <a:t>        </a:t>
            </a:r>
            <a:r>
              <a:rPr lang="es-DO" dirty="0" err="1"/>
              <a:t>this.altura</a:t>
            </a:r>
            <a:r>
              <a:rPr lang="es-DO" dirty="0"/>
              <a:t> = altura;</a:t>
            </a:r>
          </a:p>
          <a:p>
            <a:r>
              <a:rPr lang="es-DO" dirty="0"/>
              <a:t>    }</a:t>
            </a:r>
          </a:p>
          <a:p>
            <a:endParaRPr lang="es-DO" dirty="0"/>
          </a:p>
          <a:p>
            <a:r>
              <a:rPr lang="es-DO" dirty="0"/>
              <a:t>    </a:t>
            </a:r>
            <a:r>
              <a:rPr lang="es-DO" dirty="0" err="1"/>
              <a:t>public</a:t>
            </a:r>
            <a:r>
              <a:rPr lang="es-DO" dirty="0"/>
              <a:t> </a:t>
            </a:r>
            <a:r>
              <a:rPr lang="es-DO" dirty="0" err="1"/>
              <a:t>double</a:t>
            </a:r>
            <a:r>
              <a:rPr lang="es-DO" dirty="0"/>
              <a:t> </a:t>
            </a:r>
            <a:r>
              <a:rPr lang="es-DO" dirty="0" err="1"/>
              <a:t>calcularArea</a:t>
            </a:r>
            <a:r>
              <a:rPr lang="es-DO" dirty="0"/>
              <a:t>()</a:t>
            </a:r>
          </a:p>
          <a:p>
            <a:r>
              <a:rPr lang="es-DO" dirty="0"/>
              <a:t>    {</a:t>
            </a:r>
          </a:p>
          <a:p>
            <a:r>
              <a:rPr lang="es-DO" dirty="0"/>
              <a:t>        </a:t>
            </a:r>
            <a:r>
              <a:rPr lang="es-DO" dirty="0" err="1"/>
              <a:t>return</a:t>
            </a:r>
            <a:r>
              <a:rPr lang="es-DO" dirty="0"/>
              <a:t> (base * altura) / 2;</a:t>
            </a:r>
          </a:p>
          <a:p>
            <a:r>
              <a:rPr lang="es-DO" dirty="0"/>
              <a:t>    }</a:t>
            </a:r>
          </a:p>
          <a:p>
            <a:r>
              <a:rPr lang="es-DO" dirty="0"/>
              <a:t>}</a:t>
            </a:r>
          </a:p>
        </p:txBody>
      </p:sp>
    </p:spTree>
    <p:extLst>
      <p:ext uri="{BB962C8B-B14F-4D97-AF65-F5344CB8AC3E}">
        <p14:creationId xmlns:p14="http://schemas.microsoft.com/office/powerpoint/2010/main" val="4206880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normAutofit fontScale="47500" lnSpcReduction="20000"/>
          </a:bodyPr>
          <a:lstStyle/>
          <a:p>
            <a:r>
              <a:rPr lang="es-DO" dirty="0" err="1"/>
              <a:t>public</a:t>
            </a:r>
            <a:r>
              <a:rPr lang="es-DO" dirty="0"/>
              <a:t> </a:t>
            </a:r>
            <a:r>
              <a:rPr lang="es-DO" dirty="0" err="1"/>
              <a:t>class</a:t>
            </a:r>
            <a:r>
              <a:rPr lang="es-DO" dirty="0"/>
              <a:t> </a:t>
            </a:r>
            <a:r>
              <a:rPr lang="es-DO" dirty="0" err="1"/>
              <a:t>PruebaCuadrado</a:t>
            </a:r>
            <a:endParaRPr lang="es-DO" dirty="0"/>
          </a:p>
          <a:p>
            <a:r>
              <a:rPr lang="es-DO" dirty="0"/>
              <a:t>{</a:t>
            </a:r>
          </a:p>
          <a:p>
            <a:r>
              <a:rPr lang="es-DO" dirty="0"/>
              <a:t>    </a:t>
            </a:r>
            <a:r>
              <a:rPr lang="es-DO" dirty="0" err="1"/>
              <a:t>public</a:t>
            </a:r>
            <a:r>
              <a:rPr lang="es-DO" dirty="0"/>
              <a:t> </a:t>
            </a:r>
            <a:r>
              <a:rPr lang="es-DO" dirty="0" err="1"/>
              <a:t>static</a:t>
            </a:r>
            <a:r>
              <a:rPr lang="es-DO" dirty="0"/>
              <a:t> </a:t>
            </a:r>
            <a:r>
              <a:rPr lang="es-DO" dirty="0" err="1"/>
              <a:t>void</a:t>
            </a:r>
            <a:r>
              <a:rPr lang="es-DO" dirty="0"/>
              <a:t> </a:t>
            </a:r>
            <a:r>
              <a:rPr lang="es-DO" dirty="0" err="1"/>
              <a:t>main</a:t>
            </a:r>
            <a:r>
              <a:rPr lang="es-DO" dirty="0"/>
              <a:t>(</a:t>
            </a:r>
            <a:r>
              <a:rPr lang="es-DO" dirty="0" err="1"/>
              <a:t>String</a:t>
            </a:r>
            <a:r>
              <a:rPr lang="es-DO" dirty="0"/>
              <a:t>[] </a:t>
            </a:r>
            <a:r>
              <a:rPr lang="es-DO" dirty="0" err="1"/>
              <a:t>args</a:t>
            </a:r>
            <a:r>
              <a:rPr lang="es-DO" dirty="0"/>
              <a:t>)</a:t>
            </a:r>
          </a:p>
          <a:p>
            <a:r>
              <a:rPr lang="es-DO" dirty="0"/>
              <a:t>    {</a:t>
            </a:r>
          </a:p>
          <a:p>
            <a:r>
              <a:rPr lang="es-DO" dirty="0"/>
              <a:t>        </a:t>
            </a:r>
            <a:r>
              <a:rPr lang="es-DO" dirty="0" err="1"/>
              <a:t>String</a:t>
            </a:r>
            <a:r>
              <a:rPr lang="es-DO" dirty="0"/>
              <a:t> </a:t>
            </a:r>
            <a:r>
              <a:rPr lang="es-DO" dirty="0" err="1"/>
              <a:t>colorDelCuadrado</a:t>
            </a:r>
            <a:r>
              <a:rPr lang="es-DO" dirty="0"/>
              <a:t>;</a:t>
            </a:r>
          </a:p>
          <a:p>
            <a:r>
              <a:rPr lang="es-DO" dirty="0"/>
              <a:t>        </a:t>
            </a:r>
            <a:r>
              <a:rPr lang="es-DO" dirty="0" err="1"/>
              <a:t>double</a:t>
            </a:r>
            <a:r>
              <a:rPr lang="es-DO" dirty="0"/>
              <a:t> </a:t>
            </a:r>
            <a:r>
              <a:rPr lang="es-DO" dirty="0" err="1"/>
              <a:t>ladoDelCuadrado</a:t>
            </a:r>
            <a:r>
              <a:rPr lang="es-DO" dirty="0"/>
              <a:t>;</a:t>
            </a:r>
          </a:p>
          <a:p>
            <a:endParaRPr lang="es-DO" dirty="0"/>
          </a:p>
          <a:p>
            <a:r>
              <a:rPr lang="es-DO" dirty="0"/>
              <a:t>        Scanner teclado = new Scanner(System.in);</a:t>
            </a:r>
          </a:p>
          <a:p>
            <a:endParaRPr lang="es-DO" dirty="0"/>
          </a:p>
          <a:p>
            <a:r>
              <a:rPr lang="es-DO" dirty="0"/>
              <a:t>        </a:t>
            </a:r>
            <a:r>
              <a:rPr lang="es-DO" dirty="0" err="1"/>
              <a:t>System.out.print</a:t>
            </a:r>
            <a:r>
              <a:rPr lang="es-DO" dirty="0"/>
              <a:t>("Introduzca el color del cuadrado: ");</a:t>
            </a:r>
          </a:p>
          <a:p>
            <a:r>
              <a:rPr lang="es-DO" dirty="0"/>
              <a:t>        </a:t>
            </a:r>
            <a:r>
              <a:rPr lang="es-DO" dirty="0" err="1"/>
              <a:t>colorDelCuadrado</a:t>
            </a:r>
            <a:r>
              <a:rPr lang="es-DO" dirty="0"/>
              <a:t> = </a:t>
            </a:r>
            <a:r>
              <a:rPr lang="es-DO" dirty="0" err="1"/>
              <a:t>teclado.nextLine</a:t>
            </a:r>
            <a:r>
              <a:rPr lang="es-DO" dirty="0"/>
              <a:t>();</a:t>
            </a:r>
          </a:p>
          <a:p>
            <a:endParaRPr lang="es-DO" dirty="0"/>
          </a:p>
          <a:p>
            <a:r>
              <a:rPr lang="es-DO" dirty="0"/>
              <a:t>        </a:t>
            </a:r>
            <a:r>
              <a:rPr lang="es-DO" dirty="0" err="1"/>
              <a:t>System.out.print</a:t>
            </a:r>
            <a:r>
              <a:rPr lang="es-DO" dirty="0"/>
              <a:t>("Introduzca el lado del cuadrado: ");</a:t>
            </a:r>
          </a:p>
          <a:p>
            <a:r>
              <a:rPr lang="es-DO" dirty="0"/>
              <a:t>        </a:t>
            </a:r>
            <a:r>
              <a:rPr lang="es-DO" dirty="0" err="1"/>
              <a:t>ladoDelCuadrado</a:t>
            </a:r>
            <a:r>
              <a:rPr lang="es-DO" dirty="0"/>
              <a:t> = </a:t>
            </a:r>
            <a:r>
              <a:rPr lang="es-DO" dirty="0" err="1"/>
              <a:t>teclado.nextDouble</a:t>
            </a:r>
            <a:r>
              <a:rPr lang="es-DO" dirty="0"/>
              <a:t>();</a:t>
            </a:r>
          </a:p>
          <a:p>
            <a:endParaRPr lang="es-DO" dirty="0"/>
          </a:p>
          <a:p>
            <a:r>
              <a:rPr lang="es-DO" dirty="0"/>
              <a:t>        Cuadrado cuadrado1 = new Cuadrado(</a:t>
            </a:r>
            <a:r>
              <a:rPr lang="es-DO" dirty="0" err="1"/>
              <a:t>colorDelCuadrado</a:t>
            </a:r>
            <a:r>
              <a:rPr lang="es-DO" dirty="0"/>
              <a:t>, </a:t>
            </a:r>
            <a:r>
              <a:rPr lang="es-DO" dirty="0" err="1"/>
              <a:t>ladoDelCuadrado</a:t>
            </a:r>
            <a:r>
              <a:rPr lang="es-DO" dirty="0"/>
              <a:t>);</a:t>
            </a:r>
          </a:p>
          <a:p>
            <a:endParaRPr lang="es-DO" dirty="0"/>
          </a:p>
          <a:p>
            <a:r>
              <a:rPr lang="es-DO" dirty="0"/>
              <a:t>        </a:t>
            </a:r>
            <a:r>
              <a:rPr lang="es-DO" dirty="0" err="1"/>
              <a:t>System.out.printf</a:t>
            </a:r>
            <a:r>
              <a:rPr lang="es-DO" dirty="0"/>
              <a:t>("El área del cuadrado %s es: %f", cuadrado1.getColor(), cuadrado1.calcularArea());</a:t>
            </a:r>
          </a:p>
          <a:p>
            <a:r>
              <a:rPr lang="es-DO" dirty="0"/>
              <a:t>    }</a:t>
            </a:r>
          </a:p>
          <a:p>
            <a:r>
              <a:rPr lang="es-DO" dirty="0"/>
              <a:t>}</a:t>
            </a:r>
          </a:p>
        </p:txBody>
      </p:sp>
    </p:spTree>
    <p:extLst>
      <p:ext uri="{BB962C8B-B14F-4D97-AF65-F5344CB8AC3E}">
        <p14:creationId xmlns:p14="http://schemas.microsoft.com/office/powerpoint/2010/main" val="61512807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1857</TotalTime>
  <Words>1147</Words>
  <Application>Microsoft Office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Corbel</vt:lpstr>
      <vt:lpstr>dm sans</vt:lpstr>
      <vt:lpstr>Wingdings 2</vt:lpstr>
      <vt:lpstr>Frame</vt:lpstr>
      <vt:lpstr>Unidad II</vt:lpstr>
      <vt:lpstr>CLASES ABSTRACTAS</vt:lpstr>
      <vt:lpstr>CLASES ABSTRACTAS</vt:lpstr>
      <vt:lpstr>CLASES ABSTRACTAS</vt:lpstr>
      <vt:lpstr>CLASES ABSTRACTAS</vt:lpstr>
      <vt:lpstr>PowerPoint Presentation</vt:lpstr>
      <vt:lpstr>PowerPoint Presentation</vt:lpstr>
      <vt:lpstr>PowerPoint Presentation</vt:lpstr>
      <vt:lpstr>PowerPoint Presentation</vt:lpstr>
      <vt:lpstr>PowerPoint Presentation</vt:lpstr>
      <vt:lpstr>INTERFACES</vt:lpstr>
      <vt:lpstr>INTERFACES</vt:lpstr>
      <vt:lpstr>INTERFACES</vt:lpstr>
      <vt:lpstr>INTERFACES</vt:lpstr>
      <vt:lpstr>INTERFACES</vt:lpstr>
      <vt:lpstr>INTERFACES</vt:lpstr>
      <vt:lpstr>INTERFACES</vt:lpstr>
      <vt:lpstr>INTERFACES</vt:lpstr>
      <vt:lpstr>Diferencia entre clase abstracta y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46</cp:revision>
  <dcterms:created xsi:type="dcterms:W3CDTF">2021-02-12T15:03:05Z</dcterms:created>
  <dcterms:modified xsi:type="dcterms:W3CDTF">2021-02-13T22:00:45Z</dcterms:modified>
</cp:coreProperties>
</file>