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86" autoAdjust="0"/>
    <p:restoredTop sz="94660"/>
  </p:normalViewPr>
  <p:slideViewPr>
    <p:cSldViewPr snapToGrid="0">
      <p:cViewPr varScale="1">
        <p:scale>
          <a:sx n="125" d="100"/>
          <a:sy n="125" d="100"/>
        </p:scale>
        <p:origin x="4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F2A4-7617-42C9-AE79-09B1007D2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0B0FA5-3D39-4D96-934C-6296C16D40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2AA7BF-9189-42EA-A158-26D70D1F11DD}"/>
              </a:ext>
            </a:extLst>
          </p:cNvPr>
          <p:cNvSpPr>
            <a:spLocks noGrp="1"/>
          </p:cNvSpPr>
          <p:nvPr>
            <p:ph type="dt" sz="half" idx="10"/>
          </p:nvPr>
        </p:nvSpPr>
        <p:spPr/>
        <p:txBody>
          <a:bodyPr/>
          <a:lstStyle/>
          <a:p>
            <a:fld id="{9427237E-80E0-45F0-94F2-62B4422BE55E}" type="datetimeFigureOut">
              <a:rPr lang="en-US" smtClean="0"/>
              <a:t>1/24/2018</a:t>
            </a:fld>
            <a:endParaRPr lang="en-US"/>
          </a:p>
        </p:txBody>
      </p:sp>
      <p:sp>
        <p:nvSpPr>
          <p:cNvPr id="5" name="Footer Placeholder 4">
            <a:extLst>
              <a:ext uri="{FF2B5EF4-FFF2-40B4-BE49-F238E27FC236}">
                <a16:creationId xmlns:a16="http://schemas.microsoft.com/office/drawing/2014/main" id="{94F023E8-F403-4095-9049-AA350EC23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F7348-E976-4C61-B6B4-AB3E1A3CF8C4}"/>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374125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7745-E4F7-4D2C-B5AA-335D13F25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11C4F7-6832-4C01-9E50-C37CBD9AD4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A8158-FA8D-476F-9D9A-CA8F6A6A3D18}"/>
              </a:ext>
            </a:extLst>
          </p:cNvPr>
          <p:cNvSpPr>
            <a:spLocks noGrp="1"/>
          </p:cNvSpPr>
          <p:nvPr>
            <p:ph type="dt" sz="half" idx="10"/>
          </p:nvPr>
        </p:nvSpPr>
        <p:spPr/>
        <p:txBody>
          <a:bodyPr/>
          <a:lstStyle/>
          <a:p>
            <a:fld id="{9427237E-80E0-45F0-94F2-62B4422BE55E}" type="datetimeFigureOut">
              <a:rPr lang="en-US" smtClean="0"/>
              <a:t>1/24/2018</a:t>
            </a:fld>
            <a:endParaRPr lang="en-US"/>
          </a:p>
        </p:txBody>
      </p:sp>
      <p:sp>
        <p:nvSpPr>
          <p:cNvPr id="5" name="Footer Placeholder 4">
            <a:extLst>
              <a:ext uri="{FF2B5EF4-FFF2-40B4-BE49-F238E27FC236}">
                <a16:creationId xmlns:a16="http://schemas.microsoft.com/office/drawing/2014/main" id="{875C5CAF-1A94-47E7-9331-55F4707AC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7D4FF-94D0-4F49-A509-F3471F1554EE}"/>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85841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63C9E-4E95-4114-85AE-03DF5F87EB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0BAA49-8480-41A8-A5FC-A94603D22C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D637C-1805-4ECA-B402-FB6E83A62746}"/>
              </a:ext>
            </a:extLst>
          </p:cNvPr>
          <p:cNvSpPr>
            <a:spLocks noGrp="1"/>
          </p:cNvSpPr>
          <p:nvPr>
            <p:ph type="dt" sz="half" idx="10"/>
          </p:nvPr>
        </p:nvSpPr>
        <p:spPr/>
        <p:txBody>
          <a:bodyPr/>
          <a:lstStyle/>
          <a:p>
            <a:fld id="{9427237E-80E0-45F0-94F2-62B4422BE55E}" type="datetimeFigureOut">
              <a:rPr lang="en-US" smtClean="0"/>
              <a:t>1/24/2018</a:t>
            </a:fld>
            <a:endParaRPr lang="en-US"/>
          </a:p>
        </p:txBody>
      </p:sp>
      <p:sp>
        <p:nvSpPr>
          <p:cNvPr id="5" name="Footer Placeholder 4">
            <a:extLst>
              <a:ext uri="{FF2B5EF4-FFF2-40B4-BE49-F238E27FC236}">
                <a16:creationId xmlns:a16="http://schemas.microsoft.com/office/drawing/2014/main" id="{F74051EE-FBB1-4051-BA6A-3B4AE428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AA6D5-7FF2-4D2E-8C0C-0E4BCCB5E354}"/>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58120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64C9-AD89-4154-BAD5-780C20BBD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DEED2-08AB-4743-89A2-D8CB07001B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A07C6-8E1A-4693-98BB-D04CF3DED507}"/>
              </a:ext>
            </a:extLst>
          </p:cNvPr>
          <p:cNvSpPr>
            <a:spLocks noGrp="1"/>
          </p:cNvSpPr>
          <p:nvPr>
            <p:ph type="dt" sz="half" idx="10"/>
          </p:nvPr>
        </p:nvSpPr>
        <p:spPr/>
        <p:txBody>
          <a:bodyPr/>
          <a:lstStyle/>
          <a:p>
            <a:fld id="{9427237E-80E0-45F0-94F2-62B4422BE55E}" type="datetimeFigureOut">
              <a:rPr lang="en-US" smtClean="0"/>
              <a:t>1/24/2018</a:t>
            </a:fld>
            <a:endParaRPr lang="en-US"/>
          </a:p>
        </p:txBody>
      </p:sp>
      <p:sp>
        <p:nvSpPr>
          <p:cNvPr id="5" name="Footer Placeholder 4">
            <a:extLst>
              <a:ext uri="{FF2B5EF4-FFF2-40B4-BE49-F238E27FC236}">
                <a16:creationId xmlns:a16="http://schemas.microsoft.com/office/drawing/2014/main" id="{6FE017A0-69E4-49F1-B75E-26327DE01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0A9B6-94A7-4AF9-B8D3-58CB3E2F7044}"/>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362498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D2D9-89A9-4242-80E1-0ACB9C7A31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B1FD6A-F06E-41DD-A029-91E0249CD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9DCFAC-B226-48F9-9E2F-ADAFAFACD500}"/>
              </a:ext>
            </a:extLst>
          </p:cNvPr>
          <p:cNvSpPr>
            <a:spLocks noGrp="1"/>
          </p:cNvSpPr>
          <p:nvPr>
            <p:ph type="dt" sz="half" idx="10"/>
          </p:nvPr>
        </p:nvSpPr>
        <p:spPr/>
        <p:txBody>
          <a:bodyPr/>
          <a:lstStyle/>
          <a:p>
            <a:fld id="{9427237E-80E0-45F0-94F2-62B4422BE55E}" type="datetimeFigureOut">
              <a:rPr lang="en-US" smtClean="0"/>
              <a:t>1/24/2018</a:t>
            </a:fld>
            <a:endParaRPr lang="en-US"/>
          </a:p>
        </p:txBody>
      </p:sp>
      <p:sp>
        <p:nvSpPr>
          <p:cNvPr id="5" name="Footer Placeholder 4">
            <a:extLst>
              <a:ext uri="{FF2B5EF4-FFF2-40B4-BE49-F238E27FC236}">
                <a16:creationId xmlns:a16="http://schemas.microsoft.com/office/drawing/2014/main" id="{BB12ACA1-A07E-4EF0-817F-3FCC4E724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6C31F-1E62-403A-8DE6-398774D15E3A}"/>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87445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E20-3B8B-421C-B2B7-558F106EEB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72F24-AAC8-4EB6-B003-EC05365120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9B68B6-49EA-4EC3-AE15-CACB6D91B9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37C95A-7724-44F4-8D9E-73016035ECE2}"/>
              </a:ext>
            </a:extLst>
          </p:cNvPr>
          <p:cNvSpPr>
            <a:spLocks noGrp="1"/>
          </p:cNvSpPr>
          <p:nvPr>
            <p:ph type="dt" sz="half" idx="10"/>
          </p:nvPr>
        </p:nvSpPr>
        <p:spPr/>
        <p:txBody>
          <a:bodyPr/>
          <a:lstStyle/>
          <a:p>
            <a:fld id="{9427237E-80E0-45F0-94F2-62B4422BE55E}" type="datetimeFigureOut">
              <a:rPr lang="en-US" smtClean="0"/>
              <a:t>1/24/2018</a:t>
            </a:fld>
            <a:endParaRPr lang="en-US"/>
          </a:p>
        </p:txBody>
      </p:sp>
      <p:sp>
        <p:nvSpPr>
          <p:cNvPr id="6" name="Footer Placeholder 5">
            <a:extLst>
              <a:ext uri="{FF2B5EF4-FFF2-40B4-BE49-F238E27FC236}">
                <a16:creationId xmlns:a16="http://schemas.microsoft.com/office/drawing/2014/main" id="{7F609CB6-8EBD-41F0-9228-F1D91CB09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5A1BF-C848-433D-BBFB-41B71BCB3DBB}"/>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379877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12BF-33E1-47F1-8288-356C2FDF9D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716C1F-49BD-46A0-9C45-F970D1621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A4BD9F-2500-4E2D-9F05-C7EFDE0F4C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FC54E3-ED45-43D6-8738-C2887C81F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55F450-85DA-4A77-9CC5-E11DF40589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E0DCA5-1D19-4ED9-8793-D4B26BBE1907}"/>
              </a:ext>
            </a:extLst>
          </p:cNvPr>
          <p:cNvSpPr>
            <a:spLocks noGrp="1"/>
          </p:cNvSpPr>
          <p:nvPr>
            <p:ph type="dt" sz="half" idx="10"/>
          </p:nvPr>
        </p:nvSpPr>
        <p:spPr/>
        <p:txBody>
          <a:bodyPr/>
          <a:lstStyle/>
          <a:p>
            <a:fld id="{9427237E-80E0-45F0-94F2-62B4422BE55E}" type="datetimeFigureOut">
              <a:rPr lang="en-US" smtClean="0"/>
              <a:t>1/24/2018</a:t>
            </a:fld>
            <a:endParaRPr lang="en-US"/>
          </a:p>
        </p:txBody>
      </p:sp>
      <p:sp>
        <p:nvSpPr>
          <p:cNvPr id="8" name="Footer Placeholder 7">
            <a:extLst>
              <a:ext uri="{FF2B5EF4-FFF2-40B4-BE49-F238E27FC236}">
                <a16:creationId xmlns:a16="http://schemas.microsoft.com/office/drawing/2014/main" id="{41BEB4F5-3BF6-4F22-A012-60AC582714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3FDA5-BF83-4656-8672-7221293B69FE}"/>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410065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2FEF-5387-4AA9-9FD7-413E2BCE78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BEF0B8-DEA2-4D56-A64E-E1DD31B34BBA}"/>
              </a:ext>
            </a:extLst>
          </p:cNvPr>
          <p:cNvSpPr>
            <a:spLocks noGrp="1"/>
          </p:cNvSpPr>
          <p:nvPr>
            <p:ph type="dt" sz="half" idx="10"/>
          </p:nvPr>
        </p:nvSpPr>
        <p:spPr/>
        <p:txBody>
          <a:bodyPr/>
          <a:lstStyle/>
          <a:p>
            <a:fld id="{9427237E-80E0-45F0-94F2-62B4422BE55E}" type="datetimeFigureOut">
              <a:rPr lang="en-US" smtClean="0"/>
              <a:t>1/24/2018</a:t>
            </a:fld>
            <a:endParaRPr lang="en-US"/>
          </a:p>
        </p:txBody>
      </p:sp>
      <p:sp>
        <p:nvSpPr>
          <p:cNvPr id="4" name="Footer Placeholder 3">
            <a:extLst>
              <a:ext uri="{FF2B5EF4-FFF2-40B4-BE49-F238E27FC236}">
                <a16:creationId xmlns:a16="http://schemas.microsoft.com/office/drawing/2014/main" id="{7CCEBB80-740A-412D-A038-F946AD56F0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5EBD9D-1271-4433-82F2-97828EB01DBD}"/>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287372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75BF5-5481-447C-81AB-0D00A21E0239}"/>
              </a:ext>
            </a:extLst>
          </p:cNvPr>
          <p:cNvSpPr>
            <a:spLocks noGrp="1"/>
          </p:cNvSpPr>
          <p:nvPr>
            <p:ph type="dt" sz="half" idx="10"/>
          </p:nvPr>
        </p:nvSpPr>
        <p:spPr/>
        <p:txBody>
          <a:bodyPr/>
          <a:lstStyle/>
          <a:p>
            <a:fld id="{9427237E-80E0-45F0-94F2-62B4422BE55E}" type="datetimeFigureOut">
              <a:rPr lang="en-US" smtClean="0"/>
              <a:t>1/24/2018</a:t>
            </a:fld>
            <a:endParaRPr lang="en-US"/>
          </a:p>
        </p:txBody>
      </p:sp>
      <p:sp>
        <p:nvSpPr>
          <p:cNvPr id="3" name="Footer Placeholder 2">
            <a:extLst>
              <a:ext uri="{FF2B5EF4-FFF2-40B4-BE49-F238E27FC236}">
                <a16:creationId xmlns:a16="http://schemas.microsoft.com/office/drawing/2014/main" id="{4211287D-0D31-46B6-8B4C-49B4A36765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0E79D-3DAF-48C3-B8B4-4DDB907C6109}"/>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4133258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3534-3A52-46CA-80DE-DC788B5F0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712208-E6B2-4C98-9842-44D63373D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91EE5-0858-461C-8CA9-DA0BAB28B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DA727C-0EAD-4349-960F-481ABF14DBA5}"/>
              </a:ext>
            </a:extLst>
          </p:cNvPr>
          <p:cNvSpPr>
            <a:spLocks noGrp="1"/>
          </p:cNvSpPr>
          <p:nvPr>
            <p:ph type="dt" sz="half" idx="10"/>
          </p:nvPr>
        </p:nvSpPr>
        <p:spPr/>
        <p:txBody>
          <a:bodyPr/>
          <a:lstStyle/>
          <a:p>
            <a:fld id="{9427237E-80E0-45F0-94F2-62B4422BE55E}" type="datetimeFigureOut">
              <a:rPr lang="en-US" smtClean="0"/>
              <a:t>1/24/2018</a:t>
            </a:fld>
            <a:endParaRPr lang="en-US"/>
          </a:p>
        </p:txBody>
      </p:sp>
      <p:sp>
        <p:nvSpPr>
          <p:cNvPr id="6" name="Footer Placeholder 5">
            <a:extLst>
              <a:ext uri="{FF2B5EF4-FFF2-40B4-BE49-F238E27FC236}">
                <a16:creationId xmlns:a16="http://schemas.microsoft.com/office/drawing/2014/main" id="{DD431F6A-41F5-4306-B8E5-9E2EC48DA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9C7801-56B0-4202-9C46-AB7567472B14}"/>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311640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068E-65FE-4449-A4B5-88DDF9C11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59A5FD-3175-4838-827B-FDE32A6E6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D774B1-8B61-497E-A766-77F4631AC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27AF16-5E88-4EC9-B307-BE2656723C76}"/>
              </a:ext>
            </a:extLst>
          </p:cNvPr>
          <p:cNvSpPr>
            <a:spLocks noGrp="1"/>
          </p:cNvSpPr>
          <p:nvPr>
            <p:ph type="dt" sz="half" idx="10"/>
          </p:nvPr>
        </p:nvSpPr>
        <p:spPr/>
        <p:txBody>
          <a:bodyPr/>
          <a:lstStyle/>
          <a:p>
            <a:fld id="{9427237E-80E0-45F0-94F2-62B4422BE55E}" type="datetimeFigureOut">
              <a:rPr lang="en-US" smtClean="0"/>
              <a:t>1/24/2018</a:t>
            </a:fld>
            <a:endParaRPr lang="en-US"/>
          </a:p>
        </p:txBody>
      </p:sp>
      <p:sp>
        <p:nvSpPr>
          <p:cNvPr id="6" name="Footer Placeholder 5">
            <a:extLst>
              <a:ext uri="{FF2B5EF4-FFF2-40B4-BE49-F238E27FC236}">
                <a16:creationId xmlns:a16="http://schemas.microsoft.com/office/drawing/2014/main" id="{D593E9C2-09A0-4727-ACBA-7978AEEB1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7FF682-BA9C-408E-A1A8-FB8ED0D4F7FB}"/>
              </a:ext>
            </a:extLst>
          </p:cNvPr>
          <p:cNvSpPr>
            <a:spLocks noGrp="1"/>
          </p:cNvSpPr>
          <p:nvPr>
            <p:ph type="sldNum" sz="quarter" idx="12"/>
          </p:nvPr>
        </p:nvSpPr>
        <p:spPr/>
        <p:txBody>
          <a:bodyPr/>
          <a:lstStyle/>
          <a:p>
            <a:fld id="{99A01C7C-00DE-4EA8-ABDC-C1DB137DF902}" type="slidenum">
              <a:rPr lang="en-US" smtClean="0"/>
              <a:t>‹#›</a:t>
            </a:fld>
            <a:endParaRPr lang="en-US"/>
          </a:p>
        </p:txBody>
      </p:sp>
    </p:spTree>
    <p:extLst>
      <p:ext uri="{BB962C8B-B14F-4D97-AF65-F5344CB8AC3E}">
        <p14:creationId xmlns:p14="http://schemas.microsoft.com/office/powerpoint/2010/main" val="128176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33827-B2A5-4582-AF65-8A322528D7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46AB38-D6A7-417F-922D-B151F2730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EEB9A-35F0-448E-8EF3-FA037AD900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7237E-80E0-45F0-94F2-62B4422BE55E}" type="datetimeFigureOut">
              <a:rPr lang="en-US" smtClean="0"/>
              <a:t>1/24/2018</a:t>
            </a:fld>
            <a:endParaRPr lang="en-US"/>
          </a:p>
        </p:txBody>
      </p:sp>
      <p:sp>
        <p:nvSpPr>
          <p:cNvPr id="5" name="Footer Placeholder 4">
            <a:extLst>
              <a:ext uri="{FF2B5EF4-FFF2-40B4-BE49-F238E27FC236}">
                <a16:creationId xmlns:a16="http://schemas.microsoft.com/office/drawing/2014/main" id="{9B2C6BFA-F6DA-4669-BFD0-51FC8789B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42888F-62A9-43E1-9897-56A3A54F3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01C7C-00DE-4EA8-ABDC-C1DB137DF902}" type="slidenum">
              <a:rPr lang="en-US" smtClean="0"/>
              <a:t>‹#›</a:t>
            </a:fld>
            <a:endParaRPr lang="en-US"/>
          </a:p>
        </p:txBody>
      </p:sp>
    </p:spTree>
    <p:extLst>
      <p:ext uri="{BB962C8B-B14F-4D97-AF65-F5344CB8AC3E}">
        <p14:creationId xmlns:p14="http://schemas.microsoft.com/office/powerpoint/2010/main" val="221023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CE23-419A-4B2C-9ED7-AA01179BCAED}"/>
              </a:ext>
            </a:extLst>
          </p:cNvPr>
          <p:cNvSpPr>
            <a:spLocks noGrp="1"/>
          </p:cNvSpPr>
          <p:nvPr>
            <p:ph type="ctrTitle"/>
          </p:nvPr>
        </p:nvSpPr>
        <p:spPr/>
        <p:txBody>
          <a:bodyPr/>
          <a:lstStyle/>
          <a:p>
            <a:r>
              <a:rPr lang="en-US" dirty="0"/>
              <a:t>Similarity analysis</a:t>
            </a:r>
          </a:p>
        </p:txBody>
      </p:sp>
      <p:sp>
        <p:nvSpPr>
          <p:cNvPr id="3" name="Subtitle 2">
            <a:extLst>
              <a:ext uri="{FF2B5EF4-FFF2-40B4-BE49-F238E27FC236}">
                <a16:creationId xmlns:a16="http://schemas.microsoft.com/office/drawing/2014/main" id="{E3A4E610-B4A4-4D97-9105-4F4642E040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954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B0DCAEC2-C0A3-424A-B43A-F9DDABB72CE4}"/>
              </a:ext>
            </a:extLst>
          </p:cNvPr>
          <p:cNvPicPr>
            <a:picLocks noChangeAspect="1"/>
          </p:cNvPicPr>
          <p:nvPr/>
        </p:nvPicPr>
        <p:blipFill>
          <a:blip r:embed="rId3"/>
          <a:stretch>
            <a:fillRect/>
          </a:stretch>
        </p:blipFill>
        <p:spPr>
          <a:xfrm>
            <a:off x="-19050" y="4746289"/>
            <a:ext cx="12192000" cy="1866361"/>
          </a:xfrm>
          <a:prstGeom prst="rect">
            <a:avLst/>
          </a:prstGeom>
        </p:spPr>
      </p:pic>
      <p:pic>
        <p:nvPicPr>
          <p:cNvPr id="35" name="Picture 34">
            <a:extLst>
              <a:ext uri="{FF2B5EF4-FFF2-40B4-BE49-F238E27FC236}">
                <a16:creationId xmlns:a16="http://schemas.microsoft.com/office/drawing/2014/main" id="{473C781E-1929-41B2-BDF9-8C44D222768A}"/>
              </a:ext>
            </a:extLst>
          </p:cNvPr>
          <p:cNvPicPr>
            <a:picLocks noChangeAspect="1"/>
          </p:cNvPicPr>
          <p:nvPr/>
        </p:nvPicPr>
        <p:blipFill>
          <a:blip r:embed="rId4"/>
          <a:stretch>
            <a:fillRect/>
          </a:stretch>
        </p:blipFill>
        <p:spPr>
          <a:xfrm>
            <a:off x="-19050" y="2723812"/>
            <a:ext cx="12192000" cy="1866361"/>
          </a:xfrm>
          <a:prstGeom prst="rect">
            <a:avLst/>
          </a:prstGeom>
        </p:spPr>
      </p:pic>
      <p:pic>
        <p:nvPicPr>
          <p:cNvPr id="36" name="Picture 35">
            <a:extLst>
              <a:ext uri="{FF2B5EF4-FFF2-40B4-BE49-F238E27FC236}">
                <a16:creationId xmlns:a16="http://schemas.microsoft.com/office/drawing/2014/main" id="{078A5E72-6CDB-4CF0-A1FD-89B392BF81F5}"/>
              </a:ext>
            </a:extLst>
          </p:cNvPr>
          <p:cNvPicPr>
            <a:picLocks noChangeAspect="1"/>
          </p:cNvPicPr>
          <p:nvPr/>
        </p:nvPicPr>
        <p:blipFill>
          <a:blip r:embed="rId5"/>
          <a:stretch>
            <a:fillRect/>
          </a:stretch>
        </p:blipFill>
        <p:spPr>
          <a:xfrm>
            <a:off x="-19050" y="701334"/>
            <a:ext cx="12192000" cy="1866361"/>
          </a:xfrm>
          <a:prstGeom prst="rect">
            <a:avLst/>
          </a:prstGeom>
        </p:spPr>
      </p:pic>
    </p:spTree>
    <p:extLst>
      <p:ext uri="{BB962C8B-B14F-4D97-AF65-F5344CB8AC3E}">
        <p14:creationId xmlns:p14="http://schemas.microsoft.com/office/powerpoint/2010/main" val="46513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F749F33F-02CB-4749-A37F-184687FBBB5D}"/>
              </a:ext>
            </a:extLst>
          </p:cNvPr>
          <p:cNvPicPr>
            <a:picLocks noChangeAspect="1"/>
          </p:cNvPicPr>
          <p:nvPr/>
        </p:nvPicPr>
        <p:blipFill>
          <a:blip r:embed="rId3"/>
          <a:stretch>
            <a:fillRect/>
          </a:stretch>
        </p:blipFill>
        <p:spPr>
          <a:xfrm>
            <a:off x="0" y="390929"/>
            <a:ext cx="12192000" cy="1866361"/>
          </a:xfrm>
          <a:prstGeom prst="rect">
            <a:avLst/>
          </a:prstGeom>
        </p:spPr>
      </p:pic>
      <p:pic>
        <p:nvPicPr>
          <p:cNvPr id="32" name="Picture 31">
            <a:extLst>
              <a:ext uri="{FF2B5EF4-FFF2-40B4-BE49-F238E27FC236}">
                <a16:creationId xmlns:a16="http://schemas.microsoft.com/office/drawing/2014/main" id="{CC219923-7EF1-4BC5-B948-DD5BAFDEF6AE}"/>
              </a:ext>
            </a:extLst>
          </p:cNvPr>
          <p:cNvPicPr>
            <a:picLocks noChangeAspect="1"/>
          </p:cNvPicPr>
          <p:nvPr/>
        </p:nvPicPr>
        <p:blipFill>
          <a:blip r:embed="rId4"/>
          <a:stretch>
            <a:fillRect/>
          </a:stretch>
        </p:blipFill>
        <p:spPr>
          <a:xfrm>
            <a:off x="0" y="2429300"/>
            <a:ext cx="12192000" cy="1866361"/>
          </a:xfrm>
          <a:prstGeom prst="rect">
            <a:avLst/>
          </a:prstGeom>
        </p:spPr>
      </p:pic>
      <p:pic>
        <p:nvPicPr>
          <p:cNvPr id="38" name="Picture 37">
            <a:extLst>
              <a:ext uri="{FF2B5EF4-FFF2-40B4-BE49-F238E27FC236}">
                <a16:creationId xmlns:a16="http://schemas.microsoft.com/office/drawing/2014/main" id="{14DBA517-87FE-4912-9B82-08188B9AF178}"/>
              </a:ext>
            </a:extLst>
          </p:cNvPr>
          <p:cNvPicPr>
            <a:picLocks noChangeAspect="1"/>
          </p:cNvPicPr>
          <p:nvPr/>
        </p:nvPicPr>
        <p:blipFill>
          <a:blip r:embed="rId5"/>
          <a:stretch>
            <a:fillRect/>
          </a:stretch>
        </p:blipFill>
        <p:spPr>
          <a:xfrm>
            <a:off x="0" y="4467672"/>
            <a:ext cx="12192000" cy="1866361"/>
          </a:xfrm>
          <a:prstGeom prst="rect">
            <a:avLst/>
          </a:prstGeom>
        </p:spPr>
      </p:pic>
      <p:pic>
        <p:nvPicPr>
          <p:cNvPr id="27" name="Picture 26">
            <a:extLst>
              <a:ext uri="{FF2B5EF4-FFF2-40B4-BE49-F238E27FC236}">
                <a16:creationId xmlns:a16="http://schemas.microsoft.com/office/drawing/2014/main" id="{FFE43A9D-BC98-452A-85A8-2A6A378468B0}"/>
              </a:ext>
            </a:extLst>
          </p:cNvPr>
          <p:cNvPicPr>
            <a:picLocks noChangeAspect="1"/>
          </p:cNvPicPr>
          <p:nvPr/>
        </p:nvPicPr>
        <p:blipFill>
          <a:blip r:embed="rId6"/>
          <a:stretch>
            <a:fillRect/>
          </a:stretch>
        </p:blipFill>
        <p:spPr>
          <a:xfrm>
            <a:off x="2183518" y="1685546"/>
            <a:ext cx="898648" cy="235708"/>
          </a:xfrm>
          <a:prstGeom prst="rect">
            <a:avLst/>
          </a:prstGeom>
        </p:spPr>
      </p:pic>
    </p:spTree>
    <p:extLst>
      <p:ext uri="{BB962C8B-B14F-4D97-AF65-F5344CB8AC3E}">
        <p14:creationId xmlns:p14="http://schemas.microsoft.com/office/powerpoint/2010/main" val="127990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5FA4-0A28-47C1-9D9C-29B12669649C}"/>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565BC62F-CF86-413B-A1B3-3FA6C4AD8935}"/>
              </a:ext>
            </a:extLst>
          </p:cNvPr>
          <p:cNvSpPr>
            <a:spLocks noGrp="1"/>
          </p:cNvSpPr>
          <p:nvPr>
            <p:ph idx="1"/>
          </p:nvPr>
        </p:nvSpPr>
        <p:spPr/>
        <p:txBody>
          <a:bodyPr>
            <a:normAutofit fontScale="55000" lnSpcReduction="20000"/>
          </a:bodyPr>
          <a:lstStyle/>
          <a:p>
            <a:r>
              <a:rPr lang="en-US" dirty="0"/>
              <a:t>Larger cycle sizes imply lower Jaccard an DCG similarity values. This is confirmed by negative correlations between cycle size and the Jaccard and DCG similarity metrics. This pattern is present results from prediction models trained by all three dataset sizes (1k, 3K, 9K).</a:t>
            </a:r>
          </a:p>
          <a:p>
            <a:r>
              <a:rPr lang="en-US" dirty="0"/>
              <a:t>Two variables showed small or no correlation with cycle sizes: the Kendall-tau similarity metric and the Linear model.</a:t>
            </a:r>
          </a:p>
          <a:p>
            <a:pPr lvl="1"/>
            <a:r>
              <a:rPr lang="en-US" dirty="0"/>
              <a:t>Kendall-tau similarity showed either small correlations or non-significant ones. Looking at the chart, the Kendall-tau correlation remains mostly constant across cycle sizes. This is confirmed by either non-significant correlation values (p-value&gt;0.05) or low correlation values.</a:t>
            </a:r>
          </a:p>
          <a:p>
            <a:pPr lvl="1"/>
            <a:r>
              <a:rPr lang="en-US" dirty="0"/>
              <a:t>Looking at the correlations for different complexities, the Linear function showed consistently lower correlations than the other functions. The reason is the low prediction error of the linear model, which causes very few ranking mismatches, even across different cycle sizes.</a:t>
            </a:r>
          </a:p>
          <a:p>
            <a:r>
              <a:rPr lang="en-US" dirty="0"/>
              <a:t>We controlled for the models with higher complexity (DCG and Saturating) and varied the dataset sizes (1k, 3k, 9k), we could not detect any pattern in the correlation between cycle size and the similarity metrics. i.e., increasing dataset sizes not necessarily showed an increase in the correlation between similarity metric and cycle size. This means that, even when we have models with larger prediction error (i.e., trained by smaller datasets), we do not necessarily have a proportionate increase in the number of mismatches.</a:t>
            </a:r>
          </a:p>
          <a:p>
            <a:r>
              <a:rPr lang="en-US" dirty="0"/>
              <a:t> One possible explanation is that the prediction error of the cheapest model (trained with 1k dataset) is already too small to cause major variations in the ranking that would reflect in major mismatches for larger cycles. i.e., smaller prediction error (produced by training with the 3k and 9K datasets) does not imply in fewer proportionate mismatches for larger cycles. Although this is a benefit in terms of cost by training with smaller datasets, we do not know if we could reduce the current level of mismatches by reducing the prediction error. </a:t>
            </a:r>
          </a:p>
          <a:p>
            <a:r>
              <a:rPr lang="en-US" dirty="0"/>
              <a:t>In order to investigate that, we looked at how the mismatches are distributed in terms of distance and position. We investigated that for different dataset sizes, complexity of models, and cycle sizes.</a:t>
            </a:r>
          </a:p>
          <a:p>
            <a:endParaRPr lang="en-US" dirty="0"/>
          </a:p>
        </p:txBody>
      </p:sp>
    </p:spTree>
    <p:extLst>
      <p:ext uri="{BB962C8B-B14F-4D97-AF65-F5344CB8AC3E}">
        <p14:creationId xmlns:p14="http://schemas.microsoft.com/office/powerpoint/2010/main" val="195289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698E-2234-434C-B438-0743EC056942}"/>
              </a:ext>
            </a:extLst>
          </p:cNvPr>
          <p:cNvSpPr>
            <a:spLocks noGrp="1"/>
          </p:cNvSpPr>
          <p:nvPr>
            <p:ph type="title"/>
          </p:nvPr>
        </p:nvSpPr>
        <p:spPr/>
        <p:txBody>
          <a:bodyPr/>
          <a:lstStyle/>
          <a:p>
            <a:r>
              <a:rPr lang="en-US" dirty="0"/>
              <a:t>Average mismatch distance (Kendall tau)</a:t>
            </a:r>
          </a:p>
        </p:txBody>
      </p:sp>
      <p:graphicFrame>
        <p:nvGraphicFramePr>
          <p:cNvPr id="4" name="Table 3">
            <a:extLst>
              <a:ext uri="{FF2B5EF4-FFF2-40B4-BE49-F238E27FC236}">
                <a16:creationId xmlns:a16="http://schemas.microsoft.com/office/drawing/2014/main" id="{E9E1A799-EADF-4AA3-8C23-F7F6177DE329}"/>
              </a:ext>
            </a:extLst>
          </p:cNvPr>
          <p:cNvGraphicFramePr>
            <a:graphicFrameLocks noGrp="1"/>
          </p:cNvGraphicFramePr>
          <p:nvPr>
            <p:extLst>
              <p:ext uri="{D42A27DB-BD31-4B8C-83A1-F6EECF244321}">
                <p14:modId xmlns:p14="http://schemas.microsoft.com/office/powerpoint/2010/main" val="4183687524"/>
              </p:ext>
            </p:extLst>
          </p:nvPr>
        </p:nvGraphicFramePr>
        <p:xfrm>
          <a:off x="1637862" y="2078373"/>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99580221"/>
                    </a:ext>
                  </a:extLst>
                </a:gridCol>
                <a:gridCol w="1625600">
                  <a:extLst>
                    <a:ext uri="{9D8B030D-6E8A-4147-A177-3AD203B41FA5}">
                      <a16:colId xmlns:a16="http://schemas.microsoft.com/office/drawing/2014/main" val="1525983751"/>
                    </a:ext>
                  </a:extLst>
                </a:gridCol>
                <a:gridCol w="1625600">
                  <a:extLst>
                    <a:ext uri="{9D8B030D-6E8A-4147-A177-3AD203B41FA5}">
                      <a16:colId xmlns:a16="http://schemas.microsoft.com/office/drawing/2014/main" val="3438057347"/>
                    </a:ext>
                  </a:extLst>
                </a:gridCol>
                <a:gridCol w="1625600">
                  <a:extLst>
                    <a:ext uri="{9D8B030D-6E8A-4147-A177-3AD203B41FA5}">
                      <a16:colId xmlns:a16="http://schemas.microsoft.com/office/drawing/2014/main" val="2954418096"/>
                    </a:ext>
                  </a:extLst>
                </a:gridCol>
                <a:gridCol w="1625600">
                  <a:extLst>
                    <a:ext uri="{9D8B030D-6E8A-4147-A177-3AD203B41FA5}">
                      <a16:colId xmlns:a16="http://schemas.microsoft.com/office/drawing/2014/main" val="270369103"/>
                    </a:ext>
                  </a:extLst>
                </a:gridCol>
              </a:tblGrid>
              <a:tr h="370840">
                <a:tc>
                  <a:txBody>
                    <a:bodyPr/>
                    <a:lstStyle/>
                    <a:p>
                      <a:r>
                        <a:rPr lang="en-US" dirty="0"/>
                        <a:t>Cycle size</a:t>
                      </a:r>
                    </a:p>
                  </a:txBody>
                  <a:tcPr/>
                </a:tc>
                <a:tc>
                  <a:txBody>
                    <a:bodyPr/>
                    <a:lstStyle/>
                    <a:p>
                      <a:r>
                        <a:rPr lang="en-US" dirty="0"/>
                        <a:t>Linear</a:t>
                      </a:r>
                    </a:p>
                  </a:txBody>
                  <a:tcPr/>
                </a:tc>
                <a:tc>
                  <a:txBody>
                    <a:bodyPr/>
                    <a:lstStyle/>
                    <a:p>
                      <a:r>
                        <a:rPr lang="en-US" dirty="0"/>
                        <a:t>Discontinuous</a:t>
                      </a:r>
                    </a:p>
                  </a:txBody>
                  <a:tcPr/>
                </a:tc>
                <a:tc>
                  <a:txBody>
                    <a:bodyPr/>
                    <a:lstStyle/>
                    <a:p>
                      <a:r>
                        <a:rPr lang="en-US" dirty="0"/>
                        <a:t>Saturating</a:t>
                      </a:r>
                    </a:p>
                  </a:txBody>
                  <a:tcPr/>
                </a:tc>
                <a:tc>
                  <a:txBody>
                    <a:bodyPr/>
                    <a:lstStyle/>
                    <a:p>
                      <a:r>
                        <a:rPr lang="en-US" dirty="0"/>
                        <a:t>Combined</a:t>
                      </a:r>
                    </a:p>
                  </a:txBody>
                  <a:tcPr/>
                </a:tc>
                <a:extLst>
                  <a:ext uri="{0D108BD9-81ED-4DB2-BD59-A6C34878D82A}">
                    <a16:rowId xmlns:a16="http://schemas.microsoft.com/office/drawing/2014/main" val="3310096800"/>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3646897"/>
                  </a:ext>
                </a:extLst>
              </a:tr>
              <a:tr h="370840">
                <a:tc>
                  <a:txBody>
                    <a:bodyPr/>
                    <a:lstStyle/>
                    <a:p>
                      <a:r>
                        <a:rPr lang="en-US" dirty="0"/>
                        <a:t>25</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00749132"/>
                  </a:ext>
                </a:extLst>
              </a:tr>
              <a:tr h="370840">
                <a:tc>
                  <a:txBody>
                    <a:bodyPr/>
                    <a:lstStyle/>
                    <a:p>
                      <a:r>
                        <a:rPr lang="en-US" dirty="0"/>
                        <a:t>50</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5298449"/>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36260413"/>
                  </a:ext>
                </a:extLst>
              </a:tr>
            </a:tbl>
          </a:graphicData>
        </a:graphic>
      </p:graphicFrame>
      <p:graphicFrame>
        <p:nvGraphicFramePr>
          <p:cNvPr id="5" name="Table 4">
            <a:extLst>
              <a:ext uri="{FF2B5EF4-FFF2-40B4-BE49-F238E27FC236}">
                <a16:creationId xmlns:a16="http://schemas.microsoft.com/office/drawing/2014/main" id="{820CB226-E2BF-4DC9-B908-1C2F5E60A780}"/>
              </a:ext>
            </a:extLst>
          </p:cNvPr>
          <p:cNvGraphicFramePr>
            <a:graphicFrameLocks noGrp="1"/>
          </p:cNvGraphicFramePr>
          <p:nvPr>
            <p:extLst>
              <p:ext uri="{D42A27DB-BD31-4B8C-83A1-F6EECF244321}">
                <p14:modId xmlns:p14="http://schemas.microsoft.com/office/powerpoint/2010/main" val="1947011907"/>
              </p:ext>
            </p:extLst>
          </p:nvPr>
        </p:nvGraphicFramePr>
        <p:xfrm>
          <a:off x="1637862" y="4369409"/>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99580221"/>
                    </a:ext>
                  </a:extLst>
                </a:gridCol>
                <a:gridCol w="1625600">
                  <a:extLst>
                    <a:ext uri="{9D8B030D-6E8A-4147-A177-3AD203B41FA5}">
                      <a16:colId xmlns:a16="http://schemas.microsoft.com/office/drawing/2014/main" val="1525983751"/>
                    </a:ext>
                  </a:extLst>
                </a:gridCol>
                <a:gridCol w="1625600">
                  <a:extLst>
                    <a:ext uri="{9D8B030D-6E8A-4147-A177-3AD203B41FA5}">
                      <a16:colId xmlns:a16="http://schemas.microsoft.com/office/drawing/2014/main" val="3438057347"/>
                    </a:ext>
                  </a:extLst>
                </a:gridCol>
                <a:gridCol w="1625600">
                  <a:extLst>
                    <a:ext uri="{9D8B030D-6E8A-4147-A177-3AD203B41FA5}">
                      <a16:colId xmlns:a16="http://schemas.microsoft.com/office/drawing/2014/main" val="2954418096"/>
                    </a:ext>
                  </a:extLst>
                </a:gridCol>
                <a:gridCol w="1625600">
                  <a:extLst>
                    <a:ext uri="{9D8B030D-6E8A-4147-A177-3AD203B41FA5}">
                      <a16:colId xmlns:a16="http://schemas.microsoft.com/office/drawing/2014/main" val="270369103"/>
                    </a:ext>
                  </a:extLst>
                </a:gridCol>
              </a:tblGrid>
              <a:tr h="370840">
                <a:tc>
                  <a:txBody>
                    <a:bodyPr/>
                    <a:lstStyle/>
                    <a:p>
                      <a:r>
                        <a:rPr lang="en-US" dirty="0"/>
                        <a:t>Dataset size</a:t>
                      </a:r>
                    </a:p>
                  </a:txBody>
                  <a:tcPr/>
                </a:tc>
                <a:tc>
                  <a:txBody>
                    <a:bodyPr/>
                    <a:lstStyle/>
                    <a:p>
                      <a:r>
                        <a:rPr lang="en-US" dirty="0"/>
                        <a:t>Linear</a:t>
                      </a:r>
                    </a:p>
                  </a:txBody>
                  <a:tcPr/>
                </a:tc>
                <a:tc>
                  <a:txBody>
                    <a:bodyPr/>
                    <a:lstStyle/>
                    <a:p>
                      <a:r>
                        <a:rPr lang="en-US" dirty="0"/>
                        <a:t>Discontinuous</a:t>
                      </a:r>
                    </a:p>
                  </a:txBody>
                  <a:tcPr/>
                </a:tc>
                <a:tc>
                  <a:txBody>
                    <a:bodyPr/>
                    <a:lstStyle/>
                    <a:p>
                      <a:r>
                        <a:rPr lang="en-US" dirty="0"/>
                        <a:t>Saturating</a:t>
                      </a:r>
                    </a:p>
                  </a:txBody>
                  <a:tcPr/>
                </a:tc>
                <a:tc>
                  <a:txBody>
                    <a:bodyPr/>
                    <a:lstStyle/>
                    <a:p>
                      <a:r>
                        <a:rPr lang="en-US" dirty="0"/>
                        <a:t>Combined</a:t>
                      </a:r>
                    </a:p>
                  </a:txBody>
                  <a:tcPr/>
                </a:tc>
                <a:extLst>
                  <a:ext uri="{0D108BD9-81ED-4DB2-BD59-A6C34878D82A}">
                    <a16:rowId xmlns:a16="http://schemas.microsoft.com/office/drawing/2014/main" val="3310096800"/>
                  </a:ext>
                </a:extLst>
              </a:tr>
              <a:tr h="370840">
                <a:tc>
                  <a:txBody>
                    <a:bodyPr/>
                    <a:lstStyle/>
                    <a:p>
                      <a:r>
                        <a:rPr lang="en-US" dirty="0"/>
                        <a:t>1K</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3646897"/>
                  </a:ext>
                </a:extLst>
              </a:tr>
              <a:tr h="370840">
                <a:tc>
                  <a:txBody>
                    <a:bodyPr/>
                    <a:lstStyle/>
                    <a:p>
                      <a:r>
                        <a:rPr lang="en-US" dirty="0"/>
                        <a:t>3K</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00749132"/>
                  </a:ext>
                </a:extLst>
              </a:tr>
              <a:tr h="370840">
                <a:tc>
                  <a:txBody>
                    <a:bodyPr/>
                    <a:lstStyle/>
                    <a:p>
                      <a:r>
                        <a:rPr lang="en-US" dirty="0"/>
                        <a:t>9K</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5298449"/>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36260413"/>
                  </a:ext>
                </a:extLst>
              </a:tr>
            </a:tbl>
          </a:graphicData>
        </a:graphic>
      </p:graphicFrame>
      <p:sp>
        <p:nvSpPr>
          <p:cNvPr id="6" name="Rectangle 5">
            <a:extLst>
              <a:ext uri="{FF2B5EF4-FFF2-40B4-BE49-F238E27FC236}">
                <a16:creationId xmlns:a16="http://schemas.microsoft.com/office/drawing/2014/main" id="{CA7ED311-CE35-48BE-8C1E-0EA56C3A07C2}"/>
              </a:ext>
            </a:extLst>
          </p:cNvPr>
          <p:cNvSpPr/>
          <p:nvPr/>
        </p:nvSpPr>
        <p:spPr>
          <a:xfrm>
            <a:off x="784491" y="3966325"/>
            <a:ext cx="6512167" cy="369332"/>
          </a:xfrm>
          <a:prstGeom prst="rect">
            <a:avLst/>
          </a:prstGeom>
        </p:spPr>
        <p:txBody>
          <a:bodyPr wrap="none">
            <a:spAutoFit/>
          </a:bodyPr>
          <a:lstStyle/>
          <a:p>
            <a:r>
              <a:rPr lang="en-US" b="1" dirty="0"/>
              <a:t>Is there a correlation between dataset size and model complexity?</a:t>
            </a:r>
          </a:p>
        </p:txBody>
      </p:sp>
      <p:sp>
        <p:nvSpPr>
          <p:cNvPr id="7" name="Rectangle 6">
            <a:extLst>
              <a:ext uri="{FF2B5EF4-FFF2-40B4-BE49-F238E27FC236}">
                <a16:creationId xmlns:a16="http://schemas.microsoft.com/office/drawing/2014/main" id="{408551F5-B76E-4771-ACE3-56D096FCEA2A}"/>
              </a:ext>
            </a:extLst>
          </p:cNvPr>
          <p:cNvSpPr/>
          <p:nvPr/>
        </p:nvSpPr>
        <p:spPr>
          <a:xfrm>
            <a:off x="762595" y="1675289"/>
            <a:ext cx="9225455" cy="369332"/>
          </a:xfrm>
          <a:prstGeom prst="rect">
            <a:avLst/>
          </a:prstGeom>
        </p:spPr>
        <p:txBody>
          <a:bodyPr wrap="square">
            <a:spAutoFit/>
          </a:bodyPr>
          <a:lstStyle/>
          <a:p>
            <a:r>
              <a:rPr lang="en-US" b="1" dirty="0"/>
              <a:t>Is there a correlation between cycle size and model complexity?</a:t>
            </a:r>
          </a:p>
        </p:txBody>
      </p:sp>
      <p:sp>
        <p:nvSpPr>
          <p:cNvPr id="8" name="Rectangle 7">
            <a:extLst>
              <a:ext uri="{FF2B5EF4-FFF2-40B4-BE49-F238E27FC236}">
                <a16:creationId xmlns:a16="http://schemas.microsoft.com/office/drawing/2014/main" id="{FDCD8574-5415-4136-B9F2-03E80EEDE42D}"/>
              </a:ext>
            </a:extLst>
          </p:cNvPr>
          <p:cNvSpPr/>
          <p:nvPr/>
        </p:nvSpPr>
        <p:spPr>
          <a:xfrm>
            <a:off x="762595" y="6223609"/>
            <a:ext cx="9408986" cy="369332"/>
          </a:xfrm>
          <a:prstGeom prst="rect">
            <a:avLst/>
          </a:prstGeom>
        </p:spPr>
        <p:txBody>
          <a:bodyPr wrap="none">
            <a:spAutoFit/>
          </a:bodyPr>
          <a:lstStyle/>
          <a:p>
            <a:r>
              <a:rPr lang="en-US" b="1" dirty="0"/>
              <a:t>When controlling for complexity and varying dataset size, does the mismatch distance increase?</a:t>
            </a:r>
          </a:p>
        </p:txBody>
      </p:sp>
    </p:spTree>
    <p:extLst>
      <p:ext uri="{BB962C8B-B14F-4D97-AF65-F5344CB8AC3E}">
        <p14:creationId xmlns:p14="http://schemas.microsoft.com/office/powerpoint/2010/main" val="239603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698E-2234-434C-B438-0743EC056942}"/>
              </a:ext>
            </a:extLst>
          </p:cNvPr>
          <p:cNvSpPr>
            <a:spLocks noGrp="1"/>
          </p:cNvSpPr>
          <p:nvPr>
            <p:ph type="title"/>
          </p:nvPr>
        </p:nvSpPr>
        <p:spPr/>
        <p:txBody>
          <a:bodyPr/>
          <a:lstStyle/>
          <a:p>
            <a:r>
              <a:rPr lang="en-US" dirty="0"/>
              <a:t>Average adjusted mismatch position (DCG)</a:t>
            </a:r>
          </a:p>
        </p:txBody>
      </p:sp>
      <p:graphicFrame>
        <p:nvGraphicFramePr>
          <p:cNvPr id="4" name="Table 3">
            <a:extLst>
              <a:ext uri="{FF2B5EF4-FFF2-40B4-BE49-F238E27FC236}">
                <a16:creationId xmlns:a16="http://schemas.microsoft.com/office/drawing/2014/main" id="{E9E1A799-EADF-4AA3-8C23-F7F6177DE329}"/>
              </a:ext>
            </a:extLst>
          </p:cNvPr>
          <p:cNvGraphicFramePr>
            <a:graphicFrameLocks noGrp="1"/>
          </p:cNvGraphicFramePr>
          <p:nvPr>
            <p:extLst>
              <p:ext uri="{D42A27DB-BD31-4B8C-83A1-F6EECF244321}">
                <p14:modId xmlns:p14="http://schemas.microsoft.com/office/powerpoint/2010/main" val="2062772743"/>
              </p:ext>
            </p:extLst>
          </p:nvPr>
        </p:nvGraphicFramePr>
        <p:xfrm>
          <a:off x="1645745" y="2038255"/>
          <a:ext cx="8128000" cy="18491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99580221"/>
                    </a:ext>
                  </a:extLst>
                </a:gridCol>
                <a:gridCol w="1625600">
                  <a:extLst>
                    <a:ext uri="{9D8B030D-6E8A-4147-A177-3AD203B41FA5}">
                      <a16:colId xmlns:a16="http://schemas.microsoft.com/office/drawing/2014/main" val="1525983751"/>
                    </a:ext>
                  </a:extLst>
                </a:gridCol>
                <a:gridCol w="1625600">
                  <a:extLst>
                    <a:ext uri="{9D8B030D-6E8A-4147-A177-3AD203B41FA5}">
                      <a16:colId xmlns:a16="http://schemas.microsoft.com/office/drawing/2014/main" val="3438057347"/>
                    </a:ext>
                  </a:extLst>
                </a:gridCol>
                <a:gridCol w="1625600">
                  <a:extLst>
                    <a:ext uri="{9D8B030D-6E8A-4147-A177-3AD203B41FA5}">
                      <a16:colId xmlns:a16="http://schemas.microsoft.com/office/drawing/2014/main" val="2954418096"/>
                    </a:ext>
                  </a:extLst>
                </a:gridCol>
                <a:gridCol w="1625600">
                  <a:extLst>
                    <a:ext uri="{9D8B030D-6E8A-4147-A177-3AD203B41FA5}">
                      <a16:colId xmlns:a16="http://schemas.microsoft.com/office/drawing/2014/main" val="270369103"/>
                    </a:ext>
                  </a:extLst>
                </a:gridCol>
              </a:tblGrid>
              <a:tr h="370840">
                <a:tc>
                  <a:txBody>
                    <a:bodyPr/>
                    <a:lstStyle/>
                    <a:p>
                      <a:r>
                        <a:rPr lang="en-US" dirty="0"/>
                        <a:t>Cycle size</a:t>
                      </a:r>
                    </a:p>
                  </a:txBody>
                  <a:tcPr/>
                </a:tc>
                <a:tc>
                  <a:txBody>
                    <a:bodyPr/>
                    <a:lstStyle/>
                    <a:p>
                      <a:r>
                        <a:rPr lang="en-US" dirty="0"/>
                        <a:t>Linear</a:t>
                      </a:r>
                    </a:p>
                  </a:txBody>
                  <a:tcPr/>
                </a:tc>
                <a:tc>
                  <a:txBody>
                    <a:bodyPr/>
                    <a:lstStyle/>
                    <a:p>
                      <a:r>
                        <a:rPr lang="en-US" dirty="0"/>
                        <a:t>Discontinuous</a:t>
                      </a:r>
                    </a:p>
                  </a:txBody>
                  <a:tcPr/>
                </a:tc>
                <a:tc>
                  <a:txBody>
                    <a:bodyPr/>
                    <a:lstStyle/>
                    <a:p>
                      <a:r>
                        <a:rPr lang="en-US" dirty="0"/>
                        <a:t>Saturating</a:t>
                      </a:r>
                    </a:p>
                  </a:txBody>
                  <a:tcPr/>
                </a:tc>
                <a:tc>
                  <a:txBody>
                    <a:bodyPr/>
                    <a:lstStyle/>
                    <a:p>
                      <a:r>
                        <a:rPr lang="en-US" dirty="0"/>
                        <a:t>Combined</a:t>
                      </a:r>
                    </a:p>
                  </a:txBody>
                  <a:tcPr/>
                </a:tc>
                <a:extLst>
                  <a:ext uri="{0D108BD9-81ED-4DB2-BD59-A6C34878D82A}">
                    <a16:rowId xmlns:a16="http://schemas.microsoft.com/office/drawing/2014/main" val="3310096800"/>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3646897"/>
                  </a:ext>
                </a:extLst>
              </a:tr>
              <a:tr h="0">
                <a:tc>
                  <a:txBody>
                    <a:bodyPr/>
                    <a:lstStyle/>
                    <a:p>
                      <a:r>
                        <a:rPr lang="en-US" dirty="0"/>
                        <a:t>25</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00749132"/>
                  </a:ext>
                </a:extLst>
              </a:tr>
              <a:tr h="370840">
                <a:tc>
                  <a:txBody>
                    <a:bodyPr/>
                    <a:lstStyle/>
                    <a:p>
                      <a:r>
                        <a:rPr lang="en-US" dirty="0"/>
                        <a:t>50</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5298449"/>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36260413"/>
                  </a:ext>
                </a:extLst>
              </a:tr>
            </a:tbl>
          </a:graphicData>
        </a:graphic>
      </p:graphicFrame>
      <p:graphicFrame>
        <p:nvGraphicFramePr>
          <p:cNvPr id="5" name="Table 4">
            <a:extLst>
              <a:ext uri="{FF2B5EF4-FFF2-40B4-BE49-F238E27FC236}">
                <a16:creationId xmlns:a16="http://schemas.microsoft.com/office/drawing/2014/main" id="{820CB226-E2BF-4DC9-B908-1C2F5E60A780}"/>
              </a:ext>
            </a:extLst>
          </p:cNvPr>
          <p:cNvGraphicFramePr>
            <a:graphicFrameLocks noGrp="1"/>
          </p:cNvGraphicFramePr>
          <p:nvPr>
            <p:extLst>
              <p:ext uri="{D42A27DB-BD31-4B8C-83A1-F6EECF244321}">
                <p14:modId xmlns:p14="http://schemas.microsoft.com/office/powerpoint/2010/main" val="652529174"/>
              </p:ext>
            </p:extLst>
          </p:nvPr>
        </p:nvGraphicFramePr>
        <p:xfrm>
          <a:off x="1645745" y="4325861"/>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99580221"/>
                    </a:ext>
                  </a:extLst>
                </a:gridCol>
                <a:gridCol w="1625600">
                  <a:extLst>
                    <a:ext uri="{9D8B030D-6E8A-4147-A177-3AD203B41FA5}">
                      <a16:colId xmlns:a16="http://schemas.microsoft.com/office/drawing/2014/main" val="1525983751"/>
                    </a:ext>
                  </a:extLst>
                </a:gridCol>
                <a:gridCol w="1625600">
                  <a:extLst>
                    <a:ext uri="{9D8B030D-6E8A-4147-A177-3AD203B41FA5}">
                      <a16:colId xmlns:a16="http://schemas.microsoft.com/office/drawing/2014/main" val="3438057347"/>
                    </a:ext>
                  </a:extLst>
                </a:gridCol>
                <a:gridCol w="1625600">
                  <a:extLst>
                    <a:ext uri="{9D8B030D-6E8A-4147-A177-3AD203B41FA5}">
                      <a16:colId xmlns:a16="http://schemas.microsoft.com/office/drawing/2014/main" val="2954418096"/>
                    </a:ext>
                  </a:extLst>
                </a:gridCol>
                <a:gridCol w="1625600">
                  <a:extLst>
                    <a:ext uri="{9D8B030D-6E8A-4147-A177-3AD203B41FA5}">
                      <a16:colId xmlns:a16="http://schemas.microsoft.com/office/drawing/2014/main" val="270369103"/>
                    </a:ext>
                  </a:extLst>
                </a:gridCol>
              </a:tblGrid>
              <a:tr h="370840">
                <a:tc>
                  <a:txBody>
                    <a:bodyPr/>
                    <a:lstStyle/>
                    <a:p>
                      <a:r>
                        <a:rPr lang="en-US" dirty="0"/>
                        <a:t>Dataset size</a:t>
                      </a:r>
                    </a:p>
                  </a:txBody>
                  <a:tcPr/>
                </a:tc>
                <a:tc>
                  <a:txBody>
                    <a:bodyPr/>
                    <a:lstStyle/>
                    <a:p>
                      <a:r>
                        <a:rPr lang="en-US" dirty="0"/>
                        <a:t>Linear</a:t>
                      </a:r>
                    </a:p>
                  </a:txBody>
                  <a:tcPr/>
                </a:tc>
                <a:tc>
                  <a:txBody>
                    <a:bodyPr/>
                    <a:lstStyle/>
                    <a:p>
                      <a:r>
                        <a:rPr lang="en-US" dirty="0"/>
                        <a:t>Discontinuous</a:t>
                      </a:r>
                    </a:p>
                  </a:txBody>
                  <a:tcPr/>
                </a:tc>
                <a:tc>
                  <a:txBody>
                    <a:bodyPr/>
                    <a:lstStyle/>
                    <a:p>
                      <a:r>
                        <a:rPr lang="en-US" dirty="0"/>
                        <a:t>Saturating</a:t>
                      </a:r>
                    </a:p>
                  </a:txBody>
                  <a:tcPr/>
                </a:tc>
                <a:tc>
                  <a:txBody>
                    <a:bodyPr/>
                    <a:lstStyle/>
                    <a:p>
                      <a:r>
                        <a:rPr lang="en-US" dirty="0"/>
                        <a:t>Combined</a:t>
                      </a:r>
                    </a:p>
                  </a:txBody>
                  <a:tcPr/>
                </a:tc>
                <a:extLst>
                  <a:ext uri="{0D108BD9-81ED-4DB2-BD59-A6C34878D82A}">
                    <a16:rowId xmlns:a16="http://schemas.microsoft.com/office/drawing/2014/main" val="3310096800"/>
                  </a:ext>
                </a:extLst>
              </a:tr>
              <a:tr h="370840">
                <a:tc>
                  <a:txBody>
                    <a:bodyPr/>
                    <a:lstStyle/>
                    <a:p>
                      <a:r>
                        <a:rPr lang="en-US" dirty="0"/>
                        <a:t>1K</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3646897"/>
                  </a:ext>
                </a:extLst>
              </a:tr>
              <a:tr h="370840">
                <a:tc>
                  <a:txBody>
                    <a:bodyPr/>
                    <a:lstStyle/>
                    <a:p>
                      <a:r>
                        <a:rPr lang="en-US" dirty="0"/>
                        <a:t>3K</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00749132"/>
                  </a:ext>
                </a:extLst>
              </a:tr>
              <a:tr h="370840">
                <a:tc>
                  <a:txBody>
                    <a:bodyPr/>
                    <a:lstStyle/>
                    <a:p>
                      <a:r>
                        <a:rPr lang="en-US" dirty="0"/>
                        <a:t>9K</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5298449"/>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36260413"/>
                  </a:ext>
                </a:extLst>
              </a:tr>
            </a:tbl>
          </a:graphicData>
        </a:graphic>
      </p:graphicFrame>
      <p:sp>
        <p:nvSpPr>
          <p:cNvPr id="6" name="Rectangle 5">
            <a:extLst>
              <a:ext uri="{FF2B5EF4-FFF2-40B4-BE49-F238E27FC236}">
                <a16:creationId xmlns:a16="http://schemas.microsoft.com/office/drawing/2014/main" id="{CA7ED311-CE35-48BE-8C1E-0EA56C3A07C2}"/>
              </a:ext>
            </a:extLst>
          </p:cNvPr>
          <p:cNvSpPr/>
          <p:nvPr/>
        </p:nvSpPr>
        <p:spPr>
          <a:xfrm>
            <a:off x="770478" y="3956529"/>
            <a:ext cx="6512167" cy="369332"/>
          </a:xfrm>
          <a:prstGeom prst="rect">
            <a:avLst/>
          </a:prstGeom>
        </p:spPr>
        <p:txBody>
          <a:bodyPr wrap="none">
            <a:spAutoFit/>
          </a:bodyPr>
          <a:lstStyle/>
          <a:p>
            <a:r>
              <a:rPr lang="en-US" b="1" dirty="0"/>
              <a:t>Is there a correlation between dataset size and model complexity?</a:t>
            </a:r>
          </a:p>
        </p:txBody>
      </p:sp>
      <p:sp>
        <p:nvSpPr>
          <p:cNvPr id="7" name="Rectangle 6">
            <a:extLst>
              <a:ext uri="{FF2B5EF4-FFF2-40B4-BE49-F238E27FC236}">
                <a16:creationId xmlns:a16="http://schemas.microsoft.com/office/drawing/2014/main" id="{408551F5-B76E-4771-ACE3-56D096FCEA2A}"/>
              </a:ext>
            </a:extLst>
          </p:cNvPr>
          <p:cNvSpPr/>
          <p:nvPr/>
        </p:nvSpPr>
        <p:spPr>
          <a:xfrm>
            <a:off x="770478" y="1604849"/>
            <a:ext cx="9225455" cy="369332"/>
          </a:xfrm>
          <a:prstGeom prst="rect">
            <a:avLst/>
          </a:prstGeom>
        </p:spPr>
        <p:txBody>
          <a:bodyPr wrap="square">
            <a:spAutoFit/>
          </a:bodyPr>
          <a:lstStyle/>
          <a:p>
            <a:r>
              <a:rPr lang="en-US" b="1" dirty="0"/>
              <a:t>Is there a correlation between cycle size and model complexity?</a:t>
            </a:r>
          </a:p>
        </p:txBody>
      </p:sp>
      <p:sp>
        <p:nvSpPr>
          <p:cNvPr id="8" name="Rectangle 7">
            <a:extLst>
              <a:ext uri="{FF2B5EF4-FFF2-40B4-BE49-F238E27FC236}">
                <a16:creationId xmlns:a16="http://schemas.microsoft.com/office/drawing/2014/main" id="{DA10C569-BBF5-4010-9844-EB7BEAAD4D10}"/>
              </a:ext>
            </a:extLst>
          </p:cNvPr>
          <p:cNvSpPr/>
          <p:nvPr/>
        </p:nvSpPr>
        <p:spPr>
          <a:xfrm>
            <a:off x="770478" y="6216957"/>
            <a:ext cx="9279207" cy="369332"/>
          </a:xfrm>
          <a:prstGeom prst="rect">
            <a:avLst/>
          </a:prstGeom>
        </p:spPr>
        <p:txBody>
          <a:bodyPr wrap="none">
            <a:spAutoFit/>
          </a:bodyPr>
          <a:lstStyle/>
          <a:p>
            <a:r>
              <a:rPr lang="en-US" b="1" dirty="0"/>
              <a:t>When controlling for complexity and varying dataset size, does the mismatch position change?</a:t>
            </a:r>
          </a:p>
        </p:txBody>
      </p:sp>
    </p:spTree>
    <p:extLst>
      <p:ext uri="{BB962C8B-B14F-4D97-AF65-F5344CB8AC3E}">
        <p14:creationId xmlns:p14="http://schemas.microsoft.com/office/powerpoint/2010/main" val="2685980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525</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Similarity analysis</vt:lpstr>
      <vt:lpstr>PowerPoint Presentation</vt:lpstr>
      <vt:lpstr>PowerPoint Presentation</vt:lpstr>
      <vt:lpstr>Analysis</vt:lpstr>
      <vt:lpstr>Average mismatch distance (Kendall tau)</vt:lpstr>
      <vt:lpstr>Average adjusted mismatch position (DCG)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Adriano</dc:creator>
  <cp:lastModifiedBy>Christian Adriano</cp:lastModifiedBy>
  <cp:revision>27</cp:revision>
  <dcterms:created xsi:type="dcterms:W3CDTF">2018-01-24T13:54:36Z</dcterms:created>
  <dcterms:modified xsi:type="dcterms:W3CDTF">2018-01-24T21:15:49Z</dcterms:modified>
</cp:coreProperties>
</file>