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67" r:id="rId5"/>
    <p:sldId id="262" r:id="rId6"/>
    <p:sldId id="261" r:id="rId7"/>
    <p:sldId id="260" r:id="rId8"/>
    <p:sldId id="263" r:id="rId9"/>
    <p:sldId id="264" r:id="rId10"/>
    <p:sldId id="258" r:id="rId11"/>
    <p:sldId id="268" r:id="rId12"/>
    <p:sldId id="269" r:id="rId13"/>
    <p:sldId id="270" r:id="rId14"/>
    <p:sldId id="271" r:id="rId15"/>
    <p:sldId id="272" r:id="rId16"/>
    <p:sldId id="273" r:id="rId17"/>
    <p:sldId id="25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0" d="100"/>
          <a:sy n="70" d="100"/>
        </p:scale>
        <p:origin x="30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D21E8-C92D-486A-B94E-CCCAD85EFD53}" type="datetimeFigureOut">
              <a:rPr lang="en-US" smtClean="0"/>
              <a:t>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60076-FB50-4B36-A723-5423BC2A2B6E}" type="slidenum">
              <a:rPr lang="en-US" smtClean="0"/>
              <a:t>‹#›</a:t>
            </a:fld>
            <a:endParaRPr lang="en-US"/>
          </a:p>
        </p:txBody>
      </p:sp>
    </p:spTree>
    <p:extLst>
      <p:ext uri="{BB962C8B-B14F-4D97-AF65-F5344CB8AC3E}">
        <p14:creationId xmlns:p14="http://schemas.microsoft.com/office/powerpoint/2010/main" val="144067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1" i="0" u="sng" strike="noStrike" kern="1200" baseline="0" dirty="0">
                <a:solidFill>
                  <a:schemeClr val="tx1"/>
                </a:solidFill>
                <a:latin typeface="+mn-lt"/>
                <a:ea typeface="+mn-ea"/>
                <a:cs typeface="+mn-cs"/>
              </a:rPr>
              <a:t>Usability Test</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Fivesecondstest - http://fivesecondtest.com/  (also give a look at usabilla.com)</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u="none" strike="noStrike" kern="1200" baseline="0" dirty="0">
                <a:solidFill>
                  <a:schemeClr val="tx1"/>
                </a:solidFill>
                <a:latin typeface="+mn-lt"/>
                <a:ea typeface="+mn-ea"/>
                <a:cs typeface="+mn-cs"/>
              </a:rPr>
              <a:t>(Xu, Huang &amp; Bailey 2014) </a:t>
            </a:r>
            <a:r>
              <a:rPr lang="en-US" dirty="0"/>
              <a:t>Xu, A., Huang, S. W., &amp; Bailey, B. P. (2014). Voyant: Generating Structured Feedback on Visual Designs Using a Crowd of Non-Experts. </a:t>
            </a:r>
            <a:r>
              <a:rPr lang="en-US" i="1" dirty="0"/>
              <a:t>Urbana</a:t>
            </a:r>
            <a:r>
              <a:rPr lang="en-US" dirty="0"/>
              <a:t>, </a:t>
            </a:r>
            <a:r>
              <a:rPr lang="en-US" i="1" dirty="0"/>
              <a:t>51</a:t>
            </a:r>
            <a:r>
              <a:rPr lang="en-US" dirty="0"/>
              <a:t>, 61801.</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u="sng" strike="noStrike" kern="1200" baseline="0" dirty="0">
                <a:solidFill>
                  <a:schemeClr val="tx1"/>
                </a:solidFill>
                <a:latin typeface="+mn-lt"/>
                <a:ea typeface="+mn-ea"/>
                <a:cs typeface="+mn-cs"/>
              </a:rPr>
              <a:t>Error Messages</a:t>
            </a:r>
            <a:endParaRPr lang="en-US" sz="1200" b="1" i="0" u="sng"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(Hartmann et al. 2010) </a:t>
            </a:r>
            <a:r>
              <a:rPr lang="en-US" dirty="0"/>
              <a:t>Hartmann, B., MacDougall, D., Brandt, J., &amp; Klemmer, S. R. (2010, April). What would other programmers do: suggesting solutions to error messages. In </a:t>
            </a:r>
            <a:r>
              <a:rPr lang="en-US" i="1" dirty="0"/>
              <a:t>Proceedings of the SIGCHI Conference on Human Factors in Computing Systems</a:t>
            </a:r>
            <a:r>
              <a:rPr lang="en-US" dirty="0"/>
              <a:t> (pp. 1019-1028). ACM.</a:t>
            </a:r>
            <a:endParaRPr lang="pt-BR" sz="1200" b="0" i="0" kern="1200" dirty="0">
              <a:solidFill>
                <a:schemeClr val="tx1"/>
              </a:solidFill>
              <a:effectLst/>
              <a:latin typeface="+mn-lt"/>
              <a:ea typeface="+mn-ea"/>
              <a:cs typeface="+mn-cs"/>
            </a:endParaRPr>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(Watson, Li</a:t>
            </a:r>
            <a:r>
              <a:rPr lang="en-US" b="1" baseline="0" dirty="0"/>
              <a:t> &amp; Godwin 2012) </a:t>
            </a:r>
            <a:r>
              <a:rPr lang="en-US" dirty="0"/>
              <a:t>Watson, C., Li, F. W., &amp; Godwin, J. L. (2012). BlueFix: using crowd-sourced feedback to support programming students in error diagnosis and repair. In </a:t>
            </a:r>
            <a:r>
              <a:rPr lang="en-US" i="1" dirty="0"/>
              <a:t>Advances in Web-Based Learning-ICWL 2012</a:t>
            </a:r>
            <a:r>
              <a:rPr lang="en-US" dirty="0"/>
              <a:t> (pp. 228-239). Springer Berlin Heidelberg.</a:t>
            </a:r>
            <a:endParaRPr lang="pt-BR" dirty="0"/>
          </a:p>
          <a:p>
            <a:endParaRPr lang="pt-BR" dirty="0"/>
          </a:p>
          <a:p>
            <a:r>
              <a:rPr lang="pt-BR" b="1" u="sng" dirty="0"/>
              <a:t>Unit</a:t>
            </a:r>
            <a:r>
              <a:rPr lang="pt-BR" b="1" u="sng" baseline="0" dirty="0"/>
              <a:t> Tests</a:t>
            </a:r>
          </a:p>
          <a:p>
            <a:r>
              <a:rPr lang="en-US" b="1" dirty="0"/>
              <a:t>(Mujumdar et al. 2011)</a:t>
            </a:r>
            <a:r>
              <a:rPr lang="en-US" dirty="0"/>
              <a:t> Mujumdar, D., Kallenbach, M., Liu, B., &amp; Hartmann, B. (2011, May). Crowdsourcing suggestions to programming problems for dynamic web development languages. In </a:t>
            </a:r>
            <a:r>
              <a:rPr lang="en-US" i="1" dirty="0"/>
              <a:t>CHI'11 Extended Abstracts on Human Factors in Computing Systems</a:t>
            </a:r>
            <a:r>
              <a:rPr lang="en-US" dirty="0"/>
              <a:t> (pp. 1525-1530). ACM.</a:t>
            </a:r>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This</a:t>
            </a:r>
            <a:r>
              <a:rPr lang="pt-BR" sz="1200" b="0" i="0" kern="1200" baseline="0" dirty="0">
                <a:solidFill>
                  <a:schemeClr val="tx1"/>
                </a:solidFill>
                <a:effectLst/>
                <a:latin typeface="+mn-lt"/>
                <a:ea typeface="+mn-ea"/>
                <a:cs typeface="+mn-cs"/>
              </a:rPr>
              <a:t> paper (Mujumdar et al. 2011) demonstrates a tool named “</a:t>
            </a:r>
            <a:r>
              <a:rPr lang="pt-BR" sz="1200" b="0" i="0" kern="1200" dirty="0">
                <a:solidFill>
                  <a:schemeClr val="tx1"/>
                </a:solidFill>
                <a:effectLst/>
                <a:latin typeface="+mn-lt"/>
                <a:ea typeface="+mn-ea"/>
                <a:cs typeface="+mn-cs"/>
              </a:rPr>
              <a:t>Crowd::Debug”. Their </a:t>
            </a:r>
            <a:r>
              <a:rPr lang="en-US" sz="1200" b="0" i="0" u="none" strike="noStrike" kern="1200" baseline="0" dirty="0">
                <a:solidFill>
                  <a:schemeClr val="tx1"/>
                </a:solidFill>
                <a:latin typeface="+mn-lt"/>
                <a:ea typeface="+mn-ea"/>
                <a:cs typeface="+mn-cs"/>
              </a:rPr>
              <a:t>user studies generated a total of 161 fixes.</a:t>
            </a:r>
          </a:p>
          <a:p>
            <a:r>
              <a:rPr lang="en-US" sz="1200" b="0" i="0" u="none" strike="noStrike" kern="1200" baseline="0" dirty="0">
                <a:solidFill>
                  <a:schemeClr val="tx1"/>
                </a:solidFill>
                <a:latin typeface="+mn-lt"/>
                <a:ea typeface="+mn-ea"/>
                <a:cs typeface="+mn-cs"/>
              </a:rPr>
              <a:t>Participants queried Crowd::Debug 211 times, and Crowd::Debug suggested useful fixes in 120 cases (57%). 38 times (18%) suggestions were not useful,</a:t>
            </a:r>
          </a:p>
          <a:p>
            <a:r>
              <a:rPr lang="en-US" sz="1200" b="0" i="0" u="none" strike="noStrike" kern="1200" baseline="0" dirty="0">
                <a:solidFill>
                  <a:schemeClr val="tx1"/>
                </a:solidFill>
                <a:latin typeface="+mn-lt"/>
                <a:ea typeface="+mn-ea"/>
                <a:cs typeface="+mn-cs"/>
              </a:rPr>
              <a:t>and for 30 bugs (14%), no fixes were suggested. In 23 cases (11%) the tests contained errors that prevented execution to reach to the point where the</a:t>
            </a:r>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(Pastore,</a:t>
            </a:r>
            <a:r>
              <a:rPr lang="en-US" b="1" baseline="0" dirty="0"/>
              <a:t> Mariani &amp; Fraser 2013)</a:t>
            </a:r>
            <a:r>
              <a:rPr lang="en-US" baseline="0" dirty="0"/>
              <a:t> </a:t>
            </a:r>
            <a:r>
              <a:rPr lang="en-US" dirty="0"/>
              <a:t>Pastore, F., Mariani, L., &amp; Fraser, G. (2013). CrowdOracles: Can the Crowd Solve the Oracle Problem. In </a:t>
            </a:r>
            <a:r>
              <a:rPr lang="en-US" i="1" dirty="0"/>
              <a:t>International Conference on Software Testing, Verification and Validation (ICST)</a:t>
            </a:r>
            <a:r>
              <a:rPr lang="en-US" dirty="0"/>
              <a:t>.</a:t>
            </a:r>
          </a:p>
          <a:p>
            <a:endParaRPr lang="pt-BR" dirty="0"/>
          </a:p>
          <a:p>
            <a:endParaRPr lang="pt-BR" dirty="0"/>
          </a:p>
          <a:p>
            <a:endParaRPr lang="pt-BR" dirty="0"/>
          </a:p>
          <a:p>
            <a:r>
              <a:rPr lang="pt-BR" dirty="0"/>
              <a:t>------------------------------------------------------------</a:t>
            </a:r>
            <a:br>
              <a:rPr lang="pt-BR" dirty="0"/>
            </a:br>
            <a:r>
              <a:rPr lang="en-US" dirty="0"/>
              <a:t>Just a review - can we do crowdsourcing in se?</a:t>
            </a:r>
          </a:p>
          <a:p>
            <a:r>
              <a:rPr lang="en-US" dirty="0"/>
              <a:t>[16:07:08] André van der Hoek: Well, some attempts have been made - or can list them.</a:t>
            </a:r>
          </a:p>
          <a:p>
            <a:r>
              <a:rPr lang="en-US" dirty="0"/>
              <a:t>[16:07:27] André van der Hoek: and then move on to the next slide - my work is about debugging.</a:t>
            </a:r>
          </a:p>
          <a:p>
            <a:endParaRPr lang="en-US" dirty="0"/>
          </a:p>
        </p:txBody>
      </p:sp>
      <p:sp>
        <p:nvSpPr>
          <p:cNvPr id="4" name="Slide Number Placeholder 3"/>
          <p:cNvSpPr>
            <a:spLocks noGrp="1"/>
          </p:cNvSpPr>
          <p:nvPr>
            <p:ph type="sldNum" sz="quarter" idx="10"/>
          </p:nvPr>
        </p:nvSpPr>
        <p:spPr/>
        <p:txBody>
          <a:bodyPr/>
          <a:lstStyle/>
          <a:p>
            <a:fld id="{F6DBE173-83F8-4548-ABC0-17E43A633B17}" type="slidenum">
              <a:rPr lang="en-US" smtClean="0"/>
              <a:t>5</a:t>
            </a:fld>
            <a:endParaRPr lang="en-US" dirty="0"/>
          </a:p>
        </p:txBody>
      </p:sp>
    </p:spTree>
    <p:extLst>
      <p:ext uri="{BB962C8B-B14F-4D97-AF65-F5344CB8AC3E}">
        <p14:creationId xmlns:p14="http://schemas.microsoft.com/office/powerpoint/2010/main" val="23204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u="none" dirty="0"/>
              <a:t>SCENARIO </a:t>
            </a:r>
          </a:p>
          <a:p>
            <a:r>
              <a:rPr lang="en-US" i="0" u="none" dirty="0"/>
              <a:t>Slide-1</a:t>
            </a:r>
          </a:p>
          <a:p>
            <a:r>
              <a:rPr lang="en-US" i="0" u="none" dirty="0"/>
              <a:t>Scenario (explain the chart)</a:t>
            </a:r>
          </a:p>
          <a:p>
            <a:r>
              <a:rPr lang="en-US" i="0" u="none" dirty="0"/>
              <a:t>Start with failing Java methods being crowdsourced via an open call to an undefined large</a:t>
            </a:r>
            <a:r>
              <a:rPr lang="en-US" i="0" u="none" baseline="0" dirty="0"/>
              <a:t> group of</a:t>
            </a:r>
            <a:r>
              <a:rPr lang="en-US" i="0" u="none" dirty="0"/>
              <a:t> workers</a:t>
            </a:r>
          </a:p>
          <a:p>
            <a:r>
              <a:rPr lang="en-US" i="0" u="none" dirty="0"/>
              <a:t>Recruit workers</a:t>
            </a:r>
            <a:r>
              <a:rPr lang="en-US" i="0" u="none" baseline="0" dirty="0"/>
              <a:t> from </a:t>
            </a:r>
            <a:r>
              <a:rPr lang="en-US" i="0" u="none" dirty="0"/>
              <a:t>a microtasking platform</a:t>
            </a:r>
          </a:p>
          <a:p>
            <a:r>
              <a:rPr lang="en-US" i="0" u="none" dirty="0"/>
              <a:t>Execute task in an external interface specially created to collect worker responses</a:t>
            </a:r>
          </a:p>
          <a:p>
            <a:r>
              <a:rPr lang="en-US" i="0" u="none" dirty="0"/>
              <a:t>Aggregate outcomes to predict the location of a fault inside a method.</a:t>
            </a:r>
          </a:p>
          <a:p>
            <a:endParaRPr lang="en-US" i="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dirty="0"/>
              <a:t>MOTIVATION:</a:t>
            </a:r>
            <a:r>
              <a:rPr lang="en-US" i="0" u="none"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u="none" baseline="0" dirty="0"/>
              <a:t>With so many automated tools for fault localization, why would we even want to do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u="none"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0" u="none" baseline="0" dirty="0"/>
              <a:t>Faster work, by means of parallelization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0" u="none" baseline="0" dirty="0"/>
              <a:t>Cheaper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0" u="none" baseline="0" dirty="0"/>
              <a:t>Use available work time because microtasks take little time to complete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0" u="none" baseline="0" dirty="0"/>
              <a:t>Spread knowledge about the code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i="0" u="none" baseline="0" dirty="0"/>
              <a:t>Train new programmers on a source code</a:t>
            </a:r>
          </a:p>
          <a:p>
            <a:endParaRPr lang="en-US" i="0" u="none" dirty="0"/>
          </a:p>
          <a:p>
            <a:r>
              <a:rPr lang="en-US" i="0" u="none" dirty="0"/>
              <a:t>SCOPE:</a:t>
            </a:r>
          </a:p>
          <a:p>
            <a:r>
              <a:rPr lang="en-US" i="0" u="none" dirty="0"/>
              <a:t>In order to explore whether a crowd can locate faults, we started with a very simple case:</a:t>
            </a:r>
          </a:p>
          <a:p>
            <a:r>
              <a:rPr lang="en-US" i="0" u="none" dirty="0"/>
              <a:t>Faults are simple and located in one Java method that was</a:t>
            </a:r>
            <a:r>
              <a:rPr lang="en-US" i="0" u="none" baseline="0" dirty="0"/>
              <a:t> exposed by </a:t>
            </a:r>
            <a:r>
              <a:rPr lang="en-US" i="0" u="none" dirty="0"/>
              <a:t>a unit test failure</a:t>
            </a:r>
          </a:p>
          <a:p>
            <a:r>
              <a:rPr lang="en-US" i="0" u="none" dirty="0"/>
              <a:t>Hence, the fault is already located at the method level. The</a:t>
            </a:r>
            <a:r>
              <a:rPr lang="en-US" i="0" u="none" baseline="0" dirty="0"/>
              <a:t> mission of the crowd is to discover where within the method the fault is.</a:t>
            </a:r>
            <a:endParaRPr lang="en-US" i="0" u="none" dirty="0"/>
          </a:p>
          <a:p>
            <a:endParaRPr lang="en-US" u="sng" dirty="0"/>
          </a:p>
          <a:p>
            <a:endParaRPr lang="en-US" u="sng" dirty="0"/>
          </a:p>
          <a:p>
            <a:r>
              <a:rPr lang="en-US" u="sng" dirty="0"/>
              <a:t>Goal:</a:t>
            </a:r>
            <a:r>
              <a:rPr lang="en-US" dirty="0"/>
              <a:t> Investigate whether a crowd can actually locate the fault that was exposed by a failed unit test</a:t>
            </a:r>
          </a:p>
          <a:p>
            <a:r>
              <a:rPr lang="en-US" u="sng" dirty="0"/>
              <a:t>First step:</a:t>
            </a:r>
            <a:r>
              <a:rPr lang="en-US" dirty="0"/>
              <a:t> Unit test failures that are caused by faults located in a single Java method</a:t>
            </a:r>
          </a:p>
          <a:p>
            <a:r>
              <a:rPr lang="en-US" u="sng" dirty="0"/>
              <a:t>We are not yet:</a:t>
            </a:r>
          </a:p>
          <a:p>
            <a:pPr lvl="1"/>
            <a:r>
              <a:rPr lang="en-US" dirty="0"/>
              <a:t>Automating the selection of the Java method that will be crowdsourced</a:t>
            </a:r>
          </a:p>
          <a:p>
            <a:pPr lvl="1"/>
            <a:r>
              <a:rPr lang="en-US" dirty="0"/>
              <a:t>Handling failures caused by multiple faults or faults affecting global states</a:t>
            </a:r>
          </a:p>
          <a:p>
            <a:pPr lvl="1"/>
            <a:r>
              <a:rPr lang="en-US" dirty="0"/>
              <a:t>Deciding</a:t>
            </a:r>
            <a:r>
              <a:rPr lang="en-US" baseline="0" dirty="0"/>
              <a:t> which </a:t>
            </a:r>
            <a:r>
              <a:rPr lang="en-US" dirty="0"/>
              <a:t>questions</a:t>
            </a:r>
            <a:r>
              <a:rPr lang="en-US" baseline="0" dirty="0"/>
              <a:t> to ask and when as we make sense of workers answers</a:t>
            </a:r>
          </a:p>
          <a:p>
            <a:pPr lvl="1"/>
            <a:endParaRPr lang="en-US" baseline="0" dirty="0"/>
          </a:p>
          <a:p>
            <a:pPr lvl="0"/>
            <a:r>
              <a:rPr lang="en-US" baseline="0" dirty="0"/>
              <a:t>Concerning the scope of my exploration:</a:t>
            </a:r>
          </a:p>
          <a:p>
            <a:pPr lvl="0"/>
            <a:r>
              <a:rPr lang="en-US" baseline="0" dirty="0"/>
              <a:t>Single java methods = the actual failing method, however, the reality of unit test is that multiple methods are called, even </a:t>
            </a:r>
            <a:r>
              <a:rPr lang="en-US" baseline="0" dirty="0" err="1"/>
              <a:t>whe</a:t>
            </a:r>
            <a:r>
              <a:rPr lang="en-US" baseline="0" dirty="0"/>
              <a:t> are dealing with target method of test</a:t>
            </a:r>
          </a:p>
          <a:p>
            <a:pPr lvl="0"/>
            <a:r>
              <a:rPr lang="en-US" baseline="0" dirty="0"/>
              <a:t>Simple bugs= faults are located at a single line of code, most people can identify it by simply reading the source code, i.e., people don’t need to  inspecting the runtime state at the moment of the failure in order to locate the fault. Hence, I am dealing yet with faults related to global states or even concurrency bugs.</a:t>
            </a:r>
          </a:p>
          <a:p>
            <a:pPr lvl="0"/>
            <a:r>
              <a:rPr lang="en-US" baseline="0" dirty="0"/>
              <a:t>Nonetheless, simple bugs are pervasive. A recent study show that up to 40% of bug fixes affected a single file. </a:t>
            </a:r>
            <a:r>
              <a:rPr lang="en-US" baseline="0" dirty="0" err="1"/>
              <a:t>Anedoctally</a:t>
            </a:r>
            <a:r>
              <a:rPr lang="en-US" baseline="0" dirty="0"/>
              <a:t>, how many of us were once debugging for a few long minutes and colleague comes, looks over our shoulder, and quickly pinpoints the line that is the culprit of the mysterious failure? In other words, the enacting of the given enough eyes and all bugs are shallow (Raymond – the Cathedral and the </a:t>
            </a:r>
            <a:r>
              <a:rPr lang="en-US" baseline="0" dirty="0" err="1"/>
              <a:t>Baazar</a:t>
            </a:r>
            <a:r>
              <a:rPr lang="en-US" baseline="0" dirty="0"/>
              <a:t>).</a:t>
            </a:r>
          </a:p>
          <a:p>
            <a:pPr lvl="0"/>
            <a:endParaRPr lang="en-US" baseline="0" dirty="0"/>
          </a:p>
          <a:p>
            <a:pPr lvl="0"/>
            <a:endParaRPr lang="en-US" baseline="0" dirty="0"/>
          </a:p>
          <a:p>
            <a:r>
              <a:rPr lang="en-US" dirty="0"/>
              <a:t>How to partition fault localization among multiple workers?</a:t>
            </a:r>
          </a:p>
          <a:p>
            <a:endParaRPr lang="en-US" dirty="0"/>
          </a:p>
          <a:p>
            <a:r>
              <a:rPr lang="en-US" dirty="0"/>
              <a:t>How to recruit enough workers with basic programming skill?</a:t>
            </a:r>
          </a:p>
          <a:p>
            <a:endParaRPr lang="en-US" dirty="0"/>
          </a:p>
          <a:p>
            <a:r>
              <a:rPr lang="en-US" dirty="0"/>
              <a:t>How to distribute microtasks?</a:t>
            </a:r>
          </a:p>
          <a:p>
            <a:endParaRPr lang="en-US" dirty="0"/>
          </a:p>
          <a:p>
            <a:r>
              <a:rPr lang="en-US" dirty="0"/>
              <a:t>What type of work is meaningful to be performed as microtasks?</a:t>
            </a:r>
          </a:p>
          <a:p>
            <a:endParaRPr lang="en-US" dirty="0"/>
          </a:p>
          <a:p>
            <a:r>
              <a:rPr lang="en-US" dirty="0"/>
              <a:t>How to aggregate the outcomes?</a:t>
            </a:r>
          </a:p>
          <a:p>
            <a:pPr lvl="0"/>
            <a:endParaRPr lang="en-US" baseline="0" dirty="0"/>
          </a:p>
          <a:p>
            <a:pPr lvl="0"/>
            <a:endParaRPr lang="en-US" dirty="0"/>
          </a:p>
        </p:txBody>
      </p:sp>
      <p:sp>
        <p:nvSpPr>
          <p:cNvPr id="4" name="Slide Number Placeholder 3"/>
          <p:cNvSpPr>
            <a:spLocks noGrp="1"/>
          </p:cNvSpPr>
          <p:nvPr>
            <p:ph type="sldNum" sz="quarter" idx="10"/>
          </p:nvPr>
        </p:nvSpPr>
        <p:spPr/>
        <p:txBody>
          <a:bodyPr/>
          <a:lstStyle/>
          <a:p>
            <a:fld id="{84EDED14-5C91-4A8C-B43B-A192E9D71FC1}" type="slidenum">
              <a:rPr lang="en-US" smtClean="0"/>
              <a:t>12</a:t>
            </a:fld>
            <a:endParaRPr lang="en-US"/>
          </a:p>
        </p:txBody>
      </p:sp>
    </p:spTree>
    <p:extLst>
      <p:ext uri="{BB962C8B-B14F-4D97-AF65-F5344CB8AC3E}">
        <p14:creationId xmlns:p14="http://schemas.microsoft.com/office/powerpoint/2010/main" val="3595100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Colors to focus worker on the most frequently used information</a:t>
            </a:r>
          </a:p>
          <a:p>
            <a:pPr marL="228600" indent="-228600">
              <a:buAutoNum type="arabicPeriod"/>
            </a:pPr>
            <a:r>
              <a:rPr lang="en-US" baseline="0" dirty="0"/>
              <a:t>Progress bar so workers can gauge the time they spend in each microtask</a:t>
            </a:r>
          </a:p>
          <a:p>
            <a:pPr marL="228600" indent="-228600">
              <a:buAutoNum type="arabicPeriod"/>
            </a:pPr>
            <a:r>
              <a:rPr lang="en-US" baseline="0" dirty="0"/>
              <a:t>Quit button to collect the reasons for quitting</a:t>
            </a:r>
          </a:p>
          <a:p>
            <a:pPr marL="228600" indent="-228600">
              <a:buAutoNum type="arabicPeriod"/>
            </a:pPr>
            <a:r>
              <a:rPr lang="en-US" baseline="0" dirty="0"/>
              <a:t>Information available</a:t>
            </a:r>
          </a:p>
          <a:p>
            <a:pPr marL="228600" indent="-228600">
              <a:buAutoNum type="arabicPeriod"/>
            </a:pPr>
            <a:r>
              <a:rPr lang="en-US" baseline="0" dirty="0"/>
              <a:t>Redundancy to increase efficiency (yellow highlight and blue highlight)</a:t>
            </a:r>
          </a:p>
          <a:p>
            <a:pPr marL="228600" indent="-228600">
              <a:buAutoNum type="arabicPeriod"/>
            </a:pPr>
            <a:r>
              <a:rPr lang="en-US" baseline="0" dirty="0"/>
              <a:t>Answer design</a:t>
            </a:r>
          </a:p>
          <a:p>
            <a:pPr marL="685800" lvl="1" indent="-228600">
              <a:buAutoNum type="arabicPeriod"/>
            </a:pPr>
            <a:r>
              <a:rPr lang="en-US" baseline="0" dirty="0"/>
              <a:t>3 types of answers only, I don’t know first</a:t>
            </a:r>
          </a:p>
          <a:p>
            <a:pPr marL="685800" lvl="1" indent="-228600">
              <a:buAutoNum type="arabicPeriod"/>
            </a:pPr>
            <a:r>
              <a:rPr lang="en-US" baseline="0" dirty="0"/>
              <a:t>Separate confidence level from answer option</a:t>
            </a:r>
          </a:p>
          <a:p>
            <a:pPr marL="685800" lvl="1" indent="-228600">
              <a:buAutoNum type="arabicPeriod"/>
            </a:pPr>
            <a:r>
              <a:rPr lang="en-US" dirty="0"/>
              <a:t>Explanation because</a:t>
            </a:r>
            <a:r>
              <a:rPr lang="en-US" baseline="0" dirty="0"/>
              <a:t> (see below)</a:t>
            </a:r>
            <a:endParaRPr lang="en-US" dirty="0"/>
          </a:p>
          <a:p>
            <a:endParaRPr lang="en-US" dirty="0"/>
          </a:p>
          <a:p>
            <a:r>
              <a:rPr lang="en-US" b="1" dirty="0"/>
              <a:t>About explanation</a:t>
            </a:r>
            <a:r>
              <a:rPr lang="en-US" b="1" baseline="0" dirty="0"/>
              <a:t> text field</a:t>
            </a:r>
            <a:endParaRPr lang="en-US" b="1" dirty="0"/>
          </a:p>
          <a:p>
            <a:r>
              <a:rPr lang="en-US" dirty="0"/>
              <a:t>Explanation</a:t>
            </a:r>
            <a:r>
              <a:rPr lang="en-US" baseline="0" dirty="0"/>
              <a:t> is important to understand the rationale that supported the worker’s answer choice. For example, if the workers answered “yes, there is an issue”, what is the hypothesis for the failure, i.e., how a fault is causing a failure? If they say I don’t know, what was the difficulty they faced? For instance, they need more context about how the code is being used or how it relates to other parts of the system, or they needed more information about the program state or the specifications. If they say No, why are they confident that the failure is not in that program statement?</a:t>
            </a:r>
          </a:p>
          <a:p>
            <a:endParaRPr lang="en-US" baseline="0" dirty="0"/>
          </a:p>
          <a:p>
            <a:r>
              <a:rPr lang="en-US" baseline="0" dirty="0"/>
              <a:t>Such explanations can also be used to later on by the programmer who will fix the fault.</a:t>
            </a:r>
          </a:p>
          <a:p>
            <a:endParaRPr lang="en-US" baseline="0" dirty="0"/>
          </a:p>
          <a:p>
            <a:endParaRPr lang="en-US" baseline="0" dirty="0"/>
          </a:p>
          <a:p>
            <a:r>
              <a:rPr lang="en-US" baseline="0" dirty="0"/>
              <a:t>-----------------------------------------------------------------------------------------</a:t>
            </a:r>
          </a:p>
          <a:p>
            <a:endParaRPr lang="en-US" baseline="0" dirty="0"/>
          </a:p>
          <a:p>
            <a:r>
              <a:rPr lang="en-US" baseline="0" dirty="0"/>
              <a:t>Comments:</a:t>
            </a:r>
          </a:p>
          <a:p>
            <a:r>
              <a:rPr lang="en-US" baseline="0" dirty="0"/>
              <a:t>Holger - replay the unit test, show execution states, lost of context when move from one method to another, </a:t>
            </a:r>
          </a:p>
          <a:p>
            <a:r>
              <a:rPr lang="en-US" baseline="0" dirty="0"/>
              <a:t>Leen – are people allowed to debug the software</a:t>
            </a:r>
          </a:p>
          <a:p>
            <a:r>
              <a:rPr lang="en-US" baseline="0" dirty="0" err="1"/>
              <a:t>Joachin</a:t>
            </a:r>
            <a:r>
              <a:rPr lang="en-US" baseline="0" dirty="0"/>
              <a:t> – do they have access the test?</a:t>
            </a:r>
            <a:endParaRPr lang="en-US" dirty="0"/>
          </a:p>
        </p:txBody>
      </p:sp>
      <p:sp>
        <p:nvSpPr>
          <p:cNvPr id="4" name="Slide Number Placeholder 3"/>
          <p:cNvSpPr>
            <a:spLocks noGrp="1"/>
          </p:cNvSpPr>
          <p:nvPr>
            <p:ph type="sldNum" sz="quarter" idx="10"/>
          </p:nvPr>
        </p:nvSpPr>
        <p:spPr/>
        <p:txBody>
          <a:bodyPr/>
          <a:lstStyle/>
          <a:p>
            <a:fld id="{84EDED14-5C91-4A8C-B43B-A192E9D71FC1}" type="slidenum">
              <a:rPr lang="en-US" smtClean="0"/>
              <a:t>13</a:t>
            </a:fld>
            <a:endParaRPr lang="en-US"/>
          </a:p>
        </p:txBody>
      </p:sp>
    </p:spTree>
    <p:extLst>
      <p:ext uri="{BB962C8B-B14F-4D97-AF65-F5344CB8AC3E}">
        <p14:creationId xmlns:p14="http://schemas.microsoft.com/office/powerpoint/2010/main" val="169100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EDED14-5C91-4A8C-B43B-A192E9D71FC1}" type="slidenum">
              <a:rPr lang="en-US" smtClean="0"/>
              <a:t>14</a:t>
            </a:fld>
            <a:endParaRPr lang="en-US"/>
          </a:p>
        </p:txBody>
      </p:sp>
    </p:spTree>
    <p:extLst>
      <p:ext uri="{BB962C8B-B14F-4D97-AF65-F5344CB8AC3E}">
        <p14:creationId xmlns:p14="http://schemas.microsoft.com/office/powerpoint/2010/main" val="168032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a:t>We applied </a:t>
            </a:r>
            <a:r>
              <a:rPr lang="en-US" dirty="0"/>
              <a:t>filters for other sets </a:t>
            </a:r>
            <a:r>
              <a:rPr lang="en-US"/>
              <a:t>of features</a:t>
            </a:r>
            <a:r>
              <a:rPr lang="en-US" dirty="0"/>
              <a:t>. I filtered workers by </a:t>
            </a:r>
            <a:r>
              <a:rPr lang="en-US" sz="1200" dirty="0"/>
              <a:t>test score, profession</a:t>
            </a:r>
            <a:r>
              <a:rPr lang="en-US" sz="1200"/>
              <a:t>, and years </a:t>
            </a:r>
            <a:r>
              <a:rPr lang="en-US" sz="1200" dirty="0"/>
              <a:t>of experience</a:t>
            </a:r>
            <a:r>
              <a:rPr lang="en-US" sz="1200"/>
              <a:t>. Answers </a:t>
            </a:r>
            <a:r>
              <a:rPr lang="en-US" sz="1200" dirty="0"/>
              <a:t>were filtered </a:t>
            </a:r>
            <a:r>
              <a:rPr lang="en-US" sz="1200"/>
              <a:t>by duration</a:t>
            </a:r>
            <a:r>
              <a:rPr lang="en-US" sz="1200" dirty="0"/>
              <a:t>, confidence, difficulty</a:t>
            </a:r>
            <a:r>
              <a:rPr lang="en-US" sz="1200"/>
              <a:t>, explanation </a:t>
            </a:r>
            <a:r>
              <a:rPr lang="en-US" sz="1200" dirty="0"/>
              <a:t>size.</a:t>
            </a:r>
          </a:p>
          <a:p>
            <a:endParaRPr lang="en-US" dirty="0"/>
          </a:p>
          <a:p>
            <a:r>
              <a:rPr lang="en-US"/>
              <a:t>After applying a </a:t>
            </a:r>
            <a:r>
              <a:rPr lang="en-US" dirty="0"/>
              <a:t>set of filters,</a:t>
            </a:r>
            <a:r>
              <a:rPr lang="en-US" baseline="0" dirty="0"/>
              <a:t> </a:t>
            </a:r>
            <a:r>
              <a:rPr lang="en-US" baseline="0"/>
              <a:t>we obtained </a:t>
            </a:r>
            <a:r>
              <a:rPr lang="en-US" baseline="0" dirty="0"/>
              <a:t>different subgroups of </a:t>
            </a:r>
            <a:r>
              <a:rPr lang="en-US" baseline="0"/>
              <a:t>workers that we call </a:t>
            </a:r>
            <a:r>
              <a:rPr lang="en-US" baseline="0" dirty="0"/>
              <a:t>subcrowds, </a:t>
            </a:r>
            <a:r>
              <a:rPr lang="en-US" baseline="0"/>
              <a:t>who also located all 8 faults</a:t>
            </a:r>
            <a:r>
              <a:rPr lang="en-US" baseline="0" dirty="0"/>
              <a:t>, but with different levels of </a:t>
            </a:r>
            <a:r>
              <a:rPr lang="en-US" baseline="0"/>
              <a:t>precision and recall. Table-x </a:t>
            </a:r>
            <a:r>
              <a:rPr lang="en-US" baseline="0" dirty="0"/>
              <a:t>shows 8 of these subcrowds </a:t>
            </a:r>
            <a:r>
              <a:rPr lang="en-US" baseline="0"/>
              <a:t>in detail</a:t>
            </a:r>
            <a:r>
              <a:rPr lang="en-US" baseline="0" dirty="0"/>
              <a:t>. </a:t>
            </a:r>
            <a:r>
              <a:rPr lang="en-US" baseline="0"/>
              <a:t>We can </a:t>
            </a:r>
            <a:r>
              <a:rPr lang="en-US" baseline="0" dirty="0"/>
              <a:t>see in </a:t>
            </a:r>
            <a:r>
              <a:rPr lang="en-US" baseline="0"/>
              <a:t>the table that a </a:t>
            </a:r>
            <a:r>
              <a:rPr lang="en-US" baseline="0" dirty="0"/>
              <a:t>subcrowd composed solely by </a:t>
            </a:r>
            <a:r>
              <a:rPr lang="en-US" baseline="0"/>
              <a:t>non-students had </a:t>
            </a:r>
            <a:r>
              <a:rPr lang="en-US" baseline="0" dirty="0"/>
              <a:t>the highest F1 score. </a:t>
            </a:r>
            <a:r>
              <a:rPr lang="en-US" baseline="0"/>
              <a:t>Notice also that </a:t>
            </a:r>
            <a:r>
              <a:rPr lang="en-US" baseline="0" dirty="0"/>
              <a:t>these </a:t>
            </a:r>
            <a:r>
              <a:rPr lang="en-US" baseline="0"/>
              <a:t>subcrowds are </a:t>
            </a:r>
            <a:r>
              <a:rPr lang="en-US" baseline="0" dirty="0"/>
              <a:t>not disjoint sets, </a:t>
            </a:r>
            <a:r>
              <a:rPr lang="en-US" baseline="0"/>
              <a:t>for instance</a:t>
            </a:r>
            <a:r>
              <a:rPr lang="en-US" baseline="0" dirty="0"/>
              <a:t>, &gt;80% score </a:t>
            </a:r>
            <a:r>
              <a:rPr lang="en-US" baseline="0"/>
              <a:t>non-students contain </a:t>
            </a:r>
            <a:r>
              <a:rPr lang="en-US" baseline="0" dirty="0"/>
              <a:t>the subcrowd of 100% score students, therefore, </a:t>
            </a:r>
            <a:r>
              <a:rPr lang="en-US" baseline="0"/>
              <a:t>they have </a:t>
            </a:r>
            <a:r>
              <a:rPr lang="en-US" baseline="0" dirty="0"/>
              <a:t>different number of workers, which imply different costs. </a:t>
            </a:r>
          </a:p>
        </p:txBody>
      </p:sp>
      <p:sp>
        <p:nvSpPr>
          <p:cNvPr id="4" name="Slide Number Placeholder 3"/>
          <p:cNvSpPr>
            <a:spLocks noGrp="1"/>
          </p:cNvSpPr>
          <p:nvPr>
            <p:ph type="sldNum" sz="quarter" idx="10"/>
          </p:nvPr>
        </p:nvSpPr>
        <p:spPr/>
        <p:txBody>
          <a:bodyPr/>
          <a:lstStyle/>
          <a:p>
            <a:fld id="{14AFBC83-0849-47CB-939E-954F49D0C8AD}" type="slidenum">
              <a:rPr lang="en-US" smtClean="0"/>
              <a:t>15</a:t>
            </a:fld>
            <a:endParaRPr lang="en-US"/>
          </a:p>
        </p:txBody>
      </p:sp>
    </p:spTree>
    <p:extLst>
      <p:ext uri="{BB962C8B-B14F-4D97-AF65-F5344CB8AC3E}">
        <p14:creationId xmlns:p14="http://schemas.microsoft.com/office/powerpoint/2010/main" val="357867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4822-C442-4E49-83A9-70C1C148E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2D9D52-FEE1-413D-9523-C3E211BC6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40858-C1F3-4368-959A-661911C216D2}"/>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DB33FC71-D14E-45D7-8083-715CAC177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2C55A-30E6-41D9-AF0E-6660E7DD0605}"/>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423238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C5EC-FFC0-4D52-964F-7496D5A3AE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D6AFE-D1D8-4182-A21C-A02F481CA4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E1674-2DFB-43C2-8530-3D86956247BD}"/>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C70B3D89-F0E4-4051-806E-A866CBCDC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55522-9F26-4E01-8511-3E25621F10B9}"/>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32512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5DA7F-44D0-483E-9970-C9EC1A56A0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FAE16-EFE4-45F9-8CDC-7092A0B5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9111-EF55-4C34-BA8A-38964EA36DAE}"/>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D5F05AD1-667A-4053-8FB6-CBCD3FD2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96678-08AD-4400-84A8-B7DE1E34E0AC}"/>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324577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1FA1-F319-43E8-8998-102EEDF0A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3F5D52-9469-4BC9-B2D5-86FA030529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4EF3C-7430-4C58-AFFB-B6895F2ED7CB}"/>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871070EC-06B3-474E-B18A-8D9D97BC8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EDC64-B8F9-48FE-85A2-87A818196A0E}"/>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424440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C165-835F-4964-ABCC-4084BA723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7B127-BC80-4560-8832-8ABEF37E5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AD7645-27D8-44B0-83F5-87331412C0C0}"/>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8E4D8475-41E0-4C2F-B7FF-F765B9E3D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751B7-62C9-4765-B129-DBDA43AE251C}"/>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374527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A544-9FD8-476B-8BF4-30F25FE5B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6F99A-1D38-4948-BEF9-4798841E4C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0C451D-0385-4B1F-BD04-90BF217964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5C954-2EE4-42B3-BDA0-B60572BECCDB}"/>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6" name="Footer Placeholder 5">
            <a:extLst>
              <a:ext uri="{FF2B5EF4-FFF2-40B4-BE49-F238E27FC236}">
                <a16:creationId xmlns:a16="http://schemas.microsoft.com/office/drawing/2014/main" id="{4B0EBC24-D016-412C-8C7D-0CEA4E834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46441-9246-411A-A03F-6F19ADE8B6D9}"/>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39887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222F-8722-4D79-9AD1-148464C59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86264-3E41-41F1-B7DF-3F9BCB4A3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353F59-9B5E-41FE-8D0D-88265BD4F3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B1C571-387B-4588-A95C-D2D6C34AA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D554BE-D0EB-4C51-9756-60FA8D67F3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55998C-FE00-4EE4-B64F-6C06EF9ABDA8}"/>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8" name="Footer Placeholder 7">
            <a:extLst>
              <a:ext uri="{FF2B5EF4-FFF2-40B4-BE49-F238E27FC236}">
                <a16:creationId xmlns:a16="http://schemas.microsoft.com/office/drawing/2014/main" id="{70F1C4A8-4F93-4F64-854B-43855BB02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AC33D-8D3F-43BA-BC3A-2569FFFDDFD5}"/>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108946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A8A6-7DB7-4B37-87B2-DF66EC19F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F24BC-B549-438B-8470-A5B34729D410}"/>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4" name="Footer Placeholder 3">
            <a:extLst>
              <a:ext uri="{FF2B5EF4-FFF2-40B4-BE49-F238E27FC236}">
                <a16:creationId xmlns:a16="http://schemas.microsoft.com/office/drawing/2014/main" id="{4360B14F-7DB7-46A2-9CBD-5D8F2DB48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53E9A-DCB7-4F79-ACAD-2E989A3D62AD}"/>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123811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D0A57-465D-4EE4-ADD9-12F575DD530C}"/>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3" name="Footer Placeholder 2">
            <a:extLst>
              <a:ext uri="{FF2B5EF4-FFF2-40B4-BE49-F238E27FC236}">
                <a16:creationId xmlns:a16="http://schemas.microsoft.com/office/drawing/2014/main" id="{EE6090D8-67F2-4AED-8F16-C88C262A1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F50981-A11C-4DF4-926D-CD2B3A587350}"/>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407132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CA79-3E4A-4317-9018-D23BBCF95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F1A5A1-93DA-49F3-9505-9E5AC4B48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53F50-EFEC-4AEF-8FED-9DCBA434F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CF5029-F24D-4BBC-9174-69E37812FDED}"/>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6" name="Footer Placeholder 5">
            <a:extLst>
              <a:ext uri="{FF2B5EF4-FFF2-40B4-BE49-F238E27FC236}">
                <a16:creationId xmlns:a16="http://schemas.microsoft.com/office/drawing/2014/main" id="{6F8E25B2-B8C3-4A3F-9D97-08E7FC552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0BFA8-143A-4623-9074-2647D5CB7764}"/>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77957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7B4E-0F42-4410-9F87-5F658C8E5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050FE8-95E6-4583-82D3-58CCEAAB7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E8F86-4427-4F36-829C-7D293B89E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FFE7B6-10B6-4DB1-B7F1-6E653639B491}"/>
              </a:ext>
            </a:extLst>
          </p:cNvPr>
          <p:cNvSpPr>
            <a:spLocks noGrp="1"/>
          </p:cNvSpPr>
          <p:nvPr>
            <p:ph type="dt" sz="half" idx="10"/>
          </p:nvPr>
        </p:nvSpPr>
        <p:spPr/>
        <p:txBody>
          <a:bodyPr/>
          <a:lstStyle/>
          <a:p>
            <a:fld id="{C2626E9E-526B-4F0A-ADBB-C202ADAF0E87}" type="datetimeFigureOut">
              <a:rPr lang="en-US" smtClean="0"/>
              <a:t>2/16/2018</a:t>
            </a:fld>
            <a:endParaRPr lang="en-US"/>
          </a:p>
        </p:txBody>
      </p:sp>
      <p:sp>
        <p:nvSpPr>
          <p:cNvPr id="6" name="Footer Placeholder 5">
            <a:extLst>
              <a:ext uri="{FF2B5EF4-FFF2-40B4-BE49-F238E27FC236}">
                <a16:creationId xmlns:a16="http://schemas.microsoft.com/office/drawing/2014/main" id="{44CCDEED-1ED3-403A-B94D-4485763EF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06B51-9998-4DC7-BBC9-5507C1231835}"/>
              </a:ext>
            </a:extLst>
          </p:cNvPr>
          <p:cNvSpPr>
            <a:spLocks noGrp="1"/>
          </p:cNvSpPr>
          <p:nvPr>
            <p:ph type="sldNum" sz="quarter" idx="12"/>
          </p:nvPr>
        </p:nvSpPr>
        <p:spPr/>
        <p:txBody>
          <a:bodyPr/>
          <a:lstStyle/>
          <a:p>
            <a:fld id="{0E757384-44B9-4C60-A4C1-F3D4A68E86B8}" type="slidenum">
              <a:rPr lang="en-US" smtClean="0"/>
              <a:t>‹#›</a:t>
            </a:fld>
            <a:endParaRPr lang="en-US"/>
          </a:p>
        </p:txBody>
      </p:sp>
    </p:spTree>
    <p:extLst>
      <p:ext uri="{BB962C8B-B14F-4D97-AF65-F5344CB8AC3E}">
        <p14:creationId xmlns:p14="http://schemas.microsoft.com/office/powerpoint/2010/main" val="103882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79CC9-8AB6-4FAB-9F18-8D377C3F6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D2001-A7CE-4813-80B4-B2DD6403D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204C0-F38D-40A8-B23A-18DA3780A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26E9E-526B-4F0A-ADBB-C202ADAF0E87}" type="datetimeFigureOut">
              <a:rPr lang="en-US" smtClean="0"/>
              <a:t>2/16/2018</a:t>
            </a:fld>
            <a:endParaRPr lang="en-US"/>
          </a:p>
        </p:txBody>
      </p:sp>
      <p:sp>
        <p:nvSpPr>
          <p:cNvPr id="5" name="Footer Placeholder 4">
            <a:extLst>
              <a:ext uri="{FF2B5EF4-FFF2-40B4-BE49-F238E27FC236}">
                <a16:creationId xmlns:a16="http://schemas.microsoft.com/office/drawing/2014/main" id="{9542CAAE-4787-4407-938B-6D861527E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EC766-DA71-4FAE-A64A-C20A02ACF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57384-44B9-4C60-A4C1-F3D4A68E86B8}" type="slidenum">
              <a:rPr lang="en-US" smtClean="0"/>
              <a:t>‹#›</a:t>
            </a:fld>
            <a:endParaRPr lang="en-US"/>
          </a:p>
        </p:txBody>
      </p:sp>
    </p:spTree>
    <p:extLst>
      <p:ext uri="{BB962C8B-B14F-4D97-AF65-F5344CB8AC3E}">
        <p14:creationId xmlns:p14="http://schemas.microsoft.com/office/powerpoint/2010/main" val="373765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68BE-B59A-4BF6-BFC9-BEEB706E15DD}"/>
              </a:ext>
            </a:extLst>
          </p:cNvPr>
          <p:cNvSpPr>
            <a:spLocks noGrp="1"/>
          </p:cNvSpPr>
          <p:nvPr>
            <p:ph type="ctrTitle"/>
          </p:nvPr>
        </p:nvSpPr>
        <p:spPr/>
        <p:txBody>
          <a:bodyPr/>
          <a:lstStyle/>
          <a:p>
            <a:r>
              <a:rPr lang="en-US" dirty="0"/>
              <a:t>Crowdsourcing Software Validation and Verification</a:t>
            </a:r>
          </a:p>
        </p:txBody>
      </p:sp>
      <p:sp>
        <p:nvSpPr>
          <p:cNvPr id="3" name="Subtitle 2">
            <a:extLst>
              <a:ext uri="{FF2B5EF4-FFF2-40B4-BE49-F238E27FC236}">
                <a16:creationId xmlns:a16="http://schemas.microsoft.com/office/drawing/2014/main" id="{C41E1A25-57DB-43C0-8D5A-866447EC3D0B}"/>
              </a:ext>
            </a:extLst>
          </p:cNvPr>
          <p:cNvSpPr>
            <a:spLocks noGrp="1"/>
          </p:cNvSpPr>
          <p:nvPr>
            <p:ph type="subTitle" idx="1"/>
          </p:nvPr>
        </p:nvSpPr>
        <p:spPr/>
        <p:txBody>
          <a:bodyPr/>
          <a:lstStyle/>
          <a:p>
            <a:r>
              <a:rPr lang="en-US" dirty="0"/>
              <a:t>Christian Adriano</a:t>
            </a:r>
          </a:p>
        </p:txBody>
      </p:sp>
    </p:spTree>
    <p:extLst>
      <p:ext uri="{BB962C8B-B14F-4D97-AF65-F5344CB8AC3E}">
        <p14:creationId xmlns:p14="http://schemas.microsoft.com/office/powerpoint/2010/main" val="242342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DDA5-35F8-4009-A5C2-D03E1D6714FE}"/>
              </a:ext>
            </a:extLst>
          </p:cNvPr>
          <p:cNvSpPr>
            <a:spLocks noGrp="1"/>
          </p:cNvSpPr>
          <p:nvPr>
            <p:ph type="title"/>
          </p:nvPr>
        </p:nvSpPr>
        <p:spPr/>
        <p:txBody>
          <a:bodyPr/>
          <a:lstStyle/>
          <a:p>
            <a:r>
              <a:rPr lang="en-US" dirty="0"/>
              <a:t>Crowd testing - Gamification</a:t>
            </a:r>
          </a:p>
        </p:txBody>
      </p:sp>
      <p:sp>
        <p:nvSpPr>
          <p:cNvPr id="7" name="Content Placeholder 6">
            <a:extLst>
              <a:ext uri="{FF2B5EF4-FFF2-40B4-BE49-F238E27FC236}">
                <a16:creationId xmlns:a16="http://schemas.microsoft.com/office/drawing/2014/main" id="{87B59D66-89CB-4F8C-987D-58ED19625800}"/>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C2B1ECA-2CE0-4259-BC90-DBB029EA9066}"/>
              </a:ext>
            </a:extLst>
          </p:cNvPr>
          <p:cNvPicPr>
            <a:picLocks noChangeAspect="1"/>
          </p:cNvPicPr>
          <p:nvPr/>
        </p:nvPicPr>
        <p:blipFill>
          <a:blip r:embed="rId2"/>
          <a:stretch>
            <a:fillRect/>
          </a:stretch>
        </p:blipFill>
        <p:spPr>
          <a:xfrm>
            <a:off x="465161" y="1337719"/>
            <a:ext cx="10888639" cy="4283930"/>
          </a:xfrm>
          <a:prstGeom prst="rect">
            <a:avLst/>
          </a:prstGeom>
        </p:spPr>
      </p:pic>
      <p:pic>
        <p:nvPicPr>
          <p:cNvPr id="9" name="Picture 8">
            <a:extLst>
              <a:ext uri="{FF2B5EF4-FFF2-40B4-BE49-F238E27FC236}">
                <a16:creationId xmlns:a16="http://schemas.microsoft.com/office/drawing/2014/main" id="{5D649A61-A7DF-4990-BF73-1CE7DE5670E3}"/>
              </a:ext>
            </a:extLst>
          </p:cNvPr>
          <p:cNvPicPr>
            <a:picLocks noChangeAspect="1"/>
          </p:cNvPicPr>
          <p:nvPr/>
        </p:nvPicPr>
        <p:blipFill>
          <a:blip r:embed="rId3"/>
          <a:stretch>
            <a:fillRect/>
          </a:stretch>
        </p:blipFill>
        <p:spPr>
          <a:xfrm>
            <a:off x="2395963" y="626517"/>
            <a:ext cx="6772275" cy="5972175"/>
          </a:xfrm>
          <a:prstGeom prst="rect">
            <a:avLst/>
          </a:prstGeom>
        </p:spPr>
      </p:pic>
    </p:spTree>
    <p:extLst>
      <p:ext uri="{BB962C8B-B14F-4D97-AF65-F5344CB8AC3E}">
        <p14:creationId xmlns:p14="http://schemas.microsoft.com/office/powerpoint/2010/main" val="408664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6157-FCE1-4A21-B71C-619C1AABB87C}"/>
              </a:ext>
            </a:extLst>
          </p:cNvPr>
          <p:cNvSpPr>
            <a:spLocks noGrp="1"/>
          </p:cNvSpPr>
          <p:nvPr>
            <p:ph type="title"/>
          </p:nvPr>
        </p:nvSpPr>
        <p:spPr/>
        <p:txBody>
          <a:bodyPr/>
          <a:lstStyle/>
          <a:p>
            <a:r>
              <a:rPr lang="en-US" dirty="0"/>
              <a:t>Crowdsourcing fault localization</a:t>
            </a:r>
          </a:p>
        </p:txBody>
      </p:sp>
      <p:sp>
        <p:nvSpPr>
          <p:cNvPr id="4" name="Text Placeholder 3">
            <a:extLst>
              <a:ext uri="{FF2B5EF4-FFF2-40B4-BE49-F238E27FC236}">
                <a16:creationId xmlns:a16="http://schemas.microsoft.com/office/drawing/2014/main" id="{B3B93784-7FDE-4F96-9435-F5CCF43C4A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058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68" y="155271"/>
            <a:ext cx="8229600" cy="555840"/>
          </a:xfrm>
        </p:spPr>
        <p:txBody>
          <a:bodyPr>
            <a:normAutofit fontScale="90000"/>
          </a:bodyPr>
          <a:lstStyle/>
          <a:p>
            <a:r>
              <a:rPr lang="en-US" dirty="0"/>
              <a:t>Open loop scenario</a:t>
            </a:r>
          </a:p>
        </p:txBody>
      </p:sp>
      <p:cxnSp>
        <p:nvCxnSpPr>
          <p:cNvPr id="38" name="Straight Arrow Connector 37"/>
          <p:cNvCxnSpPr>
            <a:cxnSpLocks/>
            <a:endCxn id="11" idx="1"/>
          </p:cNvCxnSpPr>
          <p:nvPr/>
        </p:nvCxnSpPr>
        <p:spPr>
          <a:xfrm flipV="1">
            <a:off x="3411537" y="2417930"/>
            <a:ext cx="1741847" cy="17174"/>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6" idx="1"/>
            <a:endCxn id="120" idx="3"/>
          </p:cNvCxnSpPr>
          <p:nvPr/>
        </p:nvCxnSpPr>
        <p:spPr>
          <a:xfrm flipH="1" flipV="1">
            <a:off x="3717019" y="4202822"/>
            <a:ext cx="1726450" cy="3272"/>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485181" y="1377094"/>
            <a:ext cx="2959465" cy="369332"/>
          </a:xfrm>
          <a:prstGeom prst="rect">
            <a:avLst/>
          </a:prstGeom>
          <a:noFill/>
        </p:spPr>
        <p:txBody>
          <a:bodyPr wrap="none" rtlCol="0">
            <a:spAutoFit/>
          </a:bodyPr>
          <a:lstStyle/>
          <a:p>
            <a:r>
              <a:rPr lang="en-US" b="1">
                <a:solidFill>
                  <a:schemeClr val="tx1">
                    <a:lumMod val="75000"/>
                    <a:lumOff val="25000"/>
                  </a:schemeClr>
                </a:solidFill>
              </a:rPr>
              <a:t>Recruit programmers</a:t>
            </a:r>
            <a:endParaRPr lang="en-US" b="1" dirty="0">
              <a:solidFill>
                <a:schemeClr val="tx1">
                  <a:lumMod val="75000"/>
                  <a:lumOff val="25000"/>
                </a:schemeClr>
              </a:solidFill>
            </a:endParaRPr>
          </a:p>
        </p:txBody>
      </p:sp>
      <p:cxnSp>
        <p:nvCxnSpPr>
          <p:cNvPr id="1028" name="Elbow Connector 1027"/>
          <p:cNvCxnSpPr>
            <a:cxnSpLocks/>
            <a:stCxn id="1024" idx="2"/>
            <a:endCxn id="46" idx="3"/>
          </p:cNvCxnSpPr>
          <p:nvPr/>
        </p:nvCxnSpPr>
        <p:spPr>
          <a:xfrm rot="5400000">
            <a:off x="7118937" y="2769875"/>
            <a:ext cx="923756" cy="1948683"/>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7" name="Picture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302" y="2761028"/>
            <a:ext cx="505456" cy="481388"/>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3469" y="3543028"/>
            <a:ext cx="1163004" cy="1326132"/>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0" name="TextBox 49"/>
          <p:cNvSpPr txBox="1"/>
          <p:nvPr/>
        </p:nvSpPr>
        <p:spPr>
          <a:xfrm>
            <a:off x="2078321" y="1377094"/>
            <a:ext cx="2920992" cy="369332"/>
          </a:xfrm>
          <a:prstGeom prst="rect">
            <a:avLst/>
          </a:prstGeom>
          <a:noFill/>
        </p:spPr>
        <p:txBody>
          <a:bodyPr wrap="none" rtlCol="0">
            <a:spAutoFit/>
          </a:bodyPr>
          <a:lstStyle/>
          <a:p>
            <a:r>
              <a:rPr lang="en-US" b="1">
                <a:solidFill>
                  <a:schemeClr val="tx1">
                    <a:lumMod val="75000"/>
                    <a:lumOff val="25000"/>
                  </a:schemeClr>
                </a:solidFill>
              </a:rPr>
              <a:t>Failing Java </a:t>
            </a:r>
            <a:r>
              <a:rPr lang="en-US" b="1" dirty="0">
                <a:solidFill>
                  <a:schemeClr val="tx1">
                    <a:lumMod val="75000"/>
                    <a:lumOff val="25000"/>
                  </a:schemeClr>
                </a:solidFill>
              </a:rPr>
              <a:t>methods</a:t>
            </a:r>
          </a:p>
        </p:txBody>
      </p:sp>
      <p:sp>
        <p:nvSpPr>
          <p:cNvPr id="53" name="Flowchart: Document 52"/>
          <p:cNvSpPr/>
          <p:nvPr/>
        </p:nvSpPr>
        <p:spPr>
          <a:xfrm>
            <a:off x="2598920" y="1829741"/>
            <a:ext cx="760777" cy="673433"/>
          </a:xfrm>
          <a:prstGeom prst="flowChartDocument">
            <a:avLst/>
          </a:prstGeom>
          <a:solidFill>
            <a:schemeClr val="bg1">
              <a:lumMod val="95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1" name="Rounded Rectangle 10"/>
          <p:cNvSpPr/>
          <p:nvPr/>
        </p:nvSpPr>
        <p:spPr>
          <a:xfrm>
            <a:off x="5153384" y="2115927"/>
            <a:ext cx="1735129" cy="604006"/>
          </a:xfrm>
          <a:prstGeom prst="roundRect">
            <a:avLst/>
          </a:prstGeom>
          <a:solidFill>
            <a:schemeClr val="bg1"/>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600"/>
              <a:t>Open-call </a:t>
            </a:r>
            <a:r>
              <a:rPr lang="en-US" sz="1600" dirty="0"/>
              <a:t>for contributions</a:t>
            </a:r>
          </a:p>
        </p:txBody>
      </p:sp>
      <p:sp>
        <p:nvSpPr>
          <p:cNvPr id="64" name="Flowchart: Document 63"/>
          <p:cNvSpPr/>
          <p:nvPr/>
        </p:nvSpPr>
        <p:spPr>
          <a:xfrm>
            <a:off x="2639618" y="3465974"/>
            <a:ext cx="772601" cy="864096"/>
          </a:xfrm>
          <a:prstGeom prst="flowChartDocumen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4" name="Rectangle 13"/>
          <p:cNvSpPr/>
          <p:nvPr/>
        </p:nvSpPr>
        <p:spPr>
          <a:xfrm>
            <a:off x="2639617" y="3694928"/>
            <a:ext cx="772601" cy="80679"/>
          </a:xfrm>
          <a:prstGeom prst="rect">
            <a:avLst/>
          </a:prstGeom>
          <a:solidFill>
            <a:srgbClr val="C00000"/>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 name="TextBox 17"/>
          <p:cNvSpPr txBox="1"/>
          <p:nvPr/>
        </p:nvSpPr>
        <p:spPr>
          <a:xfrm>
            <a:off x="5034226" y="3136713"/>
            <a:ext cx="2173993" cy="369332"/>
          </a:xfrm>
          <a:prstGeom prst="rect">
            <a:avLst/>
          </a:prstGeom>
          <a:noFill/>
        </p:spPr>
        <p:txBody>
          <a:bodyPr wrap="none" rtlCol="0">
            <a:spAutoFit/>
          </a:bodyPr>
          <a:lstStyle/>
          <a:p>
            <a:r>
              <a:rPr lang="en-US" b="1">
                <a:solidFill>
                  <a:schemeClr val="tx1">
                    <a:lumMod val="75000"/>
                    <a:lumOff val="25000"/>
                  </a:schemeClr>
                </a:solidFill>
              </a:rPr>
              <a:t>Complete tasks</a:t>
            </a:r>
            <a:endParaRPr lang="en-US" b="1" dirty="0">
              <a:solidFill>
                <a:schemeClr val="tx1">
                  <a:lumMod val="75000"/>
                  <a:lumOff val="25000"/>
                </a:schemeClr>
              </a:solidFill>
            </a:endParaRPr>
          </a:p>
        </p:txBody>
      </p:sp>
      <p:cxnSp>
        <p:nvCxnSpPr>
          <p:cNvPr id="69" name="Straight Arrow Connector 68"/>
          <p:cNvCxnSpPr>
            <a:cxnSpLocks/>
            <a:stCxn id="11" idx="3"/>
            <a:endCxn id="1024" idx="1"/>
          </p:cNvCxnSpPr>
          <p:nvPr/>
        </p:nvCxnSpPr>
        <p:spPr>
          <a:xfrm>
            <a:off x="6888513" y="2417930"/>
            <a:ext cx="1329495" cy="60375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302" y="2249539"/>
            <a:ext cx="505456" cy="481388"/>
          </a:xfrm>
          <a:prstGeom prst="rect">
            <a:avLst/>
          </a:prstGeom>
        </p:spPr>
      </p:pic>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302" y="1738050"/>
            <a:ext cx="505456" cy="481388"/>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03" y="2761028"/>
            <a:ext cx="505456" cy="481388"/>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03" y="2249539"/>
            <a:ext cx="505456" cy="481388"/>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903" y="1738050"/>
            <a:ext cx="505456" cy="481388"/>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2777528"/>
            <a:ext cx="505456" cy="481388"/>
          </a:xfrm>
          <a:prstGeom prst="rect">
            <a:avLst/>
          </a:prstGeom>
        </p:spPr>
      </p:pic>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2266039"/>
            <a:ext cx="505456" cy="481388"/>
          </a:xfrm>
          <a:prstGeom prst="rect">
            <a:avLst/>
          </a:prstGeom>
        </p:spPr>
      </p:pic>
      <p:pic>
        <p:nvPicPr>
          <p:cNvPr id="110" name="Picture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1754550"/>
            <a:ext cx="505456" cy="481388"/>
          </a:xfrm>
          <a:prstGeom prst="rect">
            <a:avLst/>
          </a:prstGeom>
        </p:spPr>
      </p:pic>
      <p:cxnSp>
        <p:nvCxnSpPr>
          <p:cNvPr id="111" name="Straight Arrow Connector 110"/>
          <p:cNvCxnSpPr>
            <a:cxnSpLocks/>
            <a:stCxn id="11" idx="3"/>
            <a:endCxn id="95" idx="1"/>
          </p:cNvCxnSpPr>
          <p:nvPr/>
        </p:nvCxnSpPr>
        <p:spPr>
          <a:xfrm flipV="1">
            <a:off x="6888513" y="1978744"/>
            <a:ext cx="1426390" cy="43918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cxnSpLocks/>
            <a:stCxn id="11" idx="3"/>
            <a:endCxn id="94" idx="1"/>
          </p:cNvCxnSpPr>
          <p:nvPr/>
        </p:nvCxnSpPr>
        <p:spPr>
          <a:xfrm>
            <a:off x="6888513" y="2417930"/>
            <a:ext cx="1426390" cy="72303"/>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995799" y="5157624"/>
            <a:ext cx="3467616" cy="1200329"/>
          </a:xfrm>
          <a:prstGeom prst="rect">
            <a:avLst/>
          </a:prstGeom>
          <a:noFill/>
        </p:spPr>
        <p:txBody>
          <a:bodyPr wrap="none" rtlCol="0">
            <a:spAutoFit/>
          </a:bodyPr>
          <a:lstStyle/>
          <a:p>
            <a:r>
              <a:rPr lang="en-US" b="1" u="sng" dirty="0"/>
              <a:t>Scope of </a:t>
            </a:r>
            <a:r>
              <a:rPr lang="en-US" b="1" u="sng"/>
              <a:t>our exploration</a:t>
            </a:r>
            <a:r>
              <a:rPr lang="en-US" b="1" u="sng" dirty="0"/>
              <a:t>:</a:t>
            </a:r>
          </a:p>
          <a:p>
            <a:pPr marL="285750" indent="-285750">
              <a:buFont typeface="Arial" panose="020B0604020202020204" pitchFamily="34" charset="0"/>
              <a:buChar char="•"/>
            </a:pPr>
            <a:r>
              <a:rPr lang="en-US"/>
              <a:t>Single Java </a:t>
            </a:r>
            <a:r>
              <a:rPr lang="en-US" dirty="0"/>
              <a:t>method</a:t>
            </a:r>
          </a:p>
          <a:p>
            <a:pPr marL="285750" indent="-285750">
              <a:buFont typeface="Arial" panose="020B0604020202020204" pitchFamily="34" charset="0"/>
              <a:buChar char="•"/>
            </a:pPr>
            <a:r>
              <a:rPr lang="en-US" dirty="0"/>
              <a:t>Simple bugs</a:t>
            </a:r>
          </a:p>
          <a:p>
            <a:endParaRPr lang="en-US" dirty="0"/>
          </a:p>
        </p:txBody>
      </p:sp>
      <p:sp>
        <p:nvSpPr>
          <p:cNvPr id="115" name="Flowchart: Document 114"/>
          <p:cNvSpPr/>
          <p:nvPr/>
        </p:nvSpPr>
        <p:spPr>
          <a:xfrm>
            <a:off x="2747077" y="2019609"/>
            <a:ext cx="760777" cy="703312"/>
          </a:xfrm>
          <a:prstGeom prst="flowChartDocument">
            <a:avLst/>
          </a:prstGeom>
          <a:solidFill>
            <a:schemeClr val="bg1">
              <a:lumMod val="95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16" name="Flowchart: Document 115"/>
          <p:cNvSpPr/>
          <p:nvPr/>
        </p:nvSpPr>
        <p:spPr>
          <a:xfrm>
            <a:off x="2927649" y="2203367"/>
            <a:ext cx="760777" cy="703312"/>
          </a:xfrm>
          <a:prstGeom prst="flowChartDocument">
            <a:avLst/>
          </a:prstGeom>
          <a:solidFill>
            <a:schemeClr val="bg1">
              <a:lumMod val="95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024" name="Rounded Rectangle 1023"/>
          <p:cNvSpPr/>
          <p:nvPr/>
        </p:nvSpPr>
        <p:spPr>
          <a:xfrm>
            <a:off x="8218008" y="2761028"/>
            <a:ext cx="674295" cy="521310"/>
          </a:xfrm>
          <a:prstGeom prst="roundRect">
            <a:avLst/>
          </a:prstGeom>
          <a:solidFill>
            <a:schemeClr val="bg1">
              <a:lumMod val="85000"/>
              <a:alpha val="27059"/>
            </a:schemeClr>
          </a:solidFill>
          <a:ln w="63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prstDash val="dash"/>
              </a:ln>
            </a:endParaRPr>
          </a:p>
        </p:txBody>
      </p:sp>
      <p:sp>
        <p:nvSpPr>
          <p:cNvPr id="118" name="Flowchart: Document 117"/>
          <p:cNvSpPr/>
          <p:nvPr/>
        </p:nvSpPr>
        <p:spPr>
          <a:xfrm>
            <a:off x="2783633" y="3618374"/>
            <a:ext cx="772601" cy="864096"/>
          </a:xfrm>
          <a:prstGeom prst="flowChartDocumen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r>
              <a:rPr lang="en-US" sz="1400"/>
              <a:t>Java </a:t>
            </a:r>
            <a:endParaRPr lang="en-US" sz="1400" dirty="0"/>
          </a:p>
        </p:txBody>
      </p:sp>
      <p:sp>
        <p:nvSpPr>
          <p:cNvPr id="119" name="Rectangle 118"/>
          <p:cNvSpPr/>
          <p:nvPr/>
        </p:nvSpPr>
        <p:spPr>
          <a:xfrm>
            <a:off x="2776179" y="3978767"/>
            <a:ext cx="772601" cy="80679"/>
          </a:xfrm>
          <a:prstGeom prst="rect">
            <a:avLst/>
          </a:prstGeom>
          <a:solidFill>
            <a:srgbClr val="C00000"/>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20" name="Flowchart: Document 119"/>
          <p:cNvSpPr/>
          <p:nvPr/>
        </p:nvSpPr>
        <p:spPr>
          <a:xfrm>
            <a:off x="2944418" y="3770774"/>
            <a:ext cx="772601" cy="864096"/>
          </a:xfrm>
          <a:prstGeom prst="flowChartDocument">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22" name="Rectangle 121"/>
          <p:cNvSpPr/>
          <p:nvPr/>
        </p:nvSpPr>
        <p:spPr>
          <a:xfrm>
            <a:off x="2944417" y="4293097"/>
            <a:ext cx="772601" cy="80679"/>
          </a:xfrm>
          <a:prstGeom prst="rect">
            <a:avLst/>
          </a:prstGeom>
          <a:solidFill>
            <a:srgbClr val="C00000"/>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80" name="Rectangle 79"/>
          <p:cNvSpPr/>
          <p:nvPr/>
        </p:nvSpPr>
        <p:spPr>
          <a:xfrm>
            <a:off x="2329481" y="3136713"/>
            <a:ext cx="2002471" cy="369332"/>
          </a:xfrm>
          <a:prstGeom prst="rect">
            <a:avLst/>
          </a:prstGeom>
        </p:spPr>
        <p:txBody>
          <a:bodyPr wrap="none">
            <a:spAutoFit/>
          </a:bodyPr>
          <a:lstStyle/>
          <a:p>
            <a:r>
              <a:rPr lang="en-US" b="1">
                <a:solidFill>
                  <a:schemeClr val="tx1">
                    <a:lumMod val="75000"/>
                    <a:lumOff val="25000"/>
                  </a:schemeClr>
                </a:solidFill>
              </a:rPr>
              <a:t>Faults located</a:t>
            </a:r>
            <a:endParaRPr lang="en-US" b="1" dirty="0">
              <a:solidFill>
                <a:schemeClr val="tx1">
                  <a:lumMod val="75000"/>
                  <a:lumOff val="25000"/>
                </a:schemeClr>
              </a:solidFill>
            </a:endParaRPr>
          </a:p>
        </p:txBody>
      </p:sp>
      <p:sp>
        <p:nvSpPr>
          <p:cNvPr id="4" name="Rectangle 3">
            <a:extLst>
              <a:ext uri="{FF2B5EF4-FFF2-40B4-BE49-F238E27FC236}">
                <a16:creationId xmlns:a16="http://schemas.microsoft.com/office/drawing/2014/main" id="{EA7D9166-70B5-42D2-8953-990FFE59CEA2}"/>
              </a:ext>
            </a:extLst>
          </p:cNvPr>
          <p:cNvSpPr/>
          <p:nvPr/>
        </p:nvSpPr>
        <p:spPr>
          <a:xfrm>
            <a:off x="5285826" y="1377094"/>
            <a:ext cx="1478290" cy="369332"/>
          </a:xfrm>
          <a:prstGeom prst="rect">
            <a:avLst/>
          </a:prstGeom>
        </p:spPr>
        <p:txBody>
          <a:bodyPr wrap="none">
            <a:spAutoFit/>
          </a:bodyPr>
          <a:lstStyle/>
          <a:p>
            <a:r>
              <a:rPr lang="en-US" b="1" dirty="0">
                <a:solidFill>
                  <a:schemeClr val="tx1">
                    <a:lumMod val="75000"/>
                    <a:lumOff val="25000"/>
                  </a:schemeClr>
                </a:solidFill>
              </a:rPr>
              <a:t>Distribute</a:t>
            </a:r>
          </a:p>
        </p:txBody>
      </p:sp>
    </p:spTree>
    <p:extLst>
      <p:ext uri="{BB962C8B-B14F-4D97-AF65-F5344CB8AC3E}">
        <p14:creationId xmlns:p14="http://schemas.microsoft.com/office/powerpoint/2010/main" val="92254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167" y="116633"/>
            <a:ext cx="5772150" cy="6581775"/>
          </a:xfrm>
          <a:prstGeom prst="rect">
            <a:avLst/>
          </a:prstGeom>
        </p:spPr>
      </p:pic>
      <p:sp>
        <p:nvSpPr>
          <p:cNvPr id="2" name="Title 1"/>
          <p:cNvSpPr>
            <a:spLocks noGrp="1"/>
          </p:cNvSpPr>
          <p:nvPr>
            <p:ph type="title"/>
          </p:nvPr>
        </p:nvSpPr>
        <p:spPr/>
        <p:txBody>
          <a:bodyPr/>
          <a:lstStyle/>
          <a:p>
            <a:r>
              <a:rPr lang="en-US"/>
              <a:t>The microtask </a:t>
            </a:r>
            <a:r>
              <a:rPr lang="en-US" dirty="0"/>
              <a:t>GUI</a:t>
            </a:r>
          </a:p>
        </p:txBody>
      </p:sp>
      <p:sp>
        <p:nvSpPr>
          <p:cNvPr id="4" name="TextBox 3"/>
          <p:cNvSpPr txBox="1"/>
          <p:nvPr/>
        </p:nvSpPr>
        <p:spPr>
          <a:xfrm>
            <a:off x="1615031" y="1617584"/>
            <a:ext cx="2305375" cy="369332"/>
          </a:xfrm>
          <a:prstGeom prst="rect">
            <a:avLst/>
          </a:prstGeom>
          <a:noFill/>
        </p:spPr>
        <p:txBody>
          <a:bodyPr wrap="none" rtlCol="0">
            <a:spAutoFit/>
          </a:bodyPr>
          <a:lstStyle/>
          <a:p>
            <a:pPr algn="r"/>
            <a:r>
              <a:rPr lang="en-US"/>
              <a:t>Failure </a:t>
            </a:r>
            <a:r>
              <a:rPr lang="en-US" dirty="0"/>
              <a:t>description</a:t>
            </a:r>
          </a:p>
        </p:txBody>
      </p:sp>
      <p:sp>
        <p:nvSpPr>
          <p:cNvPr id="6" name="TextBox 5"/>
          <p:cNvSpPr txBox="1"/>
          <p:nvPr/>
        </p:nvSpPr>
        <p:spPr>
          <a:xfrm>
            <a:off x="2716999" y="1224863"/>
            <a:ext cx="1203407" cy="369332"/>
          </a:xfrm>
          <a:prstGeom prst="rect">
            <a:avLst/>
          </a:prstGeom>
          <a:noFill/>
        </p:spPr>
        <p:txBody>
          <a:bodyPr wrap="none" rtlCol="0">
            <a:spAutoFit/>
          </a:bodyPr>
          <a:lstStyle/>
          <a:p>
            <a:pPr algn="r"/>
            <a:r>
              <a:rPr lang="en-US" dirty="0"/>
              <a:t>Unit Test</a:t>
            </a:r>
          </a:p>
        </p:txBody>
      </p:sp>
      <p:sp>
        <p:nvSpPr>
          <p:cNvPr id="8" name="TextBox 7"/>
          <p:cNvSpPr txBox="1"/>
          <p:nvPr/>
        </p:nvSpPr>
        <p:spPr>
          <a:xfrm>
            <a:off x="1184651" y="2112750"/>
            <a:ext cx="2770310" cy="369332"/>
          </a:xfrm>
          <a:prstGeom prst="rect">
            <a:avLst/>
          </a:prstGeom>
          <a:noFill/>
        </p:spPr>
        <p:txBody>
          <a:bodyPr wrap="none" rtlCol="0">
            <a:spAutoFit/>
          </a:bodyPr>
          <a:lstStyle/>
          <a:p>
            <a:pPr algn="r"/>
            <a:r>
              <a:rPr lang="en-US" dirty="0"/>
              <a:t>Question and Answers</a:t>
            </a:r>
          </a:p>
        </p:txBody>
      </p:sp>
      <p:sp>
        <p:nvSpPr>
          <p:cNvPr id="7" name="TextBox 6"/>
          <p:cNvSpPr txBox="1"/>
          <p:nvPr/>
        </p:nvSpPr>
        <p:spPr>
          <a:xfrm>
            <a:off x="4044354" y="1240317"/>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1</a:t>
            </a:r>
          </a:p>
        </p:txBody>
      </p:sp>
      <p:sp>
        <p:nvSpPr>
          <p:cNvPr id="10" name="TextBox 9"/>
          <p:cNvSpPr txBox="1"/>
          <p:nvPr/>
        </p:nvSpPr>
        <p:spPr>
          <a:xfrm>
            <a:off x="4044354" y="1663752"/>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2</a:t>
            </a:r>
          </a:p>
        </p:txBody>
      </p:sp>
      <p:sp>
        <p:nvSpPr>
          <p:cNvPr id="11" name="TextBox 10"/>
          <p:cNvSpPr txBox="1"/>
          <p:nvPr/>
        </p:nvSpPr>
        <p:spPr>
          <a:xfrm>
            <a:off x="4044354" y="2145295"/>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3</a:t>
            </a:r>
          </a:p>
        </p:txBody>
      </p:sp>
      <p:sp>
        <p:nvSpPr>
          <p:cNvPr id="12" name="TextBox 11"/>
          <p:cNvSpPr txBox="1"/>
          <p:nvPr/>
        </p:nvSpPr>
        <p:spPr>
          <a:xfrm>
            <a:off x="4044354" y="2568294"/>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4</a:t>
            </a:r>
          </a:p>
        </p:txBody>
      </p:sp>
      <p:sp>
        <p:nvSpPr>
          <p:cNvPr id="13" name="TextBox 12"/>
          <p:cNvSpPr txBox="1"/>
          <p:nvPr/>
        </p:nvSpPr>
        <p:spPr>
          <a:xfrm>
            <a:off x="4044354" y="3031327"/>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5</a:t>
            </a:r>
          </a:p>
        </p:txBody>
      </p:sp>
      <p:sp>
        <p:nvSpPr>
          <p:cNvPr id="14" name="TextBox 13"/>
          <p:cNvSpPr txBox="1"/>
          <p:nvPr/>
        </p:nvSpPr>
        <p:spPr>
          <a:xfrm>
            <a:off x="4044354" y="3728066"/>
            <a:ext cx="282450" cy="2769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200" dirty="0"/>
              <a:t>6</a:t>
            </a:r>
          </a:p>
        </p:txBody>
      </p:sp>
      <p:sp>
        <p:nvSpPr>
          <p:cNvPr id="15" name="TextBox 14"/>
          <p:cNvSpPr txBox="1"/>
          <p:nvPr/>
        </p:nvSpPr>
        <p:spPr>
          <a:xfrm>
            <a:off x="2452836" y="2506183"/>
            <a:ext cx="1463863" cy="369332"/>
          </a:xfrm>
          <a:prstGeom prst="rect">
            <a:avLst/>
          </a:prstGeom>
          <a:noFill/>
        </p:spPr>
        <p:txBody>
          <a:bodyPr wrap="none" rtlCol="0">
            <a:spAutoFit/>
          </a:bodyPr>
          <a:lstStyle/>
          <a:p>
            <a:pPr algn="r"/>
            <a:r>
              <a:rPr lang="en-US" dirty="0"/>
              <a:t>Confidence</a:t>
            </a:r>
          </a:p>
        </p:txBody>
      </p:sp>
      <p:sp>
        <p:nvSpPr>
          <p:cNvPr id="16" name="TextBox 15"/>
          <p:cNvSpPr txBox="1"/>
          <p:nvPr/>
        </p:nvSpPr>
        <p:spPr>
          <a:xfrm>
            <a:off x="2379098" y="2989246"/>
            <a:ext cx="1537600" cy="369332"/>
          </a:xfrm>
          <a:prstGeom prst="rect">
            <a:avLst/>
          </a:prstGeom>
          <a:noFill/>
        </p:spPr>
        <p:txBody>
          <a:bodyPr wrap="none" rtlCol="0">
            <a:spAutoFit/>
          </a:bodyPr>
          <a:lstStyle/>
          <a:p>
            <a:pPr algn="r"/>
            <a:r>
              <a:rPr lang="en-US"/>
              <a:t>Explanation</a:t>
            </a:r>
            <a:endParaRPr lang="en-US" dirty="0"/>
          </a:p>
        </p:txBody>
      </p:sp>
      <p:sp>
        <p:nvSpPr>
          <p:cNvPr id="17" name="TextBox 16"/>
          <p:cNvSpPr txBox="1"/>
          <p:nvPr/>
        </p:nvSpPr>
        <p:spPr>
          <a:xfrm>
            <a:off x="2310168" y="3635732"/>
            <a:ext cx="1606530" cy="369332"/>
          </a:xfrm>
          <a:prstGeom prst="rect">
            <a:avLst/>
          </a:prstGeom>
          <a:noFill/>
        </p:spPr>
        <p:txBody>
          <a:bodyPr wrap="none" rtlCol="0">
            <a:spAutoFit/>
          </a:bodyPr>
          <a:lstStyle/>
          <a:p>
            <a:pPr algn="r"/>
            <a:r>
              <a:rPr lang="en-US" dirty="0"/>
              <a:t>Source code</a:t>
            </a:r>
          </a:p>
        </p:txBody>
      </p:sp>
    </p:spTree>
    <p:extLst>
      <p:ext uri="{BB962C8B-B14F-4D97-AF65-F5344CB8AC3E}">
        <p14:creationId xmlns:p14="http://schemas.microsoft.com/office/powerpoint/2010/main" val="161713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334" y="1644939"/>
            <a:ext cx="5353050" cy="3431009"/>
          </a:xfrm>
          <a:prstGeom prst="rect">
            <a:avLst/>
          </a:prstGeom>
        </p:spPr>
      </p:pic>
      <p:sp>
        <p:nvSpPr>
          <p:cNvPr id="2" name="Title 1"/>
          <p:cNvSpPr>
            <a:spLocks noGrp="1"/>
          </p:cNvSpPr>
          <p:nvPr>
            <p:ph type="title"/>
          </p:nvPr>
        </p:nvSpPr>
        <p:spPr>
          <a:xfrm>
            <a:off x="347301" y="186665"/>
            <a:ext cx="8532440" cy="609600"/>
          </a:xfrm>
        </p:spPr>
        <p:txBody>
          <a:bodyPr>
            <a:normAutofit/>
          </a:bodyPr>
          <a:lstStyle/>
          <a:p>
            <a:r>
              <a:rPr lang="en-US" sz="2900" dirty="0"/>
              <a:t>How do questions cover the location of a fault?</a:t>
            </a:r>
          </a:p>
        </p:txBody>
      </p:sp>
      <p:grpSp>
        <p:nvGrpSpPr>
          <p:cNvPr id="9" name="Group 8"/>
          <p:cNvGrpSpPr/>
          <p:nvPr/>
        </p:nvGrpSpPr>
        <p:grpSpPr>
          <a:xfrm>
            <a:off x="1893128" y="1257190"/>
            <a:ext cx="8595360" cy="3474720"/>
            <a:chOff x="513144" y="736996"/>
            <a:chExt cx="8595360" cy="3474720"/>
          </a:xfrm>
        </p:grpSpPr>
        <p:grpSp>
          <p:nvGrpSpPr>
            <p:cNvPr id="146" name="Group 145"/>
            <p:cNvGrpSpPr/>
            <p:nvPr/>
          </p:nvGrpSpPr>
          <p:grpSpPr>
            <a:xfrm>
              <a:off x="696024" y="2229044"/>
              <a:ext cx="8412480" cy="92128"/>
              <a:chOff x="1009080" y="3593102"/>
              <a:chExt cx="7785564" cy="92128"/>
            </a:xfrm>
          </p:grpSpPr>
          <p:cxnSp>
            <p:nvCxnSpPr>
              <p:cNvPr id="60" name="Straight Connector 59"/>
              <p:cNvCxnSpPr>
                <a:stCxn id="128" idx="3"/>
                <a:endCxn id="115"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878904" y="2476900"/>
              <a:ext cx="8229600" cy="92128"/>
              <a:chOff x="1009080" y="3593102"/>
              <a:chExt cx="7785564" cy="92128"/>
            </a:xfrm>
          </p:grpSpPr>
          <p:cxnSp>
            <p:nvCxnSpPr>
              <p:cNvPr id="160" name="Straight Connector 159"/>
              <p:cNvCxnSpPr>
                <a:stCxn id="162" idx="3"/>
                <a:endCxn id="161"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p:cNvGrpSpPr/>
            <p:nvPr/>
          </p:nvGrpSpPr>
          <p:grpSpPr>
            <a:xfrm>
              <a:off x="878904" y="2635078"/>
              <a:ext cx="8229600" cy="92128"/>
              <a:chOff x="1009080" y="3593102"/>
              <a:chExt cx="7785564" cy="92128"/>
            </a:xfrm>
          </p:grpSpPr>
          <p:cxnSp>
            <p:nvCxnSpPr>
              <p:cNvPr id="164" name="Straight Connector 163"/>
              <p:cNvCxnSpPr>
                <a:stCxn id="166" idx="3"/>
                <a:endCxn id="165"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p:cNvGrpSpPr/>
            <p:nvPr/>
          </p:nvGrpSpPr>
          <p:grpSpPr>
            <a:xfrm>
              <a:off x="1061784" y="2793256"/>
              <a:ext cx="8046720" cy="92128"/>
              <a:chOff x="1009080" y="3593102"/>
              <a:chExt cx="7785564" cy="92128"/>
            </a:xfrm>
          </p:grpSpPr>
          <p:cxnSp>
            <p:nvCxnSpPr>
              <p:cNvPr id="168" name="Straight Connector 167"/>
              <p:cNvCxnSpPr>
                <a:stCxn id="170" idx="3"/>
                <a:endCxn id="169"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a:off x="1061784" y="3109612"/>
              <a:ext cx="8046720" cy="92128"/>
              <a:chOff x="1009080" y="3593102"/>
              <a:chExt cx="7785564" cy="92128"/>
            </a:xfrm>
          </p:grpSpPr>
          <p:cxnSp>
            <p:nvCxnSpPr>
              <p:cNvPr id="172" name="Straight Connector 171"/>
              <p:cNvCxnSpPr>
                <a:stCxn id="174" idx="3"/>
                <a:endCxn id="173"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1061784" y="3237156"/>
              <a:ext cx="8046720" cy="92128"/>
              <a:chOff x="1009080" y="3593102"/>
              <a:chExt cx="7785564" cy="92128"/>
            </a:xfrm>
          </p:grpSpPr>
          <p:cxnSp>
            <p:nvCxnSpPr>
              <p:cNvPr id="176" name="Straight Connector 175"/>
              <p:cNvCxnSpPr>
                <a:stCxn id="178" idx="3"/>
                <a:endCxn id="177"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p:cNvGrpSpPr/>
            <p:nvPr/>
          </p:nvGrpSpPr>
          <p:grpSpPr>
            <a:xfrm>
              <a:off x="1427544" y="3473300"/>
              <a:ext cx="7680960" cy="92128"/>
              <a:chOff x="1009080" y="3593102"/>
              <a:chExt cx="7785564" cy="92128"/>
            </a:xfrm>
            <a:noFill/>
          </p:grpSpPr>
          <p:cxnSp>
            <p:nvCxnSpPr>
              <p:cNvPr id="180" name="Straight Connector 179"/>
              <p:cNvCxnSpPr>
                <a:stCxn id="182" idx="3"/>
                <a:endCxn id="181" idx="1"/>
              </p:cNvCxnSpPr>
              <p:nvPr/>
            </p:nvCxnSpPr>
            <p:spPr>
              <a:xfrm flipV="1">
                <a:off x="1081088" y="3635196"/>
                <a:ext cx="7641548" cy="7941"/>
              </a:xfrm>
              <a:prstGeom prst="line">
                <a:avLst/>
              </a:prstGeom>
              <a:grp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8722636" y="3593102"/>
                <a:ext cx="72008" cy="8418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009080" y="3601043"/>
                <a:ext cx="72008" cy="8418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1061784" y="3761332"/>
              <a:ext cx="8046720" cy="92128"/>
              <a:chOff x="1009080" y="3593102"/>
              <a:chExt cx="7785564" cy="92128"/>
            </a:xfrm>
          </p:grpSpPr>
          <p:cxnSp>
            <p:nvCxnSpPr>
              <p:cNvPr id="184" name="Straight Connector 183"/>
              <p:cNvCxnSpPr>
                <a:stCxn id="186" idx="3"/>
                <a:endCxn id="185"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p:cNvGrpSpPr/>
            <p:nvPr/>
          </p:nvGrpSpPr>
          <p:grpSpPr>
            <a:xfrm>
              <a:off x="878904" y="3940624"/>
              <a:ext cx="8229600" cy="92128"/>
              <a:chOff x="1009080" y="3593102"/>
              <a:chExt cx="7785564" cy="92128"/>
            </a:xfrm>
          </p:grpSpPr>
          <p:cxnSp>
            <p:nvCxnSpPr>
              <p:cNvPr id="188" name="Straight Connector 187"/>
              <p:cNvCxnSpPr>
                <a:stCxn id="190" idx="3"/>
                <a:endCxn id="189"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970344" y="4102187"/>
              <a:ext cx="8138160" cy="92128"/>
              <a:chOff x="1009080" y="3593102"/>
              <a:chExt cx="7785564" cy="92128"/>
            </a:xfrm>
          </p:grpSpPr>
          <p:cxnSp>
            <p:nvCxnSpPr>
              <p:cNvPr id="192" name="Straight Connector 191"/>
              <p:cNvCxnSpPr>
                <a:stCxn id="194" idx="3"/>
                <a:endCxn id="193"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p:cNvGrpSpPr/>
            <p:nvPr/>
          </p:nvGrpSpPr>
          <p:grpSpPr>
            <a:xfrm>
              <a:off x="696024" y="2348880"/>
              <a:ext cx="8412480" cy="92128"/>
              <a:chOff x="1009080" y="3593102"/>
              <a:chExt cx="7785564" cy="92128"/>
            </a:xfrm>
          </p:grpSpPr>
          <p:cxnSp>
            <p:nvCxnSpPr>
              <p:cNvPr id="196" name="Straight Connector 195"/>
              <p:cNvCxnSpPr>
                <a:stCxn id="198" idx="3"/>
                <a:endCxn id="197"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p:cNvGrpSpPr/>
            <p:nvPr/>
          </p:nvGrpSpPr>
          <p:grpSpPr>
            <a:xfrm>
              <a:off x="1061784" y="2951434"/>
              <a:ext cx="8046720" cy="92128"/>
              <a:chOff x="1009080" y="3593102"/>
              <a:chExt cx="7785564" cy="92128"/>
            </a:xfrm>
          </p:grpSpPr>
          <p:cxnSp>
            <p:nvCxnSpPr>
              <p:cNvPr id="200" name="Straight Connector 199"/>
              <p:cNvCxnSpPr>
                <a:stCxn id="202" idx="3"/>
                <a:endCxn id="201"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1" name="Rectangle 200"/>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513144" y="1656488"/>
              <a:ext cx="8595360" cy="92128"/>
              <a:chOff x="1009080" y="3593102"/>
              <a:chExt cx="7785564" cy="92128"/>
            </a:xfrm>
          </p:grpSpPr>
          <p:cxnSp>
            <p:nvCxnSpPr>
              <p:cNvPr id="143" name="Straight Connector 142"/>
              <p:cNvCxnSpPr>
                <a:stCxn id="145" idx="3"/>
                <a:endCxn id="144"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513144" y="1800504"/>
              <a:ext cx="8595360" cy="92128"/>
              <a:chOff x="1009080" y="3593102"/>
              <a:chExt cx="7785564" cy="92128"/>
            </a:xfrm>
          </p:grpSpPr>
          <p:cxnSp>
            <p:nvCxnSpPr>
              <p:cNvPr id="148" name="Straight Connector 147"/>
              <p:cNvCxnSpPr>
                <a:stCxn id="150" idx="3"/>
                <a:endCxn id="149"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p:cNvGrpSpPr/>
            <p:nvPr/>
          </p:nvGrpSpPr>
          <p:grpSpPr>
            <a:xfrm>
              <a:off x="604584" y="1961132"/>
              <a:ext cx="8503920" cy="92128"/>
              <a:chOff x="1009080" y="3593102"/>
              <a:chExt cx="7785564" cy="92128"/>
            </a:xfrm>
          </p:grpSpPr>
          <p:cxnSp>
            <p:nvCxnSpPr>
              <p:cNvPr id="152" name="Straight Connector 151"/>
              <p:cNvCxnSpPr>
                <a:stCxn id="154" idx="3"/>
                <a:endCxn id="153"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6692744" y="750062"/>
              <a:ext cx="410690" cy="307777"/>
            </a:xfrm>
            <a:prstGeom prst="rect">
              <a:avLst/>
            </a:prstGeom>
            <a:noFill/>
          </p:spPr>
          <p:txBody>
            <a:bodyPr wrap="none" rtlCol="0">
              <a:spAutoFit/>
            </a:bodyPr>
            <a:lstStyle/>
            <a:p>
              <a:r>
                <a:rPr lang="en-US" sz="1400" dirty="0">
                  <a:solidFill>
                    <a:schemeClr val="tx2">
                      <a:lumMod val="75000"/>
                    </a:schemeClr>
                  </a:solidFill>
                </a:rPr>
                <a:t>q1</a:t>
              </a:r>
            </a:p>
          </p:txBody>
        </p:sp>
        <p:cxnSp>
          <p:nvCxnSpPr>
            <p:cNvPr id="203" name="Straight Connector 202"/>
            <p:cNvCxnSpPr/>
            <p:nvPr/>
          </p:nvCxnSpPr>
          <p:spPr>
            <a:xfrm flipH="1">
              <a:off x="6645584"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6632648" y="764704"/>
              <a:ext cx="2468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8638940" y="750062"/>
              <a:ext cx="410690" cy="307777"/>
            </a:xfrm>
            <a:prstGeom prst="rect">
              <a:avLst/>
            </a:prstGeom>
            <a:noFill/>
          </p:spPr>
          <p:txBody>
            <a:bodyPr wrap="none" rtlCol="0">
              <a:spAutoFit/>
            </a:bodyPr>
            <a:lstStyle/>
            <a:p>
              <a:r>
                <a:rPr lang="en-US" sz="1400" dirty="0">
                  <a:solidFill>
                    <a:schemeClr val="tx2">
                      <a:lumMod val="75000"/>
                    </a:schemeClr>
                  </a:solidFill>
                </a:rPr>
                <a:t>q8</a:t>
              </a:r>
            </a:p>
          </p:txBody>
        </p:sp>
        <p:sp>
          <p:nvSpPr>
            <p:cNvPr id="62" name="TextBox 61"/>
            <p:cNvSpPr txBox="1"/>
            <p:nvPr/>
          </p:nvSpPr>
          <p:spPr>
            <a:xfrm>
              <a:off x="6970772" y="750062"/>
              <a:ext cx="410690" cy="307777"/>
            </a:xfrm>
            <a:prstGeom prst="rect">
              <a:avLst/>
            </a:prstGeom>
            <a:noFill/>
          </p:spPr>
          <p:txBody>
            <a:bodyPr wrap="none" rtlCol="0">
              <a:spAutoFit/>
            </a:bodyPr>
            <a:lstStyle/>
            <a:p>
              <a:r>
                <a:rPr lang="en-US" sz="1400" dirty="0">
                  <a:solidFill>
                    <a:schemeClr val="tx2">
                      <a:lumMod val="75000"/>
                    </a:schemeClr>
                  </a:solidFill>
                </a:rPr>
                <a:t>q2</a:t>
              </a:r>
            </a:p>
          </p:txBody>
        </p:sp>
        <p:sp>
          <p:nvSpPr>
            <p:cNvPr id="63" name="TextBox 62"/>
            <p:cNvSpPr txBox="1"/>
            <p:nvPr/>
          </p:nvSpPr>
          <p:spPr>
            <a:xfrm>
              <a:off x="7248800" y="750062"/>
              <a:ext cx="410690" cy="307777"/>
            </a:xfrm>
            <a:prstGeom prst="rect">
              <a:avLst/>
            </a:prstGeom>
            <a:noFill/>
          </p:spPr>
          <p:txBody>
            <a:bodyPr wrap="none" rtlCol="0">
              <a:spAutoFit/>
            </a:bodyPr>
            <a:lstStyle/>
            <a:p>
              <a:r>
                <a:rPr lang="en-US" sz="1400" dirty="0">
                  <a:solidFill>
                    <a:schemeClr val="tx2">
                      <a:lumMod val="75000"/>
                    </a:schemeClr>
                  </a:solidFill>
                </a:rPr>
                <a:t>q3</a:t>
              </a:r>
            </a:p>
          </p:txBody>
        </p:sp>
        <p:sp>
          <p:nvSpPr>
            <p:cNvPr id="64" name="TextBox 63"/>
            <p:cNvSpPr txBox="1"/>
            <p:nvPr/>
          </p:nvSpPr>
          <p:spPr>
            <a:xfrm>
              <a:off x="7526828" y="750062"/>
              <a:ext cx="410690" cy="307777"/>
            </a:xfrm>
            <a:prstGeom prst="rect">
              <a:avLst/>
            </a:prstGeom>
            <a:noFill/>
          </p:spPr>
          <p:txBody>
            <a:bodyPr wrap="none" rtlCol="0">
              <a:spAutoFit/>
            </a:bodyPr>
            <a:lstStyle/>
            <a:p>
              <a:r>
                <a:rPr lang="en-US" sz="1400" dirty="0">
                  <a:solidFill>
                    <a:schemeClr val="tx2">
                      <a:lumMod val="75000"/>
                    </a:schemeClr>
                  </a:solidFill>
                </a:rPr>
                <a:t>q4</a:t>
              </a:r>
            </a:p>
          </p:txBody>
        </p:sp>
        <p:sp>
          <p:nvSpPr>
            <p:cNvPr id="65" name="TextBox 64"/>
            <p:cNvSpPr txBox="1"/>
            <p:nvPr/>
          </p:nvSpPr>
          <p:spPr>
            <a:xfrm>
              <a:off x="7804856" y="750062"/>
              <a:ext cx="410690" cy="307777"/>
            </a:xfrm>
            <a:prstGeom prst="rect">
              <a:avLst/>
            </a:prstGeom>
            <a:noFill/>
          </p:spPr>
          <p:txBody>
            <a:bodyPr wrap="none" rtlCol="0">
              <a:spAutoFit/>
            </a:bodyPr>
            <a:lstStyle/>
            <a:p>
              <a:r>
                <a:rPr lang="en-US" sz="1400" dirty="0">
                  <a:solidFill>
                    <a:schemeClr val="tx2">
                      <a:lumMod val="75000"/>
                    </a:schemeClr>
                  </a:solidFill>
                </a:rPr>
                <a:t>q5</a:t>
              </a:r>
            </a:p>
          </p:txBody>
        </p:sp>
        <p:sp>
          <p:nvSpPr>
            <p:cNvPr id="66" name="TextBox 65"/>
            <p:cNvSpPr txBox="1"/>
            <p:nvPr/>
          </p:nvSpPr>
          <p:spPr>
            <a:xfrm>
              <a:off x="8082884" y="750062"/>
              <a:ext cx="410690" cy="307777"/>
            </a:xfrm>
            <a:prstGeom prst="rect">
              <a:avLst/>
            </a:prstGeom>
            <a:noFill/>
          </p:spPr>
          <p:txBody>
            <a:bodyPr wrap="none" rtlCol="0">
              <a:spAutoFit/>
            </a:bodyPr>
            <a:lstStyle/>
            <a:p>
              <a:r>
                <a:rPr lang="en-US" sz="1400" dirty="0">
                  <a:solidFill>
                    <a:schemeClr val="tx2">
                      <a:lumMod val="75000"/>
                    </a:schemeClr>
                  </a:solidFill>
                </a:rPr>
                <a:t>q6</a:t>
              </a:r>
            </a:p>
          </p:txBody>
        </p:sp>
        <p:cxnSp>
          <p:nvCxnSpPr>
            <p:cNvPr id="110" name="Straight Connector 109"/>
            <p:cNvCxnSpPr/>
            <p:nvPr/>
          </p:nvCxnSpPr>
          <p:spPr>
            <a:xfrm flipH="1">
              <a:off x="6949280"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236977"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7574309"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7862538"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8150373"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8438528"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H="1">
              <a:off x="8697837"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8360912" y="750062"/>
              <a:ext cx="410690" cy="307777"/>
            </a:xfrm>
            <a:prstGeom prst="rect">
              <a:avLst/>
            </a:prstGeom>
            <a:noFill/>
          </p:spPr>
          <p:txBody>
            <a:bodyPr wrap="none" rtlCol="0">
              <a:spAutoFit/>
            </a:bodyPr>
            <a:lstStyle/>
            <a:p>
              <a:r>
                <a:rPr lang="en-US" sz="1400" dirty="0">
                  <a:solidFill>
                    <a:schemeClr val="tx2">
                      <a:lumMod val="75000"/>
                    </a:schemeClr>
                  </a:solidFill>
                </a:rPr>
                <a:t>q7</a:t>
              </a:r>
            </a:p>
          </p:txBody>
        </p:sp>
        <p:grpSp>
          <p:nvGrpSpPr>
            <p:cNvPr id="257" name="Group 256"/>
            <p:cNvGrpSpPr/>
            <p:nvPr/>
          </p:nvGrpSpPr>
          <p:grpSpPr>
            <a:xfrm>
              <a:off x="970344" y="3617316"/>
              <a:ext cx="8138160" cy="92128"/>
              <a:chOff x="1009080" y="3593102"/>
              <a:chExt cx="7785564" cy="92128"/>
            </a:xfrm>
            <a:noFill/>
          </p:grpSpPr>
          <p:cxnSp>
            <p:nvCxnSpPr>
              <p:cNvPr id="258" name="Straight Connector 257"/>
              <p:cNvCxnSpPr>
                <a:stCxn id="260" idx="3"/>
                <a:endCxn id="259" idx="1"/>
              </p:cNvCxnSpPr>
              <p:nvPr/>
            </p:nvCxnSpPr>
            <p:spPr>
              <a:xfrm flipV="1">
                <a:off x="1081088" y="3635196"/>
                <a:ext cx="7641548" cy="7941"/>
              </a:xfrm>
              <a:prstGeom prst="line">
                <a:avLst/>
              </a:prstGeom>
              <a:grp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8722636" y="3593102"/>
                <a:ext cx="72008" cy="8418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a:off x="1009080" y="3601043"/>
                <a:ext cx="72008" cy="8418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604584" y="2085028"/>
              <a:ext cx="8503920" cy="92128"/>
              <a:chOff x="1009080" y="3593102"/>
              <a:chExt cx="7785564" cy="92128"/>
            </a:xfrm>
          </p:grpSpPr>
          <p:cxnSp>
            <p:nvCxnSpPr>
              <p:cNvPr id="157" name="Straight Connector 156"/>
              <p:cNvCxnSpPr>
                <a:stCxn id="204" idx="3"/>
                <a:endCxn id="158"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p:cNvGrpSpPr/>
            <p:nvPr/>
          </p:nvGrpSpPr>
          <p:grpSpPr>
            <a:xfrm>
              <a:off x="1061784" y="3329284"/>
              <a:ext cx="8046720" cy="92128"/>
              <a:chOff x="1009080" y="3593102"/>
              <a:chExt cx="7785564" cy="92128"/>
            </a:xfrm>
          </p:grpSpPr>
          <p:cxnSp>
            <p:nvCxnSpPr>
              <p:cNvPr id="206" name="Straight Connector 205"/>
              <p:cNvCxnSpPr>
                <a:stCxn id="208" idx="3"/>
                <a:endCxn id="207"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p:cNvGrpSpPr/>
            <p:nvPr/>
          </p:nvGrpSpPr>
          <p:grpSpPr>
            <a:xfrm>
              <a:off x="513144" y="1529084"/>
              <a:ext cx="8595360" cy="92128"/>
              <a:chOff x="1009080" y="3593102"/>
              <a:chExt cx="7785564" cy="92128"/>
            </a:xfrm>
          </p:grpSpPr>
          <p:cxnSp>
            <p:nvCxnSpPr>
              <p:cNvPr id="230" name="Straight Connector 229"/>
              <p:cNvCxnSpPr>
                <a:stCxn id="232" idx="3"/>
                <a:endCxn id="231"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p:cNvGrpSpPr/>
            <p:nvPr/>
          </p:nvGrpSpPr>
          <p:grpSpPr>
            <a:xfrm>
              <a:off x="513144" y="1385622"/>
              <a:ext cx="8595360" cy="92128"/>
              <a:chOff x="1009080" y="3593102"/>
              <a:chExt cx="7785564" cy="92128"/>
            </a:xfrm>
          </p:grpSpPr>
          <p:cxnSp>
            <p:nvCxnSpPr>
              <p:cNvPr id="236" name="Straight Connector 235"/>
              <p:cNvCxnSpPr>
                <a:stCxn id="240" idx="3"/>
                <a:endCxn id="239"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1" name="Group 240"/>
            <p:cNvGrpSpPr/>
            <p:nvPr/>
          </p:nvGrpSpPr>
          <p:grpSpPr>
            <a:xfrm>
              <a:off x="513144" y="1221002"/>
              <a:ext cx="8595360" cy="92128"/>
              <a:chOff x="1009080" y="3593102"/>
              <a:chExt cx="7785564" cy="92128"/>
            </a:xfrm>
          </p:grpSpPr>
          <p:cxnSp>
            <p:nvCxnSpPr>
              <p:cNvPr id="243" name="Straight Connector 242"/>
              <p:cNvCxnSpPr>
                <a:stCxn id="245" idx="3"/>
                <a:endCxn id="244"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513144" y="1076916"/>
              <a:ext cx="8595360" cy="92128"/>
              <a:chOff x="1009080" y="3593102"/>
              <a:chExt cx="7785564" cy="92128"/>
            </a:xfrm>
          </p:grpSpPr>
          <p:cxnSp>
            <p:nvCxnSpPr>
              <p:cNvPr id="247" name="Straight Connector 246"/>
              <p:cNvCxnSpPr>
                <a:stCxn id="249" idx="3"/>
                <a:endCxn id="248" idx="1"/>
              </p:cNvCxnSpPr>
              <p:nvPr/>
            </p:nvCxnSpPr>
            <p:spPr>
              <a:xfrm flipV="1">
                <a:off x="1081088" y="3635196"/>
                <a:ext cx="7641548" cy="794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a:xfrm>
                <a:off x="8722636" y="3593102"/>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1009080" y="3601043"/>
                <a:ext cx="72008" cy="8418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8" name="Straight Connector 237"/>
            <p:cNvCxnSpPr/>
            <p:nvPr/>
          </p:nvCxnSpPr>
          <p:spPr>
            <a:xfrm flipH="1">
              <a:off x="8959467"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H="1">
              <a:off x="8959580" y="736996"/>
              <a:ext cx="23043" cy="347472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986384" y="1572931"/>
            <a:ext cx="2489950" cy="3134799"/>
            <a:chOff x="6606400" y="1051450"/>
            <a:chExt cx="2489950" cy="3134799"/>
          </a:xfrm>
        </p:grpSpPr>
        <p:sp>
          <p:nvSpPr>
            <p:cNvPr id="263" name="Rectangle 262"/>
            <p:cNvSpPr/>
            <p:nvPr/>
          </p:nvSpPr>
          <p:spPr>
            <a:xfrm>
              <a:off x="6696664" y="2032660"/>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9" name="Rectangle 278"/>
            <p:cNvSpPr/>
            <p:nvPr/>
          </p:nvSpPr>
          <p:spPr>
            <a:xfrm>
              <a:off x="6678408" y="1600924"/>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1" name="Rectangle 260"/>
            <p:cNvSpPr/>
            <p:nvPr/>
          </p:nvSpPr>
          <p:spPr>
            <a:xfrm>
              <a:off x="6678408" y="3545308"/>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2" name="Rectangle 261"/>
            <p:cNvSpPr/>
            <p:nvPr/>
          </p:nvSpPr>
          <p:spPr>
            <a:xfrm>
              <a:off x="6678408" y="3678276"/>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9" name="Rectangle 268"/>
            <p:cNvSpPr/>
            <p:nvPr/>
          </p:nvSpPr>
          <p:spPr>
            <a:xfrm>
              <a:off x="6678408" y="3401292"/>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7" name="TextBox 236"/>
            <p:cNvSpPr txBox="1"/>
            <p:nvPr/>
          </p:nvSpPr>
          <p:spPr>
            <a:xfrm>
              <a:off x="8396982" y="1627514"/>
              <a:ext cx="351379" cy="253916"/>
            </a:xfrm>
            <a:prstGeom prst="rect">
              <a:avLst/>
            </a:prstGeom>
            <a:noFill/>
          </p:spPr>
          <p:txBody>
            <a:bodyPr wrap="none" rtlCol="0">
              <a:spAutoFit/>
            </a:bodyPr>
            <a:lstStyle/>
            <a:p>
              <a:pPr algn="ctr"/>
              <a:r>
                <a:rPr lang="en-US" sz="1000" dirty="0">
                  <a:solidFill>
                    <a:schemeClr val="tx2"/>
                  </a:solidFill>
                </a:rPr>
                <a:t>no</a:t>
              </a:r>
            </a:p>
          </p:txBody>
        </p:sp>
        <p:sp>
          <p:nvSpPr>
            <p:cNvPr id="250" name="TextBox 249"/>
            <p:cNvSpPr txBox="1"/>
            <p:nvPr/>
          </p:nvSpPr>
          <p:spPr>
            <a:xfrm>
              <a:off x="8680852" y="2033140"/>
              <a:ext cx="415498" cy="253916"/>
            </a:xfrm>
            <a:prstGeom prst="rect">
              <a:avLst/>
            </a:prstGeom>
            <a:noFill/>
          </p:spPr>
          <p:txBody>
            <a:bodyPr wrap="none" rtlCol="0">
              <a:spAutoFit/>
            </a:bodyPr>
            <a:lstStyle/>
            <a:p>
              <a:r>
                <a:rPr lang="en-US" sz="1000" dirty="0">
                  <a:solidFill>
                    <a:schemeClr val="tx2"/>
                  </a:solidFill>
                </a:rPr>
                <a:t>yes</a:t>
              </a:r>
            </a:p>
          </p:txBody>
        </p:sp>
        <p:sp>
          <p:nvSpPr>
            <p:cNvPr id="252" name="TextBox 251"/>
            <p:cNvSpPr txBox="1"/>
            <p:nvPr/>
          </p:nvSpPr>
          <p:spPr>
            <a:xfrm>
              <a:off x="8680852" y="2310392"/>
              <a:ext cx="415498" cy="253916"/>
            </a:xfrm>
            <a:prstGeom prst="rect">
              <a:avLst/>
            </a:prstGeom>
            <a:noFill/>
          </p:spPr>
          <p:txBody>
            <a:bodyPr wrap="none" rtlCol="0">
              <a:spAutoFit/>
            </a:bodyPr>
            <a:lstStyle/>
            <a:p>
              <a:r>
                <a:rPr lang="en-US" sz="1000" dirty="0">
                  <a:solidFill>
                    <a:schemeClr val="tx2"/>
                  </a:solidFill>
                </a:rPr>
                <a:t>yes</a:t>
              </a:r>
            </a:p>
          </p:txBody>
        </p:sp>
        <p:sp>
          <p:nvSpPr>
            <p:cNvPr id="253" name="TextBox 252"/>
            <p:cNvSpPr txBox="1"/>
            <p:nvPr/>
          </p:nvSpPr>
          <p:spPr>
            <a:xfrm>
              <a:off x="8680852" y="2766431"/>
              <a:ext cx="415498" cy="253916"/>
            </a:xfrm>
            <a:prstGeom prst="rect">
              <a:avLst/>
            </a:prstGeom>
            <a:noFill/>
          </p:spPr>
          <p:txBody>
            <a:bodyPr wrap="none" rtlCol="0">
              <a:spAutoFit/>
            </a:bodyPr>
            <a:lstStyle/>
            <a:p>
              <a:r>
                <a:rPr lang="en-US" sz="1000" dirty="0">
                  <a:solidFill>
                    <a:schemeClr val="tx2"/>
                  </a:solidFill>
                </a:rPr>
                <a:t>yes</a:t>
              </a:r>
            </a:p>
          </p:txBody>
        </p:sp>
        <p:sp>
          <p:nvSpPr>
            <p:cNvPr id="254" name="TextBox 253"/>
            <p:cNvSpPr txBox="1"/>
            <p:nvPr/>
          </p:nvSpPr>
          <p:spPr>
            <a:xfrm>
              <a:off x="8680852" y="3067674"/>
              <a:ext cx="415498" cy="253916"/>
            </a:xfrm>
            <a:prstGeom prst="rect">
              <a:avLst/>
            </a:prstGeom>
            <a:noFill/>
          </p:spPr>
          <p:txBody>
            <a:bodyPr wrap="none" rtlCol="0">
              <a:spAutoFit/>
            </a:bodyPr>
            <a:lstStyle/>
            <a:p>
              <a:r>
                <a:rPr lang="en-US" sz="1000" dirty="0">
                  <a:solidFill>
                    <a:schemeClr val="tx2"/>
                  </a:solidFill>
                </a:rPr>
                <a:t>yes</a:t>
              </a:r>
            </a:p>
          </p:txBody>
        </p:sp>
        <p:sp>
          <p:nvSpPr>
            <p:cNvPr id="255" name="TextBox 254"/>
            <p:cNvSpPr txBox="1"/>
            <p:nvPr/>
          </p:nvSpPr>
          <p:spPr>
            <a:xfrm>
              <a:off x="8680852" y="3932333"/>
              <a:ext cx="415498" cy="253916"/>
            </a:xfrm>
            <a:prstGeom prst="rect">
              <a:avLst/>
            </a:prstGeom>
            <a:noFill/>
          </p:spPr>
          <p:txBody>
            <a:bodyPr wrap="none" rtlCol="0">
              <a:spAutoFit/>
            </a:bodyPr>
            <a:lstStyle/>
            <a:p>
              <a:r>
                <a:rPr lang="en-US" sz="1000" dirty="0">
                  <a:solidFill>
                    <a:schemeClr val="tx2"/>
                  </a:solidFill>
                </a:rPr>
                <a:t>yes</a:t>
              </a:r>
            </a:p>
          </p:txBody>
        </p:sp>
        <p:sp>
          <p:nvSpPr>
            <p:cNvPr id="256" name="Rectangle 255"/>
            <p:cNvSpPr/>
            <p:nvPr/>
          </p:nvSpPr>
          <p:spPr>
            <a:xfrm>
              <a:off x="6678408" y="1601092"/>
              <a:ext cx="2286000" cy="73152"/>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0" name="TextBox 269"/>
            <p:cNvSpPr txBox="1"/>
            <p:nvPr/>
          </p:nvSpPr>
          <p:spPr>
            <a:xfrm>
              <a:off x="8396982" y="3932333"/>
              <a:ext cx="351379" cy="253916"/>
            </a:xfrm>
            <a:prstGeom prst="rect">
              <a:avLst/>
            </a:prstGeom>
            <a:noFill/>
          </p:spPr>
          <p:txBody>
            <a:bodyPr wrap="none" rtlCol="0">
              <a:spAutoFit/>
            </a:bodyPr>
            <a:lstStyle/>
            <a:p>
              <a:pPr algn="ctr"/>
              <a:r>
                <a:rPr lang="en-US" sz="1000" dirty="0">
                  <a:solidFill>
                    <a:schemeClr val="tx2"/>
                  </a:solidFill>
                </a:rPr>
                <a:t>no</a:t>
              </a:r>
            </a:p>
          </p:txBody>
        </p:sp>
        <p:sp>
          <p:nvSpPr>
            <p:cNvPr id="271" name="TextBox 270"/>
            <p:cNvSpPr txBox="1"/>
            <p:nvPr/>
          </p:nvSpPr>
          <p:spPr>
            <a:xfrm>
              <a:off x="8396982" y="2766431"/>
              <a:ext cx="351379" cy="253916"/>
            </a:xfrm>
            <a:prstGeom prst="rect">
              <a:avLst/>
            </a:prstGeom>
            <a:noFill/>
          </p:spPr>
          <p:txBody>
            <a:bodyPr wrap="none" rtlCol="0">
              <a:spAutoFit/>
            </a:bodyPr>
            <a:lstStyle/>
            <a:p>
              <a:pPr algn="ctr"/>
              <a:r>
                <a:rPr lang="en-US" sz="1000" dirty="0">
                  <a:solidFill>
                    <a:schemeClr val="tx2"/>
                  </a:solidFill>
                </a:rPr>
                <a:t>no</a:t>
              </a:r>
            </a:p>
          </p:txBody>
        </p:sp>
        <p:sp>
          <p:nvSpPr>
            <p:cNvPr id="272" name="TextBox 271"/>
            <p:cNvSpPr txBox="1"/>
            <p:nvPr/>
          </p:nvSpPr>
          <p:spPr>
            <a:xfrm>
              <a:off x="8396982" y="2465188"/>
              <a:ext cx="351379" cy="253916"/>
            </a:xfrm>
            <a:prstGeom prst="rect">
              <a:avLst/>
            </a:prstGeom>
            <a:noFill/>
          </p:spPr>
          <p:txBody>
            <a:bodyPr wrap="none" rtlCol="0">
              <a:spAutoFit/>
            </a:bodyPr>
            <a:lstStyle/>
            <a:p>
              <a:pPr algn="ctr"/>
              <a:r>
                <a:rPr lang="en-US" sz="1000" dirty="0">
                  <a:solidFill>
                    <a:schemeClr val="tx2"/>
                  </a:solidFill>
                </a:rPr>
                <a:t>no</a:t>
              </a:r>
            </a:p>
          </p:txBody>
        </p:sp>
        <p:sp>
          <p:nvSpPr>
            <p:cNvPr id="273" name="TextBox 272"/>
            <p:cNvSpPr txBox="1"/>
            <p:nvPr/>
          </p:nvSpPr>
          <p:spPr>
            <a:xfrm>
              <a:off x="8399051" y="2203578"/>
              <a:ext cx="349309" cy="246221"/>
            </a:xfrm>
            <a:prstGeom prst="rect">
              <a:avLst/>
            </a:prstGeom>
            <a:noFill/>
          </p:spPr>
          <p:txBody>
            <a:bodyPr wrap="square" rtlCol="0">
              <a:spAutoFit/>
            </a:bodyPr>
            <a:lstStyle/>
            <a:p>
              <a:pPr algn="ctr"/>
              <a:r>
                <a:rPr lang="en-US" sz="1000" dirty="0">
                  <a:solidFill>
                    <a:schemeClr val="tx2"/>
                  </a:solidFill>
                </a:rPr>
                <a:t>no</a:t>
              </a:r>
            </a:p>
          </p:txBody>
        </p:sp>
        <p:sp>
          <p:nvSpPr>
            <p:cNvPr id="274" name="TextBox 273"/>
            <p:cNvSpPr txBox="1"/>
            <p:nvPr/>
          </p:nvSpPr>
          <p:spPr>
            <a:xfrm>
              <a:off x="8396982" y="1051450"/>
              <a:ext cx="351379" cy="253916"/>
            </a:xfrm>
            <a:prstGeom prst="rect">
              <a:avLst/>
            </a:prstGeom>
            <a:noFill/>
          </p:spPr>
          <p:txBody>
            <a:bodyPr wrap="none" rtlCol="0">
              <a:spAutoFit/>
            </a:bodyPr>
            <a:lstStyle/>
            <a:p>
              <a:pPr algn="ctr"/>
              <a:r>
                <a:rPr lang="en-US" sz="1000" dirty="0">
                  <a:solidFill>
                    <a:schemeClr val="tx2"/>
                  </a:solidFill>
                </a:rPr>
                <a:t>no</a:t>
              </a:r>
            </a:p>
          </p:txBody>
        </p:sp>
        <p:sp>
          <p:nvSpPr>
            <p:cNvPr id="281" name="TextBox 280"/>
            <p:cNvSpPr txBox="1"/>
            <p:nvPr/>
          </p:nvSpPr>
          <p:spPr>
            <a:xfrm>
              <a:off x="8680852" y="2310392"/>
              <a:ext cx="415498" cy="253916"/>
            </a:xfrm>
            <a:prstGeom prst="rect">
              <a:avLst/>
            </a:prstGeom>
            <a:noFill/>
          </p:spPr>
          <p:txBody>
            <a:bodyPr wrap="none" rtlCol="0">
              <a:spAutoFit/>
            </a:bodyPr>
            <a:lstStyle/>
            <a:p>
              <a:r>
                <a:rPr lang="en-US" sz="1000" dirty="0">
                  <a:solidFill>
                    <a:schemeClr val="tx2"/>
                  </a:solidFill>
                </a:rPr>
                <a:t>yes</a:t>
              </a:r>
            </a:p>
          </p:txBody>
        </p:sp>
        <p:sp>
          <p:nvSpPr>
            <p:cNvPr id="283" name="TextBox 282"/>
            <p:cNvSpPr txBox="1"/>
            <p:nvPr/>
          </p:nvSpPr>
          <p:spPr>
            <a:xfrm>
              <a:off x="8680852" y="2465188"/>
              <a:ext cx="415498" cy="253916"/>
            </a:xfrm>
            <a:prstGeom prst="rect">
              <a:avLst/>
            </a:prstGeom>
            <a:noFill/>
          </p:spPr>
          <p:txBody>
            <a:bodyPr wrap="none" rtlCol="0">
              <a:spAutoFit/>
            </a:bodyPr>
            <a:lstStyle/>
            <a:p>
              <a:r>
                <a:rPr lang="en-US" sz="1000" dirty="0">
                  <a:solidFill>
                    <a:schemeClr val="tx2"/>
                  </a:solidFill>
                </a:rPr>
                <a:t>yes</a:t>
              </a:r>
            </a:p>
          </p:txBody>
        </p:sp>
        <p:sp>
          <p:nvSpPr>
            <p:cNvPr id="284" name="TextBox 283"/>
            <p:cNvSpPr txBox="1"/>
            <p:nvPr/>
          </p:nvSpPr>
          <p:spPr>
            <a:xfrm>
              <a:off x="8104788" y="3932333"/>
              <a:ext cx="415498" cy="253916"/>
            </a:xfrm>
            <a:prstGeom prst="rect">
              <a:avLst/>
            </a:prstGeom>
            <a:noFill/>
          </p:spPr>
          <p:txBody>
            <a:bodyPr wrap="none" rtlCol="0">
              <a:spAutoFit/>
            </a:bodyPr>
            <a:lstStyle/>
            <a:p>
              <a:r>
                <a:rPr lang="en-US" sz="1000" dirty="0">
                  <a:solidFill>
                    <a:schemeClr val="tx2"/>
                  </a:solidFill>
                </a:rPr>
                <a:t>yes</a:t>
              </a:r>
            </a:p>
          </p:txBody>
        </p:sp>
        <p:sp>
          <p:nvSpPr>
            <p:cNvPr id="285" name="TextBox 284"/>
            <p:cNvSpPr txBox="1"/>
            <p:nvPr/>
          </p:nvSpPr>
          <p:spPr>
            <a:xfrm>
              <a:off x="7816756" y="3761332"/>
              <a:ext cx="351378" cy="253916"/>
            </a:xfrm>
            <a:prstGeom prst="rect">
              <a:avLst/>
            </a:prstGeom>
            <a:noFill/>
          </p:spPr>
          <p:txBody>
            <a:bodyPr wrap="none" rtlCol="0">
              <a:spAutoFit/>
            </a:bodyPr>
            <a:lstStyle/>
            <a:p>
              <a:r>
                <a:rPr lang="en-US" sz="1000" dirty="0">
                  <a:solidFill>
                    <a:schemeClr val="tx2"/>
                  </a:solidFill>
                </a:rPr>
                <a:t>no</a:t>
              </a:r>
            </a:p>
          </p:txBody>
        </p:sp>
        <p:sp>
          <p:nvSpPr>
            <p:cNvPr id="286" name="TextBox 285"/>
            <p:cNvSpPr txBox="1"/>
            <p:nvPr/>
          </p:nvSpPr>
          <p:spPr>
            <a:xfrm>
              <a:off x="6926013" y="2465188"/>
              <a:ext cx="400467" cy="246221"/>
            </a:xfrm>
            <a:prstGeom prst="rect">
              <a:avLst/>
            </a:prstGeom>
            <a:noFill/>
          </p:spPr>
          <p:txBody>
            <a:bodyPr wrap="square" rtlCol="0">
              <a:spAutoFit/>
            </a:bodyPr>
            <a:lstStyle/>
            <a:p>
              <a:r>
                <a:rPr lang="en-US" sz="1000" dirty="0">
                  <a:solidFill>
                    <a:schemeClr val="tx2"/>
                  </a:solidFill>
                </a:rPr>
                <a:t>no</a:t>
              </a:r>
            </a:p>
          </p:txBody>
        </p:sp>
        <p:sp>
          <p:nvSpPr>
            <p:cNvPr id="287" name="TextBox 286"/>
            <p:cNvSpPr txBox="1"/>
            <p:nvPr/>
          </p:nvSpPr>
          <p:spPr>
            <a:xfrm>
              <a:off x="6926013" y="2617588"/>
              <a:ext cx="400467" cy="246221"/>
            </a:xfrm>
            <a:prstGeom prst="rect">
              <a:avLst/>
            </a:prstGeom>
            <a:noFill/>
          </p:spPr>
          <p:txBody>
            <a:bodyPr wrap="square" rtlCol="0">
              <a:spAutoFit/>
            </a:bodyPr>
            <a:lstStyle/>
            <a:p>
              <a:r>
                <a:rPr lang="en-US" sz="1000" dirty="0">
                  <a:solidFill>
                    <a:schemeClr val="tx2"/>
                  </a:solidFill>
                </a:rPr>
                <a:t>yes</a:t>
              </a:r>
            </a:p>
          </p:txBody>
        </p:sp>
        <p:sp>
          <p:nvSpPr>
            <p:cNvPr id="288" name="TextBox 287"/>
            <p:cNvSpPr txBox="1"/>
            <p:nvPr/>
          </p:nvSpPr>
          <p:spPr>
            <a:xfrm>
              <a:off x="6894432" y="3761332"/>
              <a:ext cx="400467" cy="246221"/>
            </a:xfrm>
            <a:prstGeom prst="rect">
              <a:avLst/>
            </a:prstGeom>
            <a:noFill/>
          </p:spPr>
          <p:txBody>
            <a:bodyPr wrap="square" rtlCol="0">
              <a:spAutoFit/>
            </a:bodyPr>
            <a:lstStyle/>
            <a:p>
              <a:r>
                <a:rPr lang="en-US" sz="1000" dirty="0">
                  <a:solidFill>
                    <a:schemeClr val="tx2"/>
                  </a:solidFill>
                </a:rPr>
                <a:t>no</a:t>
              </a:r>
            </a:p>
          </p:txBody>
        </p:sp>
        <p:sp>
          <p:nvSpPr>
            <p:cNvPr id="289" name="TextBox 288"/>
            <p:cNvSpPr txBox="1"/>
            <p:nvPr/>
          </p:nvSpPr>
          <p:spPr>
            <a:xfrm>
              <a:off x="7286053" y="2766431"/>
              <a:ext cx="400467" cy="246221"/>
            </a:xfrm>
            <a:prstGeom prst="rect">
              <a:avLst/>
            </a:prstGeom>
            <a:noFill/>
          </p:spPr>
          <p:txBody>
            <a:bodyPr wrap="square" rtlCol="0">
              <a:spAutoFit/>
            </a:bodyPr>
            <a:lstStyle/>
            <a:p>
              <a:r>
                <a:rPr lang="en-US" sz="1000" dirty="0">
                  <a:solidFill>
                    <a:schemeClr val="tx2"/>
                  </a:solidFill>
                </a:rPr>
                <a:t>no</a:t>
              </a:r>
            </a:p>
          </p:txBody>
        </p:sp>
        <p:sp>
          <p:nvSpPr>
            <p:cNvPr id="290" name="TextBox 289"/>
            <p:cNvSpPr txBox="1"/>
            <p:nvPr/>
          </p:nvSpPr>
          <p:spPr>
            <a:xfrm>
              <a:off x="7286053" y="2932042"/>
              <a:ext cx="400467" cy="246221"/>
            </a:xfrm>
            <a:prstGeom prst="rect">
              <a:avLst/>
            </a:prstGeom>
            <a:noFill/>
          </p:spPr>
          <p:txBody>
            <a:bodyPr wrap="square" rtlCol="0">
              <a:spAutoFit/>
            </a:bodyPr>
            <a:lstStyle/>
            <a:p>
              <a:r>
                <a:rPr lang="en-US" sz="1000" dirty="0">
                  <a:solidFill>
                    <a:schemeClr val="tx2"/>
                  </a:solidFill>
                </a:rPr>
                <a:t>no</a:t>
              </a:r>
            </a:p>
          </p:txBody>
        </p:sp>
        <p:sp>
          <p:nvSpPr>
            <p:cNvPr id="291" name="TextBox 290"/>
            <p:cNvSpPr txBox="1"/>
            <p:nvPr/>
          </p:nvSpPr>
          <p:spPr>
            <a:xfrm>
              <a:off x="7286053" y="3067674"/>
              <a:ext cx="400467" cy="246221"/>
            </a:xfrm>
            <a:prstGeom prst="rect">
              <a:avLst/>
            </a:prstGeom>
            <a:noFill/>
          </p:spPr>
          <p:txBody>
            <a:bodyPr wrap="square" rtlCol="0">
              <a:spAutoFit/>
            </a:bodyPr>
            <a:lstStyle/>
            <a:p>
              <a:r>
                <a:rPr lang="en-US" sz="1000" dirty="0">
                  <a:solidFill>
                    <a:schemeClr val="tx2"/>
                  </a:solidFill>
                </a:rPr>
                <a:t>no</a:t>
              </a:r>
            </a:p>
          </p:txBody>
        </p:sp>
        <p:sp>
          <p:nvSpPr>
            <p:cNvPr id="292" name="TextBox 291"/>
            <p:cNvSpPr txBox="1"/>
            <p:nvPr/>
          </p:nvSpPr>
          <p:spPr>
            <a:xfrm>
              <a:off x="7286053" y="3185268"/>
              <a:ext cx="400467" cy="246221"/>
            </a:xfrm>
            <a:prstGeom prst="rect">
              <a:avLst/>
            </a:prstGeom>
            <a:noFill/>
          </p:spPr>
          <p:txBody>
            <a:bodyPr wrap="square" rtlCol="0">
              <a:spAutoFit/>
            </a:bodyPr>
            <a:lstStyle/>
            <a:p>
              <a:r>
                <a:rPr lang="en-US" sz="1000" dirty="0">
                  <a:solidFill>
                    <a:schemeClr val="tx2"/>
                  </a:solidFill>
                </a:rPr>
                <a:t>no</a:t>
              </a:r>
            </a:p>
          </p:txBody>
        </p:sp>
        <p:sp>
          <p:nvSpPr>
            <p:cNvPr id="293" name="TextBox 292"/>
            <p:cNvSpPr txBox="1"/>
            <p:nvPr/>
          </p:nvSpPr>
          <p:spPr>
            <a:xfrm>
              <a:off x="7535614" y="3932333"/>
              <a:ext cx="415498" cy="253916"/>
            </a:xfrm>
            <a:prstGeom prst="rect">
              <a:avLst/>
            </a:prstGeom>
            <a:noFill/>
          </p:spPr>
          <p:txBody>
            <a:bodyPr wrap="none" rtlCol="0">
              <a:spAutoFit/>
            </a:bodyPr>
            <a:lstStyle/>
            <a:p>
              <a:r>
                <a:rPr lang="en-US" sz="1000" dirty="0">
                  <a:solidFill>
                    <a:schemeClr val="tx2"/>
                  </a:solidFill>
                </a:rPr>
                <a:t>yes</a:t>
              </a:r>
            </a:p>
          </p:txBody>
        </p:sp>
        <p:sp>
          <p:nvSpPr>
            <p:cNvPr id="294" name="TextBox 293"/>
            <p:cNvSpPr txBox="1"/>
            <p:nvPr/>
          </p:nvSpPr>
          <p:spPr>
            <a:xfrm>
              <a:off x="7535614" y="3761332"/>
              <a:ext cx="415498" cy="253916"/>
            </a:xfrm>
            <a:prstGeom prst="rect">
              <a:avLst/>
            </a:prstGeom>
            <a:noFill/>
          </p:spPr>
          <p:txBody>
            <a:bodyPr wrap="none" rtlCol="0">
              <a:spAutoFit/>
            </a:bodyPr>
            <a:lstStyle/>
            <a:p>
              <a:r>
                <a:rPr lang="en-US" sz="1000" dirty="0">
                  <a:solidFill>
                    <a:schemeClr val="tx2"/>
                  </a:solidFill>
                </a:rPr>
                <a:t>yes</a:t>
              </a:r>
            </a:p>
          </p:txBody>
        </p:sp>
        <p:sp>
          <p:nvSpPr>
            <p:cNvPr id="295" name="TextBox 294"/>
            <p:cNvSpPr txBox="1"/>
            <p:nvPr/>
          </p:nvSpPr>
          <p:spPr>
            <a:xfrm>
              <a:off x="6606400" y="3932333"/>
              <a:ext cx="415498" cy="253916"/>
            </a:xfrm>
            <a:prstGeom prst="rect">
              <a:avLst/>
            </a:prstGeom>
            <a:noFill/>
          </p:spPr>
          <p:txBody>
            <a:bodyPr wrap="none" rtlCol="0">
              <a:spAutoFit/>
            </a:bodyPr>
            <a:lstStyle/>
            <a:p>
              <a:r>
                <a:rPr lang="en-US" sz="1000" dirty="0">
                  <a:solidFill>
                    <a:schemeClr val="tx2"/>
                  </a:solidFill>
                </a:rPr>
                <a:t>yes</a:t>
              </a:r>
            </a:p>
          </p:txBody>
        </p:sp>
        <p:sp>
          <p:nvSpPr>
            <p:cNvPr id="296" name="TextBox 295"/>
            <p:cNvSpPr txBox="1"/>
            <p:nvPr/>
          </p:nvSpPr>
          <p:spPr>
            <a:xfrm>
              <a:off x="6606400" y="3761332"/>
              <a:ext cx="415498" cy="253916"/>
            </a:xfrm>
            <a:prstGeom prst="rect">
              <a:avLst/>
            </a:prstGeom>
            <a:noFill/>
          </p:spPr>
          <p:txBody>
            <a:bodyPr wrap="none" rtlCol="0">
              <a:spAutoFit/>
            </a:bodyPr>
            <a:lstStyle/>
            <a:p>
              <a:r>
                <a:rPr lang="en-US" sz="1000" dirty="0">
                  <a:solidFill>
                    <a:schemeClr val="tx2"/>
                  </a:solidFill>
                </a:rPr>
                <a:t>yes</a:t>
              </a:r>
            </a:p>
          </p:txBody>
        </p:sp>
        <p:sp>
          <p:nvSpPr>
            <p:cNvPr id="297" name="TextBox 296"/>
            <p:cNvSpPr txBox="1"/>
            <p:nvPr/>
          </p:nvSpPr>
          <p:spPr>
            <a:xfrm>
              <a:off x="6606400" y="3185268"/>
              <a:ext cx="415498" cy="253916"/>
            </a:xfrm>
            <a:prstGeom prst="rect">
              <a:avLst/>
            </a:prstGeom>
            <a:noFill/>
          </p:spPr>
          <p:txBody>
            <a:bodyPr wrap="none" rtlCol="0">
              <a:spAutoFit/>
            </a:bodyPr>
            <a:lstStyle/>
            <a:p>
              <a:r>
                <a:rPr lang="en-US" sz="1000" dirty="0">
                  <a:solidFill>
                    <a:schemeClr val="tx2"/>
                  </a:solidFill>
                </a:rPr>
                <a:t>yes</a:t>
              </a:r>
            </a:p>
          </p:txBody>
        </p:sp>
        <p:sp>
          <p:nvSpPr>
            <p:cNvPr id="298" name="TextBox 297"/>
            <p:cNvSpPr txBox="1"/>
            <p:nvPr/>
          </p:nvSpPr>
          <p:spPr>
            <a:xfrm>
              <a:off x="6606400" y="3067674"/>
              <a:ext cx="415498" cy="253916"/>
            </a:xfrm>
            <a:prstGeom prst="rect">
              <a:avLst/>
            </a:prstGeom>
            <a:noFill/>
          </p:spPr>
          <p:txBody>
            <a:bodyPr wrap="none" rtlCol="0">
              <a:spAutoFit/>
            </a:bodyPr>
            <a:lstStyle/>
            <a:p>
              <a:r>
                <a:rPr lang="en-US" sz="1000" dirty="0">
                  <a:solidFill>
                    <a:schemeClr val="tx2"/>
                  </a:solidFill>
                </a:rPr>
                <a:t>yes</a:t>
              </a:r>
            </a:p>
          </p:txBody>
        </p:sp>
        <p:sp>
          <p:nvSpPr>
            <p:cNvPr id="299" name="TextBox 298"/>
            <p:cNvSpPr txBox="1"/>
            <p:nvPr/>
          </p:nvSpPr>
          <p:spPr>
            <a:xfrm>
              <a:off x="6606400" y="2923658"/>
              <a:ext cx="415498" cy="253916"/>
            </a:xfrm>
            <a:prstGeom prst="rect">
              <a:avLst/>
            </a:prstGeom>
            <a:noFill/>
          </p:spPr>
          <p:txBody>
            <a:bodyPr wrap="none" rtlCol="0">
              <a:spAutoFit/>
            </a:bodyPr>
            <a:lstStyle/>
            <a:p>
              <a:r>
                <a:rPr lang="en-US" sz="1000" dirty="0">
                  <a:solidFill>
                    <a:schemeClr val="tx2"/>
                  </a:solidFill>
                </a:rPr>
                <a:t>yes</a:t>
              </a:r>
            </a:p>
          </p:txBody>
        </p:sp>
        <p:sp>
          <p:nvSpPr>
            <p:cNvPr id="300" name="TextBox 299"/>
            <p:cNvSpPr txBox="1"/>
            <p:nvPr/>
          </p:nvSpPr>
          <p:spPr>
            <a:xfrm>
              <a:off x="6606400" y="2766431"/>
              <a:ext cx="415498" cy="253916"/>
            </a:xfrm>
            <a:prstGeom prst="rect">
              <a:avLst/>
            </a:prstGeom>
            <a:noFill/>
          </p:spPr>
          <p:txBody>
            <a:bodyPr wrap="none" rtlCol="0">
              <a:spAutoFit/>
            </a:bodyPr>
            <a:lstStyle/>
            <a:p>
              <a:r>
                <a:rPr lang="en-US" sz="1000" dirty="0">
                  <a:solidFill>
                    <a:schemeClr val="tx2"/>
                  </a:solidFill>
                </a:rPr>
                <a:t>yes</a:t>
              </a:r>
            </a:p>
          </p:txBody>
        </p:sp>
        <p:sp>
          <p:nvSpPr>
            <p:cNvPr id="301" name="TextBox 300"/>
            <p:cNvSpPr txBox="1"/>
            <p:nvPr/>
          </p:nvSpPr>
          <p:spPr>
            <a:xfrm>
              <a:off x="6606400" y="2609204"/>
              <a:ext cx="415498" cy="253916"/>
            </a:xfrm>
            <a:prstGeom prst="rect">
              <a:avLst/>
            </a:prstGeom>
            <a:noFill/>
          </p:spPr>
          <p:txBody>
            <a:bodyPr wrap="none" rtlCol="0">
              <a:spAutoFit/>
            </a:bodyPr>
            <a:lstStyle/>
            <a:p>
              <a:r>
                <a:rPr lang="en-US" sz="1000" dirty="0">
                  <a:solidFill>
                    <a:schemeClr val="tx2"/>
                  </a:solidFill>
                </a:rPr>
                <a:t>yes</a:t>
              </a:r>
            </a:p>
          </p:txBody>
        </p:sp>
        <p:sp>
          <p:nvSpPr>
            <p:cNvPr id="302" name="TextBox 301"/>
            <p:cNvSpPr txBox="1"/>
            <p:nvPr/>
          </p:nvSpPr>
          <p:spPr>
            <a:xfrm>
              <a:off x="6606400" y="2465188"/>
              <a:ext cx="415498" cy="253916"/>
            </a:xfrm>
            <a:prstGeom prst="rect">
              <a:avLst/>
            </a:prstGeom>
            <a:noFill/>
          </p:spPr>
          <p:txBody>
            <a:bodyPr wrap="none" rtlCol="0">
              <a:spAutoFit/>
            </a:bodyPr>
            <a:lstStyle/>
            <a:p>
              <a:r>
                <a:rPr lang="en-US" sz="1000" dirty="0">
                  <a:solidFill>
                    <a:schemeClr val="tx2"/>
                  </a:solidFill>
                </a:rPr>
                <a:t>yes</a:t>
              </a:r>
            </a:p>
          </p:txBody>
        </p:sp>
        <p:sp>
          <p:nvSpPr>
            <p:cNvPr id="303" name="TextBox 302"/>
            <p:cNvSpPr txBox="1"/>
            <p:nvPr/>
          </p:nvSpPr>
          <p:spPr>
            <a:xfrm>
              <a:off x="6606400" y="2321172"/>
              <a:ext cx="415498" cy="253916"/>
            </a:xfrm>
            <a:prstGeom prst="rect">
              <a:avLst/>
            </a:prstGeom>
            <a:noFill/>
          </p:spPr>
          <p:txBody>
            <a:bodyPr wrap="none" rtlCol="0">
              <a:spAutoFit/>
            </a:bodyPr>
            <a:lstStyle/>
            <a:p>
              <a:r>
                <a:rPr lang="en-US" sz="1000" dirty="0">
                  <a:solidFill>
                    <a:schemeClr val="tx2"/>
                  </a:solidFill>
                </a:rPr>
                <a:t>yes</a:t>
              </a:r>
            </a:p>
          </p:txBody>
        </p:sp>
      </p:grpSp>
      <p:grpSp>
        <p:nvGrpSpPr>
          <p:cNvPr id="5" name="Group 4"/>
          <p:cNvGrpSpPr/>
          <p:nvPr/>
        </p:nvGrpSpPr>
        <p:grpSpPr>
          <a:xfrm>
            <a:off x="1289640" y="2818553"/>
            <a:ext cx="6116932" cy="2498665"/>
            <a:chOff x="-90344" y="2298358"/>
            <a:chExt cx="6116932" cy="2498665"/>
          </a:xfrm>
        </p:grpSpPr>
        <p:sp>
          <p:nvSpPr>
            <p:cNvPr id="6" name="Right Brace 5"/>
            <p:cNvSpPr/>
            <p:nvPr/>
          </p:nvSpPr>
          <p:spPr>
            <a:xfrm rot="10800000">
              <a:off x="467545" y="2465188"/>
              <a:ext cx="310764" cy="19343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3" name="Right Brace 12"/>
            <p:cNvSpPr/>
            <p:nvPr/>
          </p:nvSpPr>
          <p:spPr>
            <a:xfrm rot="10800000">
              <a:off x="938057" y="2784068"/>
              <a:ext cx="249567" cy="688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4" name="Right Brace 13"/>
            <p:cNvSpPr/>
            <p:nvPr/>
          </p:nvSpPr>
          <p:spPr>
            <a:xfrm rot="10800000">
              <a:off x="924051" y="3771656"/>
              <a:ext cx="263573" cy="455634"/>
            </a:xfrm>
            <a:prstGeom prst="rightBrace">
              <a:avLst>
                <a:gd name="adj1" fmla="val 8333"/>
                <a:gd name="adj2" fmla="val 52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5" name="TextBox 14"/>
            <p:cNvSpPr txBox="1"/>
            <p:nvPr/>
          </p:nvSpPr>
          <p:spPr>
            <a:xfrm>
              <a:off x="215298" y="3134724"/>
              <a:ext cx="410690" cy="307777"/>
            </a:xfrm>
            <a:prstGeom prst="rect">
              <a:avLst/>
            </a:prstGeom>
            <a:noFill/>
          </p:spPr>
          <p:txBody>
            <a:bodyPr wrap="none" rtlCol="0">
              <a:spAutoFit/>
            </a:bodyPr>
            <a:lstStyle/>
            <a:p>
              <a:r>
                <a:rPr lang="en-US" sz="1400" dirty="0">
                  <a:solidFill>
                    <a:schemeClr val="tx2">
                      <a:lumMod val="75000"/>
                    </a:schemeClr>
                  </a:solidFill>
                </a:rPr>
                <a:t>q1</a:t>
              </a:r>
              <a:endParaRPr lang="en-US" sz="1600" dirty="0">
                <a:solidFill>
                  <a:schemeClr val="tx2">
                    <a:lumMod val="75000"/>
                  </a:schemeClr>
                </a:solidFill>
              </a:endParaRPr>
            </a:p>
          </p:txBody>
        </p:sp>
        <p:sp>
          <p:nvSpPr>
            <p:cNvPr id="16" name="TextBox 15"/>
            <p:cNvSpPr txBox="1"/>
            <p:nvPr/>
          </p:nvSpPr>
          <p:spPr>
            <a:xfrm>
              <a:off x="647346" y="2875498"/>
              <a:ext cx="410690" cy="307777"/>
            </a:xfrm>
            <a:prstGeom prst="rect">
              <a:avLst/>
            </a:prstGeom>
            <a:noFill/>
          </p:spPr>
          <p:txBody>
            <a:bodyPr wrap="none" rtlCol="0">
              <a:spAutoFit/>
            </a:bodyPr>
            <a:lstStyle/>
            <a:p>
              <a:r>
                <a:rPr lang="en-US" sz="1400" dirty="0">
                  <a:solidFill>
                    <a:schemeClr val="tx2">
                      <a:lumMod val="75000"/>
                    </a:schemeClr>
                  </a:solidFill>
                </a:rPr>
                <a:t>q3</a:t>
              </a:r>
            </a:p>
          </p:txBody>
        </p:sp>
        <p:sp>
          <p:nvSpPr>
            <p:cNvPr id="17" name="TextBox 16"/>
            <p:cNvSpPr txBox="1"/>
            <p:nvPr/>
          </p:nvSpPr>
          <p:spPr>
            <a:xfrm>
              <a:off x="647346" y="3679428"/>
              <a:ext cx="410690" cy="307777"/>
            </a:xfrm>
            <a:prstGeom prst="rect">
              <a:avLst/>
            </a:prstGeom>
            <a:noFill/>
          </p:spPr>
          <p:txBody>
            <a:bodyPr wrap="none" rtlCol="0">
              <a:spAutoFit/>
            </a:bodyPr>
            <a:lstStyle/>
            <a:p>
              <a:r>
                <a:rPr lang="en-US" sz="1400" dirty="0">
                  <a:solidFill>
                    <a:schemeClr val="tx2">
                      <a:lumMod val="75000"/>
                    </a:schemeClr>
                  </a:solidFill>
                </a:rPr>
                <a:t>q4</a:t>
              </a:r>
            </a:p>
          </p:txBody>
        </p:sp>
        <p:sp>
          <p:nvSpPr>
            <p:cNvPr id="20" name="TextBox 19"/>
            <p:cNvSpPr txBox="1"/>
            <p:nvPr/>
          </p:nvSpPr>
          <p:spPr>
            <a:xfrm>
              <a:off x="3804064" y="4347271"/>
              <a:ext cx="410690" cy="307777"/>
            </a:xfrm>
            <a:prstGeom prst="rect">
              <a:avLst/>
            </a:prstGeom>
            <a:noFill/>
          </p:spPr>
          <p:txBody>
            <a:bodyPr wrap="none" rtlCol="0">
              <a:spAutoFit/>
            </a:bodyPr>
            <a:lstStyle/>
            <a:p>
              <a:r>
                <a:rPr lang="en-US" sz="1400" dirty="0">
                  <a:solidFill>
                    <a:schemeClr val="tx2">
                      <a:lumMod val="75000"/>
                    </a:schemeClr>
                  </a:solidFill>
                </a:rPr>
                <a:t>q6</a:t>
              </a:r>
            </a:p>
          </p:txBody>
        </p:sp>
        <p:sp>
          <p:nvSpPr>
            <p:cNvPr id="23" name="Right Brace 22"/>
            <p:cNvSpPr/>
            <p:nvPr/>
          </p:nvSpPr>
          <p:spPr>
            <a:xfrm rot="5400000">
              <a:off x="3825947" y="3380688"/>
              <a:ext cx="304319" cy="1800199"/>
            </a:xfrm>
            <a:prstGeom prst="rightBrace">
              <a:avLst>
                <a:gd name="adj1" fmla="val 335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42" name="TextBox 41"/>
            <p:cNvSpPr txBox="1"/>
            <p:nvPr/>
          </p:nvSpPr>
          <p:spPr>
            <a:xfrm>
              <a:off x="375143" y="3062738"/>
              <a:ext cx="184731" cy="307777"/>
            </a:xfrm>
            <a:prstGeom prst="rect">
              <a:avLst/>
            </a:prstGeom>
            <a:noFill/>
          </p:spPr>
          <p:txBody>
            <a:bodyPr wrap="none" rtlCol="0">
              <a:spAutoFit/>
            </a:bodyPr>
            <a:lstStyle>
              <a:defPPr>
                <a:defRPr lang="en-US"/>
              </a:defPPr>
              <a:lvl1pPr>
                <a:defRPr>
                  <a:solidFill>
                    <a:schemeClr val="tx2">
                      <a:lumMod val="50000"/>
                    </a:schemeClr>
                  </a:solidFill>
                </a:defRPr>
              </a:lvl1pPr>
            </a:lstStyle>
            <a:p>
              <a:endParaRPr lang="en-US" sz="1400" dirty="0"/>
            </a:p>
          </p:txBody>
        </p:sp>
        <p:sp>
          <p:nvSpPr>
            <p:cNvPr id="43" name="TextBox 42"/>
            <p:cNvSpPr txBox="1"/>
            <p:nvPr/>
          </p:nvSpPr>
          <p:spPr>
            <a:xfrm>
              <a:off x="341704" y="3888736"/>
              <a:ext cx="184731" cy="307777"/>
            </a:xfrm>
            <a:prstGeom prst="rect">
              <a:avLst/>
            </a:prstGeom>
            <a:noFill/>
          </p:spPr>
          <p:txBody>
            <a:bodyPr wrap="none" rtlCol="0">
              <a:spAutoFit/>
            </a:bodyPr>
            <a:lstStyle/>
            <a:p>
              <a:endParaRPr lang="en-US" sz="1400" dirty="0">
                <a:solidFill>
                  <a:schemeClr val="tx2">
                    <a:lumMod val="50000"/>
                  </a:schemeClr>
                </a:solidFill>
              </a:endParaRPr>
            </a:p>
          </p:txBody>
        </p:sp>
        <p:sp>
          <p:nvSpPr>
            <p:cNvPr id="44" name="TextBox 43"/>
            <p:cNvSpPr txBox="1"/>
            <p:nvPr/>
          </p:nvSpPr>
          <p:spPr>
            <a:xfrm>
              <a:off x="-90344" y="3311360"/>
              <a:ext cx="184731" cy="338554"/>
            </a:xfrm>
            <a:prstGeom prst="rect">
              <a:avLst/>
            </a:prstGeom>
            <a:noFill/>
          </p:spPr>
          <p:txBody>
            <a:bodyPr wrap="none" rtlCol="0">
              <a:spAutoFit/>
            </a:bodyPr>
            <a:lstStyle/>
            <a:p>
              <a:endParaRPr lang="en-US" sz="1600" dirty="0">
                <a:solidFill>
                  <a:schemeClr val="tx2">
                    <a:lumMod val="50000"/>
                  </a:schemeClr>
                </a:solidFill>
              </a:endParaRPr>
            </a:p>
          </p:txBody>
        </p:sp>
        <p:sp>
          <p:nvSpPr>
            <p:cNvPr id="45" name="TextBox 44"/>
            <p:cNvSpPr txBox="1"/>
            <p:nvPr/>
          </p:nvSpPr>
          <p:spPr>
            <a:xfrm>
              <a:off x="3942104" y="4458469"/>
              <a:ext cx="184731" cy="338554"/>
            </a:xfrm>
            <a:prstGeom prst="rect">
              <a:avLst/>
            </a:prstGeom>
            <a:noFill/>
          </p:spPr>
          <p:txBody>
            <a:bodyPr wrap="none" rtlCol="0">
              <a:spAutoFit/>
            </a:bodyPr>
            <a:lstStyle/>
            <a:p>
              <a:endParaRPr lang="en-US" sz="1600" dirty="0">
                <a:solidFill>
                  <a:schemeClr val="tx2">
                    <a:lumMod val="50000"/>
                  </a:schemeClr>
                </a:solidFill>
              </a:endParaRPr>
            </a:p>
          </p:txBody>
        </p:sp>
        <p:sp>
          <p:nvSpPr>
            <p:cNvPr id="7" name="Rectangle 6"/>
            <p:cNvSpPr/>
            <p:nvPr/>
          </p:nvSpPr>
          <p:spPr>
            <a:xfrm>
              <a:off x="5148064" y="4318483"/>
              <a:ext cx="410690" cy="307777"/>
            </a:xfrm>
            <a:prstGeom prst="rect">
              <a:avLst/>
            </a:prstGeom>
          </p:spPr>
          <p:txBody>
            <a:bodyPr wrap="none">
              <a:spAutoFit/>
            </a:bodyPr>
            <a:lstStyle/>
            <a:p>
              <a:r>
                <a:rPr lang="en-US" sz="1400" dirty="0">
                  <a:solidFill>
                    <a:schemeClr val="tx2">
                      <a:lumMod val="75000"/>
                    </a:schemeClr>
                  </a:solidFill>
                </a:rPr>
                <a:t>q7</a:t>
              </a:r>
            </a:p>
          </p:txBody>
        </p:sp>
        <p:sp>
          <p:nvSpPr>
            <p:cNvPr id="156" name="Rectangle 155"/>
            <p:cNvSpPr/>
            <p:nvPr/>
          </p:nvSpPr>
          <p:spPr>
            <a:xfrm>
              <a:off x="5615898" y="4318483"/>
              <a:ext cx="410690" cy="307777"/>
            </a:xfrm>
            <a:prstGeom prst="rect">
              <a:avLst/>
            </a:prstGeom>
          </p:spPr>
          <p:txBody>
            <a:bodyPr wrap="none">
              <a:spAutoFit/>
            </a:bodyPr>
            <a:lstStyle/>
            <a:p>
              <a:r>
                <a:rPr lang="en-US" sz="1400" dirty="0">
                  <a:solidFill>
                    <a:schemeClr val="tx2">
                      <a:lumMod val="75000"/>
                    </a:schemeClr>
                  </a:solidFill>
                </a:rPr>
                <a:t>q8</a:t>
              </a:r>
            </a:p>
          </p:txBody>
        </p:sp>
        <p:cxnSp>
          <p:nvCxnSpPr>
            <p:cNvPr id="217" name="Straight Arrow Connector 216"/>
            <p:cNvCxnSpPr/>
            <p:nvPr/>
          </p:nvCxnSpPr>
          <p:spPr>
            <a:xfrm>
              <a:off x="5292080" y="4123597"/>
              <a:ext cx="0" cy="2361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773752" y="2298358"/>
              <a:ext cx="410690" cy="307777"/>
            </a:xfrm>
            <a:prstGeom prst="rect">
              <a:avLst/>
            </a:prstGeom>
            <a:noFill/>
          </p:spPr>
          <p:txBody>
            <a:bodyPr wrap="none" rtlCol="0">
              <a:spAutoFit/>
            </a:bodyPr>
            <a:lstStyle/>
            <a:p>
              <a:r>
                <a:rPr lang="en-US" sz="1400" dirty="0">
                  <a:solidFill>
                    <a:schemeClr val="tx2">
                      <a:lumMod val="75000"/>
                    </a:schemeClr>
                  </a:solidFill>
                </a:rPr>
                <a:t>q2</a:t>
              </a:r>
            </a:p>
          </p:txBody>
        </p:sp>
        <p:cxnSp>
          <p:nvCxnSpPr>
            <p:cNvPr id="223" name="Straight Arrow Connector 222"/>
            <p:cNvCxnSpPr/>
            <p:nvPr/>
          </p:nvCxnSpPr>
          <p:spPr>
            <a:xfrm>
              <a:off x="1064199" y="2609204"/>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963942" y="2558682"/>
              <a:ext cx="184731" cy="307777"/>
            </a:xfrm>
            <a:prstGeom prst="rect">
              <a:avLst/>
            </a:prstGeom>
            <a:noFill/>
          </p:spPr>
          <p:txBody>
            <a:bodyPr wrap="none" rtlCol="0">
              <a:spAutoFit/>
            </a:bodyPr>
            <a:lstStyle/>
            <a:p>
              <a:endParaRPr lang="en-US" sz="1400" dirty="0">
                <a:solidFill>
                  <a:schemeClr val="tx2">
                    <a:lumMod val="50000"/>
                  </a:schemeClr>
                </a:solidFill>
              </a:endParaRPr>
            </a:p>
          </p:txBody>
        </p:sp>
        <p:cxnSp>
          <p:nvCxnSpPr>
            <p:cNvPr id="211" name="Straight Arrow Connector 210"/>
            <p:cNvCxnSpPr/>
            <p:nvPr/>
          </p:nvCxnSpPr>
          <p:spPr>
            <a:xfrm>
              <a:off x="5796136" y="4121372"/>
              <a:ext cx="0" cy="23618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Rectangle 215"/>
            <p:cNvSpPr/>
            <p:nvPr/>
          </p:nvSpPr>
          <p:spPr>
            <a:xfrm>
              <a:off x="2476110" y="4458469"/>
              <a:ext cx="184731" cy="307777"/>
            </a:xfrm>
            <a:prstGeom prst="rect">
              <a:avLst/>
            </a:prstGeom>
          </p:spPr>
          <p:txBody>
            <a:bodyPr wrap="none">
              <a:spAutoFit/>
            </a:bodyPr>
            <a:lstStyle/>
            <a:p>
              <a:endParaRPr lang="en-US" sz="1400" dirty="0"/>
            </a:p>
          </p:txBody>
        </p:sp>
        <p:cxnSp>
          <p:nvCxnSpPr>
            <p:cNvPr id="219" name="Straight Arrow Connector 218"/>
            <p:cNvCxnSpPr/>
            <p:nvPr/>
          </p:nvCxnSpPr>
          <p:spPr>
            <a:xfrm>
              <a:off x="2501944" y="3952204"/>
              <a:ext cx="0" cy="4572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2321706" y="4318483"/>
              <a:ext cx="410690" cy="307777"/>
            </a:xfrm>
            <a:prstGeom prst="rect">
              <a:avLst/>
            </a:prstGeom>
            <a:noFill/>
          </p:spPr>
          <p:txBody>
            <a:bodyPr wrap="none" rtlCol="0">
              <a:spAutoFit/>
            </a:bodyPr>
            <a:lstStyle/>
            <a:p>
              <a:r>
                <a:rPr lang="en-US" sz="1400" dirty="0">
                  <a:solidFill>
                    <a:schemeClr val="tx2">
                      <a:lumMod val="75000"/>
                    </a:schemeClr>
                  </a:solidFill>
                </a:rPr>
                <a:t>q5</a:t>
              </a:r>
            </a:p>
          </p:txBody>
        </p:sp>
      </p:grpSp>
      <p:grpSp>
        <p:nvGrpSpPr>
          <p:cNvPr id="304" name="Group 303"/>
          <p:cNvGrpSpPr/>
          <p:nvPr/>
        </p:nvGrpSpPr>
        <p:grpSpPr>
          <a:xfrm>
            <a:off x="1508182" y="3013032"/>
            <a:ext cx="6211069" cy="2236718"/>
            <a:chOff x="2357" y="2558624"/>
            <a:chExt cx="6211069" cy="2236718"/>
          </a:xfrm>
        </p:grpSpPr>
        <p:sp>
          <p:nvSpPr>
            <p:cNvPr id="313" name="TextBox 312"/>
            <p:cNvSpPr txBox="1"/>
            <p:nvPr/>
          </p:nvSpPr>
          <p:spPr>
            <a:xfrm>
              <a:off x="517274" y="3105048"/>
              <a:ext cx="407484" cy="307777"/>
            </a:xfrm>
            <a:prstGeom prst="rect">
              <a:avLst/>
            </a:prstGeom>
            <a:noFill/>
          </p:spPr>
          <p:txBody>
            <a:bodyPr wrap="none" rtlCol="0">
              <a:spAutoFit/>
            </a:bodyPr>
            <a:lstStyle>
              <a:defPPr>
                <a:defRPr lang="en-US"/>
              </a:defPPr>
              <a:lvl1pPr>
                <a:defRPr>
                  <a:solidFill>
                    <a:schemeClr val="tx2">
                      <a:lumMod val="50000"/>
                    </a:schemeClr>
                  </a:solidFill>
                </a:defRPr>
              </a:lvl1pPr>
            </a:lstStyle>
            <a:p>
              <a:r>
                <a:rPr lang="en-US" sz="1400" dirty="0"/>
                <a:t>no</a:t>
              </a:r>
            </a:p>
          </p:txBody>
        </p:sp>
        <p:sp>
          <p:nvSpPr>
            <p:cNvPr id="314" name="TextBox 313"/>
            <p:cNvSpPr txBox="1"/>
            <p:nvPr/>
          </p:nvSpPr>
          <p:spPr>
            <a:xfrm>
              <a:off x="459492" y="3974574"/>
              <a:ext cx="489236" cy="307777"/>
            </a:xfrm>
            <a:prstGeom prst="rect">
              <a:avLst/>
            </a:prstGeom>
            <a:noFill/>
          </p:spPr>
          <p:txBody>
            <a:bodyPr wrap="none" rtlCol="0">
              <a:spAutoFit/>
            </a:bodyPr>
            <a:lstStyle/>
            <a:p>
              <a:r>
                <a:rPr lang="en-US" sz="1400" dirty="0">
                  <a:solidFill>
                    <a:schemeClr val="tx2">
                      <a:lumMod val="50000"/>
                    </a:schemeClr>
                  </a:solidFill>
                </a:rPr>
                <a:t>yes</a:t>
              </a:r>
            </a:p>
          </p:txBody>
        </p:sp>
        <p:sp>
          <p:nvSpPr>
            <p:cNvPr id="315" name="TextBox 314"/>
            <p:cNvSpPr txBox="1"/>
            <p:nvPr/>
          </p:nvSpPr>
          <p:spPr>
            <a:xfrm>
              <a:off x="2357" y="3418137"/>
              <a:ext cx="489236" cy="307777"/>
            </a:xfrm>
            <a:prstGeom prst="rect">
              <a:avLst/>
            </a:prstGeom>
            <a:noFill/>
          </p:spPr>
          <p:txBody>
            <a:bodyPr wrap="none" rtlCol="0">
              <a:spAutoFit/>
            </a:bodyPr>
            <a:lstStyle/>
            <a:p>
              <a:r>
                <a:rPr lang="en-US" sz="1400" dirty="0">
                  <a:solidFill>
                    <a:schemeClr val="tx2">
                      <a:lumMod val="50000"/>
                    </a:schemeClr>
                  </a:solidFill>
                </a:rPr>
                <a:t>yes</a:t>
              </a:r>
              <a:endParaRPr lang="en-US" sz="1600" dirty="0">
                <a:solidFill>
                  <a:schemeClr val="tx2">
                    <a:lumMod val="50000"/>
                  </a:schemeClr>
                </a:solidFill>
              </a:endParaRPr>
            </a:p>
          </p:txBody>
        </p:sp>
        <p:sp>
          <p:nvSpPr>
            <p:cNvPr id="316" name="TextBox 315"/>
            <p:cNvSpPr txBox="1"/>
            <p:nvPr/>
          </p:nvSpPr>
          <p:spPr>
            <a:xfrm>
              <a:off x="3942104" y="4458469"/>
              <a:ext cx="489236" cy="307777"/>
            </a:xfrm>
            <a:prstGeom prst="rect">
              <a:avLst/>
            </a:prstGeom>
            <a:noFill/>
          </p:spPr>
          <p:txBody>
            <a:bodyPr wrap="none" rtlCol="0">
              <a:spAutoFit/>
            </a:bodyPr>
            <a:lstStyle/>
            <a:p>
              <a:r>
                <a:rPr lang="en-US" sz="1400" dirty="0">
                  <a:solidFill>
                    <a:schemeClr val="tx2">
                      <a:lumMod val="50000"/>
                    </a:schemeClr>
                  </a:solidFill>
                </a:rPr>
                <a:t>yes</a:t>
              </a:r>
              <a:endParaRPr lang="en-US" sz="1600" dirty="0">
                <a:solidFill>
                  <a:schemeClr val="tx2">
                    <a:lumMod val="50000"/>
                  </a:schemeClr>
                </a:solidFill>
              </a:endParaRPr>
            </a:p>
          </p:txBody>
        </p:sp>
        <p:sp>
          <p:nvSpPr>
            <p:cNvPr id="319" name="Rectangle 318"/>
            <p:cNvSpPr/>
            <p:nvPr/>
          </p:nvSpPr>
          <p:spPr>
            <a:xfrm>
              <a:off x="5724190" y="4473384"/>
              <a:ext cx="489236" cy="307777"/>
            </a:xfrm>
            <a:prstGeom prst="rect">
              <a:avLst/>
            </a:prstGeom>
          </p:spPr>
          <p:txBody>
            <a:bodyPr wrap="none">
              <a:spAutoFit/>
            </a:bodyPr>
            <a:lstStyle/>
            <a:p>
              <a:r>
                <a:rPr lang="en-US" sz="1400" dirty="0">
                  <a:solidFill>
                    <a:schemeClr val="tx2">
                      <a:lumMod val="50000"/>
                    </a:schemeClr>
                  </a:solidFill>
                </a:rPr>
                <a:t>yes</a:t>
              </a:r>
              <a:endParaRPr lang="en-US" sz="1400" dirty="0"/>
            </a:p>
          </p:txBody>
        </p:sp>
        <p:sp>
          <p:nvSpPr>
            <p:cNvPr id="323" name="TextBox 322"/>
            <p:cNvSpPr txBox="1"/>
            <p:nvPr/>
          </p:nvSpPr>
          <p:spPr>
            <a:xfrm>
              <a:off x="5202619" y="4487565"/>
              <a:ext cx="407484" cy="307777"/>
            </a:xfrm>
            <a:prstGeom prst="rect">
              <a:avLst/>
            </a:prstGeom>
            <a:noFill/>
          </p:spPr>
          <p:txBody>
            <a:bodyPr wrap="none" rtlCol="0">
              <a:spAutoFit/>
            </a:bodyPr>
            <a:lstStyle/>
            <a:p>
              <a:r>
                <a:rPr lang="en-US" sz="1400" dirty="0">
                  <a:solidFill>
                    <a:schemeClr val="tx2">
                      <a:lumMod val="50000"/>
                    </a:schemeClr>
                  </a:solidFill>
                </a:rPr>
                <a:t>no</a:t>
              </a:r>
            </a:p>
          </p:txBody>
        </p:sp>
        <p:sp>
          <p:nvSpPr>
            <p:cNvPr id="324" name="TextBox 323"/>
            <p:cNvSpPr txBox="1"/>
            <p:nvPr/>
          </p:nvSpPr>
          <p:spPr>
            <a:xfrm>
              <a:off x="608243" y="2558624"/>
              <a:ext cx="407484" cy="307777"/>
            </a:xfrm>
            <a:prstGeom prst="rect">
              <a:avLst/>
            </a:prstGeom>
            <a:noFill/>
          </p:spPr>
          <p:txBody>
            <a:bodyPr wrap="none" rtlCol="0">
              <a:spAutoFit/>
            </a:bodyPr>
            <a:lstStyle/>
            <a:p>
              <a:r>
                <a:rPr lang="en-US" sz="1400" dirty="0">
                  <a:solidFill>
                    <a:schemeClr val="tx2">
                      <a:lumMod val="50000"/>
                    </a:schemeClr>
                  </a:solidFill>
                </a:rPr>
                <a:t>no</a:t>
              </a:r>
            </a:p>
          </p:txBody>
        </p:sp>
        <p:sp>
          <p:nvSpPr>
            <p:cNvPr id="326" name="Rectangle 325"/>
            <p:cNvSpPr/>
            <p:nvPr/>
          </p:nvSpPr>
          <p:spPr>
            <a:xfrm>
              <a:off x="2460912" y="4458469"/>
              <a:ext cx="407484" cy="307777"/>
            </a:xfrm>
            <a:prstGeom prst="rect">
              <a:avLst/>
            </a:prstGeom>
          </p:spPr>
          <p:txBody>
            <a:bodyPr wrap="none">
              <a:spAutoFit/>
            </a:bodyPr>
            <a:lstStyle/>
            <a:p>
              <a:r>
                <a:rPr lang="en-US" sz="1400" dirty="0">
                  <a:solidFill>
                    <a:schemeClr val="tx2">
                      <a:lumMod val="50000"/>
                    </a:schemeClr>
                  </a:solidFill>
                </a:rPr>
                <a:t>no</a:t>
              </a:r>
              <a:endParaRPr lang="en-US" sz="1400" dirty="0"/>
            </a:p>
          </p:txBody>
        </p:sp>
      </p:grpSp>
      <p:sp>
        <p:nvSpPr>
          <p:cNvPr id="10" name="Rectangle 9"/>
          <p:cNvSpPr/>
          <p:nvPr/>
        </p:nvSpPr>
        <p:spPr>
          <a:xfrm>
            <a:off x="1939858" y="5281464"/>
            <a:ext cx="8548630" cy="307777"/>
          </a:xfrm>
          <a:prstGeom prst="rect">
            <a:avLst/>
          </a:prstGeom>
        </p:spPr>
        <p:txBody>
          <a:bodyPr wrap="square">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q1- Is </a:t>
            </a:r>
            <a:r>
              <a:rPr lang="en-US" sz="1400">
                <a:latin typeface="Verdana" panose="020B0604030504040204" pitchFamily="34" charset="0"/>
                <a:ea typeface="Verdana" panose="020B0604030504040204" pitchFamily="34" charset="0"/>
                <a:cs typeface="Verdana" panose="020B0604030504040204" pitchFamily="34" charset="0"/>
              </a:rPr>
              <a:t>there any </a:t>
            </a:r>
            <a:r>
              <a:rPr lang="en-US" sz="1400" dirty="0">
                <a:latin typeface="Verdana" panose="020B0604030504040204" pitchFamily="34" charset="0"/>
                <a:ea typeface="Verdana" panose="020B0604030504040204" pitchFamily="34" charset="0"/>
                <a:cs typeface="Verdana" panose="020B0604030504040204" pitchFamily="34" charset="0"/>
              </a:rPr>
              <a:t>issue with the loop between lines </a:t>
            </a:r>
            <a:r>
              <a:rPr lang="en-US" sz="1400">
                <a:latin typeface="Verdana" panose="020B0604030504040204" pitchFamily="34" charset="0"/>
                <a:ea typeface="Verdana" panose="020B0604030504040204" pitchFamily="34" charset="0"/>
                <a:cs typeface="Verdana" panose="020B0604030504040204" pitchFamily="34" charset="0"/>
              </a:rPr>
              <a:t>94 and 97 that might relate </a:t>
            </a:r>
            <a:r>
              <a:rPr lang="en-US" sz="1400" dirty="0">
                <a:latin typeface="Verdana" panose="020B0604030504040204" pitchFamily="34" charset="0"/>
                <a:ea typeface="Verdana" panose="020B0604030504040204" pitchFamily="34" charset="0"/>
                <a:cs typeface="Verdana" panose="020B0604030504040204" pitchFamily="34" charset="0"/>
              </a:rPr>
              <a:t>to </a:t>
            </a:r>
            <a:r>
              <a:rPr lang="en-US" sz="1400">
                <a:latin typeface="Verdana" panose="020B0604030504040204" pitchFamily="34" charset="0"/>
                <a:ea typeface="Verdana" panose="020B0604030504040204" pitchFamily="34" charset="0"/>
                <a:cs typeface="Verdana" panose="020B0604030504040204" pitchFamily="34" charset="0"/>
              </a:rPr>
              <a:t>the failure</a:t>
            </a:r>
            <a:r>
              <a:rPr lang="en-US" sz="1400" dirty="0">
                <a:latin typeface="Verdana" panose="020B0604030504040204" pitchFamily="34" charset="0"/>
                <a:ea typeface="Verdana" panose="020B0604030504040204" pitchFamily="34" charset="0"/>
                <a:cs typeface="Verdana" panose="020B0604030504040204" pitchFamily="34" charset="0"/>
              </a:rPr>
              <a:t>?</a:t>
            </a:r>
          </a:p>
        </p:txBody>
      </p:sp>
      <p:grpSp>
        <p:nvGrpSpPr>
          <p:cNvPr id="12" name="Group 11">
            <a:extLst>
              <a:ext uri="{FF2B5EF4-FFF2-40B4-BE49-F238E27FC236}">
                <a16:creationId xmlns:a16="http://schemas.microsoft.com/office/drawing/2014/main" id="{31816466-05D3-4831-A535-833EC3F60B59}"/>
              </a:ext>
            </a:extLst>
          </p:cNvPr>
          <p:cNvGrpSpPr/>
          <p:nvPr/>
        </p:nvGrpSpPr>
        <p:grpSpPr>
          <a:xfrm>
            <a:off x="6043944" y="1189644"/>
            <a:ext cx="1818436" cy="369332"/>
            <a:chOff x="6043944" y="1189644"/>
            <a:chExt cx="1818436" cy="369332"/>
          </a:xfrm>
        </p:grpSpPr>
        <p:sp>
          <p:nvSpPr>
            <p:cNvPr id="4" name="TextBox 3"/>
            <p:cNvSpPr txBox="1"/>
            <p:nvPr/>
          </p:nvSpPr>
          <p:spPr>
            <a:xfrm>
              <a:off x="6043944" y="1189644"/>
              <a:ext cx="1588897" cy="369332"/>
            </a:xfrm>
            <a:prstGeom prst="rect">
              <a:avLst/>
            </a:prstGeom>
            <a:noFill/>
          </p:spPr>
          <p:txBody>
            <a:bodyPr wrap="none" rtlCol="0">
              <a:spAutoFit/>
            </a:bodyPr>
            <a:lstStyle/>
            <a:p>
              <a:r>
                <a:rPr lang="en-US" dirty="0">
                  <a:solidFill>
                    <a:schemeClr val="accent1"/>
                  </a:solidFill>
                </a:rPr>
                <a:t>QUESTIONS</a:t>
              </a:r>
            </a:p>
          </p:txBody>
        </p:sp>
        <p:sp>
          <p:nvSpPr>
            <p:cNvPr id="11" name="Arrow: Right 10"/>
            <p:cNvSpPr/>
            <p:nvPr/>
          </p:nvSpPr>
          <p:spPr>
            <a:xfrm>
              <a:off x="7624955" y="1283549"/>
              <a:ext cx="237425" cy="204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99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7C0F48-EAF3-4878-A0ED-4A5782681FE7}"/>
              </a:ext>
            </a:extLst>
          </p:cNvPr>
          <p:cNvSpPr>
            <a:spLocks noGrp="1"/>
          </p:cNvSpPr>
          <p:nvPr>
            <p:ph type="title"/>
          </p:nvPr>
        </p:nvSpPr>
        <p:spPr/>
        <p:txBody>
          <a:bodyPr/>
          <a:lstStyle/>
          <a:p>
            <a:r>
              <a:rPr lang="en-US" dirty="0"/>
              <a:t>How many filters located all faults?</a:t>
            </a:r>
          </a:p>
        </p:txBody>
      </p:sp>
      <p:graphicFrame>
        <p:nvGraphicFramePr>
          <p:cNvPr id="5" name="Table 4">
            <a:extLst>
              <a:ext uri="{FF2B5EF4-FFF2-40B4-BE49-F238E27FC236}">
                <a16:creationId xmlns:a16="http://schemas.microsoft.com/office/drawing/2014/main" id="{176565A8-2CBE-4FBD-8ED2-20A504F666CC}"/>
              </a:ext>
            </a:extLst>
          </p:cNvPr>
          <p:cNvGraphicFramePr>
            <a:graphicFrameLocks noGrp="1"/>
          </p:cNvGraphicFramePr>
          <p:nvPr>
            <p:extLst/>
          </p:nvPr>
        </p:nvGraphicFramePr>
        <p:xfrm>
          <a:off x="1890585" y="1052541"/>
          <a:ext cx="7757185" cy="5519467"/>
        </p:xfrm>
        <a:graphic>
          <a:graphicData uri="http://schemas.openxmlformats.org/drawingml/2006/table">
            <a:tbl>
              <a:tblPr firstRow="1" firstCol="1" bandRow="1"/>
              <a:tblGrid>
                <a:gridCol w="1076702">
                  <a:extLst>
                    <a:ext uri="{9D8B030D-6E8A-4147-A177-3AD203B41FA5}">
                      <a16:colId xmlns:a16="http://schemas.microsoft.com/office/drawing/2014/main" val="4268029763"/>
                    </a:ext>
                  </a:extLst>
                </a:gridCol>
                <a:gridCol w="2740094">
                  <a:extLst>
                    <a:ext uri="{9D8B030D-6E8A-4147-A177-3AD203B41FA5}">
                      <a16:colId xmlns:a16="http://schemas.microsoft.com/office/drawing/2014/main" val="1024311972"/>
                    </a:ext>
                  </a:extLst>
                </a:gridCol>
                <a:gridCol w="1148128">
                  <a:extLst>
                    <a:ext uri="{9D8B030D-6E8A-4147-A177-3AD203B41FA5}">
                      <a16:colId xmlns:a16="http://schemas.microsoft.com/office/drawing/2014/main" val="1734386963"/>
                    </a:ext>
                  </a:extLst>
                </a:gridCol>
                <a:gridCol w="970868">
                  <a:extLst>
                    <a:ext uri="{9D8B030D-6E8A-4147-A177-3AD203B41FA5}">
                      <a16:colId xmlns:a16="http://schemas.microsoft.com/office/drawing/2014/main" val="3021371435"/>
                    </a:ext>
                  </a:extLst>
                </a:gridCol>
                <a:gridCol w="962735">
                  <a:extLst>
                    <a:ext uri="{9D8B030D-6E8A-4147-A177-3AD203B41FA5}">
                      <a16:colId xmlns:a16="http://schemas.microsoft.com/office/drawing/2014/main" val="4199957914"/>
                    </a:ext>
                  </a:extLst>
                </a:gridCol>
                <a:gridCol w="858658">
                  <a:extLst>
                    <a:ext uri="{9D8B030D-6E8A-4147-A177-3AD203B41FA5}">
                      <a16:colId xmlns:a16="http://schemas.microsoft.com/office/drawing/2014/main" val="1522361796"/>
                    </a:ext>
                  </a:extLst>
                </a:gridCol>
              </a:tblGrid>
              <a:tr h="726831">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subcrowd</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selection</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recall</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lines to inspect</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workers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36582263"/>
                  </a:ext>
                </a:extLst>
              </a:tr>
              <a:tr h="593125">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non-students score = 100%</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 65%</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133</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836</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14020091"/>
                  </a:ext>
                </a:extLst>
              </a:tr>
              <a:tr h="544721">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only score = 100%</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 65%</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194</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extLst>
                  <a:ext uri="{0D108BD9-81ED-4DB2-BD59-A6C34878D82A}">
                    <a16:rowId xmlns:a16="http://schemas.microsoft.com/office/drawing/2014/main" val="3628810106"/>
                  </a:ext>
                </a:extLst>
              </a:tr>
              <a:tr h="561339">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least difficult answers </a:t>
                      </a: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worker score</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 61%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418</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1868</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extLst>
                  <a:ext uri="{0D108BD9-81ED-4DB2-BD59-A6C34878D82A}">
                    <a16:rowId xmlns:a16="http://schemas.microsoft.com/office/drawing/2014/main" val="3468068300"/>
                  </a:ext>
                </a:extLst>
              </a:tr>
              <a:tr h="475605">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a:t>
                      </a: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non-students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 76%</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316</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1173</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extLst>
                  <a:ext uri="{0D108BD9-81ED-4DB2-BD59-A6C34878D82A}">
                    <a16:rowId xmlns:a16="http://schemas.microsoft.com/office/drawing/2014/main" val="1641132998"/>
                  </a:ext>
                </a:extLst>
              </a:tr>
              <a:tr h="561339">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least difficult answers </a:t>
                      </a: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worker profession</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 61%</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454</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tc>
                  <a:txBody>
                    <a:bodyPr/>
                    <a:lstStyle/>
                    <a:p>
                      <a:pPr marL="0" marR="0" algn="ctr">
                        <a:lnSpc>
                          <a:spcPts val="1150"/>
                        </a:lnSpc>
                        <a:spcBef>
                          <a:spcPts val="0"/>
                        </a:spcBef>
                        <a:spcAft>
                          <a:spcPts val="0"/>
                        </a:spcAft>
                      </a:pPr>
                      <a:r>
                        <a:rPr lang="en-US" sz="1800"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2279</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FFFFF"/>
                    </a:solidFill>
                  </a:tcPr>
                </a:tc>
                <a:extLst>
                  <a:ext uri="{0D108BD9-81ED-4DB2-BD59-A6C34878D82A}">
                    <a16:rowId xmlns:a16="http://schemas.microsoft.com/office/drawing/2014/main" val="3309038925"/>
                  </a:ext>
                </a:extLst>
              </a:tr>
              <a:tr h="391368">
                <a:tc>
                  <a:txBody>
                    <a:bodyPr/>
                    <a:lstStyle/>
                    <a:p>
                      <a:pPr marL="0" marR="0" algn="ctr">
                        <a:lnSpc>
                          <a:spcPts val="1150"/>
                        </a:lnSpc>
                        <a:spcBef>
                          <a:spcPts val="0"/>
                        </a:spcBef>
                        <a:spcAft>
                          <a:spcPts val="0"/>
                        </a:spcAft>
                      </a:pPr>
                      <a:r>
                        <a:rPr lang="en-US" sz="1800" b="1"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b="1"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a:t>
                      </a:r>
                      <a:r>
                        <a:rPr lang="en-US" sz="1800" b="1" u="sng"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workers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79%, 64%</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497</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u="sng"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2580</a:t>
                      </a:r>
                      <a:endParaRPr lang="en-US" sz="1800" kern="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extLst>
                  <a:ext uri="{0D108BD9-81ED-4DB2-BD59-A6C34878D82A}">
                    <a16:rowId xmlns:a16="http://schemas.microsoft.com/office/drawing/2014/main" val="2763565686"/>
                  </a:ext>
                </a:extLst>
              </a:tr>
              <a:tr h="542461">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excluded fastest answers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 59%</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488</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2395</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extLst>
                  <a:ext uri="{0D108BD9-81ED-4DB2-BD59-A6C34878D82A}">
                    <a16:rowId xmlns:a16="http://schemas.microsoft.com/office/drawing/2014/main" val="2750837448"/>
                  </a:ext>
                </a:extLst>
              </a:tr>
              <a:tr h="561339">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3.3% confidence</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answers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71%, 56%</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412</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1749</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tcPr>
                </a:tc>
                <a:extLst>
                  <a:ext uri="{0D108BD9-81ED-4DB2-BD59-A6C34878D82A}">
                    <a16:rowId xmlns:a16="http://schemas.microsoft.com/office/drawing/2014/main" val="2980570923"/>
                  </a:ext>
                </a:extLst>
              </a:tr>
              <a:tr h="561339">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b="1"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excluded shortest </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ts val="1150"/>
                        </a:lnSpc>
                        <a:spcBef>
                          <a:spcPts val="0"/>
                        </a:spcBef>
                        <a:spcAft>
                          <a:spcPts val="0"/>
                        </a:spcAft>
                      </a:pPr>
                      <a:r>
                        <a:rPr lang="en-US" sz="1800" b="1" kern="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explanations</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66%</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w="1270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412</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tc>
                  <a:txBody>
                    <a:bodyPr/>
                    <a:lstStyle/>
                    <a:p>
                      <a:pPr marL="0" marR="0" algn="ctr">
                        <a:lnSpc>
                          <a:spcPts val="1150"/>
                        </a:lnSpc>
                        <a:spcBef>
                          <a:spcPts val="0"/>
                        </a:spcBef>
                        <a:spcAft>
                          <a:spcPts val="0"/>
                        </a:spcAft>
                      </a:pPr>
                      <a:r>
                        <a:rPr lang="en-US" sz="1800" kern="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1879</a:t>
                      </a:r>
                      <a:endPar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6979" marR="26979" marT="0" marB="0" anchor="ctr">
                    <a:lnL>
                      <a:noFill/>
                    </a:lnL>
                    <a:lnR>
                      <a:noFill/>
                    </a:lnR>
                    <a:lnT>
                      <a:noFill/>
                    </a:lnT>
                    <a:lnB>
                      <a:noFill/>
                    </a:lnB>
                    <a:solidFill>
                      <a:srgbClr val="F2F2F2"/>
                    </a:solidFill>
                  </a:tcPr>
                </a:tc>
                <a:extLst>
                  <a:ext uri="{0D108BD9-81ED-4DB2-BD59-A6C34878D82A}">
                    <a16:rowId xmlns:a16="http://schemas.microsoft.com/office/drawing/2014/main" val="2393639855"/>
                  </a:ext>
                </a:extLst>
              </a:tr>
            </a:tbl>
          </a:graphicData>
        </a:graphic>
      </p:graphicFrame>
    </p:spTree>
    <p:extLst>
      <p:ext uri="{BB962C8B-B14F-4D97-AF65-F5344CB8AC3E}">
        <p14:creationId xmlns:p14="http://schemas.microsoft.com/office/powerpoint/2010/main" val="5768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38B-9A67-4C80-8AC6-B5A05C56088F}"/>
              </a:ext>
            </a:extLst>
          </p:cNvPr>
          <p:cNvSpPr>
            <a:spLocks noGrp="1"/>
          </p:cNvSpPr>
          <p:nvPr>
            <p:ph type="title"/>
          </p:nvPr>
        </p:nvSpPr>
        <p:spPr/>
        <p:txBody>
          <a:bodyPr/>
          <a:lstStyle/>
          <a:p>
            <a:r>
              <a:rPr lang="en-US" dirty="0"/>
              <a:t>Affinity diagram session</a:t>
            </a:r>
          </a:p>
        </p:txBody>
      </p:sp>
      <p:sp>
        <p:nvSpPr>
          <p:cNvPr id="4" name="Text Placeholder 3">
            <a:extLst>
              <a:ext uri="{FF2B5EF4-FFF2-40B4-BE49-F238E27FC236}">
                <a16:creationId xmlns:a16="http://schemas.microsoft.com/office/drawing/2014/main" id="{6D9922D5-8A6A-40A5-9B63-5F0EF2298E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57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0FA-AF1B-43FD-AEEB-4AA0F5CB7C93}"/>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284776EC-4AC9-4CD3-B5AC-6628EB15482E}"/>
              </a:ext>
            </a:extLst>
          </p:cNvPr>
          <p:cNvSpPr>
            <a:spLocks noGrp="1"/>
          </p:cNvSpPr>
          <p:nvPr>
            <p:ph idx="1"/>
          </p:nvPr>
        </p:nvSpPr>
        <p:spPr/>
        <p:txBody>
          <a:bodyPr>
            <a:normAutofit fontScale="92500" lnSpcReduction="20000"/>
          </a:bodyPr>
          <a:lstStyle/>
          <a:p>
            <a:pPr marL="457200" lvl="1" indent="0">
              <a:buNone/>
            </a:pPr>
            <a:endParaRPr lang="en-US" sz="3600" dirty="0"/>
          </a:p>
          <a:p>
            <a:pPr marL="1428750" lvl="2" indent="-514350">
              <a:buFont typeface="+mj-lt"/>
              <a:buAutoNum type="alphaUcPeriod"/>
            </a:pPr>
            <a:r>
              <a:rPr lang="en-US" sz="3200" dirty="0"/>
              <a:t>Root-cause of a bug</a:t>
            </a:r>
          </a:p>
          <a:p>
            <a:pPr marL="1428750" lvl="2" indent="-514350">
              <a:buFont typeface="+mj-lt"/>
              <a:buAutoNum type="alphaUcPeriod"/>
            </a:pPr>
            <a:endParaRPr lang="en-US" sz="3200" dirty="0"/>
          </a:p>
          <a:p>
            <a:pPr marL="1428750" lvl="2" indent="-514350">
              <a:buFont typeface="+mj-lt"/>
              <a:buAutoNum type="alphaUcPeriod"/>
            </a:pPr>
            <a:r>
              <a:rPr lang="en-US" sz="3200" dirty="0"/>
              <a:t>Description of the program</a:t>
            </a:r>
          </a:p>
          <a:p>
            <a:pPr marL="1428750" lvl="2" indent="-514350">
              <a:buFont typeface="+mj-lt"/>
              <a:buAutoNum type="alphaUcPeriod"/>
            </a:pPr>
            <a:endParaRPr lang="en-US" sz="3200" dirty="0"/>
          </a:p>
          <a:p>
            <a:pPr marL="1428750" lvl="2" indent="-514350">
              <a:buFont typeface="+mj-lt"/>
              <a:buAutoNum type="alphaUcPeriod"/>
            </a:pPr>
            <a:r>
              <a:rPr lang="en-US" sz="3200" dirty="0"/>
              <a:t>Description of the failure</a:t>
            </a:r>
          </a:p>
          <a:p>
            <a:pPr marL="1428750" lvl="2" indent="-514350">
              <a:buFont typeface="+mj-lt"/>
              <a:buAutoNum type="alphaUcPeriod"/>
            </a:pPr>
            <a:endParaRPr lang="en-US" sz="3200" dirty="0"/>
          </a:p>
          <a:p>
            <a:pPr marL="1428750" lvl="2" indent="-514350">
              <a:buFont typeface="+mj-lt"/>
              <a:buAutoNum type="alphaUcPeriod"/>
            </a:pPr>
            <a:r>
              <a:rPr lang="en-US" sz="3200" dirty="0"/>
              <a:t>Request for more information</a:t>
            </a:r>
          </a:p>
          <a:p>
            <a:pPr marL="1428750" lvl="2" indent="-514350">
              <a:buFont typeface="+mj-lt"/>
              <a:buAutoNum type="alphaUcPeriod"/>
            </a:pPr>
            <a:endParaRPr lang="en-US" sz="3200" dirty="0"/>
          </a:p>
          <a:p>
            <a:pPr marL="1428750" lvl="2" indent="-514350">
              <a:buFont typeface="+mj-lt"/>
              <a:buAutoNum type="alphaUcPeriod"/>
            </a:pPr>
            <a:r>
              <a:rPr lang="en-US" sz="3200" dirty="0"/>
              <a:t>Suggestion of a fix</a:t>
            </a:r>
          </a:p>
        </p:txBody>
      </p:sp>
    </p:spTree>
    <p:extLst>
      <p:ext uri="{BB962C8B-B14F-4D97-AF65-F5344CB8AC3E}">
        <p14:creationId xmlns:p14="http://schemas.microsoft.com/office/powerpoint/2010/main" val="45603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0E9D-15DB-44EB-BC50-9CB44B7D11ED}"/>
              </a:ext>
            </a:extLst>
          </p:cNvPr>
          <p:cNvSpPr>
            <a:spLocks noGrp="1"/>
          </p:cNvSpPr>
          <p:nvPr>
            <p:ph type="title"/>
          </p:nvPr>
        </p:nvSpPr>
        <p:spPr/>
        <p:txBody>
          <a:bodyPr/>
          <a:lstStyle/>
          <a:p>
            <a:r>
              <a:rPr lang="en-US" dirty="0"/>
              <a:t>Questions - 1(low) to 5(high)</a:t>
            </a:r>
          </a:p>
        </p:txBody>
      </p:sp>
      <p:sp>
        <p:nvSpPr>
          <p:cNvPr id="3" name="Content Placeholder 2">
            <a:extLst>
              <a:ext uri="{FF2B5EF4-FFF2-40B4-BE49-F238E27FC236}">
                <a16:creationId xmlns:a16="http://schemas.microsoft.com/office/drawing/2014/main" id="{24E3DA84-1EE6-4FD9-9176-06D62D03597E}"/>
              </a:ext>
            </a:extLst>
          </p:cNvPr>
          <p:cNvSpPr>
            <a:spLocks noGrp="1"/>
          </p:cNvSpPr>
          <p:nvPr>
            <p:ph idx="1"/>
          </p:nvPr>
        </p:nvSpPr>
        <p:spPr/>
        <p:txBody>
          <a:bodyPr/>
          <a:lstStyle/>
          <a:p>
            <a:pPr marL="514350" indent="-514350">
              <a:buFont typeface="+mj-lt"/>
              <a:buAutoNum type="arabicPeriod"/>
            </a:pPr>
            <a:r>
              <a:rPr lang="en-US" dirty="0"/>
              <a:t>What is the level of confidence of the worker?</a:t>
            </a:r>
          </a:p>
          <a:p>
            <a:pPr marL="514350" indent="-514350">
              <a:buFont typeface="+mj-lt"/>
              <a:buAutoNum type="arabicPeriod"/>
            </a:pPr>
            <a:r>
              <a:rPr lang="en-US" dirty="0"/>
              <a:t>What is the quality of the explanation?</a:t>
            </a:r>
          </a:p>
          <a:p>
            <a:pPr marL="514350" indent="-514350">
              <a:buFont typeface="+mj-lt"/>
              <a:buAutoNum type="arabicPeriod"/>
            </a:pPr>
            <a:r>
              <a:rPr lang="en-US" dirty="0"/>
              <a:t>What is your level of confidence that you understood the explanation?</a:t>
            </a:r>
          </a:p>
          <a:p>
            <a:pPr marL="514350" indent="-514350">
              <a:buFont typeface="+mj-lt"/>
              <a:buAutoNum type="arabicPeriod"/>
            </a:pPr>
            <a:endParaRPr lang="en-US" dirty="0"/>
          </a:p>
          <a:p>
            <a:pPr marL="514350" indent="-514350">
              <a:buFont typeface="+mj-lt"/>
              <a:buAutoNum type="arabicPeriod"/>
            </a:pPr>
            <a:r>
              <a:rPr lang="en-US" dirty="0"/>
              <a:t>Which question would you ask based on this explanation?</a:t>
            </a:r>
          </a:p>
        </p:txBody>
      </p:sp>
    </p:spTree>
    <p:extLst>
      <p:ext uri="{BB962C8B-B14F-4D97-AF65-F5344CB8AC3E}">
        <p14:creationId xmlns:p14="http://schemas.microsoft.com/office/powerpoint/2010/main" val="290179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9955-A1C2-4274-8804-0C1972E39886}"/>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7F039081-0A06-4558-86EA-299E4E215D5B}"/>
              </a:ext>
            </a:extLst>
          </p:cNvPr>
          <p:cNvSpPr>
            <a:spLocks noGrp="1"/>
          </p:cNvSpPr>
          <p:nvPr>
            <p:ph idx="1"/>
          </p:nvPr>
        </p:nvSpPr>
        <p:spPr/>
        <p:txBody>
          <a:bodyPr/>
          <a:lstStyle/>
          <a:p>
            <a:r>
              <a:rPr lang="en-US" dirty="0"/>
              <a:t>Definitions</a:t>
            </a:r>
          </a:p>
          <a:p>
            <a:r>
              <a:rPr lang="en-US" dirty="0"/>
              <a:t>Applications</a:t>
            </a:r>
          </a:p>
          <a:p>
            <a:r>
              <a:rPr lang="en-US" dirty="0"/>
              <a:t>Crowdsourcing Fault Localization</a:t>
            </a:r>
          </a:p>
        </p:txBody>
      </p:sp>
    </p:spTree>
    <p:extLst>
      <p:ext uri="{BB962C8B-B14F-4D97-AF65-F5344CB8AC3E}">
        <p14:creationId xmlns:p14="http://schemas.microsoft.com/office/powerpoint/2010/main" val="232681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0326-1DFE-47D9-AA90-38FB996DFB4E}"/>
              </a:ext>
            </a:extLst>
          </p:cNvPr>
          <p:cNvSpPr>
            <a:spLocks noGrp="1"/>
          </p:cNvSpPr>
          <p:nvPr>
            <p:ph type="title"/>
          </p:nvPr>
        </p:nvSpPr>
        <p:spPr/>
        <p:txBody>
          <a:bodyPr/>
          <a:lstStyle/>
          <a:p>
            <a:r>
              <a:rPr lang="en-US" dirty="0"/>
              <a:t>Crowdsourcing for software engineering tasks</a:t>
            </a:r>
          </a:p>
        </p:txBody>
      </p:sp>
      <p:sp>
        <p:nvSpPr>
          <p:cNvPr id="3" name="Content Placeholder 2">
            <a:extLst>
              <a:ext uri="{FF2B5EF4-FFF2-40B4-BE49-F238E27FC236}">
                <a16:creationId xmlns:a16="http://schemas.microsoft.com/office/drawing/2014/main" id="{D6D897F8-D899-44D2-B9CE-92B8CCCD7FF7}"/>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“Open call for contribution to a potentially largen and unspecific group of people” – La </a:t>
            </a:r>
            <a:r>
              <a:rPr lang="en-US" dirty="0" err="1"/>
              <a:t>Toza</a:t>
            </a:r>
            <a:endParaRPr lang="en-US" dirty="0"/>
          </a:p>
        </p:txBody>
      </p:sp>
    </p:spTree>
    <p:extLst>
      <p:ext uri="{BB962C8B-B14F-4D97-AF65-F5344CB8AC3E}">
        <p14:creationId xmlns:p14="http://schemas.microsoft.com/office/powerpoint/2010/main" val="3427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93DC-027A-4824-9344-A46275950B64}"/>
              </a:ext>
            </a:extLst>
          </p:cNvPr>
          <p:cNvSpPr>
            <a:spLocks noGrp="1"/>
          </p:cNvSpPr>
          <p:nvPr>
            <p:ph type="title"/>
          </p:nvPr>
        </p:nvSpPr>
        <p:spPr/>
        <p:txBody>
          <a:bodyPr/>
          <a:lstStyle/>
          <a:p>
            <a:r>
              <a:rPr lang="en-US" dirty="0"/>
              <a:t>Common conceptions and concerns</a:t>
            </a:r>
          </a:p>
        </p:txBody>
      </p:sp>
      <p:sp>
        <p:nvSpPr>
          <p:cNvPr id="3" name="Content Placeholder 2">
            <a:extLst>
              <a:ext uri="{FF2B5EF4-FFF2-40B4-BE49-F238E27FC236}">
                <a16:creationId xmlns:a16="http://schemas.microsoft.com/office/drawing/2014/main" id="{94C91F61-8CCF-494C-B5AD-B7DF483BF405}"/>
              </a:ext>
            </a:extLst>
          </p:cNvPr>
          <p:cNvSpPr>
            <a:spLocks noGrp="1"/>
          </p:cNvSpPr>
          <p:nvPr>
            <p:ph idx="1"/>
          </p:nvPr>
        </p:nvSpPr>
        <p:spPr/>
        <p:txBody>
          <a:bodyPr>
            <a:normAutofit/>
          </a:bodyPr>
          <a:lstStyle/>
          <a:p>
            <a:r>
              <a:rPr lang="en-US" dirty="0"/>
              <a:t>Quality</a:t>
            </a:r>
          </a:p>
          <a:p>
            <a:r>
              <a:rPr lang="en-US" dirty="0"/>
              <a:t>Task design</a:t>
            </a:r>
          </a:p>
          <a:p>
            <a:r>
              <a:rPr lang="en-US" dirty="0"/>
              <a:t>Pricing</a:t>
            </a:r>
          </a:p>
          <a:p>
            <a:r>
              <a:rPr lang="en-US" dirty="0"/>
              <a:t>Security</a:t>
            </a:r>
          </a:p>
          <a:p>
            <a:r>
              <a:rPr lang="en-US" dirty="0"/>
              <a:t>Privacy</a:t>
            </a:r>
          </a:p>
          <a:p>
            <a:r>
              <a:rPr lang="en-US" dirty="0"/>
              <a:t>Recruiting</a:t>
            </a:r>
          </a:p>
          <a:p>
            <a:r>
              <a:rPr lang="en-US" dirty="0"/>
              <a:t>Delegation</a:t>
            </a:r>
          </a:p>
          <a:p>
            <a:endParaRPr lang="en-US" dirty="0"/>
          </a:p>
        </p:txBody>
      </p:sp>
    </p:spTree>
    <p:extLst>
      <p:ext uri="{BB962C8B-B14F-4D97-AF65-F5344CB8AC3E}">
        <p14:creationId xmlns:p14="http://schemas.microsoft.com/office/powerpoint/2010/main" val="129505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375203"/>
          </a:xfrm>
        </p:spPr>
        <p:txBody>
          <a:bodyPr>
            <a:normAutofit fontScale="90000"/>
          </a:bodyPr>
          <a:lstStyle/>
          <a:p>
            <a:r>
              <a:rPr lang="en-US" dirty="0"/>
              <a:t>Applications</a:t>
            </a:r>
          </a:p>
        </p:txBody>
      </p:sp>
      <p:sp>
        <p:nvSpPr>
          <p:cNvPr id="3" name="Espaço Reservado para Conteúdo 2"/>
          <p:cNvSpPr>
            <a:spLocks noGrp="1"/>
          </p:cNvSpPr>
          <p:nvPr>
            <p:ph sz="half" idx="1"/>
          </p:nvPr>
        </p:nvSpPr>
        <p:spPr>
          <a:xfrm>
            <a:off x="1847528" y="781358"/>
            <a:ext cx="8686034" cy="5867255"/>
          </a:xfrm>
        </p:spPr>
        <p:txBody>
          <a:bodyPr>
            <a:normAutofit/>
          </a:bodyPr>
          <a:lstStyle/>
          <a:p>
            <a:endParaRPr lang="pt-BR" sz="2400" dirty="0"/>
          </a:p>
          <a:p>
            <a:endParaRPr lang="pt-BR" sz="2400" dirty="0"/>
          </a:p>
          <a:p>
            <a:endParaRPr lang="pt-BR" sz="2400" dirty="0"/>
          </a:p>
          <a:p>
            <a:endParaRPr lang="pt-BR" sz="1400" dirty="0"/>
          </a:p>
          <a:p>
            <a:endParaRPr lang="pt-BR" sz="2400" dirty="0"/>
          </a:p>
          <a:p>
            <a:endParaRPr lang="pt-BR" sz="2400" dirty="0"/>
          </a:p>
          <a:p>
            <a:endParaRPr lang="pt-BR" sz="2400" dirty="0"/>
          </a:p>
          <a:p>
            <a:pPr marL="0" indent="0">
              <a:buNone/>
            </a:pPr>
            <a:endParaRPr lang="pt-BR" sz="2400" dirty="0"/>
          </a:p>
          <a:p>
            <a:pPr lvl="1"/>
            <a:endParaRPr lang="pt-BR" sz="2000" dirty="0"/>
          </a:p>
          <a:p>
            <a:pPr lvl="1"/>
            <a:endParaRPr lang="pt-BR" sz="2000" dirty="0"/>
          </a:p>
          <a:p>
            <a:pPr lvl="1"/>
            <a:endParaRPr lang="pt-BR" sz="2000" dirty="0"/>
          </a:p>
          <a:p>
            <a:endParaRPr lang="en-US" sz="2400" dirty="0"/>
          </a:p>
        </p:txBody>
      </p:sp>
      <p:sp>
        <p:nvSpPr>
          <p:cNvPr id="6" name="TextBox 5"/>
          <p:cNvSpPr txBox="1"/>
          <p:nvPr/>
        </p:nvSpPr>
        <p:spPr>
          <a:xfrm>
            <a:off x="2855641" y="6439704"/>
            <a:ext cx="2125653" cy="307777"/>
          </a:xfrm>
          <a:prstGeom prst="rect">
            <a:avLst/>
          </a:prstGeom>
          <a:noFill/>
          <a:ln>
            <a:noFill/>
          </a:ln>
        </p:spPr>
        <p:txBody>
          <a:bodyPr wrap="square" rtlCol="0">
            <a:spAutoFit/>
          </a:bodyPr>
          <a:lstStyle/>
          <a:p>
            <a:r>
              <a:rPr lang="pt-BR" sz="1400"/>
              <a:t>www.</a:t>
            </a:r>
            <a:r>
              <a:rPr lang="pt-BR" sz="1400" b="1"/>
              <a:t>fivesecondtest</a:t>
            </a:r>
            <a:r>
              <a:rPr lang="pt-BR" sz="1400"/>
              <a:t>.com</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1" y="1224485"/>
            <a:ext cx="1838325" cy="1266825"/>
          </a:xfrm>
          <a:prstGeom prst="rect">
            <a:avLst/>
          </a:prstGeom>
          <a:ln>
            <a:solidFill>
              <a:schemeClr val="bg1">
                <a:lumMod val="75000"/>
              </a:schemeClr>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518" y="1176859"/>
            <a:ext cx="2762250" cy="1362075"/>
          </a:xfrm>
          <a:prstGeom prst="rect">
            <a:avLst/>
          </a:prstGeom>
          <a:ln>
            <a:solidFill>
              <a:schemeClr val="bg1">
                <a:lumMod val="75000"/>
              </a:schemeClr>
            </a:solid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8518" y="3341749"/>
            <a:ext cx="2448272" cy="1412803"/>
          </a:xfrm>
          <a:prstGeom prst="rect">
            <a:avLst/>
          </a:prstGeom>
          <a:ln>
            <a:solidFill>
              <a:schemeClr val="bg1">
                <a:lumMod val="75000"/>
              </a:schemeClr>
            </a:solidFill>
          </a:ln>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5640" y="3341748"/>
            <a:ext cx="1609956" cy="1391551"/>
          </a:xfrm>
          <a:prstGeom prst="rect">
            <a:avLst/>
          </a:prstGeom>
          <a:ln>
            <a:solidFill>
              <a:schemeClr val="bg1">
                <a:lumMod val="75000"/>
              </a:schemeClr>
            </a:solidFill>
          </a:ln>
        </p:spPr>
      </p:pic>
      <p:sp>
        <p:nvSpPr>
          <p:cNvPr id="16" name="Rectangle 15"/>
          <p:cNvSpPr/>
          <p:nvPr/>
        </p:nvSpPr>
        <p:spPr>
          <a:xfrm>
            <a:off x="2855641" y="2523576"/>
            <a:ext cx="2902141" cy="307777"/>
          </a:xfrm>
          <a:prstGeom prst="rect">
            <a:avLst/>
          </a:prstGeom>
        </p:spPr>
        <p:txBody>
          <a:bodyPr wrap="none">
            <a:spAutoFit/>
          </a:bodyPr>
          <a:lstStyle/>
          <a:p>
            <a:r>
              <a:rPr lang="en-US" sz="1400" b="1" dirty="0"/>
              <a:t>Help Me Out </a:t>
            </a:r>
            <a:r>
              <a:rPr lang="en-US" sz="1400" dirty="0"/>
              <a:t>(Hartmann et al. 2010) </a:t>
            </a:r>
          </a:p>
        </p:txBody>
      </p:sp>
      <p:sp>
        <p:nvSpPr>
          <p:cNvPr id="17" name="Rectangle 16"/>
          <p:cNvSpPr/>
          <p:nvPr/>
        </p:nvSpPr>
        <p:spPr>
          <a:xfrm>
            <a:off x="6628519" y="2514051"/>
            <a:ext cx="2887201" cy="307777"/>
          </a:xfrm>
          <a:prstGeom prst="rect">
            <a:avLst/>
          </a:prstGeom>
        </p:spPr>
        <p:txBody>
          <a:bodyPr wrap="none">
            <a:spAutoFit/>
          </a:bodyPr>
          <a:lstStyle/>
          <a:p>
            <a:r>
              <a:rPr lang="en-US" sz="1400" b="1" dirty="0"/>
              <a:t>BlueFix</a:t>
            </a:r>
            <a:r>
              <a:rPr lang="en-US" sz="1400" dirty="0"/>
              <a:t> (Watson, Li &amp; Godwin 2012) </a:t>
            </a:r>
          </a:p>
        </p:txBody>
      </p:sp>
      <p:sp>
        <p:nvSpPr>
          <p:cNvPr id="18" name="Rectangle 17"/>
          <p:cNvSpPr/>
          <p:nvPr/>
        </p:nvSpPr>
        <p:spPr>
          <a:xfrm>
            <a:off x="2855640" y="4711512"/>
            <a:ext cx="3045770" cy="307777"/>
          </a:xfrm>
          <a:prstGeom prst="rect">
            <a:avLst/>
          </a:prstGeom>
        </p:spPr>
        <p:txBody>
          <a:bodyPr wrap="none">
            <a:spAutoFit/>
          </a:bodyPr>
          <a:lstStyle/>
          <a:p>
            <a:r>
              <a:rPr lang="en-US" sz="1400" b="1" dirty="0"/>
              <a:t>Crowd::Debug </a:t>
            </a:r>
            <a:r>
              <a:rPr lang="en-US" sz="1400" dirty="0"/>
              <a:t>(Mujumdar et al. 2011) </a:t>
            </a:r>
          </a:p>
        </p:txBody>
      </p:sp>
      <p:sp>
        <p:nvSpPr>
          <p:cNvPr id="19" name="Rectangle 18"/>
          <p:cNvSpPr/>
          <p:nvPr/>
        </p:nvSpPr>
        <p:spPr>
          <a:xfrm>
            <a:off x="6628518" y="4717241"/>
            <a:ext cx="3643946" cy="307777"/>
          </a:xfrm>
          <a:prstGeom prst="rect">
            <a:avLst/>
          </a:prstGeom>
        </p:spPr>
        <p:txBody>
          <a:bodyPr wrap="none">
            <a:spAutoFit/>
          </a:bodyPr>
          <a:lstStyle/>
          <a:p>
            <a:r>
              <a:rPr lang="pt-BR" sz="1400" b="1" dirty="0"/>
              <a:t>CrowdOracles</a:t>
            </a:r>
            <a:r>
              <a:rPr lang="pt-BR" sz="1400" dirty="0"/>
              <a:t> </a:t>
            </a:r>
            <a:r>
              <a:rPr lang="en-US" sz="1400" dirty="0"/>
              <a:t>(Pastore, Mariani &amp; Fraser 2013) </a:t>
            </a:r>
          </a:p>
        </p:txBody>
      </p:sp>
      <p:sp>
        <p:nvSpPr>
          <p:cNvPr id="23" name="Rectangle 22"/>
          <p:cNvSpPr/>
          <p:nvPr/>
        </p:nvSpPr>
        <p:spPr>
          <a:xfrm>
            <a:off x="6628518" y="6439704"/>
            <a:ext cx="2681568" cy="307777"/>
          </a:xfrm>
          <a:prstGeom prst="rect">
            <a:avLst/>
          </a:prstGeom>
        </p:spPr>
        <p:txBody>
          <a:bodyPr wrap="none">
            <a:spAutoFit/>
          </a:bodyPr>
          <a:lstStyle/>
          <a:p>
            <a:r>
              <a:rPr lang="pt-BR" sz="1400" b="1"/>
              <a:t>Voyant </a:t>
            </a:r>
            <a:r>
              <a:rPr lang="en-US" sz="1400" dirty="0"/>
              <a:t>(Xu, Huang &amp; Bailey 2014)</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5640" y="5449799"/>
            <a:ext cx="3384376" cy="960891"/>
          </a:xfrm>
          <a:prstGeom prst="rect">
            <a:avLst/>
          </a:prstGeom>
          <a:ln>
            <a:solidFill>
              <a:schemeClr val="bg1">
                <a:lumMod val="65000"/>
              </a:schemeClr>
            </a:solidFill>
          </a:ln>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8519" y="5449798"/>
            <a:ext cx="2733675" cy="1009650"/>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BB05C9-3E52-475F-8509-16961041AA36}"/>
              </a:ext>
            </a:extLst>
          </p:cNvPr>
          <p:cNvSpPr/>
          <p:nvPr/>
        </p:nvSpPr>
        <p:spPr>
          <a:xfrm>
            <a:off x="1896197" y="5039437"/>
            <a:ext cx="4732321" cy="369332"/>
          </a:xfrm>
          <a:prstGeom prst="rect">
            <a:avLst/>
          </a:prstGeom>
        </p:spPr>
        <p:txBody>
          <a:bodyPr wrap="none">
            <a:spAutoFit/>
          </a:bodyPr>
          <a:lstStyle/>
          <a:p>
            <a:r>
              <a:rPr lang="pt-BR" dirty="0"/>
              <a:t>Workers receive short questions on GUI usability</a:t>
            </a:r>
          </a:p>
        </p:txBody>
      </p:sp>
      <p:sp>
        <p:nvSpPr>
          <p:cNvPr id="5" name="Rectangle 4">
            <a:extLst>
              <a:ext uri="{FF2B5EF4-FFF2-40B4-BE49-F238E27FC236}">
                <a16:creationId xmlns:a16="http://schemas.microsoft.com/office/drawing/2014/main" id="{1C4839D9-CF15-43E9-B9D1-6B130DD923C8}"/>
              </a:ext>
            </a:extLst>
          </p:cNvPr>
          <p:cNvSpPr/>
          <p:nvPr/>
        </p:nvSpPr>
        <p:spPr>
          <a:xfrm>
            <a:off x="1937882" y="2982850"/>
            <a:ext cx="5219891" cy="369332"/>
          </a:xfrm>
          <a:prstGeom prst="rect">
            <a:avLst/>
          </a:prstGeom>
        </p:spPr>
        <p:txBody>
          <a:bodyPr wrap="none">
            <a:spAutoFit/>
          </a:bodyPr>
          <a:lstStyle/>
          <a:p>
            <a:r>
              <a:rPr lang="pt-BR" dirty="0"/>
              <a:t>Workers receive short suggestions on failing unit tests</a:t>
            </a:r>
          </a:p>
        </p:txBody>
      </p:sp>
      <p:sp>
        <p:nvSpPr>
          <p:cNvPr id="7" name="Rectangle 6">
            <a:extLst>
              <a:ext uri="{FF2B5EF4-FFF2-40B4-BE49-F238E27FC236}">
                <a16:creationId xmlns:a16="http://schemas.microsoft.com/office/drawing/2014/main" id="{1CE577CA-A228-410F-A212-8A2BF8EA87D3}"/>
              </a:ext>
            </a:extLst>
          </p:cNvPr>
          <p:cNvSpPr/>
          <p:nvPr/>
        </p:nvSpPr>
        <p:spPr>
          <a:xfrm>
            <a:off x="1966488" y="779660"/>
            <a:ext cx="5454955" cy="369332"/>
          </a:xfrm>
          <a:prstGeom prst="rect">
            <a:avLst/>
          </a:prstGeom>
        </p:spPr>
        <p:txBody>
          <a:bodyPr wrap="none">
            <a:spAutoFit/>
          </a:bodyPr>
          <a:lstStyle/>
          <a:p>
            <a:r>
              <a:rPr lang="pt-BR" dirty="0"/>
              <a:t>Workers receive short suggestions on compilation errors</a:t>
            </a:r>
          </a:p>
        </p:txBody>
      </p:sp>
    </p:spTree>
    <p:extLst>
      <p:ext uri="{BB962C8B-B14F-4D97-AF65-F5344CB8AC3E}">
        <p14:creationId xmlns:p14="http://schemas.microsoft.com/office/powerpoint/2010/main" val="75775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7F95-5329-44AF-BE6E-5CF5F8A76668}"/>
              </a:ext>
            </a:extLst>
          </p:cNvPr>
          <p:cNvSpPr>
            <a:spLocks noGrp="1"/>
          </p:cNvSpPr>
          <p:nvPr>
            <p:ph type="title"/>
          </p:nvPr>
        </p:nvSpPr>
        <p:spPr/>
        <p:txBody>
          <a:bodyPr/>
          <a:lstStyle/>
          <a:p>
            <a:r>
              <a:rPr lang="en-US" dirty="0"/>
              <a:t>Crowd Oracles</a:t>
            </a:r>
          </a:p>
        </p:txBody>
      </p:sp>
      <p:pic>
        <p:nvPicPr>
          <p:cNvPr id="4" name="Picture 3">
            <a:extLst>
              <a:ext uri="{FF2B5EF4-FFF2-40B4-BE49-F238E27FC236}">
                <a16:creationId xmlns:a16="http://schemas.microsoft.com/office/drawing/2014/main" id="{4ADF19B5-6B45-4B54-BF64-F7A8D63923D0}"/>
              </a:ext>
            </a:extLst>
          </p:cNvPr>
          <p:cNvPicPr>
            <a:picLocks noChangeAspect="1"/>
          </p:cNvPicPr>
          <p:nvPr/>
        </p:nvPicPr>
        <p:blipFill>
          <a:blip r:embed="rId2"/>
          <a:stretch>
            <a:fillRect/>
          </a:stretch>
        </p:blipFill>
        <p:spPr>
          <a:xfrm>
            <a:off x="5310472" y="365125"/>
            <a:ext cx="6334125" cy="5514975"/>
          </a:xfrm>
          <a:prstGeom prst="rect">
            <a:avLst/>
          </a:prstGeom>
        </p:spPr>
      </p:pic>
      <p:sp>
        <p:nvSpPr>
          <p:cNvPr id="6" name="Rectangle 5">
            <a:extLst>
              <a:ext uri="{FF2B5EF4-FFF2-40B4-BE49-F238E27FC236}">
                <a16:creationId xmlns:a16="http://schemas.microsoft.com/office/drawing/2014/main" id="{F3D4D281-65BF-4D55-BB34-4DD4E29DD2AF}"/>
              </a:ext>
            </a:extLst>
          </p:cNvPr>
          <p:cNvSpPr/>
          <p:nvPr/>
        </p:nvSpPr>
        <p:spPr>
          <a:xfrm>
            <a:off x="2217761" y="6169709"/>
            <a:ext cx="7874758" cy="646331"/>
          </a:xfrm>
          <a:prstGeom prst="rect">
            <a:avLst/>
          </a:prstGeom>
        </p:spPr>
        <p:txBody>
          <a:bodyPr wrap="square">
            <a:spAutoFit/>
          </a:bodyPr>
          <a:lstStyle/>
          <a:p>
            <a:r>
              <a:rPr lang="en-US" sz="1200" dirty="0" err="1">
                <a:solidFill>
                  <a:srgbClr val="222222"/>
                </a:solidFill>
                <a:latin typeface="Arial" panose="020B0604020202020204" pitchFamily="34" charset="0"/>
              </a:rPr>
              <a:t>Pastore</a:t>
            </a:r>
            <a:r>
              <a:rPr lang="en-US" sz="1200" dirty="0">
                <a:solidFill>
                  <a:srgbClr val="222222"/>
                </a:solidFill>
                <a:latin typeface="Arial" panose="020B0604020202020204" pitchFamily="34" charset="0"/>
              </a:rPr>
              <a:t>, F., </a:t>
            </a:r>
            <a:r>
              <a:rPr lang="en-US" sz="1200" dirty="0" err="1">
                <a:solidFill>
                  <a:srgbClr val="222222"/>
                </a:solidFill>
                <a:latin typeface="Arial" panose="020B0604020202020204" pitchFamily="34" charset="0"/>
              </a:rPr>
              <a:t>Mariani</a:t>
            </a:r>
            <a:r>
              <a:rPr lang="en-US" sz="1200" dirty="0">
                <a:solidFill>
                  <a:srgbClr val="222222"/>
                </a:solidFill>
                <a:latin typeface="Arial" panose="020B0604020202020204" pitchFamily="34" charset="0"/>
              </a:rPr>
              <a:t>, L., &amp; Fraser, G. (2013, March). </a:t>
            </a:r>
            <a:r>
              <a:rPr lang="en-US" sz="1200" dirty="0" err="1">
                <a:solidFill>
                  <a:srgbClr val="222222"/>
                </a:solidFill>
                <a:latin typeface="Arial" panose="020B0604020202020204" pitchFamily="34" charset="0"/>
              </a:rPr>
              <a:t>Crowdoracles</a:t>
            </a:r>
            <a:r>
              <a:rPr lang="en-US" sz="1200" dirty="0">
                <a:solidFill>
                  <a:srgbClr val="222222"/>
                </a:solidFill>
                <a:latin typeface="Arial" panose="020B0604020202020204" pitchFamily="34" charset="0"/>
              </a:rPr>
              <a:t>: Can the crowd solve the oracle problem?. In </a:t>
            </a:r>
            <a:r>
              <a:rPr lang="en-US" sz="1200" i="1" dirty="0">
                <a:solidFill>
                  <a:srgbClr val="222222"/>
                </a:solidFill>
                <a:latin typeface="Arial" panose="020B0604020202020204" pitchFamily="34" charset="0"/>
              </a:rPr>
              <a:t>Software Testing, Verification and Validation (ICST), 2013 IEEE Sixth International Conference on</a:t>
            </a:r>
            <a:r>
              <a:rPr lang="en-US" sz="1200" dirty="0">
                <a:solidFill>
                  <a:srgbClr val="222222"/>
                </a:solidFill>
                <a:latin typeface="Arial" panose="020B0604020202020204" pitchFamily="34" charset="0"/>
              </a:rPr>
              <a:t> (pp. 342-351). IEEE.</a:t>
            </a:r>
            <a:endParaRPr lang="en-US" sz="1200" dirty="0"/>
          </a:p>
        </p:txBody>
      </p:sp>
    </p:spTree>
    <p:extLst>
      <p:ext uri="{BB962C8B-B14F-4D97-AF65-F5344CB8AC3E}">
        <p14:creationId xmlns:p14="http://schemas.microsoft.com/office/powerpoint/2010/main" val="150060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D9E5-5F68-49E0-A40F-0BE8C91128C2}"/>
              </a:ext>
            </a:extLst>
          </p:cNvPr>
          <p:cNvSpPr>
            <a:spLocks noGrp="1"/>
          </p:cNvSpPr>
          <p:nvPr>
            <p:ph type="title"/>
          </p:nvPr>
        </p:nvSpPr>
        <p:spPr/>
        <p:txBody>
          <a:bodyPr/>
          <a:lstStyle/>
          <a:p>
            <a:r>
              <a:rPr lang="en-US" dirty="0"/>
              <a:t>Help me out</a:t>
            </a:r>
          </a:p>
        </p:txBody>
      </p:sp>
      <p:pic>
        <p:nvPicPr>
          <p:cNvPr id="4" name="Content Placeholder 3">
            <a:extLst>
              <a:ext uri="{FF2B5EF4-FFF2-40B4-BE49-F238E27FC236}">
                <a16:creationId xmlns:a16="http://schemas.microsoft.com/office/drawing/2014/main" id="{0B9A3938-1EEE-4F56-9CB9-2DEF57C5EA93}"/>
              </a:ext>
            </a:extLst>
          </p:cNvPr>
          <p:cNvPicPr>
            <a:picLocks noGrp="1" noChangeAspect="1"/>
          </p:cNvPicPr>
          <p:nvPr>
            <p:ph idx="1"/>
          </p:nvPr>
        </p:nvPicPr>
        <p:blipFill>
          <a:blip r:embed="rId2"/>
          <a:stretch>
            <a:fillRect/>
          </a:stretch>
        </p:blipFill>
        <p:spPr>
          <a:xfrm>
            <a:off x="1077036" y="1510794"/>
            <a:ext cx="10515600" cy="4216725"/>
          </a:xfrm>
          <a:prstGeom prst="rect">
            <a:avLst/>
          </a:prstGeom>
        </p:spPr>
      </p:pic>
      <p:pic>
        <p:nvPicPr>
          <p:cNvPr id="5" name="Picture 4">
            <a:extLst>
              <a:ext uri="{FF2B5EF4-FFF2-40B4-BE49-F238E27FC236}">
                <a16:creationId xmlns:a16="http://schemas.microsoft.com/office/drawing/2014/main" id="{1A0BF57F-FE95-45CC-B16B-ED77E88B87CA}"/>
              </a:ext>
            </a:extLst>
          </p:cNvPr>
          <p:cNvPicPr>
            <a:picLocks noChangeAspect="1"/>
          </p:cNvPicPr>
          <p:nvPr/>
        </p:nvPicPr>
        <p:blipFill>
          <a:blip r:embed="rId3"/>
          <a:stretch>
            <a:fillRect/>
          </a:stretch>
        </p:blipFill>
        <p:spPr>
          <a:xfrm>
            <a:off x="2897673" y="2777653"/>
            <a:ext cx="6000750" cy="3448050"/>
          </a:xfrm>
          <a:prstGeom prst="rect">
            <a:avLst/>
          </a:prstGeom>
        </p:spPr>
      </p:pic>
      <p:sp>
        <p:nvSpPr>
          <p:cNvPr id="6" name="Rectangle 5">
            <a:extLst>
              <a:ext uri="{FF2B5EF4-FFF2-40B4-BE49-F238E27FC236}">
                <a16:creationId xmlns:a16="http://schemas.microsoft.com/office/drawing/2014/main" id="{75786C1D-48AC-4CE7-BF2F-D76CD71C2419}"/>
              </a:ext>
            </a:extLst>
          </p:cNvPr>
          <p:cNvSpPr/>
          <p:nvPr/>
        </p:nvSpPr>
        <p:spPr>
          <a:xfrm>
            <a:off x="962168" y="6352819"/>
            <a:ext cx="10085695" cy="461665"/>
          </a:xfrm>
          <a:prstGeom prst="rect">
            <a:avLst/>
          </a:prstGeom>
        </p:spPr>
        <p:txBody>
          <a:bodyPr wrap="square">
            <a:spAutoFit/>
          </a:bodyPr>
          <a:lstStyle/>
          <a:p>
            <a:r>
              <a:rPr lang="en-US" sz="1200" dirty="0">
                <a:solidFill>
                  <a:srgbClr val="222222"/>
                </a:solidFill>
                <a:latin typeface="Arial" panose="020B0604020202020204" pitchFamily="34" charset="0"/>
              </a:rPr>
              <a:t>Hartmann, B., MacDougall, D., Brandt, J., &amp; </a:t>
            </a:r>
            <a:r>
              <a:rPr lang="en-US" sz="1200" dirty="0" err="1">
                <a:solidFill>
                  <a:srgbClr val="222222"/>
                </a:solidFill>
                <a:latin typeface="Arial" panose="020B0604020202020204" pitchFamily="34" charset="0"/>
              </a:rPr>
              <a:t>Klemmer</a:t>
            </a:r>
            <a:r>
              <a:rPr lang="en-US" sz="1200" dirty="0">
                <a:solidFill>
                  <a:srgbClr val="222222"/>
                </a:solidFill>
                <a:latin typeface="Arial" panose="020B0604020202020204" pitchFamily="34" charset="0"/>
              </a:rPr>
              <a:t>, S. R. (2010, April). What would other programmers do: suggesting solutions to error messages. In </a:t>
            </a:r>
            <a:r>
              <a:rPr lang="en-US" sz="1200" i="1" dirty="0">
                <a:solidFill>
                  <a:srgbClr val="222222"/>
                </a:solidFill>
                <a:latin typeface="Arial" panose="020B0604020202020204" pitchFamily="34" charset="0"/>
              </a:rPr>
              <a:t>Proceedings of the SIGCHI Conference on Human Factors in Computing Systems</a:t>
            </a:r>
            <a:r>
              <a:rPr lang="en-US" sz="1200" dirty="0">
                <a:solidFill>
                  <a:srgbClr val="222222"/>
                </a:solidFill>
                <a:latin typeface="Arial" panose="020B0604020202020204" pitchFamily="34" charset="0"/>
              </a:rPr>
              <a:t> (pp. 1019-1028). ACM.</a:t>
            </a:r>
            <a:endParaRPr lang="en-US" sz="1200" dirty="0"/>
          </a:p>
        </p:txBody>
      </p:sp>
    </p:spTree>
    <p:extLst>
      <p:ext uri="{BB962C8B-B14F-4D97-AF65-F5344CB8AC3E}">
        <p14:creationId xmlns:p14="http://schemas.microsoft.com/office/powerpoint/2010/main" val="212932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0545-5078-42CA-8271-C0EB7EE2008E}"/>
              </a:ext>
            </a:extLst>
          </p:cNvPr>
          <p:cNvSpPr>
            <a:spLocks noGrp="1"/>
          </p:cNvSpPr>
          <p:nvPr>
            <p:ph type="title"/>
          </p:nvPr>
        </p:nvSpPr>
        <p:spPr/>
        <p:txBody>
          <a:bodyPr/>
          <a:lstStyle/>
          <a:p>
            <a:r>
              <a:rPr lang="en-US" dirty="0" err="1"/>
              <a:t>BlueFix</a:t>
            </a:r>
            <a:endParaRPr lang="en-US" dirty="0"/>
          </a:p>
        </p:txBody>
      </p:sp>
      <p:sp>
        <p:nvSpPr>
          <p:cNvPr id="5" name="Rectangle 4">
            <a:extLst>
              <a:ext uri="{FF2B5EF4-FFF2-40B4-BE49-F238E27FC236}">
                <a16:creationId xmlns:a16="http://schemas.microsoft.com/office/drawing/2014/main" id="{114A83C5-36FE-4AB4-9981-D7488FD3414D}"/>
              </a:ext>
            </a:extLst>
          </p:cNvPr>
          <p:cNvSpPr/>
          <p:nvPr/>
        </p:nvSpPr>
        <p:spPr>
          <a:xfrm>
            <a:off x="5959778" y="6338986"/>
            <a:ext cx="2887201" cy="307777"/>
          </a:xfrm>
          <a:prstGeom prst="rect">
            <a:avLst/>
          </a:prstGeom>
        </p:spPr>
        <p:txBody>
          <a:bodyPr wrap="none">
            <a:spAutoFit/>
          </a:bodyPr>
          <a:lstStyle/>
          <a:p>
            <a:r>
              <a:rPr lang="en-US" sz="1400" b="1" dirty="0"/>
              <a:t>BlueFix</a:t>
            </a:r>
            <a:r>
              <a:rPr lang="en-US" sz="1400" dirty="0"/>
              <a:t> (Watson, Li &amp; Godwin 2012) </a:t>
            </a:r>
          </a:p>
        </p:txBody>
      </p:sp>
      <p:pic>
        <p:nvPicPr>
          <p:cNvPr id="6" name="Picture 5">
            <a:extLst>
              <a:ext uri="{FF2B5EF4-FFF2-40B4-BE49-F238E27FC236}">
                <a16:creationId xmlns:a16="http://schemas.microsoft.com/office/drawing/2014/main" id="{69289EC2-CE26-4027-A973-AFC8E3C96184}"/>
              </a:ext>
            </a:extLst>
          </p:cNvPr>
          <p:cNvPicPr>
            <a:picLocks noChangeAspect="1"/>
          </p:cNvPicPr>
          <p:nvPr/>
        </p:nvPicPr>
        <p:blipFill>
          <a:blip r:embed="rId2"/>
          <a:stretch>
            <a:fillRect/>
          </a:stretch>
        </p:blipFill>
        <p:spPr>
          <a:xfrm>
            <a:off x="1787330" y="1439520"/>
            <a:ext cx="8743950" cy="4429125"/>
          </a:xfrm>
          <a:prstGeom prst="rect">
            <a:avLst/>
          </a:prstGeom>
        </p:spPr>
      </p:pic>
      <p:pic>
        <p:nvPicPr>
          <p:cNvPr id="7" name="Picture 6">
            <a:extLst>
              <a:ext uri="{FF2B5EF4-FFF2-40B4-BE49-F238E27FC236}">
                <a16:creationId xmlns:a16="http://schemas.microsoft.com/office/drawing/2014/main" id="{049E8DBB-E6AD-4718-B8C7-8ACA1289B7C1}"/>
              </a:ext>
            </a:extLst>
          </p:cNvPr>
          <p:cNvPicPr>
            <a:picLocks noChangeAspect="1"/>
          </p:cNvPicPr>
          <p:nvPr/>
        </p:nvPicPr>
        <p:blipFill>
          <a:blip r:embed="rId3"/>
          <a:stretch>
            <a:fillRect/>
          </a:stretch>
        </p:blipFill>
        <p:spPr>
          <a:xfrm>
            <a:off x="2106915" y="2074691"/>
            <a:ext cx="7705725" cy="3848100"/>
          </a:xfrm>
          <a:prstGeom prst="rect">
            <a:avLst/>
          </a:prstGeom>
        </p:spPr>
      </p:pic>
    </p:spTree>
    <p:extLst>
      <p:ext uri="{BB962C8B-B14F-4D97-AF65-F5344CB8AC3E}">
        <p14:creationId xmlns:p14="http://schemas.microsoft.com/office/powerpoint/2010/main" val="26339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C310-C468-4A64-A109-327339DF4A77}"/>
              </a:ext>
            </a:extLst>
          </p:cNvPr>
          <p:cNvSpPr>
            <a:spLocks noGrp="1"/>
          </p:cNvSpPr>
          <p:nvPr>
            <p:ph type="title"/>
          </p:nvPr>
        </p:nvSpPr>
        <p:spPr>
          <a:xfrm>
            <a:off x="838200" y="365126"/>
            <a:ext cx="10515600" cy="750858"/>
          </a:xfrm>
        </p:spPr>
        <p:txBody>
          <a:bodyPr/>
          <a:lstStyle/>
          <a:p>
            <a:r>
              <a:rPr lang="en-US" dirty="0"/>
              <a:t>Reassert</a:t>
            </a:r>
          </a:p>
        </p:txBody>
      </p:sp>
      <p:pic>
        <p:nvPicPr>
          <p:cNvPr id="4" name="Picture 3">
            <a:extLst>
              <a:ext uri="{FF2B5EF4-FFF2-40B4-BE49-F238E27FC236}">
                <a16:creationId xmlns:a16="http://schemas.microsoft.com/office/drawing/2014/main" id="{D0A2E308-E4C1-4A67-91AE-58D4BF877428}"/>
              </a:ext>
            </a:extLst>
          </p:cNvPr>
          <p:cNvPicPr>
            <a:picLocks noChangeAspect="1"/>
          </p:cNvPicPr>
          <p:nvPr/>
        </p:nvPicPr>
        <p:blipFill>
          <a:blip r:embed="rId2"/>
          <a:stretch>
            <a:fillRect/>
          </a:stretch>
        </p:blipFill>
        <p:spPr>
          <a:xfrm>
            <a:off x="1098452" y="1200592"/>
            <a:ext cx="9896621" cy="5053133"/>
          </a:xfrm>
          <a:prstGeom prst="rect">
            <a:avLst/>
          </a:prstGeom>
        </p:spPr>
      </p:pic>
      <p:sp>
        <p:nvSpPr>
          <p:cNvPr id="5" name="Rectangle 4">
            <a:extLst>
              <a:ext uri="{FF2B5EF4-FFF2-40B4-BE49-F238E27FC236}">
                <a16:creationId xmlns:a16="http://schemas.microsoft.com/office/drawing/2014/main" id="{D3444C51-7AD3-4B57-9835-01DD1CFD6CEC}"/>
              </a:ext>
            </a:extLst>
          </p:cNvPr>
          <p:cNvSpPr/>
          <p:nvPr/>
        </p:nvSpPr>
        <p:spPr>
          <a:xfrm>
            <a:off x="485334" y="6165862"/>
            <a:ext cx="11458135" cy="461665"/>
          </a:xfrm>
          <a:prstGeom prst="rect">
            <a:avLst/>
          </a:prstGeom>
        </p:spPr>
        <p:txBody>
          <a:bodyPr wrap="square">
            <a:spAutoFit/>
          </a:bodyPr>
          <a:lstStyle/>
          <a:p>
            <a:r>
              <a:rPr lang="en-US" sz="1200" dirty="0">
                <a:solidFill>
                  <a:srgbClr val="222222"/>
                </a:solidFill>
                <a:latin typeface="Arial" panose="020B0604020202020204" pitchFamily="34" charset="0"/>
              </a:rPr>
              <a:t>Daniel, B., </a:t>
            </a:r>
            <a:r>
              <a:rPr lang="en-US" sz="1200" dirty="0" err="1">
                <a:solidFill>
                  <a:srgbClr val="222222"/>
                </a:solidFill>
                <a:latin typeface="Arial" panose="020B0604020202020204" pitchFamily="34" charset="0"/>
              </a:rPr>
              <a:t>Jagannath</a:t>
            </a:r>
            <a:r>
              <a:rPr lang="en-US" sz="1200" dirty="0">
                <a:solidFill>
                  <a:srgbClr val="222222"/>
                </a:solidFill>
                <a:latin typeface="Arial" panose="020B0604020202020204" pitchFamily="34" charset="0"/>
              </a:rPr>
              <a:t>, V., Dig, D., &amp; </a:t>
            </a:r>
            <a:r>
              <a:rPr lang="en-US" sz="1200" dirty="0" err="1">
                <a:solidFill>
                  <a:srgbClr val="222222"/>
                </a:solidFill>
                <a:latin typeface="Arial" panose="020B0604020202020204" pitchFamily="34" charset="0"/>
              </a:rPr>
              <a:t>Marinov</a:t>
            </a:r>
            <a:r>
              <a:rPr lang="en-US" sz="1200" dirty="0">
                <a:solidFill>
                  <a:srgbClr val="222222"/>
                </a:solidFill>
                <a:latin typeface="Arial" panose="020B0604020202020204" pitchFamily="34" charset="0"/>
              </a:rPr>
              <a:t>, D. (2009, November). </a:t>
            </a:r>
            <a:r>
              <a:rPr lang="en-US" sz="1200" dirty="0" err="1">
                <a:solidFill>
                  <a:srgbClr val="222222"/>
                </a:solidFill>
                <a:latin typeface="Arial" panose="020B0604020202020204" pitchFamily="34" charset="0"/>
              </a:rPr>
              <a:t>ReAssert</a:t>
            </a:r>
            <a:r>
              <a:rPr lang="en-US" sz="1200" dirty="0">
                <a:solidFill>
                  <a:srgbClr val="222222"/>
                </a:solidFill>
                <a:latin typeface="Arial" panose="020B0604020202020204" pitchFamily="34" charset="0"/>
              </a:rPr>
              <a:t>: Suggesting repairs for broken unit tests. In </a:t>
            </a:r>
            <a:r>
              <a:rPr lang="en-US" sz="1200" i="1" dirty="0">
                <a:solidFill>
                  <a:srgbClr val="222222"/>
                </a:solidFill>
                <a:latin typeface="Arial" panose="020B0604020202020204" pitchFamily="34" charset="0"/>
              </a:rPr>
              <a:t>Proceedings of the 2009 IEEE/ACM International Conference on Automated Software Engineering</a:t>
            </a:r>
            <a:r>
              <a:rPr lang="en-US" sz="1200" dirty="0">
                <a:solidFill>
                  <a:srgbClr val="222222"/>
                </a:solidFill>
                <a:latin typeface="Arial" panose="020B0604020202020204" pitchFamily="34" charset="0"/>
              </a:rPr>
              <a:t> (pp. 433-444). IEEE Computer Society.</a:t>
            </a:r>
            <a:endParaRPr lang="en-US" sz="1200" dirty="0"/>
          </a:p>
        </p:txBody>
      </p:sp>
    </p:spTree>
    <p:extLst>
      <p:ext uri="{BB962C8B-B14F-4D97-AF65-F5344CB8AC3E}">
        <p14:creationId xmlns:p14="http://schemas.microsoft.com/office/powerpoint/2010/main" val="4054758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1853</Words>
  <Application>Microsoft Office PowerPoint</Application>
  <PresentationFormat>Widescreen</PresentationFormat>
  <Paragraphs>314</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Verdana</vt:lpstr>
      <vt:lpstr>Office Theme</vt:lpstr>
      <vt:lpstr>Crowdsourcing Software Validation and Verification</vt:lpstr>
      <vt:lpstr>Index</vt:lpstr>
      <vt:lpstr>Crowdsourcing for software engineering tasks</vt:lpstr>
      <vt:lpstr>Common conceptions and concerns</vt:lpstr>
      <vt:lpstr>Applications</vt:lpstr>
      <vt:lpstr>Crowd Oracles</vt:lpstr>
      <vt:lpstr>Help me out</vt:lpstr>
      <vt:lpstr>BlueFix</vt:lpstr>
      <vt:lpstr>Reassert</vt:lpstr>
      <vt:lpstr>Crowd testing - Gamification</vt:lpstr>
      <vt:lpstr>Crowdsourcing fault localization</vt:lpstr>
      <vt:lpstr>Open loop scenario</vt:lpstr>
      <vt:lpstr>The microtask GUI</vt:lpstr>
      <vt:lpstr>How do questions cover the location of a fault?</vt:lpstr>
      <vt:lpstr>How many filters located all faults?</vt:lpstr>
      <vt:lpstr>Affinity diagram session</vt:lpstr>
      <vt:lpstr>Categories</vt:lpstr>
      <vt:lpstr>Questions - 1(low) to 5(high)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and Session on Crowd Debugging</dc:title>
  <dc:creator>Christian Adriano</dc:creator>
  <cp:lastModifiedBy>Christian Adriano</cp:lastModifiedBy>
  <cp:revision>11</cp:revision>
  <dcterms:created xsi:type="dcterms:W3CDTF">2018-01-17T09:51:47Z</dcterms:created>
  <dcterms:modified xsi:type="dcterms:W3CDTF">2018-02-16T22:32:02Z</dcterms:modified>
</cp:coreProperties>
</file>