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496944" cy="1362075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Qualitative Data </a:t>
            </a:r>
            <a:br>
              <a:rPr lang="pt-BR" dirty="0" smtClean="0"/>
            </a:br>
            <a:r>
              <a:rPr lang="pt-BR" dirty="0" smtClean="0"/>
              <a:t>Survey of Root-Cause </a:t>
            </a:r>
            <a:r>
              <a:rPr lang="pt-BR" dirty="0"/>
              <a:t>Effects of </a:t>
            </a:r>
            <a:r>
              <a:rPr lang="pt-BR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400" u="sng" dirty="0" smtClean="0"/>
              <a:t>Company</a:t>
            </a:r>
            <a:r>
              <a:rPr lang="pt-BR" sz="2400" dirty="0" smtClean="0"/>
              <a:t>: Cosin Consulting </a:t>
            </a:r>
          </a:p>
          <a:p>
            <a:r>
              <a:rPr lang="pt-BR" sz="2400" u="sng" dirty="0" smtClean="0"/>
              <a:t>Date</a:t>
            </a:r>
            <a:r>
              <a:rPr lang="pt-BR" sz="2400" dirty="0" smtClean="0"/>
              <a:t>: June and August 2012</a:t>
            </a:r>
          </a:p>
          <a:p>
            <a:r>
              <a:rPr lang="pt-BR" sz="2400" u="sng" dirty="0" smtClean="0"/>
              <a:t>Population</a:t>
            </a:r>
            <a:r>
              <a:rPr lang="pt-BR" sz="2400" dirty="0" smtClean="0"/>
              <a:t>: 25 developers in two different meetings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477000" y="6096000"/>
            <a:ext cx="2115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Christian M. Adriano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01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44624"/>
            <a:ext cx="8305800" cy="497161"/>
          </a:xfrm>
        </p:spPr>
        <p:txBody>
          <a:bodyPr>
            <a:noAutofit/>
          </a:bodyPr>
          <a:lstStyle/>
          <a:p>
            <a:r>
              <a:rPr lang="pt-BR" sz="2400" dirty="0" smtClean="0"/>
              <a:t>Perceived Quality of a Service Supported by a Software</a:t>
            </a:r>
            <a:endParaRPr lang="pt-BR" sz="2400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755650" y="3716338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380288" y="3141662"/>
            <a:ext cx="1439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1800" dirty="0" smtClean="0"/>
              <a:t>Perceived  Quality</a:t>
            </a:r>
            <a:endParaRPr lang="pt-BR" sz="1800" dirty="0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115330" y="1009650"/>
            <a:ext cx="760133" cy="270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996738" y="713959"/>
            <a:ext cx="168360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 b="1" dirty="0" smtClean="0"/>
              <a:t>Too many failures</a:t>
            </a:r>
            <a:endParaRPr lang="pt-BR" sz="1600" b="1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6084888" y="3716338"/>
            <a:ext cx="79216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197344" y="6015831"/>
            <a:ext cx="21846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1600" b="1" dirty="0" smtClean="0"/>
              <a:t>Delay in proposing solutions</a:t>
            </a:r>
            <a:endParaRPr lang="pt-BR" sz="1600" b="1" dirty="0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1979613" y="3716338"/>
            <a:ext cx="129381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1516277" y="6232525"/>
            <a:ext cx="1970539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600" b="1" dirty="0" smtClean="0"/>
              <a:t>Lagging Performance</a:t>
            </a:r>
            <a:endParaRPr lang="pt-BR" sz="1600" b="1" dirty="0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2627313" y="1125538"/>
            <a:ext cx="576262" cy="2590800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468313" y="5452488"/>
            <a:ext cx="179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179388" y="1268413"/>
            <a:ext cx="244951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/>
              <a:t>Caro de manter e evoluir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228600" y="5099646"/>
            <a:ext cx="218040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/>
              <a:t>Processamento Lento</a:t>
            </a:r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940425" y="141287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4932363" y="1052513"/>
            <a:ext cx="8636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pt-BR" sz="1600"/>
              <a:t>Erros</a:t>
            </a:r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108075" y="4092575"/>
            <a:ext cx="2016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1468438" y="3810000"/>
            <a:ext cx="1223962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pt-BR" sz="1600" dirty="0"/>
              <a:t>Uso Lento</a:t>
            </a:r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684213" y="54461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1547813" y="54461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-36513" y="5735063"/>
            <a:ext cx="1003801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/>
              <a:t>Conexão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971549" y="5735063"/>
            <a:ext cx="115252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smtClean="0"/>
              <a:t>Máquina</a:t>
            </a:r>
            <a:endParaRPr lang="pt-BR" sz="1600" dirty="0"/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604838" y="4452937"/>
            <a:ext cx="115377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 err="1" smtClean="0"/>
              <a:t>Unintuitive</a:t>
            </a:r>
            <a:r>
              <a:rPr lang="pt-BR" sz="1600" dirty="0" smtClean="0"/>
              <a:t> </a:t>
            </a:r>
          </a:p>
          <a:p>
            <a:r>
              <a:rPr lang="pt-BR" sz="1600" dirty="0" err="1" smtClean="0"/>
              <a:t>Concepts</a:t>
            </a:r>
            <a:endParaRPr lang="pt-BR" sz="1600" dirty="0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V="1">
            <a:off x="1252538" y="409257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H="1">
            <a:off x="4500563" y="1412875"/>
            <a:ext cx="1704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2" name="Text Box 30"/>
          <p:cNvSpPr txBox="1">
            <a:spLocks noChangeArrowheads="1"/>
          </p:cNvSpPr>
          <p:nvPr/>
        </p:nvSpPr>
        <p:spPr bwMode="auto">
          <a:xfrm>
            <a:off x="1757363" y="4452937"/>
            <a:ext cx="103470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 smtClean="0"/>
              <a:t>Too </a:t>
            </a:r>
            <a:r>
              <a:rPr lang="pt-BR" sz="1600" dirty="0" err="1" smtClean="0"/>
              <a:t>many</a:t>
            </a:r>
            <a:r>
              <a:rPr lang="pt-BR" sz="1600" dirty="0" smtClean="0"/>
              <a:t> </a:t>
            </a:r>
          </a:p>
          <a:p>
            <a:r>
              <a:rPr lang="pt-BR" sz="1600" dirty="0" err="1" smtClean="0"/>
              <a:t>steps</a:t>
            </a:r>
            <a:endParaRPr lang="pt-BR" sz="1600" dirty="0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2405063" y="409257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5292725" y="1484313"/>
            <a:ext cx="86914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Difícil </a:t>
            </a:r>
          </a:p>
          <a:p>
            <a:r>
              <a:rPr lang="pt-BR" sz="1600"/>
              <a:t>de usar</a:t>
            </a: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4716463" y="14128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4068763" y="1557338"/>
            <a:ext cx="115127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/>
              <a:t>Sem</a:t>
            </a:r>
          </a:p>
          <a:p>
            <a:r>
              <a:rPr lang="pt-BR" sz="1600" dirty="0"/>
              <a:t>validações</a:t>
            </a:r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>
            <a:off x="4356100" y="407670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3852863" y="3716338"/>
            <a:ext cx="287972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/>
              <a:t>Tempo descobrir o problema</a:t>
            </a:r>
          </a:p>
        </p:txBody>
      </p:sp>
      <p:sp>
        <p:nvSpPr>
          <p:cNvPr id="8229" name="Text Box 37"/>
          <p:cNvSpPr txBox="1">
            <a:spLocks noChangeArrowheads="1"/>
          </p:cNvSpPr>
          <p:nvPr/>
        </p:nvSpPr>
        <p:spPr bwMode="auto">
          <a:xfrm>
            <a:off x="3429000" y="5081588"/>
            <a:ext cx="294481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/>
              <a:t>Tempo executar a solução</a:t>
            </a:r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H="1">
            <a:off x="3779838" y="54403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flipH="1">
            <a:off x="684213" y="16287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6084888" y="2636838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4932363" y="2276475"/>
            <a:ext cx="10795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pt-BR" sz="1600"/>
              <a:t>Instável</a:t>
            </a:r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H="1">
            <a:off x="4572000" y="2636838"/>
            <a:ext cx="19923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5364163" y="3068638"/>
            <a:ext cx="150233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Escalabilidade</a:t>
            </a:r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4787900" y="26368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4356100" y="3068638"/>
            <a:ext cx="105028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Robustez</a:t>
            </a:r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5580063" y="54403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5005388" y="6232525"/>
            <a:ext cx="106150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/>
              <a:t>Problema</a:t>
            </a:r>
          </a:p>
          <a:p>
            <a:r>
              <a:rPr lang="pt-BR" sz="1600" dirty="0"/>
              <a:t>disperso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4284662" y="5734050"/>
            <a:ext cx="128349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pt-BR" sz="1600" dirty="0" smtClean="0"/>
              <a:t>Falta Skill</a:t>
            </a:r>
            <a:endParaRPr lang="pt-BR" sz="1600" dirty="0"/>
          </a:p>
          <a:p>
            <a:r>
              <a:rPr lang="pt-BR" sz="1600" dirty="0"/>
              <a:t>Pessoas</a:t>
            </a:r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4859338" y="544512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 flipV="1">
            <a:off x="6227763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3132138" y="5513388"/>
            <a:ext cx="125386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Dificuldade </a:t>
            </a:r>
          </a:p>
          <a:p>
            <a:r>
              <a:rPr lang="pt-BR" sz="1600"/>
              <a:t>de Priorizar</a:t>
            </a:r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 flipV="1">
            <a:off x="4213225" y="54403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 flipH="1">
            <a:off x="900113" y="27082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381000" y="2406650"/>
            <a:ext cx="2593975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pt-BR" sz="1600"/>
              <a:t>Dificuldade de priorização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5364163" y="4292600"/>
            <a:ext cx="134524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Difícil </a:t>
            </a:r>
          </a:p>
          <a:p>
            <a:r>
              <a:rPr lang="pt-BR" sz="1600"/>
              <a:t>classificação</a:t>
            </a:r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 flipV="1">
            <a:off x="5076825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3901147" y="4284869"/>
            <a:ext cx="121219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/>
              <a:t>Informação</a:t>
            </a:r>
          </a:p>
          <a:p>
            <a:r>
              <a:rPr lang="pt-BR" sz="1600" dirty="0"/>
              <a:t>deficiente</a:t>
            </a:r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 flipH="1" flipV="1">
            <a:off x="2484438" y="16287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1331913" y="1700213"/>
            <a:ext cx="1245854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Arquitetura </a:t>
            </a:r>
          </a:p>
          <a:p>
            <a:r>
              <a:rPr lang="pt-BR" sz="1600"/>
              <a:t>degradada</a:t>
            </a:r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 flipH="1" flipV="1">
            <a:off x="1042988" y="16287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179388" y="1773238"/>
            <a:ext cx="902683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 dirty="0"/>
              <a:t>Vendor-</a:t>
            </a:r>
          </a:p>
          <a:p>
            <a:r>
              <a:rPr lang="pt-BR" sz="1600" dirty="0"/>
              <a:t>lockin</a:t>
            </a:r>
          </a:p>
        </p:txBody>
      </p:sp>
      <p:sp>
        <p:nvSpPr>
          <p:cNvPr id="8254" name="Text Box 62"/>
          <p:cNvSpPr txBox="1">
            <a:spLocks noChangeArrowheads="1"/>
          </p:cNvSpPr>
          <p:nvPr/>
        </p:nvSpPr>
        <p:spPr bwMode="auto">
          <a:xfrm>
            <a:off x="1547813" y="3068638"/>
            <a:ext cx="140294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Concorrência</a:t>
            </a:r>
          </a:p>
          <a:p>
            <a:r>
              <a:rPr lang="pt-BR" sz="1600"/>
              <a:t>demandas</a:t>
            </a:r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 flipV="1">
            <a:off x="2627313" y="27082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179388" y="3068638"/>
            <a:ext cx="1402948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pt-BR" sz="1600"/>
              <a:t>Concorrência</a:t>
            </a:r>
          </a:p>
          <a:p>
            <a:r>
              <a:rPr lang="pt-BR" sz="1600"/>
              <a:t>de sistemas</a:t>
            </a:r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 flipV="1">
            <a:off x="1403350" y="270827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547813" y="731175"/>
            <a:ext cx="27955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1600" b="1" dirty="0" smtClean="0"/>
              <a:t>Lack of Functionalities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425444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411162"/>
          </a:xfrm>
        </p:spPr>
        <p:txBody>
          <a:bodyPr>
            <a:noAutofit/>
          </a:bodyPr>
          <a:lstStyle/>
          <a:p>
            <a:r>
              <a:rPr lang="pt-BR" sz="3200" dirty="0" smtClean="0"/>
              <a:t>Too Many Bugs in Fee Rebate Report</a:t>
            </a:r>
            <a:endParaRPr lang="pt-BR" sz="3200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755650" y="3568928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115330" y="862240"/>
            <a:ext cx="760133" cy="270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6084888" y="3568928"/>
            <a:ext cx="79216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1979613" y="3568928"/>
            <a:ext cx="129381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2627313" y="978128"/>
            <a:ext cx="576262" cy="2590800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39763" y="5305078"/>
            <a:ext cx="179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940425" y="126546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108075" y="3945165"/>
            <a:ext cx="2016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684213" y="529872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1547813" y="529872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H="1">
            <a:off x="3203574" y="1265465"/>
            <a:ext cx="300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2405063" y="394516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4716463" y="126546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>
            <a:off x="3491622" y="4148365"/>
            <a:ext cx="32409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H="1">
            <a:off x="2915442" y="5292952"/>
            <a:ext cx="3456781" cy="1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flipH="1">
            <a:off x="684213" y="148136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6149975" y="2924403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H="1">
            <a:off x="3429000" y="2924403"/>
            <a:ext cx="3200400" cy="49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3429000" y="292440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5568156" y="5292953"/>
            <a:ext cx="0" cy="3960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4669913" y="5305078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 flipV="1">
            <a:off x="4824485" y="416185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 flipV="1">
            <a:off x="3429000" y="532110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 flipH="1">
            <a:off x="900113" y="256086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 flipV="1">
            <a:off x="4117462" y="419599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 flipH="1" flipV="1">
            <a:off x="2484438" y="148136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 flipH="1" flipV="1">
            <a:off x="1042988" y="148136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 flipV="1">
            <a:off x="2627313" y="256086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 flipV="1">
            <a:off x="1403350" y="256086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547813" y="583765"/>
            <a:ext cx="27955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pt-BR" sz="16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6934200" y="2900590"/>
            <a:ext cx="1668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Too many bugs in Fee Rebate Report</a:t>
            </a:r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3657600" y="550058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Failure in Exporting Data</a:t>
            </a:r>
            <a:endParaRPr lang="pt-BR" sz="1800" b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833391" y="637203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...</a:t>
            </a:r>
            <a:endParaRPr lang="pt-BR" sz="1800" b="1" dirty="0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V="1">
            <a:off x="3581519" y="130039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CaixaDeTexto 52"/>
          <p:cNvSpPr txBox="1"/>
          <p:nvPr/>
        </p:nvSpPr>
        <p:spPr>
          <a:xfrm>
            <a:off x="152400" y="590545"/>
            <a:ext cx="256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Failure in Importing Data</a:t>
            </a:r>
            <a:endParaRPr lang="pt-BR" sz="1800" b="1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37644" y="6208012"/>
            <a:ext cx="338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Unsufficient Specification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38954" y="926911"/>
            <a:ext cx="1561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Falhas Lógicas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4559641" y="2590838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Falhas Físicas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3203574" y="1743888"/>
            <a:ext cx="987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Parametrização/</a:t>
            </a:r>
            <a:r>
              <a:rPr lang="pt-BR" sz="1600" dirty="0" err="1" smtClean="0"/>
              <a:t>Config</a:t>
            </a:r>
            <a:r>
              <a:rPr lang="pt-BR" sz="1600" dirty="0" smtClean="0"/>
              <a:t> falhos</a:t>
            </a:r>
            <a:endParaRPr lang="pt-BR" sz="1600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150119" y="1701713"/>
            <a:ext cx="98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Dados inconsistentes</a:t>
            </a:r>
            <a:endParaRPr lang="pt-BR" sz="16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210417" y="1698853"/>
            <a:ext cx="1161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Leitura parcial de campos</a:t>
            </a:r>
            <a:endParaRPr lang="pt-BR" sz="16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3273425" y="3092459"/>
            <a:ext cx="1979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Ambiente sem permissão/recursos limitados</a:t>
            </a:r>
            <a:endParaRPr lang="pt-BR" sz="12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5640464" y="2983800"/>
            <a:ext cx="197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Uso de formato desconhecido</a:t>
            </a:r>
            <a:endParaRPr lang="pt-BR" sz="1200" dirty="0"/>
          </a:p>
        </p:txBody>
      </p:sp>
      <p:sp>
        <p:nvSpPr>
          <p:cNvPr id="75" name="Line 44"/>
          <p:cNvSpPr>
            <a:spLocks noChangeShapeType="1"/>
          </p:cNvSpPr>
          <p:nvPr/>
        </p:nvSpPr>
        <p:spPr bwMode="auto">
          <a:xfrm flipV="1">
            <a:off x="5005081" y="2929392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CaixaDeTexto 75"/>
          <p:cNvSpPr txBox="1"/>
          <p:nvPr/>
        </p:nvSpPr>
        <p:spPr>
          <a:xfrm>
            <a:off x="4648200" y="305299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Corrompido ao gravar</a:t>
            </a:r>
            <a:endParaRPr lang="pt-BR" sz="1200" dirty="0"/>
          </a:p>
        </p:txBody>
      </p:sp>
      <p:sp>
        <p:nvSpPr>
          <p:cNvPr id="77" name="CaixaDeTexto 76"/>
          <p:cNvSpPr txBox="1"/>
          <p:nvPr/>
        </p:nvSpPr>
        <p:spPr>
          <a:xfrm>
            <a:off x="4422045" y="6300013"/>
            <a:ext cx="258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Calculations are wrong</a:t>
            </a:r>
            <a:endParaRPr lang="pt-BR" sz="1800" b="1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3491622" y="4954398"/>
            <a:ext cx="2787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Utilizando período errado</a:t>
            </a:r>
            <a:endParaRPr lang="pt-BR" dirty="0"/>
          </a:p>
        </p:txBody>
      </p:sp>
      <p:sp>
        <p:nvSpPr>
          <p:cNvPr id="79" name="CaixaDeTexto 78"/>
          <p:cNvSpPr txBox="1"/>
          <p:nvPr/>
        </p:nvSpPr>
        <p:spPr>
          <a:xfrm>
            <a:off x="3918446" y="3738790"/>
            <a:ext cx="2787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Formato numérico errado</a:t>
            </a:r>
            <a:endParaRPr lang="pt-BR" dirty="0"/>
          </a:p>
        </p:txBody>
      </p:sp>
      <p:sp>
        <p:nvSpPr>
          <p:cNvPr id="80" name="CaixaDeTexto 79"/>
          <p:cNvSpPr txBox="1"/>
          <p:nvPr/>
        </p:nvSpPr>
        <p:spPr>
          <a:xfrm>
            <a:off x="3309722" y="4334540"/>
            <a:ext cx="1216677" cy="471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Falha na especificação</a:t>
            </a:r>
            <a:endParaRPr lang="pt-BR" sz="1200" dirty="0"/>
          </a:p>
        </p:txBody>
      </p:sp>
      <p:sp>
        <p:nvSpPr>
          <p:cNvPr id="81" name="CaixaDeTexto 80"/>
          <p:cNvSpPr txBox="1"/>
          <p:nvPr/>
        </p:nvSpPr>
        <p:spPr>
          <a:xfrm>
            <a:off x="4432552" y="4572525"/>
            <a:ext cx="12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Perda de precisão</a:t>
            </a:r>
            <a:endParaRPr lang="pt-BR" sz="1200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5447607" y="4469982"/>
            <a:ext cx="12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Falha de conversão</a:t>
            </a:r>
            <a:endParaRPr lang="pt-BR" sz="1200" dirty="0"/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 flipV="1">
            <a:off x="5780569" y="414836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CaixaDeTexto 83"/>
          <p:cNvSpPr txBox="1"/>
          <p:nvPr/>
        </p:nvSpPr>
        <p:spPr>
          <a:xfrm>
            <a:off x="2743200" y="5754492"/>
            <a:ext cx="12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Falha de uso do calendário</a:t>
            </a:r>
            <a:endParaRPr lang="pt-BR" sz="1200" dirty="0"/>
          </a:p>
        </p:txBody>
      </p:sp>
      <p:sp>
        <p:nvSpPr>
          <p:cNvPr id="85" name="CaixaDeTexto 84"/>
          <p:cNvSpPr txBox="1"/>
          <p:nvPr/>
        </p:nvSpPr>
        <p:spPr>
          <a:xfrm>
            <a:off x="4160015" y="5732115"/>
            <a:ext cx="12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Falha consistência</a:t>
            </a:r>
            <a:endParaRPr lang="pt-BR" sz="1200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5106661" y="5653682"/>
            <a:ext cx="121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Agregando de forma errada o período</a:t>
            </a:r>
            <a:endParaRPr lang="pt-BR" sz="1200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911452" y="1142811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Base indisponível</a:t>
            </a:r>
            <a:endParaRPr lang="pt-BR" dirty="0"/>
          </a:p>
        </p:txBody>
      </p:sp>
      <p:sp>
        <p:nvSpPr>
          <p:cNvPr id="88" name="CaixaDeTexto 87"/>
          <p:cNvSpPr txBox="1"/>
          <p:nvPr/>
        </p:nvSpPr>
        <p:spPr>
          <a:xfrm>
            <a:off x="0" y="2194156"/>
            <a:ext cx="3238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Dados de histórico inconsistentes</a:t>
            </a:r>
            <a:endParaRPr lang="pt-BR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652462" y="2709872"/>
            <a:ext cx="1100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Falta de validação da carga</a:t>
            </a:r>
            <a:endParaRPr lang="pt-BR" sz="12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304799" y="1676925"/>
            <a:ext cx="12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Escalabilidade insuficiente</a:t>
            </a:r>
            <a:endParaRPr lang="pt-BR" sz="12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1524000" y="1757590"/>
            <a:ext cx="123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Indisponibilidade inadequada</a:t>
            </a:r>
            <a:endParaRPr lang="pt-BR" sz="12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107670" y="4957990"/>
            <a:ext cx="27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Processo Funcional falho</a:t>
            </a:r>
            <a:endParaRPr lang="pt-BR" sz="1400" dirty="0"/>
          </a:p>
        </p:txBody>
      </p:sp>
      <p:sp>
        <p:nvSpPr>
          <p:cNvPr id="93" name="CaixaDeTexto 92"/>
          <p:cNvSpPr txBox="1"/>
          <p:nvPr/>
        </p:nvSpPr>
        <p:spPr>
          <a:xfrm>
            <a:off x="304799" y="3594966"/>
            <a:ext cx="2787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Processo </a:t>
            </a:r>
            <a:r>
              <a:rPr lang="pt-BR" sz="1400" dirty="0" err="1" smtClean="0"/>
              <a:t>Planej</a:t>
            </a:r>
            <a:r>
              <a:rPr lang="pt-BR" sz="1400" dirty="0" smtClean="0"/>
              <a:t> Teste Falho</a:t>
            </a:r>
            <a:endParaRPr lang="pt-BR" sz="1400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109195" y="5650100"/>
            <a:ext cx="12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Faltou tempo ou recursos</a:t>
            </a:r>
            <a:endParaRPr lang="pt-BR" sz="1200" dirty="0"/>
          </a:p>
        </p:txBody>
      </p:sp>
      <p:sp>
        <p:nvSpPr>
          <p:cNvPr id="95" name="CaixaDeTexto 94"/>
          <p:cNvSpPr txBox="1"/>
          <p:nvPr/>
        </p:nvSpPr>
        <p:spPr>
          <a:xfrm>
            <a:off x="1299836" y="5572039"/>
            <a:ext cx="1216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Faltou método ou </a:t>
            </a:r>
            <a:r>
              <a:rPr lang="pt-BR" sz="1200" dirty="0" err="1" smtClean="0"/>
              <a:t>skill</a:t>
            </a:r>
            <a:endParaRPr lang="pt-BR" sz="1200" dirty="0"/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 flipV="1">
            <a:off x="1139500" y="3967390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CaixaDeTexto 96"/>
          <p:cNvSpPr txBox="1"/>
          <p:nvPr/>
        </p:nvSpPr>
        <p:spPr>
          <a:xfrm>
            <a:off x="347160" y="4253626"/>
            <a:ext cx="1216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Usuário e equipe nova</a:t>
            </a:r>
            <a:endParaRPr lang="pt-BR" sz="1400" dirty="0"/>
          </a:p>
        </p:txBody>
      </p:sp>
      <p:sp>
        <p:nvSpPr>
          <p:cNvPr id="98" name="CaixaDeTexto 97"/>
          <p:cNvSpPr txBox="1"/>
          <p:nvPr/>
        </p:nvSpPr>
        <p:spPr>
          <a:xfrm>
            <a:off x="1755123" y="4240701"/>
            <a:ext cx="1216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Faltou método ou </a:t>
            </a:r>
            <a:r>
              <a:rPr lang="pt-BR" sz="1400" dirty="0" err="1" smtClean="0"/>
              <a:t>skill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930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229600" cy="411162"/>
          </a:xfrm>
        </p:spPr>
        <p:txBody>
          <a:bodyPr>
            <a:noAutofit/>
          </a:bodyPr>
          <a:lstStyle/>
          <a:p>
            <a:r>
              <a:rPr lang="pt-BR" sz="3200" dirty="0" smtClean="0"/>
              <a:t>Too many Defects in Production</a:t>
            </a:r>
            <a:endParaRPr lang="pt-BR" sz="3200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755650" y="3716338"/>
            <a:ext cx="806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115330" y="1009650"/>
            <a:ext cx="760133" cy="270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6084888" y="3716338"/>
            <a:ext cx="79216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 flipV="1">
            <a:off x="1979613" y="3716338"/>
            <a:ext cx="1293812" cy="280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 flipV="1">
            <a:off x="2627313" y="1125538"/>
            <a:ext cx="576262" cy="2590800"/>
          </a:xfrm>
          <a:prstGeom prst="line">
            <a:avLst/>
          </a:prstGeom>
          <a:noFill/>
          <a:ln w="3175">
            <a:solidFill>
              <a:schemeClr val="tx1"/>
            </a:solidFill>
            <a:prstDash val="solid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639763" y="5452488"/>
            <a:ext cx="179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5940425" y="141287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108075" y="4092575"/>
            <a:ext cx="20161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684213" y="54461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 flipV="1">
            <a:off x="1547813" y="5446138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V="1">
            <a:off x="1252538" y="409257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 flipH="1">
            <a:off x="3203574" y="1412875"/>
            <a:ext cx="300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 flipV="1">
            <a:off x="2405063" y="409257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4716463" y="1412875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 flipH="1">
            <a:off x="4356100" y="407670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H="1">
            <a:off x="2915442" y="5440362"/>
            <a:ext cx="3456781" cy="1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 flipH="1">
            <a:off x="684213" y="16287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>
            <a:off x="6084888" y="2809459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 flipH="1">
            <a:off x="4572000" y="2809459"/>
            <a:ext cx="19923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V="1">
            <a:off x="4787900" y="2809459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 flipV="1">
            <a:off x="5580063" y="5440363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4669913" y="5452488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 flipV="1">
            <a:off x="5715000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 flipV="1">
            <a:off x="3429000" y="5468515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 flipH="1">
            <a:off x="900113" y="2708275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8" name="Line 56"/>
          <p:cNvSpPr>
            <a:spLocks noChangeShapeType="1"/>
          </p:cNvSpPr>
          <p:nvPr/>
        </p:nvSpPr>
        <p:spPr bwMode="auto">
          <a:xfrm flipV="1">
            <a:off x="4800600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0" name="Line 58"/>
          <p:cNvSpPr>
            <a:spLocks noChangeShapeType="1"/>
          </p:cNvSpPr>
          <p:nvPr/>
        </p:nvSpPr>
        <p:spPr bwMode="auto">
          <a:xfrm flipH="1" flipV="1">
            <a:off x="2484438" y="16287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2" name="Line 60"/>
          <p:cNvSpPr>
            <a:spLocks noChangeShapeType="1"/>
          </p:cNvSpPr>
          <p:nvPr/>
        </p:nvSpPr>
        <p:spPr bwMode="auto">
          <a:xfrm flipH="1" flipV="1">
            <a:off x="1042988" y="16287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5" name="Line 63"/>
          <p:cNvSpPr>
            <a:spLocks noChangeShapeType="1"/>
          </p:cNvSpPr>
          <p:nvPr/>
        </p:nvSpPr>
        <p:spPr bwMode="auto">
          <a:xfrm flipH="1" flipV="1">
            <a:off x="2627313" y="2708275"/>
            <a:ext cx="15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Line 65"/>
          <p:cNvSpPr>
            <a:spLocks noChangeShapeType="1"/>
          </p:cNvSpPr>
          <p:nvPr/>
        </p:nvSpPr>
        <p:spPr bwMode="auto">
          <a:xfrm flipH="1" flipV="1">
            <a:off x="1403350" y="2708275"/>
            <a:ext cx="158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547813" y="731175"/>
            <a:ext cx="27955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pt-BR" sz="1600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7018130" y="3406914"/>
            <a:ext cx="1668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Too many defects in Production</a:t>
            </a:r>
            <a:endParaRPr lang="pt-BR" sz="2000" b="1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4232151" y="697468"/>
            <a:ext cx="426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 </a:t>
            </a:r>
            <a:r>
              <a:rPr lang="pt-BR" b="1" dirty="0" smtClean="0"/>
              <a:t>Too </a:t>
            </a:r>
            <a:r>
              <a:rPr lang="pt-BR" b="1" dirty="0"/>
              <a:t>many </a:t>
            </a:r>
            <a:r>
              <a:rPr lang="pt-BR" b="1" dirty="0" smtClean="0"/>
              <a:t>defects during User Acceptance</a:t>
            </a:r>
            <a:endParaRPr lang="pt-BR" sz="1800" b="1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4114800" y="1021773"/>
            <a:ext cx="1764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Processo Falho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4422795" y="2420938"/>
            <a:ext cx="1764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Materiais Falhos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3977285" y="3048000"/>
            <a:ext cx="156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Massa de teste ruim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4051867" y="1803644"/>
            <a:ext cx="109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Roteiros falhos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5141470" y="1628775"/>
            <a:ext cx="1474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Falta conhecimento do Sistema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5544344" y="3113750"/>
            <a:ext cx="1567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Ambiente instável/ruim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833391" y="6519446"/>
            <a:ext cx="283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Not enough time for testing</a:t>
            </a:r>
            <a:endParaRPr lang="pt-BR" sz="1800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2706819" y="5905918"/>
            <a:ext cx="135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Mudanças de Escopo</a:t>
            </a:r>
            <a:endParaRPr lang="pt-BR" sz="14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3429000" y="3755608"/>
            <a:ext cx="352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Gastou tempo excessivo em falso positivo</a:t>
            </a:r>
            <a:endParaRPr lang="pt-BR" sz="1400" dirty="0"/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V="1">
            <a:off x="3581519" y="1447800"/>
            <a:ext cx="0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CaixaDeTexto 46"/>
          <p:cNvSpPr txBox="1"/>
          <p:nvPr/>
        </p:nvSpPr>
        <p:spPr>
          <a:xfrm>
            <a:off x="2962193" y="1804329"/>
            <a:ext cx="1305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Execução parcial do testes</a:t>
            </a:r>
            <a:endParaRPr lang="pt-BR" sz="14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4114800" y="4309268"/>
            <a:ext cx="130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Equipe inexperiente</a:t>
            </a:r>
            <a:endParaRPr lang="pt-BR" sz="1400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5181600" y="4343400"/>
            <a:ext cx="130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Roteiros Ingênuos</a:t>
            </a:r>
            <a:endParaRPr lang="pt-BR" sz="1400" dirty="0"/>
          </a:p>
        </p:txBody>
      </p:sp>
      <p:sp>
        <p:nvSpPr>
          <p:cNvPr id="50" name="CaixaDeTexto 49"/>
          <p:cNvSpPr txBox="1"/>
          <p:nvPr/>
        </p:nvSpPr>
        <p:spPr>
          <a:xfrm>
            <a:off x="4114800" y="5873871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Muitos defeitos inválidos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5414549" y="5832202"/>
            <a:ext cx="130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Falhas nas funcionais</a:t>
            </a:r>
            <a:endParaRPr lang="pt-BR" sz="14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3323289" y="5118448"/>
            <a:ext cx="33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Desestabilização da fase de testes</a:t>
            </a:r>
            <a:endParaRPr lang="pt-BR" sz="1400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152400" y="737955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 smtClean="0"/>
              <a:t>Failure in Prioritizing Tests</a:t>
            </a:r>
            <a:endParaRPr lang="pt-BR" sz="1800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152400" y="1143000"/>
            <a:ext cx="2554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Desconhecimento de quais defeitos são problemáticos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61871" y="2359223"/>
            <a:ext cx="2554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Falta de ciclos de prioridades</a:t>
            </a:r>
            <a:endParaRPr lang="pt-BR" sz="1400" dirty="0"/>
          </a:p>
        </p:txBody>
      </p:sp>
      <p:sp>
        <p:nvSpPr>
          <p:cNvPr id="56" name="CaixaDeTexto 55"/>
          <p:cNvSpPr txBox="1"/>
          <p:nvPr/>
        </p:nvSpPr>
        <p:spPr>
          <a:xfrm>
            <a:off x="261871" y="1695922"/>
            <a:ext cx="118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Faltou análise de risco</a:t>
            </a:r>
            <a:endParaRPr lang="pt-BR" sz="1400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1600131" y="1670220"/>
            <a:ext cx="118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Falta análise de camadas</a:t>
            </a:r>
            <a:endParaRPr lang="pt-BR" sz="1400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795340" y="2819400"/>
            <a:ext cx="118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Não conhecer método</a:t>
            </a:r>
            <a:endParaRPr lang="pt-BR" sz="1400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1828800" y="2819400"/>
            <a:ext cx="11858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Falta de gestão e métricas</a:t>
            </a:r>
            <a:endParaRPr lang="pt-BR" sz="1400" dirty="0"/>
          </a:p>
        </p:txBody>
      </p:sp>
      <p:sp>
        <p:nvSpPr>
          <p:cNvPr id="60" name="CaixaDeTexto 59"/>
          <p:cNvSpPr txBox="1"/>
          <p:nvPr/>
        </p:nvSpPr>
        <p:spPr>
          <a:xfrm>
            <a:off x="137644" y="6355422"/>
            <a:ext cx="338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System of Dificult Stabilization</a:t>
            </a:r>
            <a:endParaRPr lang="pt-BR" b="1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0" y="3798603"/>
            <a:ext cx="3087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Alterações c/ impacto desconhecido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275978" y="4200679"/>
            <a:ext cx="1248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Arquitetura degrada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583623" y="4235332"/>
            <a:ext cx="112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Validações deficientes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-3445" y="5832068"/>
            <a:ext cx="143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Acesso 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restrito</a:t>
            </a:r>
            <a:r>
              <a:rPr lang="pt-BR" sz="1400" dirty="0" smtClean="0">
                <a:solidFill>
                  <a:schemeClr val="bg1"/>
                </a:solidFill>
              </a:rPr>
              <a:t> aos ambientes 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5" name="CaixaDeTexto 64"/>
          <p:cNvSpPr txBox="1"/>
          <p:nvPr/>
        </p:nvSpPr>
        <p:spPr>
          <a:xfrm>
            <a:off x="106167" y="4953000"/>
            <a:ext cx="2564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Dificuldade em simular com dados e integrações reais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1506144" y="5486400"/>
            <a:ext cx="17704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Falta de documentação</a:t>
            </a:r>
          </a:p>
          <a:p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</a:rPr>
              <a:t>o ambiente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People had an extremely hard time in systematizing the tacit knowledge they already have.</a:t>
            </a:r>
          </a:p>
          <a:p>
            <a:r>
              <a:rPr lang="pt-BR" smtClean="0"/>
              <a:t>Mapping experience to cause-effect relationships is not obvious.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8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On-screen Show (4:3)</PresentationFormat>
  <Paragraphs>119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Qualitative Data  Survey of Root-Cause Effects of FAILURES</vt:lpstr>
      <vt:lpstr>Perceived Quality of a Service Supported by a Software</vt:lpstr>
      <vt:lpstr>Too Many Bugs in Fee Rebate Report</vt:lpstr>
      <vt:lpstr>Too many Defects in Production</vt:lpstr>
      <vt:lpstr>Comment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Data  Survey of Root-Cause Effects of Bugs</dc:title>
  <dc:creator>Christian Adriano</dc:creator>
  <cp:lastModifiedBy>vv</cp:lastModifiedBy>
  <cp:revision>3</cp:revision>
  <dcterms:created xsi:type="dcterms:W3CDTF">2006-08-16T00:00:00Z</dcterms:created>
  <dcterms:modified xsi:type="dcterms:W3CDTF">2013-09-11T23:20:34Z</dcterms:modified>
</cp:coreProperties>
</file>