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F0CA-6C56-4AAA-8D40-6737872E8106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9A0F-531F-473F-869F-540BF3D0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6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F0CA-6C56-4AAA-8D40-6737872E8106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9A0F-531F-473F-869F-540BF3D0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7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F0CA-6C56-4AAA-8D40-6737872E8106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9A0F-531F-473F-869F-540BF3D0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3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F0CA-6C56-4AAA-8D40-6737872E8106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9A0F-531F-473F-869F-540BF3D0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F0CA-6C56-4AAA-8D40-6737872E8106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9A0F-531F-473F-869F-540BF3D0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3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F0CA-6C56-4AAA-8D40-6737872E8106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9A0F-531F-473F-869F-540BF3D0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9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F0CA-6C56-4AAA-8D40-6737872E8106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9A0F-531F-473F-869F-540BF3D0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3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F0CA-6C56-4AAA-8D40-6737872E8106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9A0F-531F-473F-869F-540BF3D0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6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F0CA-6C56-4AAA-8D40-6737872E8106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9A0F-531F-473F-869F-540BF3D0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6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F0CA-6C56-4AAA-8D40-6737872E8106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9A0F-531F-473F-869F-540BF3D0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3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F0CA-6C56-4AAA-8D40-6737872E8106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9A0F-531F-473F-869F-540BF3D0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5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1F0CA-6C56-4AAA-8D40-6737872E8106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39A0F-531F-473F-869F-540BF3D0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7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rmatik.uni-trier.de/~ley/pers/hd/s/Scholtes:Ingo" TargetMode="External"/><Relationship Id="rId2" Type="http://schemas.openxmlformats.org/officeDocument/2006/relationships/hyperlink" Target="http://www.informatik.uni-trier.de/~ley/pers/hd/z/Zanetti:Marcelo_Serran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nformatik.uni-trier.de/~ley/pers/hd/s/Schweitzer:Frank" TargetMode="External"/><Relationship Id="rId4" Type="http://schemas.openxmlformats.org/officeDocument/2006/relationships/hyperlink" Target="http://www.informatik.uni-trier.de/~ley/pers/hd/t/Tessone:Claudio_J=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Collected References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Christian M. </a:t>
            </a:r>
            <a:r>
              <a:rPr lang="pt-BR" smtClean="0"/>
              <a:t>Adriano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5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 Prioritization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/>
            <a:r>
              <a:rPr lang="en-US" dirty="0" smtClean="0"/>
              <a:t>Casper </a:t>
            </a:r>
            <a:r>
              <a:rPr lang="en-US" dirty="0"/>
              <a:t>S. Jensen, Anders </a:t>
            </a:r>
            <a:r>
              <a:rPr lang="en-US" dirty="0" err="1"/>
              <a:t>Møller</a:t>
            </a:r>
            <a:r>
              <a:rPr lang="en-US" dirty="0"/>
              <a:t>, and </a:t>
            </a:r>
            <a:r>
              <a:rPr lang="en-US" dirty="0" err="1"/>
              <a:t>Zhendong</a:t>
            </a:r>
            <a:r>
              <a:rPr lang="en-US" dirty="0"/>
              <a:t> Su, </a:t>
            </a:r>
            <a:r>
              <a:rPr lang="en-US" b="1" dirty="0"/>
              <a:t>Server Interface Descriptions for Automated Testing of JavaScript Web Applications, </a:t>
            </a:r>
            <a:r>
              <a:rPr lang="en-US" dirty="0"/>
              <a:t>FSE 2013</a:t>
            </a:r>
          </a:p>
          <a:p>
            <a:pPr lvl="1"/>
            <a:r>
              <a:rPr lang="en-US" dirty="0" err="1"/>
              <a:t>Nishant</a:t>
            </a:r>
            <a:r>
              <a:rPr lang="en-US" dirty="0"/>
              <a:t> </a:t>
            </a:r>
            <a:r>
              <a:rPr lang="en-US" dirty="0" err="1"/>
              <a:t>Sinha</a:t>
            </a:r>
            <a:r>
              <a:rPr lang="en-US" dirty="0"/>
              <a:t> and </a:t>
            </a:r>
            <a:r>
              <a:rPr lang="en-US" dirty="0" err="1"/>
              <a:t>Rezwana</a:t>
            </a:r>
            <a:r>
              <a:rPr lang="en-US" dirty="0"/>
              <a:t> </a:t>
            </a:r>
            <a:r>
              <a:rPr lang="en-US" dirty="0" err="1"/>
              <a:t>Karim</a:t>
            </a:r>
            <a:r>
              <a:rPr lang="en-US" dirty="0"/>
              <a:t> , </a:t>
            </a:r>
            <a:r>
              <a:rPr lang="en-US" b="1" dirty="0"/>
              <a:t>Compiling Mockups to Flexible </a:t>
            </a:r>
            <a:r>
              <a:rPr lang="en-US" b="1" dirty="0" err="1"/>
              <a:t>Uis</a:t>
            </a:r>
            <a:r>
              <a:rPr lang="en-US" dirty="0"/>
              <a:t>, FSE 2013Lingming Zhang, Dan </a:t>
            </a:r>
            <a:r>
              <a:rPr lang="en-US" dirty="0" err="1"/>
              <a:t>Hao</a:t>
            </a:r>
            <a:r>
              <a:rPr lang="en-US" dirty="0"/>
              <a:t>, Lu Zhang, Gregg </a:t>
            </a:r>
            <a:r>
              <a:rPr lang="en-US" dirty="0" err="1"/>
              <a:t>Rothermel</a:t>
            </a:r>
            <a:r>
              <a:rPr lang="en-US" dirty="0"/>
              <a:t>, and Hong Mei. 2013. </a:t>
            </a:r>
            <a:r>
              <a:rPr lang="en-US" b="1" dirty="0"/>
              <a:t>Bridging the gap between the total and additional test-case prioritization strategies</a:t>
            </a:r>
            <a:r>
              <a:rPr lang="en-US" dirty="0"/>
              <a:t>. In </a:t>
            </a:r>
            <a:r>
              <a:rPr lang="en-US" i="1" dirty="0"/>
              <a:t>Proceedings of the 2013 International Conference on Software Engineering</a:t>
            </a:r>
            <a:r>
              <a:rPr lang="en-US" dirty="0"/>
              <a:t> (ICSE '13). IEEE Press, Piscataway, NJ, USA, 192-201</a:t>
            </a:r>
            <a:r>
              <a:rPr lang="en-US" dirty="0" smtClean="0"/>
              <a:t>.</a:t>
            </a:r>
          </a:p>
          <a:p>
            <a:pPr lvl="1"/>
            <a:r>
              <a:rPr lang="en-US" dirty="0">
                <a:hlinkClick r:id="rId2"/>
              </a:rPr>
              <a:t>Marcelo Serrano </a:t>
            </a:r>
            <a:r>
              <a:rPr lang="en-US" dirty="0" err="1">
                <a:hlinkClick r:id="rId2"/>
              </a:rPr>
              <a:t>Zanetti</a:t>
            </a:r>
            <a:r>
              <a:rPr lang="en-US" dirty="0"/>
              <a:t>, </a:t>
            </a:r>
            <a:r>
              <a:rPr lang="en-US" dirty="0">
                <a:hlinkClick r:id="rId3"/>
              </a:rPr>
              <a:t>Ingo </a:t>
            </a:r>
            <a:r>
              <a:rPr lang="en-US" dirty="0" err="1">
                <a:hlinkClick r:id="rId3"/>
              </a:rPr>
              <a:t>Scholtes</a:t>
            </a:r>
            <a:r>
              <a:rPr lang="en-US" dirty="0"/>
              <a:t>, </a:t>
            </a:r>
            <a:r>
              <a:rPr lang="en-US" dirty="0">
                <a:hlinkClick r:id="rId4"/>
              </a:rPr>
              <a:t>Claudio Juan </a:t>
            </a:r>
            <a:r>
              <a:rPr lang="en-US" dirty="0" err="1">
                <a:hlinkClick r:id="rId4"/>
              </a:rPr>
              <a:t>Tessone</a:t>
            </a:r>
            <a:r>
              <a:rPr lang="en-US" dirty="0"/>
              <a:t>, </a:t>
            </a:r>
            <a:r>
              <a:rPr lang="en-US" dirty="0">
                <a:hlinkClick r:id="rId5"/>
              </a:rPr>
              <a:t>Frank Schweitzer</a:t>
            </a:r>
            <a:r>
              <a:rPr lang="en-US" dirty="0"/>
              <a:t>: </a:t>
            </a:r>
            <a:r>
              <a:rPr lang="en-US" b="1" dirty="0"/>
              <a:t>Categorizing bugs with social networks: a case study on four open source software communities.</a:t>
            </a:r>
            <a:r>
              <a:rPr lang="en-US" dirty="0"/>
              <a:t> </a:t>
            </a:r>
            <a:r>
              <a:rPr lang="en-US" dirty="0" smtClean="0"/>
              <a:t>1032-1041, ICSE 2013</a:t>
            </a:r>
          </a:p>
          <a:p>
            <a:pPr lvl="1"/>
            <a:r>
              <a:rPr lang="en-US" dirty="0" err="1"/>
              <a:t>Sugandha</a:t>
            </a:r>
            <a:r>
              <a:rPr lang="en-US" dirty="0"/>
              <a:t> </a:t>
            </a:r>
            <a:r>
              <a:rPr lang="en-US" dirty="0" err="1"/>
              <a:t>Lohar</a:t>
            </a:r>
            <a:r>
              <a:rPr lang="en-US" dirty="0"/>
              <a:t>, </a:t>
            </a:r>
            <a:r>
              <a:rPr lang="en-US" dirty="0" err="1"/>
              <a:t>Sorawit</a:t>
            </a:r>
            <a:r>
              <a:rPr lang="en-US" dirty="0"/>
              <a:t> </a:t>
            </a:r>
            <a:r>
              <a:rPr lang="en-US" dirty="0" err="1"/>
              <a:t>Amornborvornwong</a:t>
            </a:r>
            <a:r>
              <a:rPr lang="en-US" dirty="0"/>
              <a:t>, Andrea </a:t>
            </a:r>
            <a:r>
              <a:rPr lang="en-US" dirty="0" err="1"/>
              <a:t>Zisman</a:t>
            </a:r>
            <a:r>
              <a:rPr lang="en-US" dirty="0"/>
              <a:t>, and Jane </a:t>
            </a:r>
            <a:r>
              <a:rPr lang="en-US" dirty="0" smtClean="0"/>
              <a:t>Cleland-Huang, </a:t>
            </a:r>
            <a:r>
              <a:rPr lang="en-US" b="1" dirty="0" smtClean="0"/>
              <a:t>Improving </a:t>
            </a:r>
            <a:r>
              <a:rPr lang="en-US" b="1" dirty="0"/>
              <a:t>Trace Accuracy through Data-Driven Configuration and </a:t>
            </a:r>
            <a:r>
              <a:rPr lang="en-US" b="1" dirty="0" smtClean="0"/>
              <a:t>Composition </a:t>
            </a:r>
            <a:r>
              <a:rPr lang="en-US" b="1" dirty="0"/>
              <a:t>of Tracing </a:t>
            </a:r>
            <a:r>
              <a:rPr lang="en-US" b="1" dirty="0" smtClean="0"/>
              <a:t>Features</a:t>
            </a:r>
            <a:r>
              <a:rPr lang="en-US" dirty="0" smtClean="0"/>
              <a:t>, FSE 2013</a:t>
            </a:r>
          </a:p>
          <a:p>
            <a:pPr lvl="1"/>
            <a:r>
              <a:rPr lang="en-US" dirty="0" smtClean="0"/>
              <a:t>Kelly </a:t>
            </a:r>
            <a:r>
              <a:rPr lang="en-US" dirty="0" err="1"/>
              <a:t>Blincoe</a:t>
            </a:r>
            <a:r>
              <a:rPr lang="en-US" dirty="0"/>
              <a:t>, Giuseppe </a:t>
            </a:r>
            <a:r>
              <a:rPr lang="en-US" dirty="0" err="1"/>
              <a:t>Valetto</a:t>
            </a:r>
            <a:r>
              <a:rPr lang="en-US" dirty="0"/>
              <a:t>, and Daniela Damian,  </a:t>
            </a:r>
            <a:r>
              <a:rPr lang="en-US" b="1" dirty="0"/>
              <a:t>Do All Task Dependencies Require Coordination? The Role of Task Properties in Identifying Critical Coordination Needs in Software Projects, </a:t>
            </a:r>
            <a:r>
              <a:rPr lang="en-US" dirty="0"/>
              <a:t>FSE 2013</a:t>
            </a:r>
          </a:p>
        </p:txBody>
      </p:sp>
    </p:spTree>
    <p:extLst>
      <p:ext uri="{BB962C8B-B14F-4D97-AF65-F5344CB8AC3E}">
        <p14:creationId xmlns:p14="http://schemas.microsoft.com/office/powerpoint/2010/main" val="222254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Bug Detection and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/>
              <a:t>Foyzur</a:t>
            </a:r>
            <a:r>
              <a:rPr lang="en-US" dirty="0"/>
              <a:t> </a:t>
            </a:r>
            <a:r>
              <a:rPr lang="en-US" dirty="0" err="1"/>
              <a:t>Rahman</a:t>
            </a:r>
            <a:r>
              <a:rPr lang="en-US" dirty="0"/>
              <a:t>, Daryl </a:t>
            </a:r>
            <a:r>
              <a:rPr lang="en-US" dirty="0" err="1"/>
              <a:t>Posnett</a:t>
            </a:r>
            <a:r>
              <a:rPr lang="en-US" dirty="0"/>
              <a:t>, Israel </a:t>
            </a:r>
            <a:r>
              <a:rPr lang="en-US" dirty="0" err="1"/>
              <a:t>Herraiz</a:t>
            </a:r>
            <a:r>
              <a:rPr lang="en-US" dirty="0"/>
              <a:t>, and </a:t>
            </a:r>
            <a:r>
              <a:rPr lang="en-US" dirty="0" err="1"/>
              <a:t>Premkumar</a:t>
            </a:r>
            <a:r>
              <a:rPr lang="en-US" dirty="0"/>
              <a:t> </a:t>
            </a:r>
            <a:r>
              <a:rPr lang="en-US" dirty="0" err="1"/>
              <a:t>Devanbu</a:t>
            </a:r>
            <a:r>
              <a:rPr lang="en-US" dirty="0"/>
              <a:t>, </a:t>
            </a:r>
            <a:r>
              <a:rPr lang="en-US" b="1" dirty="0"/>
              <a:t>Sample Size vs. Bias in Defect Prediction</a:t>
            </a:r>
            <a:r>
              <a:rPr lang="en-US" dirty="0"/>
              <a:t>, FSE 2013</a:t>
            </a:r>
          </a:p>
          <a:p>
            <a:r>
              <a:rPr lang="en-US" dirty="0" smtClean="0"/>
              <a:t>Chris </a:t>
            </a:r>
            <a:r>
              <a:rPr lang="en-US" dirty="0"/>
              <a:t>Lewis, </a:t>
            </a:r>
            <a:r>
              <a:rPr lang="en-US" dirty="0" err="1"/>
              <a:t>Zhongpeng</a:t>
            </a:r>
            <a:r>
              <a:rPr lang="en-US" dirty="0"/>
              <a:t> Lin, Caitlin </a:t>
            </a:r>
            <a:r>
              <a:rPr lang="en-US" dirty="0" err="1"/>
              <a:t>Sadowski</a:t>
            </a:r>
            <a:r>
              <a:rPr lang="en-US" dirty="0"/>
              <a:t>, </a:t>
            </a:r>
            <a:r>
              <a:rPr lang="en-US" dirty="0" err="1"/>
              <a:t>Xiaoyan</a:t>
            </a:r>
            <a:r>
              <a:rPr lang="en-US" dirty="0"/>
              <a:t> Zhu, </a:t>
            </a:r>
            <a:r>
              <a:rPr lang="en-US" dirty="0" err="1"/>
              <a:t>Rong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, E. James Whitehead Jr.: </a:t>
            </a:r>
            <a:r>
              <a:rPr lang="en-US" b="1" dirty="0"/>
              <a:t>Does bug prediction support human developers? findings from a </a:t>
            </a:r>
            <a:r>
              <a:rPr lang="en-US" b="1" dirty="0" err="1"/>
              <a:t>google</a:t>
            </a:r>
            <a:r>
              <a:rPr lang="en-US" b="1" dirty="0"/>
              <a:t> case study</a:t>
            </a:r>
            <a:r>
              <a:rPr lang="en-US" dirty="0"/>
              <a:t>. 372-381</a:t>
            </a:r>
          </a:p>
          <a:p>
            <a:r>
              <a:rPr lang="en-US" dirty="0" err="1"/>
              <a:t>Jaechang</a:t>
            </a:r>
            <a:r>
              <a:rPr lang="en-US" dirty="0"/>
              <a:t> Nam, </a:t>
            </a:r>
            <a:r>
              <a:rPr lang="en-US" dirty="0" err="1"/>
              <a:t>Sinno</a:t>
            </a:r>
            <a:r>
              <a:rPr lang="en-US" dirty="0"/>
              <a:t> </a:t>
            </a:r>
            <a:r>
              <a:rPr lang="en-US" dirty="0" err="1"/>
              <a:t>Jialin</a:t>
            </a:r>
            <a:r>
              <a:rPr lang="en-US" dirty="0"/>
              <a:t> Pan, </a:t>
            </a:r>
            <a:r>
              <a:rPr lang="en-US" dirty="0" err="1"/>
              <a:t>Sunghun</a:t>
            </a:r>
            <a:r>
              <a:rPr lang="en-US" dirty="0"/>
              <a:t> Kim: </a:t>
            </a:r>
            <a:r>
              <a:rPr lang="en-US" b="1" dirty="0"/>
              <a:t>Transfer defect learning</a:t>
            </a:r>
            <a:r>
              <a:rPr lang="en-US" dirty="0"/>
              <a:t>. 382-391</a:t>
            </a:r>
          </a:p>
          <a:p>
            <a:r>
              <a:rPr lang="en-US" dirty="0"/>
              <a:t>Kim </a:t>
            </a:r>
            <a:r>
              <a:rPr lang="en-US" dirty="0" err="1"/>
              <a:t>Herzig</a:t>
            </a:r>
            <a:r>
              <a:rPr lang="en-US" dirty="0"/>
              <a:t>, </a:t>
            </a:r>
            <a:r>
              <a:rPr lang="en-US" dirty="0" err="1"/>
              <a:t>Sascha</a:t>
            </a:r>
            <a:r>
              <a:rPr lang="en-US" dirty="0"/>
              <a:t> Just, Andreas Zeller: </a:t>
            </a:r>
            <a:r>
              <a:rPr lang="en-US" b="1" dirty="0"/>
              <a:t>It's not a bug, it's a feature: how misclassification impacts bug prediction</a:t>
            </a:r>
            <a:r>
              <a:rPr lang="en-US" dirty="0"/>
              <a:t>. </a:t>
            </a:r>
            <a:r>
              <a:rPr lang="en-US" dirty="0" smtClean="0"/>
              <a:t>392-401</a:t>
            </a:r>
          </a:p>
          <a:p>
            <a:r>
              <a:rPr lang="en-US" dirty="0" smtClean="0"/>
              <a:t>Paul </a:t>
            </a:r>
            <a:r>
              <a:rPr lang="en-US" dirty="0"/>
              <a:t>Givens, </a:t>
            </a:r>
            <a:r>
              <a:rPr lang="en-US" dirty="0" err="1"/>
              <a:t>Aleksandar</a:t>
            </a:r>
            <a:r>
              <a:rPr lang="en-US" dirty="0"/>
              <a:t> </a:t>
            </a:r>
            <a:r>
              <a:rPr lang="en-US" dirty="0" err="1"/>
              <a:t>Chakarov</a:t>
            </a:r>
            <a:r>
              <a:rPr lang="en-US" dirty="0"/>
              <a:t>, </a:t>
            </a:r>
            <a:r>
              <a:rPr lang="en-US" dirty="0" err="1"/>
              <a:t>Sriram</a:t>
            </a:r>
            <a:r>
              <a:rPr lang="en-US" dirty="0"/>
              <a:t> </a:t>
            </a:r>
            <a:r>
              <a:rPr lang="en-US" dirty="0" err="1"/>
              <a:t>Sankaranarayanan</a:t>
            </a:r>
            <a:r>
              <a:rPr lang="en-US" dirty="0"/>
              <a:t>, Tom </a:t>
            </a:r>
            <a:r>
              <a:rPr lang="en-US" dirty="0" err="1"/>
              <a:t>Yeh</a:t>
            </a:r>
            <a:r>
              <a:rPr lang="en-US" dirty="0"/>
              <a:t>: </a:t>
            </a:r>
            <a:r>
              <a:rPr lang="en-US" b="1" dirty="0"/>
              <a:t>Exploring the internal state of user interfaces by combining computer vision techniques with grammatical inference</a:t>
            </a:r>
            <a:r>
              <a:rPr lang="en-US" dirty="0"/>
              <a:t>. </a:t>
            </a:r>
            <a:r>
              <a:rPr lang="en-US" dirty="0" smtClean="0"/>
              <a:t>1165-1168</a:t>
            </a:r>
          </a:p>
          <a:p>
            <a:r>
              <a:rPr lang="en-US" dirty="0"/>
              <a:t>Scott </a:t>
            </a:r>
            <a:r>
              <a:rPr lang="en-US" dirty="0" err="1"/>
              <a:t>McPeak</a:t>
            </a:r>
            <a:r>
              <a:rPr lang="en-US" dirty="0"/>
              <a:t>, Charles-Henri </a:t>
            </a:r>
            <a:r>
              <a:rPr lang="en-US" dirty="0" err="1"/>
              <a:t>Gros</a:t>
            </a:r>
            <a:r>
              <a:rPr lang="en-US" dirty="0"/>
              <a:t>, and </a:t>
            </a:r>
            <a:r>
              <a:rPr lang="en-US" dirty="0" err="1"/>
              <a:t>Murali</a:t>
            </a:r>
            <a:r>
              <a:rPr lang="en-US" dirty="0"/>
              <a:t> Krishna </a:t>
            </a:r>
            <a:r>
              <a:rPr lang="en-US" dirty="0" err="1" smtClean="0"/>
              <a:t>Ramanathan</a:t>
            </a:r>
            <a:r>
              <a:rPr lang="en-US" dirty="0" smtClean="0"/>
              <a:t>,  </a:t>
            </a:r>
            <a:r>
              <a:rPr lang="en-US" b="1" dirty="0" smtClean="0"/>
              <a:t>Scalable </a:t>
            </a:r>
            <a:r>
              <a:rPr lang="en-US" b="1" dirty="0"/>
              <a:t>and Incremental Software Bug </a:t>
            </a:r>
            <a:r>
              <a:rPr lang="en-US" b="1" dirty="0" smtClean="0"/>
              <a:t>Detection</a:t>
            </a:r>
            <a:r>
              <a:rPr lang="en-US" dirty="0" smtClean="0"/>
              <a:t>, FSE 2013</a:t>
            </a:r>
          </a:p>
          <a:p>
            <a:r>
              <a:rPr lang="en-US" dirty="0" err="1"/>
              <a:t>Guangtai</a:t>
            </a:r>
            <a:r>
              <a:rPr lang="en-US" dirty="0"/>
              <a:t> Liang, </a:t>
            </a:r>
            <a:r>
              <a:rPr lang="en-US" dirty="0" err="1"/>
              <a:t>Qianxiang</a:t>
            </a:r>
            <a:r>
              <a:rPr lang="en-US" dirty="0"/>
              <a:t> Wang, Tao </a:t>
            </a:r>
            <a:r>
              <a:rPr lang="en-US" dirty="0" err="1"/>
              <a:t>Xie</a:t>
            </a:r>
            <a:r>
              <a:rPr lang="en-US" dirty="0"/>
              <a:t>, and Hong Mei </a:t>
            </a:r>
            <a:r>
              <a:rPr lang="en-US" dirty="0" smtClean="0"/>
              <a:t>, </a:t>
            </a:r>
            <a:r>
              <a:rPr lang="en-US" b="1" dirty="0" smtClean="0"/>
              <a:t>Inferring </a:t>
            </a:r>
            <a:r>
              <a:rPr lang="en-US" b="1" dirty="0"/>
              <a:t>Project-Specific Bug Patterns for Detecting Sibling </a:t>
            </a:r>
            <a:r>
              <a:rPr lang="en-US" b="1" dirty="0" smtClean="0"/>
              <a:t>Bugs</a:t>
            </a:r>
            <a:r>
              <a:rPr lang="en-US" dirty="0" smtClean="0"/>
              <a:t>, FSE 2013</a:t>
            </a:r>
          </a:p>
          <a:p>
            <a:r>
              <a:rPr lang="en-US" dirty="0" err="1"/>
              <a:t>Chengnian</a:t>
            </a:r>
            <a:r>
              <a:rPr lang="en-US" dirty="0"/>
              <a:t> Sun and </a:t>
            </a:r>
            <a:r>
              <a:rPr lang="en-US" dirty="0" err="1"/>
              <a:t>Siau</a:t>
            </a:r>
            <a:r>
              <a:rPr lang="en-US" dirty="0"/>
              <a:t>-Cheng </a:t>
            </a:r>
            <a:r>
              <a:rPr lang="en-US" dirty="0" err="1"/>
              <a:t>Khoo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b="1" dirty="0" smtClean="0"/>
              <a:t>Mining </a:t>
            </a:r>
            <a:r>
              <a:rPr lang="en-US" b="1" dirty="0"/>
              <a:t>Succinct Predicated Bug </a:t>
            </a:r>
            <a:r>
              <a:rPr lang="en-US" b="1" dirty="0" smtClean="0"/>
              <a:t>Signatures</a:t>
            </a:r>
            <a:r>
              <a:rPr lang="en-US" dirty="0" smtClean="0"/>
              <a:t>, </a:t>
            </a:r>
            <a:r>
              <a:rPr lang="en-US" dirty="0"/>
              <a:t>FSE 2013</a:t>
            </a:r>
          </a:p>
          <a:p>
            <a:r>
              <a:rPr lang="en-US" dirty="0"/>
              <a:t>Martin </a:t>
            </a:r>
            <a:r>
              <a:rPr lang="en-US" dirty="0" err="1"/>
              <a:t>Schäf</a:t>
            </a:r>
            <a:r>
              <a:rPr lang="en-US" dirty="0"/>
              <a:t>, Daniel </a:t>
            </a:r>
            <a:r>
              <a:rPr lang="en-US" dirty="0" smtClean="0"/>
              <a:t>Schwartz-Narbonne, and </a:t>
            </a:r>
            <a:r>
              <a:rPr lang="en-US" dirty="0"/>
              <a:t>Thomas </a:t>
            </a:r>
            <a:r>
              <a:rPr lang="en-US" dirty="0" err="1" smtClean="0"/>
              <a:t>Wies</a:t>
            </a:r>
            <a:r>
              <a:rPr lang="en-US" dirty="0" smtClean="0"/>
              <a:t>, </a:t>
            </a:r>
            <a:r>
              <a:rPr lang="en-US" b="1" dirty="0" smtClean="0"/>
              <a:t>Explaining </a:t>
            </a:r>
            <a:r>
              <a:rPr lang="en-US" b="1" dirty="0"/>
              <a:t>Inconsistent </a:t>
            </a:r>
            <a:r>
              <a:rPr lang="en-US" b="1" dirty="0" smtClean="0"/>
              <a:t>Code</a:t>
            </a:r>
            <a:r>
              <a:rPr lang="en-US" dirty="0" smtClean="0"/>
              <a:t>, FSE 2013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Jingyue</a:t>
            </a:r>
            <a:r>
              <a:rPr lang="en-US" dirty="0"/>
              <a:t> Wu, Gang Hu, Yang Tang, and </a:t>
            </a:r>
            <a:r>
              <a:rPr lang="en-US" dirty="0" err="1"/>
              <a:t>Junfeng</a:t>
            </a:r>
            <a:r>
              <a:rPr lang="en-US" dirty="0"/>
              <a:t> Yang </a:t>
            </a:r>
            <a:r>
              <a:rPr lang="en-US" dirty="0" smtClean="0"/>
              <a:t>, </a:t>
            </a:r>
            <a:r>
              <a:rPr lang="en-US" b="1" dirty="0" smtClean="0"/>
              <a:t>Effective </a:t>
            </a:r>
            <a:r>
              <a:rPr lang="en-US" b="1" dirty="0"/>
              <a:t>Dynamic Detection of Alias Analysis </a:t>
            </a:r>
            <a:r>
              <a:rPr lang="en-US" b="1" dirty="0" smtClean="0"/>
              <a:t>Errors</a:t>
            </a:r>
            <a:r>
              <a:rPr lang="en-US" dirty="0" smtClean="0"/>
              <a:t>, FSE 2013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2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Emerson Murphy-Hill, Thomas Zimmermann, Christian Bird, and </a:t>
            </a:r>
            <a:r>
              <a:rPr lang="en-US" dirty="0" err="1"/>
              <a:t>Nachiappan</a:t>
            </a:r>
            <a:r>
              <a:rPr lang="en-US" dirty="0"/>
              <a:t> </a:t>
            </a:r>
            <a:r>
              <a:rPr lang="en-US" dirty="0" err="1"/>
              <a:t>Nagappan</a:t>
            </a:r>
            <a:r>
              <a:rPr lang="en-US" dirty="0"/>
              <a:t>. 2013. </a:t>
            </a:r>
            <a:r>
              <a:rPr lang="en-US" b="1" dirty="0"/>
              <a:t>The design of bug fixes</a:t>
            </a:r>
            <a:r>
              <a:rPr lang="en-US" dirty="0" smtClean="0"/>
              <a:t>. </a:t>
            </a:r>
            <a:r>
              <a:rPr lang="en-US" dirty="0"/>
              <a:t> (ICSE </a:t>
            </a:r>
            <a:r>
              <a:rPr lang="en-US" dirty="0" smtClean="0"/>
              <a:t>'13), pp.332-341.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err="1"/>
              <a:t>Koushik</a:t>
            </a:r>
            <a:r>
              <a:rPr lang="en-US" dirty="0"/>
              <a:t> </a:t>
            </a:r>
            <a:r>
              <a:rPr lang="en-US" dirty="0" err="1"/>
              <a:t>Sen</a:t>
            </a:r>
            <a:r>
              <a:rPr lang="en-US" dirty="0"/>
              <a:t>, </a:t>
            </a:r>
            <a:r>
              <a:rPr lang="en-US" dirty="0" err="1"/>
              <a:t>Tasneem</a:t>
            </a:r>
            <a:r>
              <a:rPr lang="en-US" dirty="0"/>
              <a:t> </a:t>
            </a:r>
            <a:r>
              <a:rPr lang="en-US" dirty="0" err="1"/>
              <a:t>Brutch</a:t>
            </a:r>
            <a:r>
              <a:rPr lang="en-US" dirty="0"/>
              <a:t>, Simon Gibbs, and </a:t>
            </a:r>
            <a:r>
              <a:rPr lang="en-US" dirty="0" err="1"/>
              <a:t>Swaroop</a:t>
            </a:r>
            <a:r>
              <a:rPr lang="en-US" dirty="0"/>
              <a:t> </a:t>
            </a:r>
            <a:r>
              <a:rPr lang="en-US" dirty="0" err="1" smtClean="0"/>
              <a:t>Kalasapur</a:t>
            </a:r>
            <a:r>
              <a:rPr lang="en-US" dirty="0" smtClean="0"/>
              <a:t>, </a:t>
            </a:r>
            <a:r>
              <a:rPr lang="pt-BR" dirty="0" smtClean="0"/>
              <a:t> </a:t>
            </a:r>
            <a:r>
              <a:rPr lang="en-US" b="1" dirty="0" err="1" smtClean="0"/>
              <a:t>Jalangi</a:t>
            </a:r>
            <a:r>
              <a:rPr lang="en-US" b="1" dirty="0"/>
              <a:t>: A Selective Record-Replay and Dynamic Analysis Framework for </a:t>
            </a:r>
            <a:r>
              <a:rPr lang="en-US" b="1" dirty="0" smtClean="0"/>
              <a:t>JavaScript, </a:t>
            </a:r>
            <a:r>
              <a:rPr lang="en-US" dirty="0" smtClean="0"/>
              <a:t>FSE 2013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4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 Education and Misc.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Tuan </a:t>
            </a:r>
            <a:r>
              <a:rPr lang="en-US" dirty="0" err="1"/>
              <a:t>Anh</a:t>
            </a:r>
            <a:r>
              <a:rPr lang="en-US" dirty="0"/>
              <a:t> Nguyen, </a:t>
            </a:r>
            <a:r>
              <a:rPr lang="en-US" dirty="0" err="1"/>
              <a:t>Christoph</a:t>
            </a:r>
            <a:r>
              <a:rPr lang="en-US" dirty="0"/>
              <a:t> </a:t>
            </a:r>
            <a:r>
              <a:rPr lang="en-US" dirty="0" err="1"/>
              <a:t>Csallner</a:t>
            </a:r>
            <a:r>
              <a:rPr lang="en-US" dirty="0"/>
              <a:t>, Nikolai </a:t>
            </a:r>
            <a:r>
              <a:rPr lang="en-US" dirty="0" err="1"/>
              <a:t>Tillmann</a:t>
            </a:r>
            <a:r>
              <a:rPr lang="en-US" dirty="0"/>
              <a:t>: GROPG: a graphical on-phone debugger. 1189-1192</a:t>
            </a:r>
          </a:p>
          <a:p>
            <a:r>
              <a:rPr lang="en-US" dirty="0" smtClean="0"/>
              <a:t>Sarah </a:t>
            </a:r>
            <a:r>
              <a:rPr lang="en-US" dirty="0" err="1"/>
              <a:t>Rastkar</a:t>
            </a:r>
            <a:r>
              <a:rPr lang="en-US" dirty="0"/>
              <a:t>, Gail C. Murphy: Why did this code change? 1193-1196</a:t>
            </a:r>
          </a:p>
          <a:p>
            <a:r>
              <a:rPr lang="en-US" dirty="0" smtClean="0"/>
              <a:t>Nicolas </a:t>
            </a:r>
            <a:r>
              <a:rPr lang="en-US" dirty="0" err="1"/>
              <a:t>Bettenburg</a:t>
            </a:r>
            <a:r>
              <a:rPr lang="en-US" dirty="0"/>
              <a:t>, Andrew </a:t>
            </a:r>
            <a:r>
              <a:rPr lang="en-US" dirty="0" err="1"/>
              <a:t>Begel</a:t>
            </a:r>
            <a:r>
              <a:rPr lang="en-US" dirty="0"/>
              <a:t>: Deciphering the story of software development through frequent pattern mining. </a:t>
            </a:r>
            <a:r>
              <a:rPr lang="en-US" dirty="0" smtClean="0"/>
              <a:t>1197-1200</a:t>
            </a:r>
          </a:p>
          <a:p>
            <a:r>
              <a:rPr lang="en-US" dirty="0" smtClean="0"/>
              <a:t>Andrew </a:t>
            </a:r>
            <a:r>
              <a:rPr lang="en-US" dirty="0" err="1"/>
              <a:t>Meneely</a:t>
            </a:r>
            <a:r>
              <a:rPr lang="en-US" dirty="0"/>
              <a:t>, Samuel </a:t>
            </a:r>
            <a:r>
              <a:rPr lang="en-US" dirty="0" err="1"/>
              <a:t>Lucidi</a:t>
            </a:r>
            <a:r>
              <a:rPr lang="en-US" dirty="0"/>
              <a:t>: Vulnerability of the day: concrete demonstrations for software engineering undergraduates. 1154-1157</a:t>
            </a:r>
          </a:p>
          <a:p>
            <a:r>
              <a:rPr lang="en-US" dirty="0"/>
              <a:t>Marco </a:t>
            </a:r>
            <a:r>
              <a:rPr lang="en-US" dirty="0" err="1"/>
              <a:t>Kuhrmann</a:t>
            </a:r>
            <a:r>
              <a:rPr lang="en-US" dirty="0"/>
              <a:t>, Daniel Méndez </a:t>
            </a:r>
            <a:r>
              <a:rPr lang="en-US" dirty="0" err="1"/>
              <a:t>Fernández</a:t>
            </a:r>
            <a:r>
              <a:rPr lang="en-US" dirty="0"/>
              <a:t>, Jürgen </a:t>
            </a:r>
            <a:r>
              <a:rPr lang="en-US" dirty="0" err="1"/>
              <a:t>Münch</a:t>
            </a:r>
            <a:r>
              <a:rPr lang="en-US" dirty="0"/>
              <a:t>: Teaching software process modeling. </a:t>
            </a:r>
            <a:r>
              <a:rPr lang="en-US" dirty="0" smtClean="0"/>
              <a:t>1138-1147</a:t>
            </a:r>
          </a:p>
          <a:p>
            <a:r>
              <a:rPr lang="en-US" dirty="0" err="1"/>
              <a:t>Ekrem</a:t>
            </a:r>
            <a:r>
              <a:rPr lang="en-US" dirty="0"/>
              <a:t> </a:t>
            </a:r>
            <a:r>
              <a:rPr lang="en-US" dirty="0" err="1"/>
              <a:t>Kocaguneli</a:t>
            </a:r>
            <a:r>
              <a:rPr lang="en-US" dirty="0"/>
              <a:t>, Thomas Zimmermann, Christian Bird, </a:t>
            </a:r>
            <a:r>
              <a:rPr lang="en-US" dirty="0" err="1"/>
              <a:t>Nachiappan</a:t>
            </a:r>
            <a:r>
              <a:rPr lang="en-US" dirty="0"/>
              <a:t> </a:t>
            </a:r>
            <a:r>
              <a:rPr lang="en-US" dirty="0" err="1"/>
              <a:t>Nagappan</a:t>
            </a:r>
            <a:r>
              <a:rPr lang="en-US" dirty="0"/>
              <a:t>, and Tim </a:t>
            </a:r>
            <a:r>
              <a:rPr lang="en-US" dirty="0" err="1"/>
              <a:t>Menzies</a:t>
            </a:r>
            <a:r>
              <a:rPr lang="en-US" dirty="0"/>
              <a:t>. 2013. Distributed development considered harmful</a:t>
            </a:r>
            <a:r>
              <a:rPr lang="en-US" dirty="0" smtClean="0"/>
              <a:t>?.</a:t>
            </a:r>
          </a:p>
          <a:p>
            <a:r>
              <a:rPr lang="en-US" dirty="0"/>
              <a:t>Guillaume Claret, </a:t>
            </a:r>
            <a:r>
              <a:rPr lang="en-US" dirty="0" err="1"/>
              <a:t>Sriram</a:t>
            </a:r>
            <a:r>
              <a:rPr lang="en-US" dirty="0"/>
              <a:t> </a:t>
            </a:r>
            <a:r>
              <a:rPr lang="en-US" dirty="0" err="1"/>
              <a:t>Rajamani</a:t>
            </a:r>
            <a:r>
              <a:rPr lang="en-US" dirty="0"/>
              <a:t>, </a:t>
            </a:r>
            <a:r>
              <a:rPr lang="en-US" dirty="0" err="1"/>
              <a:t>Aditya</a:t>
            </a:r>
            <a:r>
              <a:rPr lang="en-US" dirty="0"/>
              <a:t> </a:t>
            </a:r>
            <a:r>
              <a:rPr lang="en-US" dirty="0" err="1"/>
              <a:t>Nori</a:t>
            </a:r>
            <a:r>
              <a:rPr lang="en-US" dirty="0"/>
              <a:t>, Andrew Gordon, and Johannes </a:t>
            </a:r>
            <a:r>
              <a:rPr lang="en-US" dirty="0" err="1" smtClean="0"/>
              <a:t>Borgstrom</a:t>
            </a:r>
            <a:r>
              <a:rPr lang="en-US" dirty="0" smtClean="0"/>
              <a:t>, Bayesian </a:t>
            </a:r>
            <a:r>
              <a:rPr lang="en-US" dirty="0"/>
              <a:t>Inference using Data Flow </a:t>
            </a:r>
            <a:r>
              <a:rPr lang="en-US" dirty="0" smtClean="0"/>
              <a:t>Analysis, FSE 2013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37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Code Analysis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Magnus Madsen, Benjamin </a:t>
            </a:r>
            <a:r>
              <a:rPr lang="en-US" dirty="0" err="1"/>
              <a:t>Livshits</a:t>
            </a:r>
            <a:r>
              <a:rPr lang="en-US" dirty="0"/>
              <a:t>, and Michael Fanning , </a:t>
            </a:r>
            <a:r>
              <a:rPr lang="en-US" b="1" dirty="0"/>
              <a:t>Practical Static Analysis of JavaScript Applications in the Presence of Frameworks and Libraries, </a:t>
            </a:r>
            <a:r>
              <a:rPr lang="en-US" dirty="0"/>
              <a:t>FSE </a:t>
            </a:r>
            <a:r>
              <a:rPr lang="en-US" dirty="0" smtClean="0"/>
              <a:t>2013</a:t>
            </a:r>
          </a:p>
          <a:p>
            <a:r>
              <a:rPr lang="en-US" dirty="0" smtClean="0"/>
              <a:t>Nguyen</a:t>
            </a:r>
            <a:r>
              <a:rPr lang="en-US" dirty="0"/>
              <a:t>, T., </a:t>
            </a:r>
            <a:r>
              <a:rPr lang="en-US" dirty="0" err="1"/>
              <a:t>Kapur</a:t>
            </a:r>
            <a:r>
              <a:rPr lang="en-US" dirty="0"/>
              <a:t>, D., Weimer, W., &amp; Forrest, S. (2012, June). </a:t>
            </a:r>
            <a:r>
              <a:rPr lang="en-US" b="1" dirty="0"/>
              <a:t>Using dynamic analysis to discover polynomial and array invariants</a:t>
            </a:r>
            <a:r>
              <a:rPr lang="en-US" dirty="0"/>
              <a:t>. In </a:t>
            </a:r>
            <a:r>
              <a:rPr lang="en-US" i="1" dirty="0"/>
              <a:t>Software Engineering (ICSE), 2012 34th International Conference on</a:t>
            </a:r>
            <a:r>
              <a:rPr lang="en-US" dirty="0"/>
              <a:t> (pp. 683-693). IEEE</a:t>
            </a:r>
            <a:r>
              <a:rPr lang="en-US" dirty="0" smtClean="0"/>
              <a:t>.</a:t>
            </a:r>
          </a:p>
          <a:p>
            <a:r>
              <a:rPr lang="en-US" dirty="0"/>
              <a:t>Ernst, M. D., Perkins, J. H., </a:t>
            </a:r>
            <a:r>
              <a:rPr lang="en-US" dirty="0" err="1"/>
              <a:t>Guo</a:t>
            </a:r>
            <a:r>
              <a:rPr lang="en-US" dirty="0"/>
              <a:t>, P. J., </a:t>
            </a:r>
            <a:r>
              <a:rPr lang="en-US" dirty="0" err="1"/>
              <a:t>McCamant</a:t>
            </a:r>
            <a:r>
              <a:rPr lang="en-US" dirty="0"/>
              <a:t>, S., Pacheco, C., </a:t>
            </a:r>
            <a:r>
              <a:rPr lang="en-US" dirty="0" err="1"/>
              <a:t>Tschantz</a:t>
            </a:r>
            <a:r>
              <a:rPr lang="en-US" dirty="0"/>
              <a:t>, M. S., &amp; Xiao, C. (2007). </a:t>
            </a:r>
            <a:r>
              <a:rPr lang="en-US" b="1" dirty="0"/>
              <a:t>The Daikon system for dynamic detection of likely invariants</a:t>
            </a:r>
            <a:r>
              <a:rPr lang="en-US" dirty="0"/>
              <a:t>. </a:t>
            </a:r>
            <a:r>
              <a:rPr lang="en-US" i="1" dirty="0"/>
              <a:t>Science of Computer Programming</a:t>
            </a:r>
            <a:r>
              <a:rPr lang="en-US" dirty="0"/>
              <a:t>, </a:t>
            </a:r>
            <a:r>
              <a:rPr lang="en-US" i="1" dirty="0"/>
              <a:t>69</a:t>
            </a:r>
            <a:r>
              <a:rPr lang="en-US" dirty="0"/>
              <a:t>(1), </a:t>
            </a:r>
            <a:r>
              <a:rPr lang="en-US" dirty="0" smtClean="0"/>
              <a:t>35-45</a:t>
            </a:r>
          </a:p>
          <a:p>
            <a:r>
              <a:rPr lang="en-US" dirty="0" err="1"/>
              <a:t>Baowen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, </a:t>
            </a:r>
            <a:r>
              <a:rPr lang="en-US" dirty="0" err="1"/>
              <a:t>Ju</a:t>
            </a:r>
            <a:r>
              <a:rPr lang="en-US" dirty="0"/>
              <a:t> </a:t>
            </a:r>
            <a:r>
              <a:rPr lang="en-US" dirty="0" err="1"/>
              <a:t>Qian</a:t>
            </a:r>
            <a:r>
              <a:rPr lang="en-US" dirty="0"/>
              <a:t>, </a:t>
            </a:r>
            <a:r>
              <a:rPr lang="en-US" dirty="0" err="1"/>
              <a:t>Xiaofang</a:t>
            </a:r>
            <a:r>
              <a:rPr lang="en-US" dirty="0"/>
              <a:t> Zhang, </a:t>
            </a:r>
            <a:r>
              <a:rPr lang="en-US" dirty="0" err="1"/>
              <a:t>Zhongqiang</a:t>
            </a:r>
            <a:r>
              <a:rPr lang="en-US" dirty="0"/>
              <a:t> Wu, and Lin Chen. 2005. A brief survey of program slicing. </a:t>
            </a:r>
            <a:r>
              <a:rPr lang="en-US" i="1" dirty="0"/>
              <a:t>SIGSOFT </a:t>
            </a:r>
            <a:r>
              <a:rPr lang="en-US" i="1" dirty="0" err="1"/>
              <a:t>Softw</a:t>
            </a:r>
            <a:r>
              <a:rPr lang="en-US" i="1" dirty="0"/>
              <a:t>. Eng. Notes</a:t>
            </a:r>
            <a:r>
              <a:rPr lang="en-US" dirty="0"/>
              <a:t> 30, 2 (March 2005), 1-36</a:t>
            </a:r>
            <a:r>
              <a:rPr lang="en-US" dirty="0" smtClean="0"/>
              <a:t>.</a:t>
            </a:r>
          </a:p>
          <a:p>
            <a:r>
              <a:rPr lang="en-US" dirty="0"/>
              <a:t>Manu </a:t>
            </a:r>
            <a:r>
              <a:rPr lang="en-US" dirty="0" err="1"/>
              <a:t>Sridharan</a:t>
            </a:r>
            <a:r>
              <a:rPr lang="en-US" dirty="0"/>
              <a:t>, Stephen J. Fink, and </a:t>
            </a:r>
            <a:r>
              <a:rPr lang="en-US" dirty="0" err="1"/>
              <a:t>Rastislav</a:t>
            </a:r>
            <a:r>
              <a:rPr lang="en-US" dirty="0"/>
              <a:t> </a:t>
            </a:r>
            <a:r>
              <a:rPr lang="en-US" dirty="0" err="1"/>
              <a:t>Bodik</a:t>
            </a:r>
            <a:r>
              <a:rPr lang="en-US" dirty="0"/>
              <a:t>. 2007. </a:t>
            </a:r>
            <a:r>
              <a:rPr lang="en-US" b="1" dirty="0"/>
              <a:t>Thin slicing</a:t>
            </a:r>
            <a:r>
              <a:rPr lang="en-US" dirty="0"/>
              <a:t>. </a:t>
            </a:r>
            <a:r>
              <a:rPr lang="en-US" i="1" dirty="0"/>
              <a:t>SIGPLAN Not.</a:t>
            </a:r>
            <a:r>
              <a:rPr lang="en-US" dirty="0"/>
              <a:t> 42, 6 (June 2007), </a:t>
            </a:r>
            <a:r>
              <a:rPr lang="en-US" dirty="0" smtClean="0"/>
              <a:t>112-122</a:t>
            </a:r>
          </a:p>
          <a:p>
            <a:r>
              <a:rPr lang="en-US" dirty="0" err="1"/>
              <a:t>Vipin</a:t>
            </a:r>
            <a:r>
              <a:rPr lang="en-US" dirty="0"/>
              <a:t> </a:t>
            </a:r>
            <a:r>
              <a:rPr lang="en-US" dirty="0" err="1"/>
              <a:t>Balachandran</a:t>
            </a:r>
            <a:r>
              <a:rPr lang="en-US" dirty="0"/>
              <a:t>: </a:t>
            </a:r>
            <a:r>
              <a:rPr lang="en-US" b="1" dirty="0"/>
              <a:t>Reducing human effort and improving quality in peer code reviews using automatic static analysis and reviewer recommendation</a:t>
            </a:r>
            <a:r>
              <a:rPr lang="en-US" dirty="0"/>
              <a:t>. 931-940</a:t>
            </a:r>
          </a:p>
          <a:p>
            <a:r>
              <a:rPr lang="en-US" dirty="0" err="1"/>
              <a:t>Kıvanç</a:t>
            </a:r>
            <a:r>
              <a:rPr lang="en-US" dirty="0"/>
              <a:t> </a:t>
            </a:r>
            <a:r>
              <a:rPr lang="en-US" dirty="0" err="1"/>
              <a:t>Muşlu</a:t>
            </a:r>
            <a:r>
              <a:rPr lang="en-US" dirty="0"/>
              <a:t>, </a:t>
            </a:r>
            <a:r>
              <a:rPr lang="en-US" dirty="0" err="1"/>
              <a:t>Yuriy</a:t>
            </a:r>
            <a:r>
              <a:rPr lang="en-US" dirty="0"/>
              <a:t> </a:t>
            </a:r>
            <a:r>
              <a:rPr lang="en-US" dirty="0" err="1"/>
              <a:t>Brun</a:t>
            </a:r>
            <a:r>
              <a:rPr lang="en-US" dirty="0"/>
              <a:t>, Michael D. Ernst, and David </a:t>
            </a:r>
            <a:r>
              <a:rPr lang="en-US" dirty="0" err="1"/>
              <a:t>Notkin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b="1" dirty="0" smtClean="0"/>
              <a:t>Making </a:t>
            </a:r>
            <a:r>
              <a:rPr lang="en-US" b="1" dirty="0"/>
              <a:t>Offline Analyses </a:t>
            </a:r>
            <a:r>
              <a:rPr lang="en-US" b="1" dirty="0" smtClean="0"/>
              <a:t>Continuous</a:t>
            </a:r>
            <a:r>
              <a:rPr lang="en-US" dirty="0" smtClean="0"/>
              <a:t>, FSE 2013</a:t>
            </a:r>
          </a:p>
          <a:p>
            <a:r>
              <a:rPr lang="en-US" dirty="0" err="1"/>
              <a:t>Diptikalyan</a:t>
            </a:r>
            <a:r>
              <a:rPr lang="en-US" dirty="0"/>
              <a:t> </a:t>
            </a:r>
            <a:r>
              <a:rPr lang="en-US" dirty="0" err="1"/>
              <a:t>Saha</a:t>
            </a:r>
            <a:r>
              <a:rPr lang="en-US" dirty="0"/>
              <a:t>, </a:t>
            </a:r>
            <a:r>
              <a:rPr lang="en-US" dirty="0" err="1"/>
              <a:t>Pankaj</a:t>
            </a:r>
            <a:r>
              <a:rPr lang="en-US" dirty="0"/>
              <a:t> </a:t>
            </a:r>
            <a:r>
              <a:rPr lang="en-US" dirty="0" err="1"/>
              <a:t>Dhoolia</a:t>
            </a:r>
            <a:r>
              <a:rPr lang="en-US" dirty="0"/>
              <a:t>, and </a:t>
            </a:r>
            <a:r>
              <a:rPr lang="en-US" dirty="0" err="1"/>
              <a:t>Gaurab</a:t>
            </a:r>
            <a:r>
              <a:rPr lang="en-US" dirty="0"/>
              <a:t> Paul </a:t>
            </a:r>
            <a:r>
              <a:rPr lang="en-US" dirty="0" smtClean="0"/>
              <a:t>, </a:t>
            </a:r>
            <a:r>
              <a:rPr lang="en-US" b="1" dirty="0" smtClean="0"/>
              <a:t>Distributed </a:t>
            </a:r>
            <a:r>
              <a:rPr lang="en-US" b="1" dirty="0"/>
              <a:t>Program </a:t>
            </a:r>
            <a:r>
              <a:rPr lang="en-US" b="1" dirty="0" smtClean="0"/>
              <a:t>Tracing</a:t>
            </a:r>
            <a:r>
              <a:rPr lang="en-US" dirty="0" smtClean="0"/>
              <a:t>, FSE 2013</a:t>
            </a:r>
          </a:p>
          <a:p>
            <a:r>
              <a:rPr lang="en-US" dirty="0" smtClean="0"/>
              <a:t>Brittany </a:t>
            </a:r>
            <a:r>
              <a:rPr lang="en-US" dirty="0"/>
              <a:t>Johnson, </a:t>
            </a:r>
            <a:r>
              <a:rPr lang="en-US" dirty="0" err="1"/>
              <a:t>Yoonki</a:t>
            </a:r>
            <a:r>
              <a:rPr lang="en-US" dirty="0"/>
              <a:t> Song, Emerson Murphy-Hill, and Robert </a:t>
            </a:r>
            <a:r>
              <a:rPr lang="en-US" dirty="0" err="1"/>
              <a:t>Bowdidge</a:t>
            </a:r>
            <a:r>
              <a:rPr lang="en-US" dirty="0"/>
              <a:t>. 2013. </a:t>
            </a:r>
            <a:r>
              <a:rPr lang="en-US" b="1" dirty="0"/>
              <a:t>Why don't software developers use static analysis tools to find bugs?</a:t>
            </a:r>
          </a:p>
          <a:p>
            <a:r>
              <a:rPr lang="en-US" dirty="0" err="1"/>
              <a:t>Asger</a:t>
            </a:r>
            <a:r>
              <a:rPr lang="en-US" dirty="0"/>
              <a:t> </a:t>
            </a:r>
            <a:r>
              <a:rPr lang="en-US" dirty="0" err="1"/>
              <a:t>Feldthaus</a:t>
            </a:r>
            <a:r>
              <a:rPr lang="en-US" dirty="0"/>
              <a:t>, Max </a:t>
            </a:r>
            <a:r>
              <a:rPr lang="en-US" dirty="0" err="1"/>
              <a:t>Schäfer</a:t>
            </a:r>
            <a:r>
              <a:rPr lang="en-US" dirty="0"/>
              <a:t>, Manu </a:t>
            </a:r>
            <a:r>
              <a:rPr lang="en-US" dirty="0" err="1"/>
              <a:t>Sridharan</a:t>
            </a:r>
            <a:r>
              <a:rPr lang="en-US" dirty="0"/>
              <a:t>, Julian Dolby, Frank Tip: </a:t>
            </a:r>
            <a:r>
              <a:rPr lang="en-US" b="1" dirty="0"/>
              <a:t>Efficient construction of approximate call graphs for JavaScript IDE services</a:t>
            </a:r>
            <a:r>
              <a:rPr lang="en-US" dirty="0"/>
              <a:t>. 752-761</a:t>
            </a:r>
          </a:p>
          <a:p>
            <a:r>
              <a:rPr lang="en-US" b="1" dirty="0"/>
              <a:t/>
            </a:r>
            <a:br>
              <a:rPr lang="en-US" b="1" dirty="0"/>
            </a:b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00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507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Collected References</vt:lpstr>
      <vt:lpstr>Test Prioritization</vt:lpstr>
      <vt:lpstr>Bug Detection and Prediction</vt:lpstr>
      <vt:lpstr>Debugging</vt:lpstr>
      <vt:lpstr>SE Education and Misc.</vt:lpstr>
      <vt:lpstr>Code Analysis Techniques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Collected References</dc:title>
  <dc:creator>vv</dc:creator>
  <cp:lastModifiedBy>vv</cp:lastModifiedBy>
  <cp:revision>1</cp:revision>
  <dcterms:created xsi:type="dcterms:W3CDTF">2013-09-11T22:42:37Z</dcterms:created>
  <dcterms:modified xsi:type="dcterms:W3CDTF">2013-09-11T22:44:07Z</dcterms:modified>
</cp:coreProperties>
</file>