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C3AF-E77E-49E8-A820-2CFF4BD7013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A7B07-834A-472C-93BF-8D63B685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F9799E-1641-43D6-B939-016A234931A0}" type="slidenum">
              <a:rPr lang="pt-BR" sz="1200" smtClean="0">
                <a:latin typeface="Tahoma" charset="0"/>
              </a:rPr>
              <a:pPr/>
              <a:t>2</a:t>
            </a:fld>
            <a:endParaRPr lang="pt-BR" sz="1200" smtClean="0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3883C4-A845-4D46-8A39-B798C6C3A62A}" type="slidenum">
              <a:rPr lang="pt-BR" sz="1200" smtClean="0">
                <a:latin typeface="Tahoma" charset="0"/>
              </a:rPr>
              <a:pPr/>
              <a:t>3</a:t>
            </a:fld>
            <a:endParaRPr lang="pt-BR" sz="1200" smtClean="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3883C4-A845-4D46-8A39-B798C6C3A62A}" type="slidenum">
              <a:rPr lang="pt-BR" sz="1200" smtClean="0">
                <a:latin typeface="Tahoma" charset="0"/>
              </a:rPr>
              <a:pPr/>
              <a:t>4</a:t>
            </a:fld>
            <a:endParaRPr lang="pt-BR" sz="1200" smtClean="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3883C4-A845-4D46-8A39-B798C6C3A62A}" type="slidenum">
              <a:rPr lang="pt-BR" sz="1200" smtClean="0">
                <a:latin typeface="Tahoma" charset="0"/>
              </a:rPr>
              <a:pPr/>
              <a:t>5</a:t>
            </a:fld>
            <a:endParaRPr lang="pt-BR" sz="1200" smtClean="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3883C4-A845-4D46-8A39-B798C6C3A62A}" type="slidenum">
              <a:rPr lang="pt-BR" sz="1200" smtClean="0">
                <a:latin typeface="Tahoma" charset="0"/>
              </a:rPr>
              <a:pPr/>
              <a:t>6</a:t>
            </a:fld>
            <a:endParaRPr lang="pt-BR" sz="1200" smtClean="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54F2-2B6C-43C0-8948-8814CDA4DD7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8B98-0FBC-4AB5-85AF-19281DC9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Defect Detection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Testing and Requirements</a:t>
            </a:r>
          </a:p>
          <a:p>
            <a:r>
              <a:rPr lang="pt-BR" dirty="0" smtClean="0"/>
              <a:t>Christian M. Adriano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6" name="Rectangle 6"/>
          <p:cNvSpPr>
            <a:spLocks noGrp="1"/>
          </p:cNvSpPr>
          <p:nvPr>
            <p:ph idx="1"/>
          </p:nvPr>
        </p:nvSpPr>
        <p:spPr bwMode="auto">
          <a:xfrm>
            <a:off x="468313" y="764704"/>
            <a:ext cx="8135937" cy="22569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sz="2400" dirty="0" smtClean="0"/>
              <a:t>Defect </a:t>
            </a:r>
            <a:r>
              <a:rPr lang="pt-BR" sz="2400" dirty="0" smtClean="0"/>
              <a:t>= </a:t>
            </a:r>
            <a:r>
              <a:rPr lang="pt-BR" sz="2400" dirty="0" smtClean="0"/>
              <a:t>Positive 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pt-BR" sz="2000" dirty="0" smtClean="0"/>
              <a:t>E.g.: </a:t>
            </a:r>
            <a:r>
              <a:rPr lang="pt-BR" sz="2000" dirty="0"/>
              <a:t>A</a:t>
            </a:r>
            <a:r>
              <a:rPr lang="pt-BR" sz="2000" dirty="0" smtClean="0"/>
              <a:t> true positive is a failure that was effectively map to a fault. A false positive is a failure that </a:t>
            </a:r>
            <a:r>
              <a:rPr lang="pt-BR" sz="1600" dirty="0" smtClean="0"/>
              <a:t>Is change request, or an invalid test, or</a:t>
            </a:r>
            <a:r>
              <a:rPr lang="pt-BR" sz="1600" dirty="0" smtClean="0"/>
              <a:t> an ambiguos requirement;</a:t>
            </a:r>
            <a:endParaRPr lang="pt-BR" sz="16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sz="2400" dirty="0" smtClean="0"/>
              <a:t>Non-Defect = </a:t>
            </a:r>
            <a:r>
              <a:rPr lang="pt-BR" sz="2400" dirty="0" smtClean="0"/>
              <a:t>Negative</a:t>
            </a:r>
            <a:endParaRPr lang="pt-BR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sz="2400" dirty="0" smtClean="0"/>
              <a:t>	</a:t>
            </a:r>
            <a:r>
              <a:rPr lang="pt-BR" sz="2000" dirty="0"/>
              <a:t>E.g.: A true negative is the absence of failure,while a false negative is failure not detect during test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title"/>
          </p:nvPr>
        </p:nvSpPr>
        <p:spPr bwMode="auto">
          <a:xfrm>
            <a:off x="28575" y="31750"/>
            <a:ext cx="8229600" cy="66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BR" sz="3600" dirty="0" smtClean="0"/>
              <a:t>Defect Detection</a:t>
            </a:r>
            <a:endParaRPr lang="pt-BR" sz="3600" dirty="0" smtClean="0"/>
          </a:p>
        </p:txBody>
      </p:sp>
      <p:grpSp>
        <p:nvGrpSpPr>
          <p:cNvPr id="53" name="Group 52"/>
          <p:cNvGrpSpPr/>
          <p:nvPr/>
        </p:nvGrpSpPr>
        <p:grpSpPr>
          <a:xfrm>
            <a:off x="4268418" y="3156724"/>
            <a:ext cx="3279075" cy="2211213"/>
            <a:chOff x="1547664" y="3089995"/>
            <a:chExt cx="3279075" cy="2211213"/>
          </a:xfrm>
        </p:grpSpPr>
        <p:sp>
          <p:nvSpPr>
            <p:cNvPr id="54" name="Oval 53"/>
            <p:cNvSpPr/>
            <p:nvPr/>
          </p:nvSpPr>
          <p:spPr>
            <a:xfrm>
              <a:off x="1547664" y="3284984"/>
              <a:ext cx="2664296" cy="20162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3928" y="308999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accent1"/>
                  </a:solidFill>
                </a:rPr>
                <a:t>Incident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6" name="Straight Connector 55"/>
            <p:cNvCxnSpPr>
              <a:stCxn id="54" idx="7"/>
              <a:endCxn id="55" idx="2"/>
            </p:cNvCxnSpPr>
            <p:nvPr/>
          </p:nvCxnSpPr>
          <p:spPr>
            <a:xfrm flipV="1">
              <a:off x="3821783" y="3428549"/>
              <a:ext cx="553551" cy="15170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350557" y="3713711"/>
            <a:ext cx="3970763" cy="1720955"/>
            <a:chOff x="1629803" y="3646982"/>
            <a:chExt cx="3970763" cy="1720955"/>
          </a:xfrm>
        </p:grpSpPr>
        <p:cxnSp>
          <p:nvCxnSpPr>
            <p:cNvPr id="58" name="Straight Connector 57"/>
            <p:cNvCxnSpPr>
              <a:stCxn id="54" idx="1"/>
              <a:endCxn id="54" idx="4"/>
            </p:cNvCxnSpPr>
            <p:nvPr/>
          </p:nvCxnSpPr>
          <p:spPr>
            <a:xfrm>
              <a:off x="4658595" y="3646982"/>
              <a:ext cx="941971" cy="1720955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629803" y="4359146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Defect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74201" y="3919066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   </a:t>
              </a:r>
              <a:r>
                <a:rPr lang="pt-BR" sz="1400" dirty="0" smtClean="0">
                  <a:solidFill>
                    <a:schemeClr val="tx2">
                      <a:lumMod val="75000"/>
                    </a:schemeClr>
                  </a:solidFill>
                </a:rPr>
                <a:t>Non Defect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45088" y="3669738"/>
            <a:ext cx="3144859" cy="2620693"/>
            <a:chOff x="1924334" y="3603009"/>
            <a:chExt cx="3144859" cy="2620693"/>
          </a:xfrm>
        </p:grpSpPr>
        <p:sp>
          <p:nvSpPr>
            <p:cNvPr id="62" name="Freeform 61"/>
            <p:cNvSpPr/>
            <p:nvPr/>
          </p:nvSpPr>
          <p:spPr>
            <a:xfrm>
              <a:off x="1924334" y="3603009"/>
              <a:ext cx="1338946" cy="1705970"/>
            </a:xfrm>
            <a:custGeom>
              <a:avLst/>
              <a:gdLst>
                <a:gd name="connsiteX0" fmla="*/ 0 w 1338946"/>
                <a:gd name="connsiteY0" fmla="*/ 0 h 1705970"/>
                <a:gd name="connsiteX1" fmla="*/ 586854 w 1338946"/>
                <a:gd name="connsiteY1" fmla="*/ 109182 h 1705970"/>
                <a:gd name="connsiteX2" fmla="*/ 968991 w 1338946"/>
                <a:gd name="connsiteY2" fmla="*/ 382137 h 1705970"/>
                <a:gd name="connsiteX3" fmla="*/ 1310185 w 1338946"/>
                <a:gd name="connsiteY3" fmla="*/ 873457 h 1705970"/>
                <a:gd name="connsiteX4" fmla="*/ 1282890 w 1338946"/>
                <a:gd name="connsiteY4" fmla="*/ 1255594 h 1705970"/>
                <a:gd name="connsiteX5" fmla="*/ 982639 w 1338946"/>
                <a:gd name="connsiteY5" fmla="*/ 1705970 h 170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8946" h="1705970">
                  <a:moveTo>
                    <a:pt x="0" y="0"/>
                  </a:moveTo>
                  <a:cubicBezTo>
                    <a:pt x="212678" y="22746"/>
                    <a:pt x="425356" y="45493"/>
                    <a:pt x="586854" y="109182"/>
                  </a:cubicBezTo>
                  <a:cubicBezTo>
                    <a:pt x="748353" y="172872"/>
                    <a:pt x="848436" y="254758"/>
                    <a:pt x="968991" y="382137"/>
                  </a:cubicBezTo>
                  <a:cubicBezTo>
                    <a:pt x="1089546" y="509516"/>
                    <a:pt x="1257869" y="727881"/>
                    <a:pt x="1310185" y="873457"/>
                  </a:cubicBezTo>
                  <a:cubicBezTo>
                    <a:pt x="1362501" y="1019033"/>
                    <a:pt x="1337481" y="1116842"/>
                    <a:pt x="1282890" y="1255594"/>
                  </a:cubicBezTo>
                  <a:cubicBezTo>
                    <a:pt x="1228299" y="1394346"/>
                    <a:pt x="1105469" y="1550158"/>
                    <a:pt x="982639" y="170597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4900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C00000"/>
                  </a:solidFill>
                </a:rPr>
                <a:t>!!!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62" idx="4"/>
            </p:cNvCxnSpPr>
            <p:nvPr/>
          </p:nvCxnSpPr>
          <p:spPr>
            <a:xfrm>
              <a:off x="3207224" y="4858603"/>
              <a:ext cx="311545" cy="1018669"/>
            </a:xfrm>
            <a:prstGeom prst="line">
              <a:avLst/>
            </a:prstGeom>
            <a:ln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518769" y="5885148"/>
              <a:ext cx="1550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</a:rPr>
                <a:t>False Negative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66825" y="3182436"/>
            <a:ext cx="1459054" cy="868464"/>
            <a:chOff x="646071" y="3115707"/>
            <a:chExt cx="1459054" cy="868464"/>
          </a:xfrm>
        </p:grpSpPr>
        <p:sp>
          <p:nvSpPr>
            <p:cNvPr id="70" name="Freeform 69"/>
            <p:cNvSpPr/>
            <p:nvPr/>
          </p:nvSpPr>
          <p:spPr>
            <a:xfrm>
              <a:off x="1615044" y="3592286"/>
              <a:ext cx="457200" cy="391885"/>
            </a:xfrm>
            <a:custGeom>
              <a:avLst/>
              <a:gdLst>
                <a:gd name="connsiteX0" fmla="*/ 326572 w 457200"/>
                <a:gd name="connsiteY0" fmla="*/ 0 h 391885"/>
                <a:gd name="connsiteX1" fmla="*/ 166255 w 457200"/>
                <a:gd name="connsiteY1" fmla="*/ 136566 h 391885"/>
                <a:gd name="connsiteX2" fmla="*/ 47501 w 457200"/>
                <a:gd name="connsiteY2" fmla="*/ 285008 h 391885"/>
                <a:gd name="connsiteX3" fmla="*/ 0 w 457200"/>
                <a:gd name="connsiteY3" fmla="*/ 391885 h 391885"/>
                <a:gd name="connsiteX4" fmla="*/ 457200 w 457200"/>
                <a:gd name="connsiteY4" fmla="*/ 261257 h 391885"/>
                <a:gd name="connsiteX5" fmla="*/ 326572 w 457200"/>
                <a:gd name="connsiteY5" fmla="*/ 0 h 39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391885">
                  <a:moveTo>
                    <a:pt x="326572" y="0"/>
                  </a:moveTo>
                  <a:lnTo>
                    <a:pt x="166255" y="136566"/>
                  </a:lnTo>
                  <a:lnTo>
                    <a:pt x="47501" y="285008"/>
                  </a:lnTo>
                  <a:lnTo>
                    <a:pt x="0" y="391885"/>
                  </a:lnTo>
                  <a:lnTo>
                    <a:pt x="457200" y="261257"/>
                  </a:lnTo>
                  <a:lnTo>
                    <a:pt x="326572" y="0"/>
                  </a:lnTo>
                  <a:close/>
                </a:path>
              </a:pathLst>
            </a:cu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6071" y="3115707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C00000"/>
                  </a:solidFill>
                </a:rPr>
                <a:t>False Positive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Arrow Connector 71"/>
            <p:cNvCxnSpPr>
              <a:endCxn id="71" idx="2"/>
            </p:cNvCxnSpPr>
            <p:nvPr/>
          </p:nvCxnSpPr>
          <p:spPr>
            <a:xfrm flipH="1" flipV="1">
              <a:off x="1375598" y="3454261"/>
              <a:ext cx="548753" cy="333968"/>
            </a:xfrm>
            <a:prstGeom prst="straightConnector1">
              <a:avLst/>
            </a:prstGeom>
            <a:ln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412647" y="4359825"/>
            <a:ext cx="2530639" cy="565507"/>
            <a:chOff x="3691893" y="4293096"/>
            <a:chExt cx="2530639" cy="565507"/>
          </a:xfrm>
        </p:grpSpPr>
        <p:sp>
          <p:nvSpPr>
            <p:cNvPr id="74" name="TextBox 73"/>
            <p:cNvSpPr txBox="1"/>
            <p:nvPr/>
          </p:nvSpPr>
          <p:spPr>
            <a:xfrm>
              <a:off x="4758285" y="4520049"/>
              <a:ext cx="1464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True Negative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74" idx="1"/>
            </p:cNvCxnSpPr>
            <p:nvPr/>
          </p:nvCxnSpPr>
          <p:spPr>
            <a:xfrm flipH="1" flipV="1">
              <a:off x="3691893" y="4293096"/>
              <a:ext cx="1066392" cy="39623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605672" y="3884031"/>
            <a:ext cx="1107996" cy="548668"/>
            <a:chOff x="884918" y="3817302"/>
            <a:chExt cx="1107996" cy="54866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781299" y="3817302"/>
              <a:ext cx="143035" cy="42022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84918" y="4027416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Precision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7023" y="4756053"/>
            <a:ext cx="853543" cy="480565"/>
            <a:chOff x="2026269" y="4689326"/>
            <a:chExt cx="853543" cy="1110697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2240855" y="4689326"/>
              <a:ext cx="638957" cy="32385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026269" y="5017546"/>
              <a:ext cx="788999" cy="782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Recall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0370" y="3021649"/>
            <a:ext cx="1583430" cy="756685"/>
            <a:chOff x="1869616" y="2954920"/>
            <a:chExt cx="1583430" cy="756685"/>
          </a:xfrm>
        </p:grpSpPr>
        <p:sp>
          <p:nvSpPr>
            <p:cNvPr id="78" name="TextBox 77"/>
            <p:cNvSpPr txBox="1"/>
            <p:nvPr/>
          </p:nvSpPr>
          <p:spPr>
            <a:xfrm>
              <a:off x="2240855" y="2954920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Specificity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69616" y="3428549"/>
              <a:ext cx="724191" cy="283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055296" y="5651613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Accuracy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Trues/All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34" idx="0"/>
          </p:cNvCxnSpPr>
          <p:nvPr/>
        </p:nvCxnSpPr>
        <p:spPr>
          <a:xfrm>
            <a:off x="4637347" y="5651613"/>
            <a:ext cx="9896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27022" y="5367937"/>
            <a:ext cx="222611" cy="2836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4" idx="0"/>
          </p:cNvCxnSpPr>
          <p:nvPr/>
        </p:nvCxnSpPr>
        <p:spPr>
          <a:xfrm flipV="1">
            <a:off x="4637347" y="5223921"/>
            <a:ext cx="324262" cy="42769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1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>
          <a:xfrm>
            <a:off x="0" y="-3175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PT" sz="3200" dirty="0" smtClean="0"/>
              <a:t>Precisão</a:t>
            </a:r>
            <a:endParaRPr lang="pt-BR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655" name="Rectangle 7"/>
              <p:cNvSpPr>
                <a:spLocks noGrp="1"/>
              </p:cNvSpPr>
              <p:nvPr>
                <p:ph sz="half" idx="1"/>
              </p:nvPr>
            </p:nvSpPr>
            <p:spPr bwMode="auto">
              <a:xfrm>
                <a:off x="395536" y="836712"/>
                <a:ext cx="8496300" cy="5184799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eaLnBrk="1" hangingPunct="1">
                  <a:buNone/>
                </a:pPr>
                <a:r>
                  <a:rPr lang="pt-BR" sz="2600" dirty="0" smtClean="0"/>
                  <a:t>Quantos dos defeitos encontrados são verdadeiros?  Ou qual a qualidade dos defeitos encontrados?</a:t>
                </a:r>
              </a:p>
              <a:p>
                <a:pPr eaLnBrk="1" hangingPunct="1"/>
                <a:endParaRPr lang="pt-BR" sz="2600" dirty="0" smtClean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600" b="0" i="0" dirty="0" smtClean="0"/>
                            <m:t>Positivos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600" b="0" i="0" dirty="0" smtClean="0"/>
                            <m:t>Positivos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Positivos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Falsos</m:t>
                          </m:r>
                        </m:den>
                      </m:f>
                    </m:oMath>
                  </m:oMathPara>
                </a14:m>
                <a:endParaRPr lang="pt-BR" sz="2600" dirty="0"/>
              </a:p>
              <a:p>
                <a:pPr marL="0" indent="0" algn="ctr" eaLnBrk="1" hangingPunct="1">
                  <a:buNone/>
                </a:pPr>
                <a:endParaRPr lang="pt-BR" sz="2600" dirty="0" smtClean="0"/>
              </a:p>
              <a:p>
                <a:pPr marL="0" indent="0" algn="ctr" eaLnBrk="1" hangingPunct="1">
                  <a:buNone/>
                </a:pPr>
                <a:r>
                  <a:rPr lang="pt-BR" sz="2600" dirty="0" smtClean="0"/>
                  <a:t>Ou</a:t>
                </a:r>
              </a:p>
              <a:p>
                <a:pPr marL="0" indent="0" algn="ctr" eaLnBrk="1" hangingPunct="1">
                  <a:buNone/>
                </a:pPr>
                <a:endParaRPr lang="pt-BR" sz="2600" dirty="0" smtClean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Falsos</m:t>
                          </m:r>
                        </m:den>
                      </m:f>
                    </m:oMath>
                  </m:oMathPara>
                </a14:m>
                <a:endParaRPr lang="pt-BR" sz="2600" dirty="0"/>
              </a:p>
              <a:p>
                <a:pPr marL="0" indent="0" algn="ctr" eaLnBrk="1" hangingPunct="1">
                  <a:buNone/>
                </a:pPr>
                <a:endParaRPr lang="pt-BR" sz="2600" dirty="0" smtClean="0"/>
              </a:p>
              <a:p>
                <a:pPr marL="0" indent="0" algn="ctr" eaLnBrk="1" hangingPunct="1">
                  <a:buNone/>
                </a:pPr>
                <a:r>
                  <a:rPr lang="pt-BR" sz="2600" dirty="0" smtClean="0"/>
                  <a:t>Probabilidade de que uma ocorrência seja defeito. Ou de algo que eu encontrei seja relevante.</a:t>
                </a:r>
              </a:p>
              <a:p>
                <a:pPr marL="0" indent="0" algn="ctr" eaLnBrk="1" hangingPunct="1">
                  <a:buNone/>
                </a:pPr>
                <a:endParaRPr lang="pt-BR" sz="2600" dirty="0"/>
              </a:p>
            </p:txBody>
          </p:sp>
        </mc:Choice>
        <mc:Fallback xmlns="">
          <p:sp>
            <p:nvSpPr>
              <p:cNvPr id="41165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395536" y="836712"/>
                <a:ext cx="8496300" cy="5184799"/>
              </a:xfrm>
              <a:blipFill rotWithShape="1">
                <a:blip r:embed="rId3"/>
                <a:stretch>
                  <a:fillRect l="-1291" t="-940" r="-1793" b="-115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90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11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>
          <a:xfrm>
            <a:off x="0" y="-3175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PT" sz="3200" dirty="0" smtClean="0"/>
              <a:t>Recall</a:t>
            </a:r>
            <a:endParaRPr lang="pt-BR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655" name="Rectangle 7"/>
              <p:cNvSpPr>
                <a:spLocks noGrp="1"/>
              </p:cNvSpPr>
              <p:nvPr>
                <p:ph sz="half" idx="1"/>
              </p:nvPr>
            </p:nvSpPr>
            <p:spPr bwMode="auto">
              <a:xfrm>
                <a:off x="401692" y="908720"/>
                <a:ext cx="8496300" cy="5832648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eaLnBrk="1" hangingPunct="1">
                  <a:buNone/>
                </a:pPr>
                <a:r>
                  <a:rPr lang="pt-BR" sz="2600" dirty="0" smtClean="0"/>
                  <a:t>Quanto eu consegui pegar do total de defeitos? Qual a cobertura do meu processo? </a:t>
                </a:r>
              </a:p>
              <a:p>
                <a:pPr eaLnBrk="1" hangingPunct="1"/>
                <a:endParaRPr lang="pt-BR" sz="2600" dirty="0" smtClean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600" b="0" i="0" dirty="0" smtClean="0"/>
                            <m:t>Positivos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600" b="0" i="0" dirty="0" smtClean="0"/>
                            <m:t>Positivos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Negativos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Falsos</m:t>
                          </m:r>
                        </m:den>
                      </m:f>
                    </m:oMath>
                  </m:oMathPara>
                </a14:m>
                <a:endParaRPr lang="pt-BR" sz="2600" dirty="0"/>
              </a:p>
              <a:p>
                <a:pPr algn="ctr" eaLnBrk="1" hangingPunct="1"/>
                <a:endParaRPr lang="pt-BR" sz="2600" dirty="0" smtClean="0"/>
              </a:p>
              <a:p>
                <a:pPr marL="0" indent="0" algn="ctr" eaLnBrk="1" hangingPunct="1">
                  <a:buNone/>
                </a:pPr>
                <a:r>
                  <a:rPr lang="pt-BR" sz="2600" dirty="0" smtClean="0"/>
                  <a:t>Ou</a:t>
                </a:r>
              </a:p>
              <a:p>
                <a:pPr marL="0" indent="0" algn="ctr" eaLnBrk="1" hangingPunct="1">
                  <a:buNone/>
                </a:pPr>
                <a:endParaRPr lang="pt-BR" sz="2600" dirty="0" smtClean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N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ã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o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−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Falsos</m:t>
                          </m:r>
                        </m:den>
                      </m:f>
                    </m:oMath>
                  </m:oMathPara>
                </a14:m>
                <a:endParaRPr lang="pt-BR" sz="2600" dirty="0"/>
              </a:p>
              <a:p>
                <a:pPr marL="0" indent="0" algn="ctr" eaLnBrk="1" hangingPunct="1">
                  <a:buNone/>
                </a:pPr>
                <a:endParaRPr lang="pt-BR" sz="2600" dirty="0" smtClean="0"/>
              </a:p>
              <a:p>
                <a:pPr marL="0" indent="0" algn="ctr" eaLnBrk="1" hangingPunct="1">
                  <a:buNone/>
                </a:pPr>
                <a:r>
                  <a:rPr lang="pt-BR" sz="2600" dirty="0" smtClean="0"/>
                  <a:t>Probabilidade </a:t>
                </a:r>
                <a:r>
                  <a:rPr lang="pt-BR" sz="2600" dirty="0"/>
                  <a:t>de </a:t>
                </a:r>
                <a:r>
                  <a:rPr lang="pt-BR" sz="2600" dirty="0" smtClean="0"/>
                  <a:t>encontrar defeitos. Ou de encontrar itens relevantes dentre as ocorrências.</a:t>
                </a:r>
              </a:p>
            </p:txBody>
          </p:sp>
        </mc:Choice>
        <mc:Fallback xmlns="">
          <p:sp>
            <p:nvSpPr>
              <p:cNvPr id="41165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401692" y="908720"/>
                <a:ext cx="8496300" cy="5832648"/>
              </a:xfrm>
              <a:blipFill rotWithShape="1">
                <a:blip r:embed="rId3"/>
                <a:stretch>
                  <a:fillRect l="-1291" t="-836" b="-10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427984" y="1412776"/>
            <a:ext cx="432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“Defeitos encontrados pelo Total de Defeitos”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3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11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>
          <a:xfrm>
            <a:off x="0" y="-3175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PT" sz="3200" dirty="0" smtClean="0"/>
              <a:t>Exatidão</a:t>
            </a:r>
            <a:endParaRPr lang="pt-BR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655" name="Rectangle 7"/>
              <p:cNvSpPr>
                <a:spLocks noGrp="1"/>
              </p:cNvSpPr>
              <p:nvPr>
                <p:ph sz="half" idx="1"/>
              </p:nvPr>
            </p:nvSpPr>
            <p:spPr bwMode="auto">
              <a:xfrm>
                <a:off x="468313" y="1052512"/>
                <a:ext cx="8496300" cy="5112791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eaLnBrk="1" hangingPunct="1">
                  <a:buNone/>
                </a:pPr>
                <a:r>
                  <a:rPr lang="pt-BR" sz="2600" dirty="0" smtClean="0"/>
                  <a:t>Quanto eu consegui </a:t>
                </a:r>
                <a:r>
                  <a:rPr lang="pt-BR" sz="2600" i="1" u="sng" dirty="0" smtClean="0"/>
                  <a:t>Acertar</a:t>
                </a:r>
                <a:r>
                  <a:rPr lang="pt-BR" sz="2600" dirty="0" smtClean="0"/>
                  <a:t> de Verdadeiros? Qual a qualidade do meu processo de classificação?</a:t>
                </a:r>
              </a:p>
              <a:p>
                <a:pPr eaLnBrk="1" hangingPunct="1"/>
                <a:endParaRPr lang="pt-BR" sz="2600" dirty="0" smtClean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dirty="0"/>
                            <m:t>Positivos</m:t>
                          </m:r>
                          <m:r>
                            <m:rPr>
                              <m:nor/>
                            </m:rPr>
                            <a:rPr lang="pt-BR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/>
                            <m:t>Verdadeiros</m:t>
                          </m:r>
                          <m:r>
                            <a:rPr lang="pt-BR" sz="2400" dirty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400" i="0" dirty="0">
                              <a:latin typeface="Cambria Math"/>
                            </a:rPr>
                            <m:t>Negativos</m:t>
                          </m:r>
                          <m:r>
                            <a:rPr lang="pt-BR" sz="240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dirty="0">
                              <a:latin typeface="Cambria Math"/>
                            </a:rPr>
                            <m:t>Verdadeiros</m:t>
                          </m:r>
                        </m:num>
                        <m:den>
                          <m:eqArr>
                            <m:eqArrPr>
                              <m:ctrlPr>
                                <a:rPr lang="pt-BR" sz="2400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2400" dirty="0"/>
                                <m:t>Positivos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Verdadeiros</m:t>
                              </m:r>
                              <m:r>
                                <a:rPr lang="pt-BR" sz="2400" dirty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/>
                                </a:rPr>
                                <m:t>Negativos</m:t>
                              </m:r>
                              <m:r>
                                <a:rPr lang="pt-BR" sz="2400" dirty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/>
                                </a:rPr>
                                <m:t>Verdadeiros</m:t>
                              </m:r>
                              <m:r>
                                <m:rPr>
                                  <m:nor/>
                                </m:rPr>
                                <a:rPr lang="pt-BR" sz="2400" b="0" i="0" dirty="0" smtClean="0">
                                  <a:latin typeface="Cambria Math"/>
                                </a:rPr>
                                <m:t>+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2400" dirty="0"/>
                                <m:t>Positivos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400" b="0" i="0" dirty="0" smtClean="0"/>
                                <m:t>Falsos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Negativos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Falsos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pt-BR" sz="2600" dirty="0"/>
              </a:p>
              <a:p>
                <a:pPr algn="ctr" eaLnBrk="1" hangingPunct="1"/>
                <a:endParaRPr lang="pt-BR" sz="2600" dirty="0" smtClean="0"/>
              </a:p>
              <a:p>
                <a:pPr marL="0" indent="0" algn="ctr" eaLnBrk="1" hangingPunct="1">
                  <a:buNone/>
                </a:pPr>
                <a:r>
                  <a:rPr lang="pt-BR" sz="2600" dirty="0" smtClean="0"/>
                  <a:t>Ou</a:t>
                </a:r>
              </a:p>
              <a:p>
                <a:pPr marL="0" indent="0" algn="ctr" eaLnBrk="1" hangingPunct="1">
                  <a:buNone/>
                </a:pPr>
                <a:endParaRPr lang="pt-BR" sz="2600" dirty="0" smtClean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dirty="0" smtClean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4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 smtClean="0"/>
                            <m:t>Verdadeiros</m:t>
                          </m:r>
                          <m:r>
                            <a:rPr lang="pt-BR" sz="2400" dirty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400" b="0" i="0" dirty="0" smtClean="0">
                              <a:latin typeface="Cambria Math"/>
                            </a:rPr>
                            <m:t>N</m:t>
                          </m:r>
                          <m:r>
                            <a:rPr lang="pt-BR" sz="2400" b="0" i="0" dirty="0" smtClean="0">
                              <a:latin typeface="Cambria Math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 sz="2400" b="0" i="0" dirty="0" smtClean="0">
                              <a:latin typeface="Cambria Math"/>
                            </a:rPr>
                            <m:t>oDefeitos</m:t>
                          </m:r>
                          <m:r>
                            <a:rPr lang="pt-BR" sz="240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dirty="0">
                              <a:latin typeface="Cambria Math"/>
                            </a:rPr>
                            <m:t>Verdadeiros</m:t>
                          </m:r>
                        </m:num>
                        <m:den>
                          <m:eqArr>
                            <m:eqArrPr>
                              <m:ctrlPr>
                                <a:rPr lang="pt-BR" sz="2400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2400" b="0" i="0" dirty="0" smtClean="0"/>
                                <m:t>Defeitos</m:t>
                              </m:r>
                              <m:r>
                                <m:rPr>
                                  <m:nor/>
                                </m:rPr>
                                <a:rPr lang="pt-BR" sz="24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Verdadeiros</m:t>
                              </m:r>
                              <m:r>
                                <a:rPr lang="pt-BR" sz="2400" dirty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/>
                                </a:rPr>
                                <m:t>N</m:t>
                              </m:r>
                              <m:r>
                                <a:rPr lang="pt-BR" sz="2400" b="0" i="0" dirty="0" smtClean="0">
                                  <a:latin typeface="Cambria Math"/>
                                </a:rPr>
                                <m:t>ã</m:t>
                              </m:r>
                              <m:r>
                                <m:rPr>
                                  <m:sty m:val="p"/>
                                </m:rPr>
                                <a:rPr lang="pt-BR" sz="2400" b="0" i="0" dirty="0" smtClean="0">
                                  <a:latin typeface="Cambria Math"/>
                                </a:rPr>
                                <m:t>oDefeitos</m:t>
                              </m:r>
                              <m:r>
                                <a:rPr lang="pt-BR" sz="2400" dirty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2400" dirty="0">
                                  <a:latin typeface="Cambria Math"/>
                                </a:rPr>
                                <m:t>Verdadeiros</m:t>
                              </m:r>
                              <m:r>
                                <m:rPr>
                                  <m:nor/>
                                </m:rPr>
                                <a:rPr lang="pt-BR" sz="2400" dirty="0">
                                  <a:latin typeface="Cambria Math"/>
                                </a:rPr>
                                <m:t>+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2400" b="0" i="0" dirty="0" smtClean="0"/>
                                <m:t>Defeitos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Falsos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pt-BR" sz="2400" b="0" i="0" dirty="0" smtClean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t-BR" sz="2400" b="0" i="0" dirty="0" smtClean="0"/>
                                <m:t>ã</m:t>
                              </m:r>
                              <m:r>
                                <m:rPr>
                                  <m:nor/>
                                </m:rPr>
                                <a:rPr lang="pt-BR" sz="2400" b="0" i="0" dirty="0" smtClean="0"/>
                                <m:t>oDefeitos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400" dirty="0"/>
                                <m:t>Falsos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pt-BR" sz="2600" dirty="0"/>
              </a:p>
              <a:p>
                <a:pPr marL="0" indent="0" algn="ctr" eaLnBrk="1" hangingPunct="1">
                  <a:buNone/>
                </a:pPr>
                <a:endParaRPr lang="pt-BR" sz="2600" dirty="0"/>
              </a:p>
            </p:txBody>
          </p:sp>
        </mc:Choice>
        <mc:Fallback xmlns="">
          <p:sp>
            <p:nvSpPr>
              <p:cNvPr id="41165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468313" y="1052512"/>
                <a:ext cx="8496300" cy="5112791"/>
              </a:xfrm>
              <a:blipFill rotWithShape="1">
                <a:blip r:embed="rId3"/>
                <a:stretch>
                  <a:fillRect l="-1291" t="-95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758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>
          <a:xfrm>
            <a:off x="0" y="-3175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PT" sz="3200" dirty="0" smtClean="0"/>
              <a:t>Especificidade</a:t>
            </a:r>
            <a:endParaRPr lang="pt-BR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655" name="Rectangle 7"/>
              <p:cNvSpPr>
                <a:spLocks noGrp="1"/>
              </p:cNvSpPr>
              <p:nvPr>
                <p:ph sz="half" idx="1"/>
              </p:nvPr>
            </p:nvSpPr>
            <p:spPr bwMode="auto">
              <a:xfrm>
                <a:off x="468313" y="1052513"/>
                <a:ext cx="8496300" cy="4267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eaLnBrk="1" hangingPunct="1">
                  <a:buNone/>
                </a:pPr>
                <a:r>
                  <a:rPr lang="pt-BR" sz="2600" dirty="0" smtClean="0"/>
                  <a:t>Quanto eu consegui garantir de conformidade (não-defeitos)? Qual a cobertura do meu processo? </a:t>
                </a:r>
              </a:p>
              <a:p>
                <a:pPr eaLnBrk="1" hangingPunct="1"/>
                <a:endParaRPr lang="pt-BR" sz="2600" dirty="0" smtClean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Negativos</m:t>
                          </m:r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600" b="0" i="0" dirty="0" smtClean="0"/>
                            <m:t>Negativos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Positivos</m:t>
                          </m:r>
                          <m:r>
                            <m:rPr>
                              <m:nor/>
                            </m:rPr>
                            <a:rPr lang="pt-BR" sz="2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Falsos</m:t>
                          </m:r>
                        </m:den>
                      </m:f>
                    </m:oMath>
                  </m:oMathPara>
                </a14:m>
                <a:endParaRPr lang="pt-BR" sz="2600" dirty="0"/>
              </a:p>
              <a:p>
                <a:pPr algn="ctr" eaLnBrk="1" hangingPunct="1"/>
                <a:endParaRPr lang="pt-BR" sz="2600" dirty="0" smtClean="0"/>
              </a:p>
              <a:p>
                <a:pPr marL="0" indent="0" algn="ctr" eaLnBrk="1" hangingPunct="1">
                  <a:buNone/>
                </a:pPr>
                <a:r>
                  <a:rPr lang="pt-BR" sz="2600" dirty="0" smtClean="0"/>
                  <a:t>Ou</a:t>
                </a:r>
              </a:p>
              <a:p>
                <a:pPr marL="0" indent="0" algn="ctr" eaLnBrk="1" hangingPunct="1">
                  <a:buNone/>
                </a:pPr>
                <a:endParaRPr lang="pt-BR" sz="2600" dirty="0"/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ã</m:t>
                          </m:r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ã</m:t>
                          </m:r>
                          <m:r>
                            <m:rPr>
                              <m:nor/>
                            </m:rPr>
                            <a:rPr lang="pt-BR" sz="2600" b="0" i="0" smtClean="0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 sz="2600" dirty="0" smtClean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Verdadeiros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Defeitos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600" dirty="0"/>
                            <m:t>Falsos</m:t>
                          </m:r>
                        </m:den>
                      </m:f>
                    </m:oMath>
                  </m:oMathPara>
                </a14:m>
                <a:endParaRPr lang="pt-BR" sz="2600" dirty="0" smtClean="0"/>
              </a:p>
            </p:txBody>
          </p:sp>
        </mc:Choice>
        <mc:Fallback xmlns="">
          <p:sp>
            <p:nvSpPr>
              <p:cNvPr id="411655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468313" y="1052513"/>
                <a:ext cx="8496300" cy="4267200"/>
              </a:xfrm>
              <a:blipFill rotWithShape="1">
                <a:blip r:embed="rId3"/>
                <a:stretch>
                  <a:fillRect l="-1291" t="-1143" r="-1650" b="-5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923928" y="5812717"/>
            <a:ext cx="509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“NãoDefeitos encontrados pelo Total de NãoDefeitos”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3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1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290</Words>
  <Application>Microsoft Office PowerPoint</Application>
  <PresentationFormat>On-screen Show (4:3)</PresentationFormat>
  <Paragraphs>63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Defect Detection Problems</vt:lpstr>
      <vt:lpstr>Defect Detection</vt:lpstr>
      <vt:lpstr>Precisão</vt:lpstr>
      <vt:lpstr>Recall</vt:lpstr>
      <vt:lpstr>Exatidão</vt:lpstr>
      <vt:lpstr>Especificidade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Precision, Accuracy, Recall and Specificity</dc:title>
  <dc:creator>vv</dc:creator>
  <cp:lastModifiedBy>vv</cp:lastModifiedBy>
  <cp:revision>3</cp:revision>
  <dcterms:created xsi:type="dcterms:W3CDTF">2013-09-11T22:33:23Z</dcterms:created>
  <dcterms:modified xsi:type="dcterms:W3CDTF">2013-09-11T22:36:19Z</dcterms:modified>
</cp:coreProperties>
</file>