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78" r:id="rId3"/>
    <p:sldId id="273" r:id="rId4"/>
    <p:sldId id="259" r:id="rId5"/>
    <p:sldId id="268" r:id="rId6"/>
    <p:sldId id="257" r:id="rId7"/>
    <p:sldId id="258" r:id="rId8"/>
    <p:sldId id="261" r:id="rId9"/>
    <p:sldId id="270" r:id="rId10"/>
    <p:sldId id="260" r:id="rId11"/>
    <p:sldId id="263" r:id="rId12"/>
    <p:sldId id="264" r:id="rId13"/>
    <p:sldId id="274" r:id="rId14"/>
    <p:sldId id="265" r:id="rId15"/>
    <p:sldId id="267" r:id="rId16"/>
    <p:sldId id="266" r:id="rId17"/>
    <p:sldId id="269" r:id="rId18"/>
    <p:sldId id="271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13C"/>
    <a:srgbClr val="E2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59" autoAdjust="0"/>
  </p:normalViewPr>
  <p:slideViewPr>
    <p:cSldViewPr>
      <p:cViewPr>
        <p:scale>
          <a:sx n="77" d="100"/>
          <a:sy n="77" d="100"/>
        </p:scale>
        <p:origin x="-138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A07F0EB-488C-4A20-90BF-CF39CDEB6D0C}" type="datetimeFigureOut">
              <a:rPr lang="en-US" smtClean="0"/>
              <a:t>12/12/2012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6CE3FEB-F27C-42ED-B6AF-53F876886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err="1" smtClean="0"/>
              <a:t>Model-Based</a:t>
            </a:r>
            <a:r>
              <a:rPr lang="pt-BR" sz="4400" dirty="0" smtClean="0"/>
              <a:t> for </a:t>
            </a:r>
            <a:r>
              <a:rPr lang="pt-BR" sz="4400" dirty="0" err="1" smtClean="0"/>
              <a:t>Traceability</a:t>
            </a:r>
            <a:r>
              <a:rPr lang="pt-BR" sz="4400" dirty="0" smtClean="0"/>
              <a:t> </a:t>
            </a:r>
            <a:r>
              <a:rPr lang="pt-BR" sz="4400" dirty="0" err="1" smtClean="0"/>
              <a:t>and</a:t>
            </a:r>
            <a:r>
              <a:rPr lang="pt-BR" sz="4400" dirty="0" smtClean="0"/>
              <a:t> </a:t>
            </a:r>
            <a:r>
              <a:rPr lang="pt-BR" sz="4400" dirty="0" err="1" smtClean="0"/>
              <a:t>Prioritization</a:t>
            </a:r>
            <a:r>
              <a:rPr lang="pt-BR" sz="4400" dirty="0" smtClean="0"/>
              <a:t> of Defects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pt-BR" dirty="0" smtClean="0"/>
              <a:t>Goals x </a:t>
            </a:r>
            <a:r>
              <a:rPr lang="en-US" altLang="zh-CN" dirty="0" smtClean="0"/>
              <a:t>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826716"/>
              </p:ext>
            </p:extLst>
          </p:nvPr>
        </p:nvGraphicFramePr>
        <p:xfrm>
          <a:off x="323528" y="2276872"/>
          <a:ext cx="8208911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944"/>
                <a:gridCol w="1526323"/>
                <a:gridCol w="2116416"/>
                <a:gridCol w="2052228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Goals/Requirements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Req3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5157192"/>
            <a:ext cx="3967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Goal A depends on Feature 3</a:t>
            </a:r>
          </a:p>
          <a:p>
            <a:r>
              <a:rPr lang="pt-BR" dirty="0" smtClean="0"/>
              <a:t>Goal B depends on Features 2 and 3</a:t>
            </a:r>
          </a:p>
          <a:p>
            <a:r>
              <a:rPr lang="pt-BR" dirty="0" smtClean="0"/>
              <a:t>Goal C depends on Feature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altLang="zh-CN" dirty="0" smtClean="0"/>
              <a:t>Scenarios</a:t>
            </a:r>
            <a:r>
              <a:rPr lang="pt-BR" dirty="0" smtClean="0"/>
              <a:t> x </a:t>
            </a: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607947"/>
              </p:ext>
            </p:extLst>
          </p:nvPr>
        </p:nvGraphicFramePr>
        <p:xfrm>
          <a:off x="323528" y="2276872"/>
          <a:ext cx="8208910" cy="253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55"/>
                <a:gridCol w="1221058"/>
                <a:gridCol w="1693133"/>
                <a:gridCol w="1641782"/>
                <a:gridCol w="164178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Scenarios/Features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96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altLang="zh-CN" dirty="0" smtClean="0"/>
              <a:t>Features</a:t>
            </a:r>
            <a:r>
              <a:rPr lang="pt-BR" dirty="0" smtClean="0"/>
              <a:t> x </a:t>
            </a:r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41087"/>
              </p:ext>
            </p:extLst>
          </p:nvPr>
        </p:nvGraphicFramePr>
        <p:xfrm>
          <a:off x="323528" y="2276872"/>
          <a:ext cx="8208910" cy="316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55"/>
                <a:gridCol w="1221058"/>
                <a:gridCol w="1693133"/>
                <a:gridCol w="1641782"/>
                <a:gridCol w="164178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Requirement/</a:t>
                      </a:r>
                    </a:p>
                    <a:p>
                      <a:pPr algn="ctr"/>
                      <a:r>
                        <a:rPr lang="pt-BR" dirty="0" smtClean="0"/>
                        <a:t>Code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α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Ʊ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μ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2" name="Forma livre 1"/>
          <p:cNvSpPr/>
          <p:nvPr/>
        </p:nvSpPr>
        <p:spPr>
          <a:xfrm>
            <a:off x="4028236" y="3484605"/>
            <a:ext cx="2271955" cy="1285103"/>
          </a:xfrm>
          <a:custGeom>
            <a:avLst/>
            <a:gdLst>
              <a:gd name="connsiteX0" fmla="*/ 49494 w 2323137"/>
              <a:gd name="connsiteY0" fmla="*/ 160638 h 1285103"/>
              <a:gd name="connsiteX1" fmla="*/ 49494 w 2323137"/>
              <a:gd name="connsiteY1" fmla="*/ 160638 h 1285103"/>
              <a:gd name="connsiteX2" fmla="*/ 12423 w 2323137"/>
              <a:gd name="connsiteY2" fmla="*/ 259492 h 1285103"/>
              <a:gd name="connsiteX3" fmla="*/ 67 w 2323137"/>
              <a:gd name="connsiteY3" fmla="*/ 383060 h 1285103"/>
              <a:gd name="connsiteX4" fmla="*/ 24780 w 2323137"/>
              <a:gd name="connsiteY4" fmla="*/ 654909 h 1285103"/>
              <a:gd name="connsiteX5" fmla="*/ 49494 w 2323137"/>
              <a:gd name="connsiteY5" fmla="*/ 716692 h 1285103"/>
              <a:gd name="connsiteX6" fmla="*/ 98921 w 2323137"/>
              <a:gd name="connsiteY6" fmla="*/ 815546 h 1285103"/>
              <a:gd name="connsiteX7" fmla="*/ 247202 w 2323137"/>
              <a:gd name="connsiteY7" fmla="*/ 963827 h 1285103"/>
              <a:gd name="connsiteX8" fmla="*/ 370769 w 2323137"/>
              <a:gd name="connsiteY8" fmla="*/ 1062681 h 1285103"/>
              <a:gd name="connsiteX9" fmla="*/ 407840 w 2323137"/>
              <a:gd name="connsiteY9" fmla="*/ 1087395 h 1285103"/>
              <a:gd name="connsiteX10" fmla="*/ 444910 w 2323137"/>
              <a:gd name="connsiteY10" fmla="*/ 1099752 h 1285103"/>
              <a:gd name="connsiteX11" fmla="*/ 531407 w 2323137"/>
              <a:gd name="connsiteY11" fmla="*/ 1136822 h 1285103"/>
              <a:gd name="connsiteX12" fmla="*/ 568478 w 2323137"/>
              <a:gd name="connsiteY12" fmla="*/ 1161536 h 1285103"/>
              <a:gd name="connsiteX13" fmla="*/ 704402 w 2323137"/>
              <a:gd name="connsiteY13" fmla="*/ 1198606 h 1285103"/>
              <a:gd name="connsiteX14" fmla="*/ 753829 w 2323137"/>
              <a:gd name="connsiteY14" fmla="*/ 1210963 h 1285103"/>
              <a:gd name="connsiteX15" fmla="*/ 963894 w 2323137"/>
              <a:gd name="connsiteY15" fmla="*/ 1260390 h 1285103"/>
              <a:gd name="connsiteX16" fmla="*/ 1297526 w 2323137"/>
              <a:gd name="connsiteY16" fmla="*/ 1285103 h 1285103"/>
              <a:gd name="connsiteX17" fmla="*/ 1903007 w 2323137"/>
              <a:gd name="connsiteY17" fmla="*/ 1272746 h 1285103"/>
              <a:gd name="connsiteX18" fmla="*/ 1940078 w 2323137"/>
              <a:gd name="connsiteY18" fmla="*/ 1260390 h 1285103"/>
              <a:gd name="connsiteX19" fmla="*/ 2100715 w 2323137"/>
              <a:gd name="connsiteY19" fmla="*/ 1223319 h 1285103"/>
              <a:gd name="connsiteX20" fmla="*/ 2174856 w 2323137"/>
              <a:gd name="connsiteY20" fmla="*/ 1173892 h 1285103"/>
              <a:gd name="connsiteX21" fmla="*/ 2236640 w 2323137"/>
              <a:gd name="connsiteY21" fmla="*/ 1124465 h 1285103"/>
              <a:gd name="connsiteX22" fmla="*/ 2248996 w 2323137"/>
              <a:gd name="connsiteY22" fmla="*/ 1087395 h 1285103"/>
              <a:gd name="connsiteX23" fmla="*/ 2286067 w 2323137"/>
              <a:gd name="connsiteY23" fmla="*/ 1050325 h 1285103"/>
              <a:gd name="connsiteX24" fmla="*/ 2310780 w 2323137"/>
              <a:gd name="connsiteY24" fmla="*/ 1013254 h 1285103"/>
              <a:gd name="connsiteX25" fmla="*/ 2323137 w 2323137"/>
              <a:gd name="connsiteY25" fmla="*/ 963827 h 1285103"/>
              <a:gd name="connsiteX26" fmla="*/ 2310780 w 2323137"/>
              <a:gd name="connsiteY26" fmla="*/ 852617 h 1285103"/>
              <a:gd name="connsiteX27" fmla="*/ 2298423 w 2323137"/>
              <a:gd name="connsiteY27" fmla="*/ 815546 h 1285103"/>
              <a:gd name="connsiteX28" fmla="*/ 2125429 w 2323137"/>
              <a:gd name="connsiteY28" fmla="*/ 691979 h 1285103"/>
              <a:gd name="connsiteX29" fmla="*/ 2076002 w 2323137"/>
              <a:gd name="connsiteY29" fmla="*/ 667265 h 1285103"/>
              <a:gd name="connsiteX30" fmla="*/ 2026575 w 2323137"/>
              <a:gd name="connsiteY30" fmla="*/ 654909 h 1285103"/>
              <a:gd name="connsiteX31" fmla="*/ 1964791 w 2323137"/>
              <a:gd name="connsiteY31" fmla="*/ 642552 h 1285103"/>
              <a:gd name="connsiteX32" fmla="*/ 1927721 w 2323137"/>
              <a:gd name="connsiteY32" fmla="*/ 630195 h 1285103"/>
              <a:gd name="connsiteX33" fmla="*/ 1890650 w 2323137"/>
              <a:gd name="connsiteY33" fmla="*/ 605481 h 1285103"/>
              <a:gd name="connsiteX34" fmla="*/ 1754726 w 2323137"/>
              <a:gd name="connsiteY34" fmla="*/ 593125 h 1285103"/>
              <a:gd name="connsiteX35" fmla="*/ 1717656 w 2323137"/>
              <a:gd name="connsiteY35" fmla="*/ 580768 h 1285103"/>
              <a:gd name="connsiteX36" fmla="*/ 1470521 w 2323137"/>
              <a:gd name="connsiteY36" fmla="*/ 556054 h 1285103"/>
              <a:gd name="connsiteX37" fmla="*/ 1421094 w 2323137"/>
              <a:gd name="connsiteY37" fmla="*/ 543698 h 1285103"/>
              <a:gd name="connsiteX38" fmla="*/ 1371667 w 2323137"/>
              <a:gd name="connsiteY38" fmla="*/ 518984 h 1285103"/>
              <a:gd name="connsiteX39" fmla="*/ 1272813 w 2323137"/>
              <a:gd name="connsiteY39" fmla="*/ 506627 h 1285103"/>
              <a:gd name="connsiteX40" fmla="*/ 1211029 w 2323137"/>
              <a:gd name="connsiteY40" fmla="*/ 494271 h 1285103"/>
              <a:gd name="connsiteX41" fmla="*/ 1149245 w 2323137"/>
              <a:gd name="connsiteY41" fmla="*/ 469557 h 1285103"/>
              <a:gd name="connsiteX42" fmla="*/ 1062748 w 2323137"/>
              <a:gd name="connsiteY42" fmla="*/ 432487 h 1285103"/>
              <a:gd name="connsiteX43" fmla="*/ 988607 w 2323137"/>
              <a:gd name="connsiteY43" fmla="*/ 345990 h 1285103"/>
              <a:gd name="connsiteX44" fmla="*/ 963894 w 2323137"/>
              <a:gd name="connsiteY44" fmla="*/ 284206 h 1285103"/>
              <a:gd name="connsiteX45" fmla="*/ 926823 w 2323137"/>
              <a:gd name="connsiteY45" fmla="*/ 247136 h 1285103"/>
              <a:gd name="connsiteX46" fmla="*/ 889753 w 2323137"/>
              <a:gd name="connsiteY46" fmla="*/ 197709 h 1285103"/>
              <a:gd name="connsiteX47" fmla="*/ 865040 w 2323137"/>
              <a:gd name="connsiteY47" fmla="*/ 160638 h 1285103"/>
              <a:gd name="connsiteX48" fmla="*/ 827969 w 2323137"/>
              <a:gd name="connsiteY48" fmla="*/ 135925 h 1285103"/>
              <a:gd name="connsiteX49" fmla="*/ 667332 w 2323137"/>
              <a:gd name="connsiteY49" fmla="*/ 24714 h 1285103"/>
              <a:gd name="connsiteX50" fmla="*/ 605548 w 2323137"/>
              <a:gd name="connsiteY50" fmla="*/ 0 h 1285103"/>
              <a:gd name="connsiteX51" fmla="*/ 383126 w 2323137"/>
              <a:gd name="connsiteY51" fmla="*/ 12357 h 1285103"/>
              <a:gd name="connsiteX52" fmla="*/ 308986 w 2323137"/>
              <a:gd name="connsiteY52" fmla="*/ 61784 h 1285103"/>
              <a:gd name="connsiteX53" fmla="*/ 271915 w 2323137"/>
              <a:gd name="connsiteY53" fmla="*/ 74141 h 1285103"/>
              <a:gd name="connsiteX54" fmla="*/ 197775 w 2323137"/>
              <a:gd name="connsiteY54" fmla="*/ 123568 h 1285103"/>
              <a:gd name="connsiteX55" fmla="*/ 160705 w 2323137"/>
              <a:gd name="connsiteY55" fmla="*/ 148281 h 1285103"/>
              <a:gd name="connsiteX56" fmla="*/ 49494 w 2323137"/>
              <a:gd name="connsiteY56" fmla="*/ 160638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323137" h="1285103">
                <a:moveTo>
                  <a:pt x="49494" y="160638"/>
                </a:moveTo>
                <a:lnTo>
                  <a:pt x="49494" y="160638"/>
                </a:lnTo>
                <a:cubicBezTo>
                  <a:pt x="37137" y="193589"/>
                  <a:pt x="20057" y="225138"/>
                  <a:pt x="12423" y="259492"/>
                </a:cubicBezTo>
                <a:cubicBezTo>
                  <a:pt x="3443" y="299901"/>
                  <a:pt x="67" y="341665"/>
                  <a:pt x="67" y="383060"/>
                </a:cubicBezTo>
                <a:cubicBezTo>
                  <a:pt x="67" y="449767"/>
                  <a:pt x="-2545" y="572936"/>
                  <a:pt x="24780" y="654909"/>
                </a:cubicBezTo>
                <a:cubicBezTo>
                  <a:pt x="31794" y="675952"/>
                  <a:pt x="40199" y="696553"/>
                  <a:pt x="49494" y="716692"/>
                </a:cubicBezTo>
                <a:cubicBezTo>
                  <a:pt x="64933" y="750142"/>
                  <a:pt x="72871" y="789496"/>
                  <a:pt x="98921" y="815546"/>
                </a:cubicBezTo>
                <a:lnTo>
                  <a:pt x="247202" y="963827"/>
                </a:lnTo>
                <a:cubicBezTo>
                  <a:pt x="317631" y="1034256"/>
                  <a:pt x="277243" y="1000330"/>
                  <a:pt x="370769" y="1062681"/>
                </a:cubicBezTo>
                <a:cubicBezTo>
                  <a:pt x="383126" y="1070919"/>
                  <a:pt x="393751" y="1082699"/>
                  <a:pt x="407840" y="1087395"/>
                </a:cubicBezTo>
                <a:cubicBezTo>
                  <a:pt x="420197" y="1091514"/>
                  <a:pt x="433260" y="1093927"/>
                  <a:pt x="444910" y="1099752"/>
                </a:cubicBezTo>
                <a:cubicBezTo>
                  <a:pt x="530243" y="1142419"/>
                  <a:pt x="428540" y="1111105"/>
                  <a:pt x="531407" y="1136822"/>
                </a:cubicBezTo>
                <a:cubicBezTo>
                  <a:pt x="543764" y="1145060"/>
                  <a:pt x="554907" y="1155504"/>
                  <a:pt x="568478" y="1161536"/>
                </a:cubicBezTo>
                <a:cubicBezTo>
                  <a:pt x="626340" y="1187252"/>
                  <a:pt x="646262" y="1185686"/>
                  <a:pt x="704402" y="1198606"/>
                </a:cubicBezTo>
                <a:cubicBezTo>
                  <a:pt x="720980" y="1202290"/>
                  <a:pt x="737353" y="1206844"/>
                  <a:pt x="753829" y="1210963"/>
                </a:cubicBezTo>
                <a:cubicBezTo>
                  <a:pt x="860110" y="1274731"/>
                  <a:pt x="787618" y="1243602"/>
                  <a:pt x="963894" y="1260390"/>
                </a:cubicBezTo>
                <a:cubicBezTo>
                  <a:pt x="1222893" y="1285056"/>
                  <a:pt x="890568" y="1262494"/>
                  <a:pt x="1297526" y="1285103"/>
                </a:cubicBezTo>
                <a:lnTo>
                  <a:pt x="1903007" y="1272746"/>
                </a:lnTo>
                <a:cubicBezTo>
                  <a:pt x="1916023" y="1272245"/>
                  <a:pt x="1927512" y="1263817"/>
                  <a:pt x="1940078" y="1260390"/>
                </a:cubicBezTo>
                <a:cubicBezTo>
                  <a:pt x="2022057" y="1238032"/>
                  <a:pt x="2028659" y="1237731"/>
                  <a:pt x="2100715" y="1223319"/>
                </a:cubicBezTo>
                <a:cubicBezTo>
                  <a:pt x="2125429" y="1206843"/>
                  <a:pt x="2158380" y="1198606"/>
                  <a:pt x="2174856" y="1173892"/>
                </a:cubicBezTo>
                <a:cubicBezTo>
                  <a:pt x="2206794" y="1125984"/>
                  <a:pt x="2185480" y="1141518"/>
                  <a:pt x="2236640" y="1124465"/>
                </a:cubicBezTo>
                <a:cubicBezTo>
                  <a:pt x="2240759" y="1112108"/>
                  <a:pt x="2241771" y="1098232"/>
                  <a:pt x="2248996" y="1087395"/>
                </a:cubicBezTo>
                <a:cubicBezTo>
                  <a:pt x="2258690" y="1072855"/>
                  <a:pt x="2274880" y="1063750"/>
                  <a:pt x="2286067" y="1050325"/>
                </a:cubicBezTo>
                <a:cubicBezTo>
                  <a:pt x="2295574" y="1038916"/>
                  <a:pt x="2302542" y="1025611"/>
                  <a:pt x="2310780" y="1013254"/>
                </a:cubicBezTo>
                <a:cubicBezTo>
                  <a:pt x="2314899" y="996778"/>
                  <a:pt x="2323137" y="980810"/>
                  <a:pt x="2323137" y="963827"/>
                </a:cubicBezTo>
                <a:cubicBezTo>
                  <a:pt x="2323137" y="926529"/>
                  <a:pt x="2316912" y="889408"/>
                  <a:pt x="2310780" y="852617"/>
                </a:cubicBezTo>
                <a:cubicBezTo>
                  <a:pt x="2308639" y="839769"/>
                  <a:pt x="2306420" y="825828"/>
                  <a:pt x="2298423" y="815546"/>
                </a:cubicBezTo>
                <a:cubicBezTo>
                  <a:pt x="2234666" y="733572"/>
                  <a:pt x="2217139" y="737834"/>
                  <a:pt x="2125429" y="691979"/>
                </a:cubicBezTo>
                <a:cubicBezTo>
                  <a:pt x="2108953" y="683741"/>
                  <a:pt x="2093873" y="671732"/>
                  <a:pt x="2076002" y="667265"/>
                </a:cubicBezTo>
                <a:cubicBezTo>
                  <a:pt x="2059526" y="663146"/>
                  <a:pt x="2043153" y="658593"/>
                  <a:pt x="2026575" y="654909"/>
                </a:cubicBezTo>
                <a:cubicBezTo>
                  <a:pt x="2006073" y="650353"/>
                  <a:pt x="1985166" y="647646"/>
                  <a:pt x="1964791" y="642552"/>
                </a:cubicBezTo>
                <a:cubicBezTo>
                  <a:pt x="1952155" y="639393"/>
                  <a:pt x="1939371" y="636020"/>
                  <a:pt x="1927721" y="630195"/>
                </a:cubicBezTo>
                <a:cubicBezTo>
                  <a:pt x="1914438" y="623553"/>
                  <a:pt x="1905172" y="608593"/>
                  <a:pt x="1890650" y="605481"/>
                </a:cubicBezTo>
                <a:cubicBezTo>
                  <a:pt x="1846165" y="595949"/>
                  <a:pt x="1800034" y="597244"/>
                  <a:pt x="1754726" y="593125"/>
                </a:cubicBezTo>
                <a:cubicBezTo>
                  <a:pt x="1742369" y="589006"/>
                  <a:pt x="1730292" y="583927"/>
                  <a:pt x="1717656" y="580768"/>
                </a:cubicBezTo>
                <a:cubicBezTo>
                  <a:pt x="1628564" y="558495"/>
                  <a:pt x="1578326" y="563241"/>
                  <a:pt x="1470521" y="556054"/>
                </a:cubicBezTo>
                <a:cubicBezTo>
                  <a:pt x="1454045" y="551935"/>
                  <a:pt x="1436995" y="549661"/>
                  <a:pt x="1421094" y="543698"/>
                </a:cubicBezTo>
                <a:cubicBezTo>
                  <a:pt x="1403846" y="537230"/>
                  <a:pt x="1389537" y="523452"/>
                  <a:pt x="1371667" y="518984"/>
                </a:cubicBezTo>
                <a:cubicBezTo>
                  <a:pt x="1339451" y="510930"/>
                  <a:pt x="1305635" y="511676"/>
                  <a:pt x="1272813" y="506627"/>
                </a:cubicBezTo>
                <a:cubicBezTo>
                  <a:pt x="1252055" y="503433"/>
                  <a:pt x="1231624" y="498390"/>
                  <a:pt x="1211029" y="494271"/>
                </a:cubicBezTo>
                <a:cubicBezTo>
                  <a:pt x="1190434" y="486033"/>
                  <a:pt x="1169514" y="478566"/>
                  <a:pt x="1149245" y="469557"/>
                </a:cubicBezTo>
                <a:cubicBezTo>
                  <a:pt x="1057632" y="428840"/>
                  <a:pt x="1138885" y="457867"/>
                  <a:pt x="1062748" y="432487"/>
                </a:cubicBezTo>
                <a:cubicBezTo>
                  <a:pt x="1034655" y="404394"/>
                  <a:pt x="1008421" y="381654"/>
                  <a:pt x="988607" y="345990"/>
                </a:cubicBezTo>
                <a:cubicBezTo>
                  <a:pt x="977835" y="326600"/>
                  <a:pt x="975650" y="303015"/>
                  <a:pt x="963894" y="284206"/>
                </a:cubicBezTo>
                <a:cubicBezTo>
                  <a:pt x="954632" y="269387"/>
                  <a:pt x="938196" y="260404"/>
                  <a:pt x="926823" y="247136"/>
                </a:cubicBezTo>
                <a:cubicBezTo>
                  <a:pt x="913420" y="231500"/>
                  <a:pt x="901723" y="214468"/>
                  <a:pt x="889753" y="197709"/>
                </a:cubicBezTo>
                <a:cubicBezTo>
                  <a:pt x="881121" y="185624"/>
                  <a:pt x="875541" y="171139"/>
                  <a:pt x="865040" y="160638"/>
                </a:cubicBezTo>
                <a:cubicBezTo>
                  <a:pt x="854539" y="150137"/>
                  <a:pt x="839980" y="144660"/>
                  <a:pt x="827969" y="135925"/>
                </a:cubicBezTo>
                <a:cubicBezTo>
                  <a:pt x="771365" y="94759"/>
                  <a:pt x="728596" y="55346"/>
                  <a:pt x="667332" y="24714"/>
                </a:cubicBezTo>
                <a:cubicBezTo>
                  <a:pt x="647493" y="14794"/>
                  <a:pt x="626143" y="8238"/>
                  <a:pt x="605548" y="0"/>
                </a:cubicBezTo>
                <a:cubicBezTo>
                  <a:pt x="531407" y="4119"/>
                  <a:pt x="455820" y="-2788"/>
                  <a:pt x="383126" y="12357"/>
                </a:cubicBezTo>
                <a:cubicBezTo>
                  <a:pt x="354049" y="18415"/>
                  <a:pt x="337164" y="52391"/>
                  <a:pt x="308986" y="61784"/>
                </a:cubicBezTo>
                <a:lnTo>
                  <a:pt x="271915" y="74141"/>
                </a:lnTo>
                <a:cubicBezTo>
                  <a:pt x="228479" y="139296"/>
                  <a:pt x="272248" y="91651"/>
                  <a:pt x="197775" y="123568"/>
                </a:cubicBezTo>
                <a:cubicBezTo>
                  <a:pt x="184125" y="129418"/>
                  <a:pt x="173988" y="141640"/>
                  <a:pt x="160705" y="148281"/>
                </a:cubicBezTo>
                <a:cubicBezTo>
                  <a:pt x="115150" y="171058"/>
                  <a:pt x="68029" y="158578"/>
                  <a:pt x="49494" y="160638"/>
                </a:cubicBezTo>
                <a:close/>
              </a:path>
            </a:pathLst>
          </a:custGeom>
          <a:solidFill>
            <a:srgbClr val="FAD13C">
              <a:alpha val="7843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orma livre 2"/>
          <p:cNvSpPr/>
          <p:nvPr/>
        </p:nvSpPr>
        <p:spPr>
          <a:xfrm>
            <a:off x="2607276" y="2854144"/>
            <a:ext cx="877329" cy="679888"/>
          </a:xfrm>
          <a:custGeom>
            <a:avLst/>
            <a:gdLst>
              <a:gd name="connsiteX0" fmla="*/ 0 w 877329"/>
              <a:gd name="connsiteY0" fmla="*/ 99121 h 679888"/>
              <a:gd name="connsiteX1" fmla="*/ 0 w 877329"/>
              <a:gd name="connsiteY1" fmla="*/ 99121 h 679888"/>
              <a:gd name="connsiteX2" fmla="*/ 37070 w 877329"/>
              <a:gd name="connsiteY2" fmla="*/ 210332 h 679888"/>
              <a:gd name="connsiteX3" fmla="*/ 74140 w 877329"/>
              <a:gd name="connsiteY3" fmla="*/ 321542 h 679888"/>
              <a:gd name="connsiteX4" fmla="*/ 111210 w 877329"/>
              <a:gd name="connsiteY4" fmla="*/ 383326 h 679888"/>
              <a:gd name="connsiteX5" fmla="*/ 185351 w 877329"/>
              <a:gd name="connsiteY5" fmla="*/ 494537 h 679888"/>
              <a:gd name="connsiteX6" fmla="*/ 296562 w 877329"/>
              <a:gd name="connsiteY6" fmla="*/ 556321 h 679888"/>
              <a:gd name="connsiteX7" fmla="*/ 345989 w 877329"/>
              <a:gd name="connsiteY7" fmla="*/ 581034 h 679888"/>
              <a:gd name="connsiteX8" fmla="*/ 407773 w 877329"/>
              <a:gd name="connsiteY8" fmla="*/ 593391 h 679888"/>
              <a:gd name="connsiteX9" fmla="*/ 457200 w 877329"/>
              <a:gd name="connsiteY9" fmla="*/ 605748 h 679888"/>
              <a:gd name="connsiteX10" fmla="*/ 580767 w 877329"/>
              <a:gd name="connsiteY10" fmla="*/ 679888 h 679888"/>
              <a:gd name="connsiteX11" fmla="*/ 753762 w 877329"/>
              <a:gd name="connsiteY11" fmla="*/ 667532 h 679888"/>
              <a:gd name="connsiteX12" fmla="*/ 790832 w 877329"/>
              <a:gd name="connsiteY12" fmla="*/ 642818 h 679888"/>
              <a:gd name="connsiteX13" fmla="*/ 852616 w 877329"/>
              <a:gd name="connsiteY13" fmla="*/ 568678 h 679888"/>
              <a:gd name="connsiteX14" fmla="*/ 877329 w 877329"/>
              <a:gd name="connsiteY14" fmla="*/ 482180 h 679888"/>
              <a:gd name="connsiteX15" fmla="*/ 815546 w 877329"/>
              <a:gd name="connsiteY15" fmla="*/ 333899 h 679888"/>
              <a:gd name="connsiteX16" fmla="*/ 778475 w 877329"/>
              <a:gd name="connsiteY16" fmla="*/ 284472 h 679888"/>
              <a:gd name="connsiteX17" fmla="*/ 729048 w 877329"/>
              <a:gd name="connsiteY17" fmla="*/ 235045 h 679888"/>
              <a:gd name="connsiteX18" fmla="*/ 704335 w 877329"/>
              <a:gd name="connsiteY18" fmla="*/ 197975 h 679888"/>
              <a:gd name="connsiteX19" fmla="*/ 654908 w 877329"/>
              <a:gd name="connsiteY19" fmla="*/ 185618 h 679888"/>
              <a:gd name="connsiteX20" fmla="*/ 543697 w 877329"/>
              <a:gd name="connsiteY20" fmla="*/ 123834 h 679888"/>
              <a:gd name="connsiteX21" fmla="*/ 506627 w 877329"/>
              <a:gd name="connsiteY21" fmla="*/ 111478 h 679888"/>
              <a:gd name="connsiteX22" fmla="*/ 420129 w 877329"/>
              <a:gd name="connsiteY22" fmla="*/ 74407 h 679888"/>
              <a:gd name="connsiteX23" fmla="*/ 383059 w 877329"/>
              <a:gd name="connsiteY23" fmla="*/ 62051 h 679888"/>
              <a:gd name="connsiteX24" fmla="*/ 321275 w 877329"/>
              <a:gd name="connsiteY24" fmla="*/ 49694 h 679888"/>
              <a:gd name="connsiteX25" fmla="*/ 284205 w 877329"/>
              <a:gd name="connsiteY25" fmla="*/ 37337 h 679888"/>
              <a:gd name="connsiteX26" fmla="*/ 148281 w 877329"/>
              <a:gd name="connsiteY26" fmla="*/ 24980 h 679888"/>
              <a:gd name="connsiteX27" fmla="*/ 86497 w 877329"/>
              <a:gd name="connsiteY27" fmla="*/ 12624 h 679888"/>
              <a:gd name="connsiteX28" fmla="*/ 49427 w 877329"/>
              <a:gd name="connsiteY28" fmla="*/ 267 h 679888"/>
              <a:gd name="connsiteX29" fmla="*/ 12356 w 877329"/>
              <a:gd name="connsiteY29" fmla="*/ 24980 h 679888"/>
              <a:gd name="connsiteX30" fmla="*/ 0 w 877329"/>
              <a:gd name="connsiteY30" fmla="*/ 99121 h 67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77329" h="679888">
                <a:moveTo>
                  <a:pt x="0" y="99121"/>
                </a:moveTo>
                <a:lnTo>
                  <a:pt x="0" y="99121"/>
                </a:lnTo>
                <a:cubicBezTo>
                  <a:pt x="12357" y="136191"/>
                  <a:pt x="25578" y="172984"/>
                  <a:pt x="37070" y="210332"/>
                </a:cubicBezTo>
                <a:cubicBezTo>
                  <a:pt x="55947" y="271683"/>
                  <a:pt x="41630" y="256522"/>
                  <a:pt x="74140" y="321542"/>
                </a:cubicBezTo>
                <a:cubicBezTo>
                  <a:pt x="84881" y="343024"/>
                  <a:pt x="99546" y="362331"/>
                  <a:pt x="111210" y="383326"/>
                </a:cubicBezTo>
                <a:cubicBezTo>
                  <a:pt x="139280" y="433852"/>
                  <a:pt x="136500" y="450571"/>
                  <a:pt x="185351" y="494537"/>
                </a:cubicBezTo>
                <a:cubicBezTo>
                  <a:pt x="258324" y="560213"/>
                  <a:pt x="236579" y="530614"/>
                  <a:pt x="296562" y="556321"/>
                </a:cubicBezTo>
                <a:cubicBezTo>
                  <a:pt x="313493" y="563577"/>
                  <a:pt x="328514" y="575209"/>
                  <a:pt x="345989" y="581034"/>
                </a:cubicBezTo>
                <a:cubicBezTo>
                  <a:pt x="365914" y="587676"/>
                  <a:pt x="387271" y="588835"/>
                  <a:pt x="407773" y="593391"/>
                </a:cubicBezTo>
                <a:cubicBezTo>
                  <a:pt x="424351" y="597075"/>
                  <a:pt x="440724" y="601629"/>
                  <a:pt x="457200" y="605748"/>
                </a:cubicBezTo>
                <a:cubicBezTo>
                  <a:pt x="546667" y="665393"/>
                  <a:pt x="504774" y="641892"/>
                  <a:pt x="580767" y="679888"/>
                </a:cubicBezTo>
                <a:cubicBezTo>
                  <a:pt x="638432" y="675769"/>
                  <a:pt x="696830" y="677579"/>
                  <a:pt x="753762" y="667532"/>
                </a:cubicBezTo>
                <a:cubicBezTo>
                  <a:pt x="768387" y="664951"/>
                  <a:pt x="779423" y="652325"/>
                  <a:pt x="790832" y="642818"/>
                </a:cubicBezTo>
                <a:cubicBezTo>
                  <a:pt x="826510" y="613086"/>
                  <a:pt x="828316" y="605127"/>
                  <a:pt x="852616" y="568678"/>
                </a:cubicBezTo>
                <a:cubicBezTo>
                  <a:pt x="858444" y="551195"/>
                  <a:pt x="877329" y="497699"/>
                  <a:pt x="877329" y="482180"/>
                </a:cubicBezTo>
                <a:cubicBezTo>
                  <a:pt x="877329" y="410631"/>
                  <a:pt x="858434" y="391082"/>
                  <a:pt x="815546" y="333899"/>
                </a:cubicBezTo>
                <a:cubicBezTo>
                  <a:pt x="803189" y="317423"/>
                  <a:pt x="792037" y="299971"/>
                  <a:pt x="778475" y="284472"/>
                </a:cubicBezTo>
                <a:cubicBezTo>
                  <a:pt x="763132" y="266937"/>
                  <a:pt x="744211" y="252736"/>
                  <a:pt x="729048" y="235045"/>
                </a:cubicBezTo>
                <a:cubicBezTo>
                  <a:pt x="719383" y="223769"/>
                  <a:pt x="716692" y="206213"/>
                  <a:pt x="704335" y="197975"/>
                </a:cubicBezTo>
                <a:cubicBezTo>
                  <a:pt x="690205" y="188555"/>
                  <a:pt x="671384" y="189737"/>
                  <a:pt x="654908" y="185618"/>
                </a:cubicBezTo>
                <a:cubicBezTo>
                  <a:pt x="599418" y="130128"/>
                  <a:pt x="634415" y="154073"/>
                  <a:pt x="543697" y="123834"/>
                </a:cubicBezTo>
                <a:lnTo>
                  <a:pt x="506627" y="111478"/>
                </a:lnTo>
                <a:cubicBezTo>
                  <a:pt x="450194" y="73856"/>
                  <a:pt x="489947" y="94355"/>
                  <a:pt x="420129" y="74407"/>
                </a:cubicBezTo>
                <a:cubicBezTo>
                  <a:pt x="407605" y="70829"/>
                  <a:pt x="395695" y="65210"/>
                  <a:pt x="383059" y="62051"/>
                </a:cubicBezTo>
                <a:cubicBezTo>
                  <a:pt x="362684" y="56957"/>
                  <a:pt x="341650" y="54788"/>
                  <a:pt x="321275" y="49694"/>
                </a:cubicBezTo>
                <a:cubicBezTo>
                  <a:pt x="308639" y="46535"/>
                  <a:pt x="297099" y="39179"/>
                  <a:pt x="284205" y="37337"/>
                </a:cubicBezTo>
                <a:cubicBezTo>
                  <a:pt x="239167" y="30903"/>
                  <a:pt x="193589" y="29099"/>
                  <a:pt x="148281" y="24980"/>
                </a:cubicBezTo>
                <a:cubicBezTo>
                  <a:pt x="127686" y="20861"/>
                  <a:pt x="106872" y="17718"/>
                  <a:pt x="86497" y="12624"/>
                </a:cubicBezTo>
                <a:cubicBezTo>
                  <a:pt x="73861" y="9465"/>
                  <a:pt x="62275" y="-1874"/>
                  <a:pt x="49427" y="267"/>
                </a:cubicBezTo>
                <a:cubicBezTo>
                  <a:pt x="34778" y="2708"/>
                  <a:pt x="24713" y="16742"/>
                  <a:pt x="12356" y="24980"/>
                </a:cubicBezTo>
                <a:cubicBezTo>
                  <a:pt x="-511" y="127921"/>
                  <a:pt x="2059" y="86764"/>
                  <a:pt x="0" y="9912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 6"/>
          <p:cNvSpPr/>
          <p:nvPr/>
        </p:nvSpPr>
        <p:spPr>
          <a:xfrm>
            <a:off x="5745891" y="4773826"/>
            <a:ext cx="2367733" cy="749644"/>
          </a:xfrm>
          <a:custGeom>
            <a:avLst/>
            <a:gdLst>
              <a:gd name="connsiteX0" fmla="*/ 197708 w 691978"/>
              <a:gd name="connsiteY0" fmla="*/ 0 h 1210962"/>
              <a:gd name="connsiteX1" fmla="*/ 197708 w 691978"/>
              <a:gd name="connsiteY1" fmla="*/ 0 h 1210962"/>
              <a:gd name="connsiteX2" fmla="*/ 148281 w 691978"/>
              <a:gd name="connsiteY2" fmla="*/ 98854 h 1210962"/>
              <a:gd name="connsiteX3" fmla="*/ 123567 w 691978"/>
              <a:gd name="connsiteY3" fmla="*/ 135924 h 1210962"/>
              <a:gd name="connsiteX4" fmla="*/ 61784 w 691978"/>
              <a:gd name="connsiteY4" fmla="*/ 247135 h 1210962"/>
              <a:gd name="connsiteX5" fmla="*/ 49427 w 691978"/>
              <a:gd name="connsiteY5" fmla="*/ 333633 h 1210962"/>
              <a:gd name="connsiteX6" fmla="*/ 24713 w 691978"/>
              <a:gd name="connsiteY6" fmla="*/ 407773 h 1210962"/>
              <a:gd name="connsiteX7" fmla="*/ 0 w 691978"/>
              <a:gd name="connsiteY7" fmla="*/ 494270 h 1210962"/>
              <a:gd name="connsiteX8" fmla="*/ 24713 w 691978"/>
              <a:gd name="connsiteY8" fmla="*/ 815546 h 1210962"/>
              <a:gd name="connsiteX9" fmla="*/ 37070 w 691978"/>
              <a:gd name="connsiteY9" fmla="*/ 852616 h 1210962"/>
              <a:gd name="connsiteX10" fmla="*/ 74140 w 691978"/>
              <a:gd name="connsiteY10" fmla="*/ 914400 h 1210962"/>
              <a:gd name="connsiteX11" fmla="*/ 86497 w 691978"/>
              <a:gd name="connsiteY11" fmla="*/ 988541 h 1210962"/>
              <a:gd name="connsiteX12" fmla="*/ 135924 w 691978"/>
              <a:gd name="connsiteY12" fmla="*/ 1062681 h 1210962"/>
              <a:gd name="connsiteX13" fmla="*/ 210065 w 691978"/>
              <a:gd name="connsiteY13" fmla="*/ 1149178 h 1210962"/>
              <a:gd name="connsiteX14" fmla="*/ 222422 w 691978"/>
              <a:gd name="connsiteY14" fmla="*/ 1186249 h 1210962"/>
              <a:gd name="connsiteX15" fmla="*/ 296562 w 691978"/>
              <a:gd name="connsiteY15" fmla="*/ 1210962 h 1210962"/>
              <a:gd name="connsiteX16" fmla="*/ 383059 w 691978"/>
              <a:gd name="connsiteY16" fmla="*/ 1198606 h 1210962"/>
              <a:gd name="connsiteX17" fmla="*/ 432486 w 691978"/>
              <a:gd name="connsiteY17" fmla="*/ 1173892 h 1210962"/>
              <a:gd name="connsiteX18" fmla="*/ 531340 w 691978"/>
              <a:gd name="connsiteY18" fmla="*/ 1112108 h 1210962"/>
              <a:gd name="connsiteX19" fmla="*/ 580767 w 691978"/>
              <a:gd name="connsiteY19" fmla="*/ 1037968 h 1210962"/>
              <a:gd name="connsiteX20" fmla="*/ 593124 w 691978"/>
              <a:gd name="connsiteY20" fmla="*/ 1000897 h 1210962"/>
              <a:gd name="connsiteX21" fmla="*/ 642551 w 691978"/>
              <a:gd name="connsiteY21" fmla="*/ 877330 h 1210962"/>
              <a:gd name="connsiteX22" fmla="*/ 667265 w 691978"/>
              <a:gd name="connsiteY22" fmla="*/ 753762 h 1210962"/>
              <a:gd name="connsiteX23" fmla="*/ 691978 w 691978"/>
              <a:gd name="connsiteY23" fmla="*/ 654908 h 1210962"/>
              <a:gd name="connsiteX24" fmla="*/ 667265 w 691978"/>
              <a:gd name="connsiteY24" fmla="*/ 395416 h 1210962"/>
              <a:gd name="connsiteX25" fmla="*/ 642551 w 691978"/>
              <a:gd name="connsiteY25" fmla="*/ 358346 h 1210962"/>
              <a:gd name="connsiteX26" fmla="*/ 605481 w 691978"/>
              <a:gd name="connsiteY26" fmla="*/ 259492 h 1210962"/>
              <a:gd name="connsiteX27" fmla="*/ 568411 w 691978"/>
              <a:gd name="connsiteY27" fmla="*/ 234778 h 1210962"/>
              <a:gd name="connsiteX28" fmla="*/ 481913 w 691978"/>
              <a:gd name="connsiteY28" fmla="*/ 123568 h 1210962"/>
              <a:gd name="connsiteX29" fmla="*/ 370703 w 691978"/>
              <a:gd name="connsiteY29" fmla="*/ 37070 h 1210962"/>
              <a:gd name="connsiteX30" fmla="*/ 308919 w 691978"/>
              <a:gd name="connsiteY30" fmla="*/ 24714 h 1210962"/>
              <a:gd name="connsiteX31" fmla="*/ 197708 w 691978"/>
              <a:gd name="connsiteY31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91978" h="1210962">
                <a:moveTo>
                  <a:pt x="197708" y="0"/>
                </a:moveTo>
                <a:lnTo>
                  <a:pt x="197708" y="0"/>
                </a:lnTo>
                <a:cubicBezTo>
                  <a:pt x="181232" y="32951"/>
                  <a:pt x="165922" y="66512"/>
                  <a:pt x="148281" y="98854"/>
                </a:cubicBezTo>
                <a:cubicBezTo>
                  <a:pt x="141170" y="111892"/>
                  <a:pt x="131438" y="123330"/>
                  <a:pt x="123567" y="135924"/>
                </a:cubicBezTo>
                <a:cubicBezTo>
                  <a:pt x="84780" y="197983"/>
                  <a:pt x="91286" y="188129"/>
                  <a:pt x="61784" y="247135"/>
                </a:cubicBezTo>
                <a:cubicBezTo>
                  <a:pt x="57665" y="275968"/>
                  <a:pt x="55976" y="305253"/>
                  <a:pt x="49427" y="333633"/>
                </a:cubicBezTo>
                <a:cubicBezTo>
                  <a:pt x="43569" y="359016"/>
                  <a:pt x="32198" y="382821"/>
                  <a:pt x="24713" y="407773"/>
                </a:cubicBezTo>
                <a:cubicBezTo>
                  <a:pt x="-21834" y="562931"/>
                  <a:pt x="41528" y="369689"/>
                  <a:pt x="0" y="494270"/>
                </a:cubicBezTo>
                <a:cubicBezTo>
                  <a:pt x="6239" y="625279"/>
                  <a:pt x="-2898" y="705098"/>
                  <a:pt x="24713" y="815546"/>
                </a:cubicBezTo>
                <a:cubicBezTo>
                  <a:pt x="27872" y="828182"/>
                  <a:pt x="31245" y="840966"/>
                  <a:pt x="37070" y="852616"/>
                </a:cubicBezTo>
                <a:cubicBezTo>
                  <a:pt x="47811" y="874098"/>
                  <a:pt x="61783" y="893805"/>
                  <a:pt x="74140" y="914400"/>
                </a:cubicBezTo>
                <a:cubicBezTo>
                  <a:pt x="78259" y="939114"/>
                  <a:pt x="76861" y="965414"/>
                  <a:pt x="86497" y="988541"/>
                </a:cubicBezTo>
                <a:cubicBezTo>
                  <a:pt x="97921" y="1015958"/>
                  <a:pt x="118103" y="1038920"/>
                  <a:pt x="135924" y="1062681"/>
                </a:cubicBezTo>
                <a:cubicBezTo>
                  <a:pt x="183479" y="1126088"/>
                  <a:pt x="158431" y="1097546"/>
                  <a:pt x="210065" y="1149178"/>
                </a:cubicBezTo>
                <a:cubicBezTo>
                  <a:pt x="214184" y="1161535"/>
                  <a:pt x="211823" y="1178678"/>
                  <a:pt x="222422" y="1186249"/>
                </a:cubicBezTo>
                <a:cubicBezTo>
                  <a:pt x="243620" y="1201390"/>
                  <a:pt x="296562" y="1210962"/>
                  <a:pt x="296562" y="1210962"/>
                </a:cubicBezTo>
                <a:cubicBezTo>
                  <a:pt x="325394" y="1206843"/>
                  <a:pt x="354960" y="1206269"/>
                  <a:pt x="383059" y="1198606"/>
                </a:cubicBezTo>
                <a:cubicBezTo>
                  <a:pt x="400830" y="1193759"/>
                  <a:pt x="416384" y="1182838"/>
                  <a:pt x="432486" y="1173892"/>
                </a:cubicBezTo>
                <a:cubicBezTo>
                  <a:pt x="477207" y="1149047"/>
                  <a:pt x="492712" y="1137861"/>
                  <a:pt x="531340" y="1112108"/>
                </a:cubicBezTo>
                <a:cubicBezTo>
                  <a:pt x="547816" y="1087395"/>
                  <a:pt x="571374" y="1066146"/>
                  <a:pt x="580767" y="1037968"/>
                </a:cubicBezTo>
                <a:cubicBezTo>
                  <a:pt x="584886" y="1025611"/>
                  <a:pt x="588448" y="1013054"/>
                  <a:pt x="593124" y="1000897"/>
                </a:cubicBezTo>
                <a:cubicBezTo>
                  <a:pt x="609049" y="959492"/>
                  <a:pt x="633851" y="920830"/>
                  <a:pt x="642551" y="877330"/>
                </a:cubicBezTo>
                <a:cubicBezTo>
                  <a:pt x="650789" y="836141"/>
                  <a:pt x="653982" y="793611"/>
                  <a:pt x="667265" y="753762"/>
                </a:cubicBezTo>
                <a:cubicBezTo>
                  <a:pt x="686264" y="696767"/>
                  <a:pt x="677068" y="729464"/>
                  <a:pt x="691978" y="654908"/>
                </a:cubicBezTo>
                <a:cubicBezTo>
                  <a:pt x="691354" y="646789"/>
                  <a:pt x="677454" y="432776"/>
                  <a:pt x="667265" y="395416"/>
                </a:cubicBezTo>
                <a:cubicBezTo>
                  <a:pt x="663357" y="381088"/>
                  <a:pt x="650789" y="370703"/>
                  <a:pt x="642551" y="358346"/>
                </a:cubicBezTo>
                <a:cubicBezTo>
                  <a:pt x="633710" y="314141"/>
                  <a:pt x="637298" y="291310"/>
                  <a:pt x="605481" y="259492"/>
                </a:cubicBezTo>
                <a:cubicBezTo>
                  <a:pt x="594980" y="248991"/>
                  <a:pt x="580768" y="243016"/>
                  <a:pt x="568411" y="234778"/>
                </a:cubicBezTo>
                <a:cubicBezTo>
                  <a:pt x="545001" y="164551"/>
                  <a:pt x="565265" y="206920"/>
                  <a:pt x="481913" y="123568"/>
                </a:cubicBezTo>
                <a:cubicBezTo>
                  <a:pt x="454275" y="95930"/>
                  <a:pt x="407655" y="44460"/>
                  <a:pt x="370703" y="37070"/>
                </a:cubicBezTo>
                <a:cubicBezTo>
                  <a:pt x="350108" y="32951"/>
                  <a:pt x="329881" y="26024"/>
                  <a:pt x="308919" y="24714"/>
                </a:cubicBezTo>
                <a:cubicBezTo>
                  <a:pt x="263699" y="21888"/>
                  <a:pt x="216243" y="4119"/>
                  <a:pt x="197708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5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altLang="zh-CN" dirty="0" smtClean="0"/>
              <a:t>Features</a:t>
            </a:r>
            <a:r>
              <a:rPr lang="pt-BR" dirty="0" smtClean="0"/>
              <a:t> x </a:t>
            </a:r>
            <a:r>
              <a:rPr lang="en-US" dirty="0" smtClean="0"/>
              <a:t>Feature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880576"/>
              </p:ext>
            </p:extLst>
          </p:nvPr>
        </p:nvGraphicFramePr>
        <p:xfrm>
          <a:off x="323528" y="2276872"/>
          <a:ext cx="8208911" cy="316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63"/>
                <a:gridCol w="1017548"/>
                <a:gridCol w="1410944"/>
                <a:gridCol w="1368152"/>
                <a:gridCol w="1368152"/>
                <a:gridCol w="136815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Requirement/</a:t>
                      </a:r>
                      <a:r>
                        <a:rPr lang="pt-BR" baseline="0" dirty="0" smtClean="0"/>
                        <a:t> Requirement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Req1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/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Req4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17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dirty="0" smtClean="0"/>
              <a:t>Code </a:t>
            </a:r>
            <a:r>
              <a:rPr lang="en-US" altLang="zh-CN" dirty="0" smtClean="0"/>
              <a:t>Dependency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077038"/>
              </p:ext>
            </p:extLst>
          </p:nvPr>
        </p:nvGraphicFramePr>
        <p:xfrm>
          <a:off x="323528" y="2276872"/>
          <a:ext cx="8208911" cy="315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63"/>
                <a:gridCol w="1017548"/>
                <a:gridCol w="1410944"/>
                <a:gridCol w="1368152"/>
                <a:gridCol w="1368152"/>
                <a:gridCol w="136815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Code/Code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α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Ω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μ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Afferent #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α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Ω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μ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5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altLang="zh-CN" dirty="0" smtClean="0"/>
              <a:t>Bugs</a:t>
            </a:r>
            <a:r>
              <a:rPr lang="pt-BR" dirty="0" smtClean="0"/>
              <a:t> x </a:t>
            </a:r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289494"/>
              </p:ext>
            </p:extLst>
          </p:nvPr>
        </p:nvGraphicFramePr>
        <p:xfrm>
          <a:off x="323528" y="2276872"/>
          <a:ext cx="8208910" cy="316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720045"/>
                <a:gridCol w="1693133"/>
                <a:gridCol w="1641782"/>
                <a:gridCol w="164178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Bugs/Requirments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Req4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Bz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240" y="1524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Diagonal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7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smtClean="0"/>
              <a:t>Dependency Matrix </a:t>
            </a:r>
            <a:br>
              <a:rPr lang="pt-BR" sz="2200" dirty="0" smtClean="0"/>
            </a:br>
            <a:r>
              <a:rPr lang="en-US" altLang="zh-CN" dirty="0" smtClean="0"/>
              <a:t>Bugs</a:t>
            </a:r>
            <a:r>
              <a:rPr lang="pt-BR" dirty="0" smtClean="0"/>
              <a:t> x </a:t>
            </a:r>
            <a:r>
              <a:rPr lang="en-US" dirty="0" smtClean="0"/>
              <a:t>Code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672458"/>
              </p:ext>
            </p:extLst>
          </p:nvPr>
        </p:nvGraphicFramePr>
        <p:xfrm>
          <a:off x="323528" y="2276872"/>
          <a:ext cx="8208910" cy="315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55"/>
                <a:gridCol w="1221058"/>
                <a:gridCol w="1693133"/>
                <a:gridCol w="1641782"/>
                <a:gridCol w="164178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Bugs/Code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α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Ω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μ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Bz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6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Criteria</a:t>
            </a:r>
            <a:r>
              <a:rPr lang="pt-BR" dirty="0" smtClean="0"/>
              <a:t> for </a:t>
            </a:r>
            <a:r>
              <a:rPr lang="pt-BR" dirty="0" err="1" smtClean="0"/>
              <a:t>prioritizing</a:t>
            </a:r>
            <a:r>
              <a:rPr lang="pt-BR" dirty="0" smtClean="0"/>
              <a:t> bugs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cases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Case </a:t>
            </a:r>
            <a:r>
              <a:rPr lang="pt-BR" dirty="0" err="1" smtClean="0"/>
              <a:t>Study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Possible</a:t>
            </a:r>
            <a:r>
              <a:rPr lang="pt-BR" dirty="0" smtClean="0"/>
              <a:t> </a:t>
            </a:r>
            <a:r>
              <a:rPr lang="pt-BR" dirty="0" err="1" smtClean="0"/>
              <a:t>Options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3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>
            <a:normAutofit/>
          </a:bodyPr>
          <a:lstStyle/>
          <a:p>
            <a:r>
              <a:rPr lang="pt-BR" sz="3600" dirty="0" err="1" smtClean="0"/>
              <a:t>Traditional</a:t>
            </a:r>
            <a:r>
              <a:rPr lang="pt-BR" sz="3600" dirty="0" smtClean="0"/>
              <a:t> Approaches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Cost-based </a:t>
            </a:r>
          </a:p>
          <a:p>
            <a:pPr lvl="2"/>
            <a:r>
              <a:rPr lang="pt-BR" dirty="0" smtClean="0"/>
              <a:t>Choose the most complex or simplest bugs to attack</a:t>
            </a:r>
          </a:p>
          <a:p>
            <a:pPr lvl="3"/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Code ownership</a:t>
            </a:r>
            <a:r>
              <a:rPr lang="pt-BR" dirty="0"/>
              <a:t> </a:t>
            </a:r>
            <a:r>
              <a:rPr lang="pt-BR" dirty="0" smtClean="0"/>
              <a:t>and programmer availability</a:t>
            </a:r>
          </a:p>
          <a:p>
            <a:pPr lvl="2"/>
            <a:r>
              <a:rPr lang="en-US" i="1" dirty="0"/>
              <a:t>“Not My Bug!” and Other Reasons for </a:t>
            </a:r>
            <a:r>
              <a:rPr lang="en-US" i="1" dirty="0" smtClean="0"/>
              <a:t>Software </a:t>
            </a:r>
            <a:r>
              <a:rPr lang="pt-BR" i="1" dirty="0" smtClean="0"/>
              <a:t>Bug </a:t>
            </a:r>
            <a:r>
              <a:rPr lang="pt-BR" i="1" dirty="0" err="1"/>
              <a:t>Report</a:t>
            </a:r>
            <a:r>
              <a:rPr lang="pt-BR" i="1" dirty="0"/>
              <a:t> </a:t>
            </a:r>
            <a:r>
              <a:rPr lang="pt-BR" i="1" dirty="0" err="1"/>
              <a:t>Reassignments</a:t>
            </a:r>
            <a:r>
              <a:rPr lang="pt-BR" i="1" dirty="0"/>
              <a:t>, </a:t>
            </a:r>
            <a:r>
              <a:rPr lang="pt-BR" i="1" dirty="0" smtClean="0"/>
              <a:t>2011</a:t>
            </a:r>
            <a:endParaRPr lang="en-US" i="1" dirty="0"/>
          </a:p>
          <a:p>
            <a:pPr lvl="2"/>
            <a:r>
              <a:rPr lang="en-US" i="1" dirty="0"/>
              <a:t>Who Should Fix This Bug?, </a:t>
            </a:r>
            <a:r>
              <a:rPr lang="en-US" i="1" dirty="0" smtClean="0"/>
              <a:t>2006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Maximize high </a:t>
            </a:r>
            <a:r>
              <a:rPr lang="pt-BR" dirty="0" err="1" smtClean="0"/>
              <a:t>in-degree</a:t>
            </a:r>
            <a:r>
              <a:rPr lang="pt-BR" dirty="0" smtClean="0"/>
              <a:t> </a:t>
            </a:r>
            <a:r>
              <a:rPr lang="pt-BR" dirty="0" err="1" smtClean="0"/>
              <a:t>artifacts</a:t>
            </a:r>
            <a:endParaRPr lang="pt-BR" dirty="0"/>
          </a:p>
          <a:p>
            <a:pPr lvl="1"/>
            <a:r>
              <a:rPr lang="pt-BR" dirty="0" err="1" smtClean="0"/>
              <a:t>Feature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948" y="4077072"/>
            <a:ext cx="486454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9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Alternative</a:t>
            </a:r>
            <a:r>
              <a:rPr lang="pt-BR" dirty="0" smtClean="0"/>
              <a:t> Approaches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Satisfaction</a:t>
            </a:r>
            <a:r>
              <a:rPr lang="pt-BR" dirty="0"/>
              <a:t> </a:t>
            </a:r>
            <a:r>
              <a:rPr lang="pt-BR" dirty="0" err="1" smtClean="0"/>
              <a:t>Criteria</a:t>
            </a:r>
            <a:endParaRPr lang="pt-BR" dirty="0" smtClean="0"/>
          </a:p>
          <a:p>
            <a:pPr lvl="1"/>
            <a:r>
              <a:rPr lang="en-US" dirty="0" smtClean="0"/>
              <a:t>Goal </a:t>
            </a:r>
            <a:r>
              <a:rPr lang="en-US" dirty="0"/>
              <a:t>priority: [A ,B ,C]</a:t>
            </a:r>
          </a:p>
          <a:p>
            <a:pPr lvl="1"/>
            <a:r>
              <a:rPr lang="en-US" dirty="0"/>
              <a:t>Therefore, looking at Traceability Summary Matrix, the bus priority would be:  </a:t>
            </a:r>
            <a:r>
              <a:rPr lang="en-US" dirty="0">
                <a:solidFill>
                  <a:schemeClr val="tx2"/>
                </a:solidFill>
              </a:rPr>
              <a:t>([</a:t>
            </a:r>
            <a:r>
              <a:rPr lang="en-US" dirty="0" err="1">
                <a:solidFill>
                  <a:schemeClr val="tx2"/>
                </a:solidFill>
              </a:rPr>
              <a:t>Bz</a:t>
            </a:r>
            <a:r>
              <a:rPr lang="en-US" dirty="0">
                <a:solidFill>
                  <a:schemeClr val="tx2"/>
                </a:solidFill>
              </a:rPr>
              <a:t>], [</a:t>
            </a:r>
            <a:r>
              <a:rPr lang="en-US" dirty="0" err="1">
                <a:solidFill>
                  <a:schemeClr val="tx2"/>
                </a:solidFill>
              </a:rPr>
              <a:t>Bw,By</a:t>
            </a:r>
            <a:r>
              <a:rPr lang="en-US" dirty="0">
                <a:solidFill>
                  <a:schemeClr val="tx2"/>
                </a:solidFill>
              </a:rPr>
              <a:t>],[</a:t>
            </a:r>
            <a:r>
              <a:rPr lang="en-US" dirty="0" err="1">
                <a:solidFill>
                  <a:schemeClr val="tx2"/>
                </a:solidFill>
              </a:rPr>
              <a:t>Bx</a:t>
            </a:r>
            <a:r>
              <a:rPr lang="en-US" dirty="0">
                <a:solidFill>
                  <a:schemeClr val="tx2"/>
                </a:solidFill>
              </a:rPr>
              <a:t>])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 err="1"/>
              <a:t>Robustness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Reliability</a:t>
            </a:r>
            <a:endParaRPr lang="pt-BR" dirty="0" smtClean="0"/>
          </a:p>
          <a:p>
            <a:pPr lvl="1"/>
            <a:r>
              <a:rPr lang="en-US" dirty="0"/>
              <a:t>Use Feature Dependency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dding </a:t>
            </a:r>
            <a:r>
              <a:rPr lang="en-US" dirty="0"/>
              <a:t>the features with more </a:t>
            </a:r>
            <a:r>
              <a:rPr lang="en-US" dirty="0" err="1"/>
              <a:t>dependendants</a:t>
            </a:r>
            <a:r>
              <a:rPr lang="en-US" dirty="0"/>
              <a:t> (high in-degree), we get the following priority:  </a:t>
            </a:r>
            <a:r>
              <a:rPr lang="en-US" dirty="0">
                <a:solidFill>
                  <a:schemeClr val="tx2"/>
                </a:solidFill>
              </a:rPr>
              <a:t>([</a:t>
            </a:r>
            <a:r>
              <a:rPr lang="en-US" dirty="0" err="1">
                <a:solidFill>
                  <a:schemeClr val="tx2"/>
                </a:solidFill>
              </a:rPr>
              <a:t>Bw</a:t>
            </a:r>
            <a:r>
              <a:rPr lang="en-US" dirty="0">
                <a:solidFill>
                  <a:schemeClr val="tx2"/>
                </a:solidFill>
              </a:rPr>
              <a:t>], [By],[</a:t>
            </a:r>
            <a:r>
              <a:rPr lang="en-US" dirty="0" err="1">
                <a:solidFill>
                  <a:schemeClr val="tx2"/>
                </a:solidFill>
              </a:rPr>
              <a:t>Bx</a:t>
            </a:r>
            <a:r>
              <a:rPr lang="en-US" dirty="0">
                <a:solidFill>
                  <a:schemeClr val="tx2"/>
                </a:solidFill>
              </a:rPr>
              <a:t>],[</a:t>
            </a:r>
            <a:r>
              <a:rPr lang="en-US" dirty="0" err="1">
                <a:solidFill>
                  <a:schemeClr val="tx2"/>
                </a:solidFill>
              </a:rPr>
              <a:t>Bz</a:t>
            </a:r>
            <a:r>
              <a:rPr lang="en-US" dirty="0">
                <a:solidFill>
                  <a:schemeClr val="tx2"/>
                </a:solidFill>
              </a:rPr>
              <a:t>])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dirty="0"/>
              <a:t>Minimize </a:t>
            </a:r>
            <a:r>
              <a:rPr lang="pt-BR" dirty="0" err="1"/>
              <a:t>Concurrency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Code x Feature </a:t>
            </a:r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for some code a vertical dependency (code based) while for others a horizontal dependency (feature based)</a:t>
            </a:r>
          </a:p>
          <a:p>
            <a:pPr lvl="1"/>
            <a:r>
              <a:rPr lang="en-US" dirty="0"/>
              <a:t>We get the following priority:  </a:t>
            </a:r>
            <a:r>
              <a:rPr lang="en-US" dirty="0">
                <a:solidFill>
                  <a:schemeClr val="tx2"/>
                </a:solidFill>
              </a:rPr>
              <a:t>([</a:t>
            </a:r>
            <a:r>
              <a:rPr lang="en-US" dirty="0" err="1">
                <a:solidFill>
                  <a:schemeClr val="tx2"/>
                </a:solidFill>
              </a:rPr>
              <a:t>Bx</a:t>
            </a:r>
            <a:r>
              <a:rPr lang="en-US" dirty="0">
                <a:solidFill>
                  <a:schemeClr val="tx2"/>
                </a:solidFill>
              </a:rPr>
              <a:t>], [</a:t>
            </a:r>
            <a:r>
              <a:rPr lang="en-US" dirty="0" err="1">
                <a:solidFill>
                  <a:schemeClr val="tx2"/>
                </a:solidFill>
              </a:rPr>
              <a:t>By,Bw</a:t>
            </a:r>
            <a:r>
              <a:rPr lang="en-US" dirty="0">
                <a:solidFill>
                  <a:schemeClr val="tx2"/>
                </a:solidFill>
              </a:rPr>
              <a:t>],[</a:t>
            </a:r>
            <a:r>
              <a:rPr lang="en-US" dirty="0" err="1">
                <a:solidFill>
                  <a:schemeClr val="tx2"/>
                </a:solidFill>
              </a:rPr>
              <a:t>Bz</a:t>
            </a:r>
            <a:r>
              <a:rPr lang="en-US" dirty="0">
                <a:solidFill>
                  <a:schemeClr val="tx2"/>
                </a:solidFill>
              </a:rPr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14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Autofit/>
          </a:bodyPr>
          <a:lstStyle/>
          <a:p>
            <a:r>
              <a:rPr lang="pt-BR" sz="2800" dirty="0" smtClean="0"/>
              <a:t>Distribution of Issues in Test and Bug Sequencing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5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Summary of Sequences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6088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1193264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Bx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By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Bw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 In-Degree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Bz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 User</a:t>
                      </a:r>
                      <a:r>
                        <a:rPr lang="pt-BR" baseline="0" dirty="0" smtClean="0"/>
                        <a:t> Satisf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5 Robust/Reliab.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Bz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 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 smtClean="0"/>
                        <a:t>Bx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Bz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Inspiration</a:t>
            </a:r>
            <a:r>
              <a:rPr lang="pt-BR" dirty="0" smtClean="0"/>
              <a:t> </a:t>
            </a:r>
            <a:r>
              <a:rPr lang="pt-BR" dirty="0" err="1" smtClean="0"/>
              <a:t>through</a:t>
            </a:r>
            <a:r>
              <a:rPr lang="pt-BR" dirty="0" smtClean="0"/>
              <a:t> </a:t>
            </a:r>
            <a:r>
              <a:rPr lang="pt-BR" dirty="0" err="1" smtClean="0"/>
              <a:t>counterpointing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7271" y="1508212"/>
            <a:ext cx="1798196" cy="2233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u="sng" dirty="0" err="1" smtClean="0"/>
              <a:t>Model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Privileges</a:t>
            </a:r>
            <a:r>
              <a:rPr lang="pt-BR" dirty="0" smtClean="0"/>
              <a:t>:  </a:t>
            </a:r>
            <a:r>
              <a:rPr lang="pt-BR" dirty="0" err="1" smtClean="0">
                <a:solidFill>
                  <a:schemeClr val="dk1"/>
                </a:solidFill>
              </a:rPr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Assynchronous</a:t>
            </a:r>
            <a:r>
              <a:rPr lang="pt-BR" dirty="0" smtClean="0"/>
              <a:t> </a:t>
            </a:r>
            <a:r>
              <a:rPr lang="pt-BR" dirty="0" err="1" smtClean="0"/>
              <a:t>Aspects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Requirements</a:t>
            </a:r>
            <a:r>
              <a:rPr lang="pt-BR" dirty="0" smtClean="0"/>
              <a:t> </a:t>
            </a:r>
            <a:r>
              <a:rPr lang="pt-BR" dirty="0" err="1" smtClean="0"/>
              <a:t>Artifacts</a:t>
            </a:r>
            <a:endParaRPr lang="pt-BR" dirty="0" smtClean="0">
              <a:solidFill>
                <a:schemeClr val="dk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2807" y="1326088"/>
            <a:ext cx="5472608" cy="24160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Bug Assignment based on Expertise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“Not My Bug!” and Other Reasons for Software</a:t>
            </a:r>
          </a:p>
          <a:p>
            <a:pPr algn="ctr"/>
            <a:r>
              <a:rPr lang="pt-BR" sz="1600" i="1" dirty="0">
                <a:solidFill>
                  <a:schemeClr val="tx1"/>
                </a:solidFill>
              </a:rPr>
              <a:t>Bug </a:t>
            </a:r>
            <a:r>
              <a:rPr lang="pt-BR" sz="1600" i="1" dirty="0" err="1">
                <a:solidFill>
                  <a:schemeClr val="tx1"/>
                </a:solidFill>
              </a:rPr>
              <a:t>Report</a:t>
            </a:r>
            <a:r>
              <a:rPr lang="pt-BR" sz="1600" i="1" dirty="0">
                <a:solidFill>
                  <a:schemeClr val="tx1"/>
                </a:solidFill>
              </a:rPr>
              <a:t> </a:t>
            </a:r>
            <a:r>
              <a:rPr lang="pt-BR" sz="1600" i="1" dirty="0" err="1">
                <a:solidFill>
                  <a:schemeClr val="tx1"/>
                </a:solidFill>
              </a:rPr>
              <a:t>Reassignments</a:t>
            </a:r>
            <a:r>
              <a:rPr lang="pt-BR" sz="1600" i="1" dirty="0">
                <a:solidFill>
                  <a:schemeClr val="tx1"/>
                </a:solidFill>
              </a:rPr>
              <a:t>, 2011</a:t>
            </a:r>
          </a:p>
          <a:p>
            <a:pPr algn="ctr"/>
            <a:endParaRPr lang="en-US" sz="1600" i="1" dirty="0">
              <a:solidFill>
                <a:schemeClr val="tx1"/>
              </a:solidFill>
            </a:endParaRP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Who Should Fix This Bug?, 2006</a:t>
            </a:r>
            <a:endParaRPr lang="pt-BR" sz="1600" i="1" dirty="0">
              <a:solidFill>
                <a:schemeClr val="tx1"/>
              </a:solidFill>
            </a:endParaRPr>
          </a:p>
          <a:p>
            <a:pPr algn="ctr"/>
            <a:endParaRPr lang="en-US" sz="1600" i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Scenario-driven?</a:t>
            </a:r>
          </a:p>
          <a:p>
            <a:pPr algn="ctr"/>
            <a:r>
              <a:rPr lang="en-US" sz="1600" i="1" dirty="0" smtClean="0">
                <a:solidFill>
                  <a:schemeClr val="tx1"/>
                </a:solidFill>
              </a:rPr>
              <a:t>Scenario-driven </a:t>
            </a:r>
            <a:r>
              <a:rPr lang="en-US" sz="1600" i="1" dirty="0">
                <a:solidFill>
                  <a:schemeClr val="tx1"/>
                </a:solidFill>
              </a:rPr>
              <a:t>Specification-based Testing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against Goals and </a:t>
            </a:r>
            <a:r>
              <a:rPr lang="en-US" sz="1600" i="1" dirty="0" smtClean="0">
                <a:solidFill>
                  <a:schemeClr val="tx1"/>
                </a:solidFill>
              </a:rPr>
              <a:t>Requirements, 2010</a:t>
            </a:r>
            <a:endParaRPr lang="pt-BR" sz="1600" i="1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>
            <a:stCxn id="4" idx="3"/>
            <a:endCxn id="5" idx="1"/>
          </p:cNvCxnSpPr>
          <p:nvPr/>
        </p:nvCxnSpPr>
        <p:spPr>
          <a:xfrm flipV="1">
            <a:off x="2295467" y="2534136"/>
            <a:ext cx="897340" cy="91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569020" y="4311098"/>
            <a:ext cx="1800201" cy="190821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u="sng" dirty="0" err="1" smtClean="0"/>
              <a:t>Model</a:t>
            </a:r>
            <a:r>
              <a:rPr lang="pt-BR" b="1" u="sng" dirty="0" smtClean="0"/>
              <a:t> </a:t>
            </a:r>
            <a:r>
              <a:rPr lang="pt-BR" b="1" u="sng" dirty="0" err="1" smtClean="0"/>
              <a:t>Privileges</a:t>
            </a:r>
            <a:r>
              <a:rPr lang="pt-BR" b="1" u="sng" dirty="0" smtClean="0"/>
              <a:t> : </a:t>
            </a:r>
            <a:r>
              <a:rPr lang="pt-BR" dirty="0" err="1" smtClean="0"/>
              <a:t>Dynamic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Synchronous</a:t>
            </a:r>
            <a:r>
              <a:rPr lang="pt-BR" dirty="0" smtClean="0"/>
              <a:t> </a:t>
            </a:r>
            <a:r>
              <a:rPr lang="pt-BR" dirty="0" err="1" smtClean="0"/>
              <a:t>Aspects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3252458" y="3789040"/>
            <a:ext cx="5616624" cy="295232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What is the best Sequence for Testing and Fixing, </a:t>
            </a:r>
            <a:r>
              <a:rPr lang="en-US" b="1" u="sng" dirty="0" smtClean="0"/>
              <a:t>Now</a:t>
            </a:r>
            <a:r>
              <a:rPr lang="en-US" b="1" dirty="0" smtClean="0"/>
              <a:t>?</a:t>
            </a:r>
          </a:p>
          <a:p>
            <a:pPr algn="ctr"/>
            <a:endParaRPr lang="en-US" b="1" dirty="0"/>
          </a:p>
          <a:p>
            <a:pPr algn="ctr"/>
            <a:r>
              <a:rPr lang="en-US" sz="1600" i="1" dirty="0" smtClean="0"/>
              <a:t>MbSRT2</a:t>
            </a:r>
            <a:r>
              <a:rPr lang="en-US" sz="1600" i="1" dirty="0"/>
              <a:t>: Model-based Selective Regression Testing with Traceability, 2010</a:t>
            </a:r>
          </a:p>
          <a:p>
            <a:pPr algn="ctr"/>
            <a:endParaRPr lang="en-US" b="1" dirty="0" smtClean="0"/>
          </a:p>
          <a:p>
            <a:pPr algn="ctr"/>
            <a:r>
              <a:rPr lang="en-US" sz="1600" i="1" dirty="0" smtClean="0"/>
              <a:t>Communication</a:t>
            </a:r>
            <a:r>
              <a:rPr lang="en-US" sz="1600" i="1" dirty="0"/>
              <a:t>, Collaboration, and Bugs: The </a:t>
            </a:r>
            <a:r>
              <a:rPr lang="en-US" sz="1600" i="1" dirty="0" smtClean="0"/>
              <a:t>Social Nature </a:t>
            </a:r>
            <a:r>
              <a:rPr lang="en-US" sz="1600" i="1" dirty="0"/>
              <a:t>of Issue Tracking in Small, Collocated </a:t>
            </a:r>
            <a:r>
              <a:rPr lang="en-US" sz="1600" i="1" dirty="0" smtClean="0"/>
              <a:t>Teams, 2010</a:t>
            </a:r>
          </a:p>
          <a:p>
            <a:pPr algn="ctr"/>
            <a:endParaRPr lang="en-US" b="1" dirty="0"/>
          </a:p>
          <a:p>
            <a:pPr algn="ctr"/>
            <a:r>
              <a:rPr lang="en-US" sz="1600" i="1" dirty="0"/>
              <a:t>A Visual Traceability Modeling </a:t>
            </a:r>
            <a:r>
              <a:rPr lang="en-US" sz="1600" i="1" dirty="0" smtClean="0"/>
              <a:t>Language, 2010</a:t>
            </a:r>
          </a:p>
          <a:p>
            <a:endParaRPr lang="en-US" b="1" dirty="0"/>
          </a:p>
        </p:txBody>
      </p:sp>
      <p:cxnSp>
        <p:nvCxnSpPr>
          <p:cNvPr id="40" name="Conector de seta reta 39"/>
          <p:cNvCxnSpPr>
            <a:stCxn id="8" idx="3"/>
            <a:endCxn id="22" idx="1"/>
          </p:cNvCxnSpPr>
          <p:nvPr/>
        </p:nvCxnSpPr>
        <p:spPr>
          <a:xfrm>
            <a:off x="2369221" y="5265204"/>
            <a:ext cx="883237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6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Graph of Dependencies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7" y="1700808"/>
            <a:ext cx="7596336" cy="42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dirty="0" err="1" smtClean="0"/>
              <a:t>Summary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en-US" dirty="0" smtClean="0"/>
              <a:t>Bug Traceability to Artifacts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042428"/>
              </p:ext>
            </p:extLst>
          </p:nvPr>
        </p:nvGraphicFramePr>
        <p:xfrm>
          <a:off x="323528" y="2276872"/>
          <a:ext cx="8208910" cy="315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155"/>
                <a:gridCol w="1221058"/>
                <a:gridCol w="1693133"/>
                <a:gridCol w="1641782"/>
                <a:gridCol w="1641782"/>
              </a:tblGrid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Bugs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Bx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α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By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</a:t>
                      </a:r>
                      <a:r>
                        <a:rPr lang="pt-BR" baseline="0" dirty="0" smtClean="0"/>
                        <a:t> 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Bw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β, Ω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en-US" dirty="0"/>
                    </a:p>
                  </a:txBody>
                  <a:tcPr anchor="ctr" anchorCtr="1"/>
                </a:tc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Bz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μ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Evolve a model during requirements engineering in order to influence decision making during the test phase, in regards to:</a:t>
            </a:r>
          </a:p>
          <a:p>
            <a:endParaRPr lang="pt-BR" sz="2800" dirty="0" smtClean="0"/>
          </a:p>
          <a:p>
            <a:pPr lvl="1"/>
            <a:r>
              <a:rPr lang="pt-BR" sz="2800" dirty="0" smtClean="0"/>
              <a:t>Test selection and execution</a:t>
            </a:r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Bug prioritization and sequencing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Goal</a:t>
            </a:r>
            <a:r>
              <a:rPr lang="pt-BR" dirty="0"/>
              <a:t>: an objective a user wish to attain with the </a:t>
            </a:r>
            <a:r>
              <a:rPr lang="pt-BR" dirty="0" smtClean="0"/>
              <a:t>system</a:t>
            </a:r>
          </a:p>
          <a:p>
            <a:r>
              <a:rPr lang="pt-BR" u="sng" dirty="0" smtClean="0"/>
              <a:t>Scenario</a:t>
            </a:r>
            <a:r>
              <a:rPr lang="pt-BR" dirty="0" smtClean="0"/>
              <a:t>: description of actions, responsibilities and actors</a:t>
            </a:r>
          </a:p>
          <a:p>
            <a:r>
              <a:rPr lang="pt-BR" u="sng" dirty="0" smtClean="0"/>
              <a:t>Features</a:t>
            </a:r>
            <a:r>
              <a:rPr lang="pt-BR" dirty="0" smtClean="0"/>
              <a:t>: functionalities accessible by the user</a:t>
            </a:r>
          </a:p>
          <a:p>
            <a:r>
              <a:rPr lang="pt-BR" u="sng" dirty="0" smtClean="0"/>
              <a:t>Code</a:t>
            </a:r>
            <a:r>
              <a:rPr lang="pt-BR" dirty="0" smtClean="0"/>
              <a:t>: classes or methods</a:t>
            </a:r>
          </a:p>
          <a:p>
            <a:r>
              <a:rPr lang="pt-BR" u="sng" dirty="0" smtClean="0"/>
              <a:t>Bug</a:t>
            </a:r>
            <a:r>
              <a:rPr lang="pt-BR" dirty="0" smtClean="0"/>
              <a:t>: defect identified while executing a test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Changes </a:t>
            </a:r>
            <a:r>
              <a:rPr lang="pt-BR" dirty="0"/>
              <a:t>should happen in the model before they are effected in the code and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Each bug is associated to a single feature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Features depend on each other based on shared code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Scenarios may be realized by more than one feature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Scenarios may share features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Goals may be realized by more than one scenario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Goals may share scenarios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Self-</a:t>
            </a:r>
            <a:r>
              <a:rPr lang="pt-BR" dirty="0" err="1" smtClean="0"/>
              <a:t>Dependency</a:t>
            </a:r>
            <a:r>
              <a:rPr lang="pt-BR" dirty="0" smtClean="0"/>
              <a:t> </a:t>
            </a:r>
            <a:r>
              <a:rPr lang="pt-BR" dirty="0" err="1" smtClean="0"/>
              <a:t>Matrices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Represent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relation</a:t>
            </a:r>
            <a:r>
              <a:rPr lang="pt-BR" dirty="0" smtClean="0"/>
              <a:t> </a:t>
            </a:r>
            <a:r>
              <a:rPr lang="pt-BR" dirty="0" err="1" smtClean="0"/>
              <a:t>among</a:t>
            </a:r>
            <a:r>
              <a:rPr lang="pt-BR" dirty="0" smtClean="0"/>
              <a:t> </a:t>
            </a:r>
            <a:r>
              <a:rPr lang="pt-BR" dirty="0" err="1" smtClean="0"/>
              <a:t>adjascent</a:t>
            </a:r>
            <a:r>
              <a:rPr lang="pt-BR" dirty="0" smtClean="0"/>
              <a:t> sets, for </a:t>
            </a:r>
            <a:r>
              <a:rPr lang="pt-BR" dirty="0" err="1" smtClean="0"/>
              <a:t>example</a:t>
            </a:r>
            <a:r>
              <a:rPr lang="pt-BR" dirty="0" smtClean="0"/>
              <a:t>, </a:t>
            </a:r>
            <a:r>
              <a:rPr lang="pt-BR" dirty="0" err="1" smtClean="0"/>
              <a:t>goals</a:t>
            </a:r>
            <a:r>
              <a:rPr lang="pt-BR" dirty="0" smtClean="0"/>
              <a:t> x </a:t>
            </a:r>
            <a:r>
              <a:rPr lang="pt-BR" dirty="0" err="1" smtClean="0"/>
              <a:t>features</a:t>
            </a:r>
            <a:r>
              <a:rPr lang="pt-BR" dirty="0" smtClean="0"/>
              <a:t>, </a:t>
            </a:r>
            <a:r>
              <a:rPr lang="pt-BR" dirty="0" err="1" smtClean="0"/>
              <a:t>features</a:t>
            </a:r>
            <a:r>
              <a:rPr lang="pt-BR" dirty="0" smtClean="0"/>
              <a:t> x </a:t>
            </a:r>
            <a:r>
              <a:rPr lang="pt-BR" dirty="0" err="1" smtClean="0"/>
              <a:t>code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94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230</TotalTime>
  <Words>732</Words>
  <Application>Microsoft Office PowerPoint</Application>
  <PresentationFormat>On-screen Show (4:3)</PresentationFormat>
  <Paragraphs>314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Model-Based for Traceability and Prioritization of Defects</vt:lpstr>
      <vt:lpstr>Distribution of Issues in Test and Bug Sequencing</vt:lpstr>
      <vt:lpstr>Inspiration through counterpointing</vt:lpstr>
      <vt:lpstr>Graph of Dependencies</vt:lpstr>
      <vt:lpstr>PowerPoint Presentation</vt:lpstr>
      <vt:lpstr>Objective</vt:lpstr>
      <vt:lpstr>Glossary</vt:lpstr>
      <vt:lpstr>Assumptions</vt:lpstr>
      <vt:lpstr>Self-Dependency Matrices</vt:lpstr>
      <vt:lpstr>Dependency Matrix  Goals x 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Criteria for prioritizing bugs and test cases</vt:lpstr>
      <vt:lpstr>Traditional Approaches</vt:lpstr>
      <vt:lpstr>Alternative Approaches </vt:lpstr>
      <vt:lpstr>Summary of Sequences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Prioritization of Defects</dc:title>
  <dc:creator>vv</dc:creator>
  <cp:lastModifiedBy>vv</cp:lastModifiedBy>
  <cp:revision>26</cp:revision>
  <dcterms:created xsi:type="dcterms:W3CDTF">2012-11-06T01:13:55Z</dcterms:created>
  <dcterms:modified xsi:type="dcterms:W3CDTF">2012-12-12T22:33:44Z</dcterms:modified>
</cp:coreProperties>
</file>