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97158" autoAdjust="0"/>
  </p:normalViewPr>
  <p:slideViewPr>
    <p:cSldViewPr>
      <p:cViewPr>
        <p:scale>
          <a:sx n="90" d="100"/>
          <a:sy n="90" d="100"/>
        </p:scale>
        <p:origin x="-984" y="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ristian%20Adriano\Dropbox\WritingPapers\TraceabilityModelForSystemStabilization\SurveyResultsNCharts%20-%20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4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 smtClean="0"/>
              <a:t>Bugs</a:t>
            </a:r>
            <a:r>
              <a:rPr lang="en-US" baseline="0" dirty="0" smtClean="0"/>
              <a:t> Opened and Fixed per Day</a:t>
            </a:r>
            <a:endParaRPr lang="en-US" dirty="0"/>
          </a:p>
        </c:rich>
      </c:tx>
      <c:layout/>
      <c:overlay val="0"/>
      <c:spPr>
        <a:noFill/>
        <a:ln w="3148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5536480575179985E-2"/>
          <c:y val="0.21067384711626075"/>
          <c:w val="0.88146502904079738"/>
          <c:h val="0.46233500605170469"/>
        </c:manualLayout>
      </c:layout>
      <c:lineChart>
        <c:grouping val="standard"/>
        <c:varyColors val="0"/>
        <c:ser>
          <c:idx val="1"/>
          <c:order val="0"/>
          <c:tx>
            <c:strRef>
              <c:f>'Visão Dinâmica'!$C$6</c:f>
              <c:strCache>
                <c:ptCount val="1"/>
                <c:pt idx="0">
                  <c:v>Opened</c:v>
                </c:pt>
              </c:strCache>
            </c:strRef>
          </c:tx>
          <c:spPr>
            <a:ln w="19050">
              <a:solidFill>
                <a:srgbClr val="FF0000"/>
              </a:solidFill>
              <a:prstDash val="solid"/>
            </a:ln>
          </c:spPr>
          <c:marker>
            <c:symbol val="square"/>
            <c:size val="8"/>
            <c:spPr>
              <a:solidFill>
                <a:srgbClr val="FF0000"/>
              </a:solidFill>
              <a:ln w="19050">
                <a:solidFill>
                  <a:srgbClr val="FF0000"/>
                </a:solidFill>
                <a:prstDash val="solid"/>
              </a:ln>
            </c:spPr>
          </c:marker>
          <c:cat>
            <c:numRef>
              <c:f>'Visão Dinâmica'!$B$8:$B$20</c:f>
              <c:numCache>
                <c:formatCode>d/m;@</c:formatCode>
                <c:ptCount val="13"/>
                <c:pt idx="0">
                  <c:v>39946</c:v>
                </c:pt>
                <c:pt idx="1">
                  <c:v>39947</c:v>
                </c:pt>
                <c:pt idx="2">
                  <c:v>39948</c:v>
                </c:pt>
                <c:pt idx="3">
                  <c:v>39949</c:v>
                </c:pt>
                <c:pt idx="4">
                  <c:v>39950</c:v>
                </c:pt>
                <c:pt idx="5">
                  <c:v>39951</c:v>
                </c:pt>
                <c:pt idx="6">
                  <c:v>39952</c:v>
                </c:pt>
                <c:pt idx="7">
                  <c:v>39953</c:v>
                </c:pt>
                <c:pt idx="8">
                  <c:v>39954</c:v>
                </c:pt>
                <c:pt idx="9">
                  <c:v>39955</c:v>
                </c:pt>
                <c:pt idx="10">
                  <c:v>39956</c:v>
                </c:pt>
                <c:pt idx="11">
                  <c:v>39957</c:v>
                </c:pt>
                <c:pt idx="12">
                  <c:v>39958</c:v>
                </c:pt>
              </c:numCache>
            </c:numRef>
          </c:cat>
          <c:val>
            <c:numRef>
              <c:f>'Visão Dinâmica'!$C$8:$C$20</c:f>
              <c:numCache>
                <c:formatCode>General</c:formatCode>
                <c:ptCount val="13"/>
                <c:pt idx="0">
                  <c:v>17</c:v>
                </c:pt>
                <c:pt idx="1">
                  <c:v>3</c:v>
                </c:pt>
                <c:pt idx="2">
                  <c:v>0</c:v>
                </c:pt>
                <c:pt idx="3">
                  <c:v>13</c:v>
                </c:pt>
                <c:pt idx="4">
                  <c:v>4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'Visão Dinâmica'!$D$6</c:f>
              <c:strCache>
                <c:ptCount val="1"/>
                <c:pt idx="0">
                  <c:v>Fixed</c:v>
                </c:pt>
              </c:strCache>
            </c:strRef>
          </c:tx>
          <c:spPr>
            <a:ln w="19050">
              <a:solidFill>
                <a:srgbClr val="000080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000080"/>
              </a:solidFill>
              <a:ln w="19050">
                <a:solidFill>
                  <a:srgbClr val="000080"/>
                </a:solidFill>
                <a:prstDash val="solid"/>
              </a:ln>
            </c:spPr>
          </c:marker>
          <c:cat>
            <c:numRef>
              <c:f>'Visão Dinâmica'!$B$8:$B$20</c:f>
              <c:numCache>
                <c:formatCode>d/m;@</c:formatCode>
                <c:ptCount val="13"/>
                <c:pt idx="0">
                  <c:v>39946</c:v>
                </c:pt>
                <c:pt idx="1">
                  <c:v>39947</c:v>
                </c:pt>
                <c:pt idx="2">
                  <c:v>39948</c:v>
                </c:pt>
                <c:pt idx="3">
                  <c:v>39949</c:v>
                </c:pt>
                <c:pt idx="4">
                  <c:v>39950</c:v>
                </c:pt>
                <c:pt idx="5">
                  <c:v>39951</c:v>
                </c:pt>
                <c:pt idx="6">
                  <c:v>39952</c:v>
                </c:pt>
                <c:pt idx="7">
                  <c:v>39953</c:v>
                </c:pt>
                <c:pt idx="8">
                  <c:v>39954</c:v>
                </c:pt>
                <c:pt idx="9">
                  <c:v>39955</c:v>
                </c:pt>
                <c:pt idx="10">
                  <c:v>39956</c:v>
                </c:pt>
                <c:pt idx="11">
                  <c:v>39957</c:v>
                </c:pt>
                <c:pt idx="12">
                  <c:v>39958</c:v>
                </c:pt>
              </c:numCache>
            </c:numRef>
          </c:cat>
          <c:val>
            <c:numRef>
              <c:f>'Visão Dinâmica'!$D$8:$D$20</c:f>
              <c:numCache>
                <c:formatCode>General</c:formatCode>
                <c:ptCount val="13"/>
                <c:pt idx="0">
                  <c:v>0</c:v>
                </c:pt>
                <c:pt idx="1">
                  <c:v>2</c:v>
                </c:pt>
                <c:pt idx="2">
                  <c:v>10</c:v>
                </c:pt>
                <c:pt idx="3">
                  <c:v>2</c:v>
                </c:pt>
                <c:pt idx="4">
                  <c:v>10</c:v>
                </c:pt>
                <c:pt idx="5">
                  <c:v>3</c:v>
                </c:pt>
                <c:pt idx="6">
                  <c:v>0</c:v>
                </c:pt>
                <c:pt idx="7">
                  <c:v>1</c:v>
                </c:pt>
                <c:pt idx="8">
                  <c:v>5</c:v>
                </c:pt>
                <c:pt idx="9">
                  <c:v>6</c:v>
                </c:pt>
                <c:pt idx="10">
                  <c:v>4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'Visão Dinâmica'!$E$6:$E$6</c:f>
              <c:strCache>
                <c:ptCount val="1"/>
                <c:pt idx="0">
                  <c:v>Balance</c:v>
                </c:pt>
              </c:strCache>
            </c:strRef>
          </c:tx>
          <c:spPr>
            <a:ln w="15742">
              <a:solidFill>
                <a:srgbClr val="3366FF"/>
              </a:solidFill>
              <a:prstDash val="sysDash"/>
            </a:ln>
          </c:spPr>
          <c:marker>
            <c:symbol val="triangle"/>
            <c:size val="6"/>
            <c:spPr>
              <a:solidFill>
                <a:srgbClr val="3366FF"/>
              </a:solidFill>
              <a:ln>
                <a:solidFill>
                  <a:srgbClr val="3366FF"/>
                </a:solidFill>
                <a:prstDash val="solid"/>
              </a:ln>
            </c:spPr>
          </c:marker>
          <c:cat>
            <c:numRef>
              <c:f>'Visão Dinâmica'!$B$8:$B$20</c:f>
              <c:numCache>
                <c:formatCode>d/m;@</c:formatCode>
                <c:ptCount val="13"/>
                <c:pt idx="0">
                  <c:v>39946</c:v>
                </c:pt>
                <c:pt idx="1">
                  <c:v>39947</c:v>
                </c:pt>
                <c:pt idx="2">
                  <c:v>39948</c:v>
                </c:pt>
                <c:pt idx="3">
                  <c:v>39949</c:v>
                </c:pt>
                <c:pt idx="4">
                  <c:v>39950</c:v>
                </c:pt>
                <c:pt idx="5">
                  <c:v>39951</c:v>
                </c:pt>
                <c:pt idx="6">
                  <c:v>39952</c:v>
                </c:pt>
                <c:pt idx="7">
                  <c:v>39953</c:v>
                </c:pt>
                <c:pt idx="8">
                  <c:v>39954</c:v>
                </c:pt>
                <c:pt idx="9">
                  <c:v>39955</c:v>
                </c:pt>
                <c:pt idx="10">
                  <c:v>39956</c:v>
                </c:pt>
                <c:pt idx="11">
                  <c:v>39957</c:v>
                </c:pt>
                <c:pt idx="12">
                  <c:v>39958</c:v>
                </c:pt>
              </c:numCache>
            </c:numRef>
          </c:cat>
          <c:val>
            <c:numRef>
              <c:f>'Visão Dinâmica'!$E$8:$E$20</c:f>
              <c:numCache>
                <c:formatCode>General</c:formatCode>
                <c:ptCount val="13"/>
                <c:pt idx="0">
                  <c:v>17</c:v>
                </c:pt>
                <c:pt idx="1">
                  <c:v>18</c:v>
                </c:pt>
                <c:pt idx="2">
                  <c:v>8</c:v>
                </c:pt>
                <c:pt idx="3">
                  <c:v>19</c:v>
                </c:pt>
                <c:pt idx="4">
                  <c:v>13</c:v>
                </c:pt>
                <c:pt idx="5">
                  <c:v>10</c:v>
                </c:pt>
                <c:pt idx="6">
                  <c:v>11</c:v>
                </c:pt>
                <c:pt idx="7">
                  <c:v>10</c:v>
                </c:pt>
                <c:pt idx="8">
                  <c:v>6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310080"/>
        <c:axId val="41312256"/>
      </c:lineChart>
      <c:dateAx>
        <c:axId val="41310080"/>
        <c:scaling>
          <c:orientation val="minMax"/>
        </c:scaling>
        <c:delete val="0"/>
        <c:axPos val="b"/>
        <c:numFmt formatCode="d/m;@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1050"/>
            </a:pPr>
            <a:endParaRPr lang="en-US"/>
          </a:p>
        </c:txPr>
        <c:crossAx val="41312256"/>
        <c:crosses val="autoZero"/>
        <c:auto val="1"/>
        <c:lblOffset val="100"/>
        <c:baseTimeUnit val="days"/>
        <c:majorUnit val="2"/>
        <c:majorTimeUnit val="days"/>
        <c:minorUnit val="1"/>
        <c:minorTimeUnit val="days"/>
      </c:dateAx>
      <c:valAx>
        <c:axId val="41312256"/>
        <c:scaling>
          <c:orientation val="minMax"/>
        </c:scaling>
        <c:delete val="0"/>
        <c:axPos val="l"/>
        <c:majorGridlines>
          <c:spPr>
            <a:ln w="393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25400">
            <a:noFill/>
          </a:ln>
        </c:spPr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1310080"/>
        <c:crosses val="autoZero"/>
        <c:crossBetween val="between"/>
      </c:valAx>
      <c:spPr>
        <a:solidFill>
          <a:srgbClr val="FFFFFF"/>
        </a:solidFill>
        <a:ln w="15742">
          <a:solidFill>
            <a:srgbClr val="808080"/>
          </a:solidFill>
          <a:prstDash val="solid"/>
        </a:ln>
      </c:spPr>
    </c:plotArea>
    <c:legend>
      <c:legendPos val="b"/>
      <c:layout/>
      <c:overlay val="0"/>
      <c:spPr>
        <a:solidFill>
          <a:srgbClr val="FFFFFF"/>
        </a:solidFill>
        <a:ln w="3935">
          <a:solidFill>
            <a:srgbClr val="000000"/>
          </a:solidFill>
          <a:prstDash val="solid"/>
        </a:ln>
      </c:spPr>
      <c:txPr>
        <a:bodyPr/>
        <a:lstStyle/>
        <a:p>
          <a:pPr>
            <a:defRPr sz="967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85000"/>
      </a:schemeClr>
    </a:solidFill>
    <a:ln w="3935">
      <a:solidFill>
        <a:srgbClr val="000000"/>
      </a:solidFill>
      <a:prstDash val="solid"/>
    </a:ln>
  </c:spPr>
  <c:txPr>
    <a:bodyPr/>
    <a:lstStyle/>
    <a:p>
      <a:pPr>
        <a:defRPr sz="1054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100" dirty="0"/>
              <a:t>12. Choose all the options that apply. How do you and your team define the order (sequence) of tests to run (in an integration test environment)?</a:t>
            </a:r>
          </a:p>
        </c:rich>
      </c:tx>
      <c:layout>
        <c:manualLayout>
          <c:xMode val="edge"/>
          <c:yMode val="edge"/>
          <c:x val="0"/>
          <c:y val="3.0100490448849919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4922260444873765"/>
          <c:y val="0.25700658025649176"/>
          <c:w val="0.42605636143534908"/>
          <c:h val="0.6068454009882581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'Question 12'!$B$3</c:f>
              <c:strCache>
                <c:ptCount val="1"/>
                <c:pt idx="0">
                  <c:v>12. Choose all the options that apply. How do you and your team define the order (sequence) of tests to run (in an integration test environment)?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8.7336224521490334E-3"/>
                  <c:y val="1.08693838129199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2.0378452388347745E-2"/>
                  <c:y val="-1.08693838129199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2.0378452388347745E-2"/>
                  <c:y val="1.08693838129199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'Question 12'!$B$4:$B$8</c:f>
              <c:strCache>
                <c:ptCount val="5"/>
                <c:pt idx="0">
                  <c:v>Based on dependencies among funcionalities</c:v>
                </c:pt>
                <c:pt idx="1">
                  <c:v>Based on importance to the final user</c:v>
                </c:pt>
                <c:pt idx="2">
                  <c:v>Based on criteria for risk of quality</c:v>
                </c:pt>
                <c:pt idx="3">
                  <c:v>Based on dependencies among code parts</c:v>
                </c:pt>
                <c:pt idx="4">
                  <c:v>No order</c:v>
                </c:pt>
              </c:strCache>
            </c:strRef>
          </c:cat>
          <c:val>
            <c:numRef>
              <c:f>'Question 12'!$C$4:$C$8</c:f>
              <c:numCache>
                <c:formatCode>General</c:formatCode>
                <c:ptCount val="5"/>
                <c:pt idx="0">
                  <c:v>13</c:v>
                </c:pt>
                <c:pt idx="1">
                  <c:v>12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9534848"/>
        <c:axId val="79625600"/>
      </c:barChart>
      <c:valAx>
        <c:axId val="7962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89534848"/>
        <c:crosses val="autoZero"/>
        <c:crossBetween val="between"/>
      </c:valAx>
      <c:catAx>
        <c:axId val="8953484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7962560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EA3E9-4F78-4E48-9B76-559618577BFF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5AF0-CF51-49B6-B087-07AD67639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66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5AF0-CF51-49B6-B087-07AD67639B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3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E356-A105-42E6-BA46-42F25CC9429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D28-6312-4E58-B711-B9111A84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E356-A105-42E6-BA46-42F25CC9429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D28-6312-4E58-B711-B9111A84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E356-A105-42E6-BA46-42F25CC9429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D28-6312-4E58-B711-B9111A84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9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E356-A105-42E6-BA46-42F25CC9429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D28-6312-4E58-B711-B9111A84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7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E356-A105-42E6-BA46-42F25CC9429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D28-6312-4E58-B711-B9111A84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1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E356-A105-42E6-BA46-42F25CC9429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D28-6312-4E58-B711-B9111A84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2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E356-A105-42E6-BA46-42F25CC9429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D28-6312-4E58-B711-B9111A84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E356-A105-42E6-BA46-42F25CC9429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D28-6312-4E58-B711-B9111A84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0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E356-A105-42E6-BA46-42F25CC9429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D28-6312-4E58-B711-B9111A84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E356-A105-42E6-BA46-42F25CC9429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D28-6312-4E58-B711-B9111A84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E356-A105-42E6-BA46-42F25CC9429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8D28-6312-4E58-B711-B9111A84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DE356-A105-42E6-BA46-42F25CC9429D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D8D28-6312-4E58-B711-B9111A84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3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34605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pt-BR" sz="2400" dirty="0" smtClean="0"/>
              <a:t>Model-based Traceability for System Stabilization – </a:t>
            </a:r>
            <a:r>
              <a:rPr lang="pt-BR" sz="1800" dirty="0" smtClean="0"/>
              <a:t>Christian M. Adriano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672994"/>
              </p:ext>
            </p:extLst>
          </p:nvPr>
        </p:nvGraphicFramePr>
        <p:xfrm>
          <a:off x="4670002" y="4845367"/>
          <a:ext cx="4104456" cy="19792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2910"/>
                <a:gridCol w="631453"/>
                <a:gridCol w="736697"/>
                <a:gridCol w="631455"/>
                <a:gridCol w="841941"/>
              </a:tblGrid>
              <a:tr h="220062"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Sequencing Criteria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1st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2nd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3rd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smtClean="0"/>
                        <a:t>4th</a:t>
                      </a:r>
                      <a:endParaRPr lang="en-US" sz="1000" dirty="0"/>
                    </a:p>
                  </a:txBody>
                  <a:tcPr/>
                </a:tc>
              </a:tr>
              <a:tr h="220062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Bx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Bz</a:t>
                      </a:r>
                    </a:p>
                  </a:txBody>
                  <a:tcPr/>
                </a:tc>
              </a:tr>
              <a:tr h="220062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 Ownership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By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smtClean="0"/>
                        <a:t>Bw</a:t>
                      </a:r>
                      <a:endParaRPr lang="pt-BR" sz="1200" dirty="0" smtClean="0"/>
                    </a:p>
                  </a:txBody>
                  <a:tcPr/>
                </a:tc>
              </a:tr>
              <a:tr h="239717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3 In-Degree</a:t>
                      </a:r>
                      <a:endParaRPr lang="pt-BR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Bz</a:t>
                      </a:r>
                      <a:endParaRPr 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Bw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Bx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By</a:t>
                      </a:r>
                      <a:endParaRPr lang="pt-BR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80561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4 User</a:t>
                      </a:r>
                      <a:r>
                        <a:rPr lang="pt-BR" sz="1200" baseline="0" dirty="0" smtClean="0"/>
                        <a:t> Satisfac.</a:t>
                      </a:r>
                      <a:endParaRPr lang="pt-BR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Bz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Bw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By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Bx</a:t>
                      </a:r>
                      <a:endParaRPr lang="pt-BR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57602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5 Robust</a:t>
                      </a:r>
                      <a:r>
                        <a:rPr lang="pt-BR" sz="1200" baseline="0" dirty="0" smtClean="0"/>
                        <a:t> /</a:t>
                      </a:r>
                      <a:r>
                        <a:rPr lang="pt-BR" sz="1200" dirty="0" smtClean="0"/>
                        <a:t>Reliab.</a:t>
                      </a:r>
                      <a:endParaRPr lang="pt-BR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Bw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By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Bx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Bz</a:t>
                      </a:r>
                      <a:endParaRPr lang="pt-BR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20062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6 Concurrency</a:t>
                      </a:r>
                      <a:endParaRPr lang="pt-BR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Bx</a:t>
                      </a:r>
                      <a:endParaRPr 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By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Bw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Bz</a:t>
                      </a:r>
                      <a:endParaRPr lang="pt-BR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489248"/>
            <a:ext cx="4498975" cy="207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572000" y="1052736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85984" y="404664"/>
            <a:ext cx="4594528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Research Questions: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How to obtain traceability data?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How much granularity is needed for sequencing?</a:t>
            </a:r>
          </a:p>
          <a:p>
            <a:r>
              <a:rPr lang="pt-BR" u="sng" dirty="0" smtClean="0"/>
              <a:t>Goals</a:t>
            </a:r>
            <a:r>
              <a:rPr lang="pt-BR" dirty="0" smtClean="0"/>
              <a:t>: Incremental, Hierarchical, Extensible</a:t>
            </a:r>
          </a:p>
          <a:p>
            <a:r>
              <a:rPr lang="pt-BR" u="sng" dirty="0" smtClean="0"/>
              <a:t>Assumptions</a:t>
            </a:r>
            <a:r>
              <a:rPr lang="pt-BR" dirty="0" smtClean="0"/>
              <a:t>: Not </a:t>
            </a:r>
            <a:r>
              <a:rPr lang="pt-BR" dirty="0" smtClean="0"/>
              <a:t>copin g </a:t>
            </a:r>
            <a:r>
              <a:rPr lang="pt-BR" dirty="0" smtClean="0"/>
              <a:t>with change, nor </a:t>
            </a:r>
          </a:p>
          <a:p>
            <a:r>
              <a:rPr lang="pt-BR" dirty="0" smtClean="0"/>
              <a:t>automatic generation, nor visualization.</a:t>
            </a:r>
            <a:endParaRPr lang="pt-BR" dirty="0"/>
          </a:p>
          <a:p>
            <a:r>
              <a:rPr lang="pt-BR" u="sng" dirty="0" smtClean="0"/>
              <a:t>Level of Formalit</a:t>
            </a:r>
            <a:r>
              <a:rPr lang="pt-BR" dirty="0" smtClean="0"/>
              <a:t>y = to validate and populate</a:t>
            </a:r>
          </a:p>
          <a:p>
            <a:r>
              <a:rPr lang="pt-BR" dirty="0" smtClean="0"/>
              <a:t>Design Structure Matrix, Artifact, Dependency</a:t>
            </a:r>
          </a:p>
          <a:p>
            <a:r>
              <a:rPr lang="pt-BR" dirty="0" smtClean="0"/>
              <a:t>Traceable, Function Make Dependency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619915"/>
              </p:ext>
            </p:extLst>
          </p:nvPr>
        </p:nvGraphicFramePr>
        <p:xfrm>
          <a:off x="4670003" y="3046081"/>
          <a:ext cx="194421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5"/>
                <a:gridCol w="360040"/>
                <a:gridCol w="360040"/>
                <a:gridCol w="360040"/>
                <a:gridCol w="360040"/>
              </a:tblGrid>
              <a:tr h="3964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Bug/</a:t>
                      </a:r>
                    </a:p>
                    <a:p>
                      <a:pPr algn="ctr"/>
                      <a:r>
                        <a:rPr lang="pt-BR" sz="1100" dirty="0" smtClean="0"/>
                        <a:t>Feat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F2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F3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F4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</a:tr>
              <a:tr h="231978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Bx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 anchorCtr="1"/>
                </a:tc>
              </a:tr>
              <a:tr h="231978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By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1978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Bw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en-US" sz="1100" dirty="0"/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 anchorCtr="1"/>
                </a:tc>
              </a:tr>
              <a:tr h="2319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Bz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765195"/>
              </p:ext>
            </p:extLst>
          </p:nvPr>
        </p:nvGraphicFramePr>
        <p:xfrm>
          <a:off x="6758235" y="2996952"/>
          <a:ext cx="2052227" cy="1778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3"/>
                <a:gridCol w="288032"/>
                <a:gridCol w="360040"/>
                <a:gridCol w="432048"/>
                <a:gridCol w="396044"/>
              </a:tblGrid>
              <a:tr h="33928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Code/Feat</a:t>
                      </a:r>
                      <a:endParaRPr lang="en-US" sz="1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α</a:t>
                      </a:r>
                      <a:endParaRPr lang="en-US" sz="1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β</a:t>
                      </a:r>
                      <a:endParaRPr lang="en-US" sz="1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Ω</a:t>
                      </a:r>
                      <a:endParaRPr lang="en-US" sz="1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μ</a:t>
                      </a:r>
                      <a:endParaRPr lang="en-US" sz="1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83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F-1</a:t>
                      </a:r>
                      <a:endParaRPr lang="en-US" sz="1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</a:tr>
              <a:tr h="30246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F-2</a:t>
                      </a:r>
                      <a:endParaRPr lang="en-US" sz="1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</a:tr>
              <a:tr h="30246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F-3</a:t>
                      </a:r>
                      <a:endParaRPr lang="en-US" sz="1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</a:tr>
              <a:tr h="316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F-4</a:t>
                      </a:r>
                      <a:endParaRPr lang="en-US" sz="1400" dirty="0"/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990961" y="4479038"/>
            <a:ext cx="783497" cy="246107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34298" y="3491887"/>
            <a:ext cx="325232" cy="36916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59530" y="3865766"/>
            <a:ext cx="331431" cy="571346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61887" y="4182202"/>
            <a:ext cx="580523" cy="25491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42010" y="4571836"/>
            <a:ext cx="9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4122198263"/>
              </p:ext>
            </p:extLst>
          </p:nvPr>
        </p:nvGraphicFramePr>
        <p:xfrm>
          <a:off x="122448" y="2564904"/>
          <a:ext cx="4233527" cy="1838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Rectangle 16"/>
          <p:cNvSpPr/>
          <p:nvPr/>
        </p:nvSpPr>
        <p:spPr>
          <a:xfrm>
            <a:off x="179512" y="4466997"/>
            <a:ext cx="4176463" cy="23488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306699"/>
              </p:ext>
            </p:extLst>
          </p:nvPr>
        </p:nvGraphicFramePr>
        <p:xfrm>
          <a:off x="209549" y="4479038"/>
          <a:ext cx="4362451" cy="2336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438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/>
              <a:t>Questions for Traditional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</a:t>
            </a:r>
            <a:r>
              <a:rPr lang="en-US" dirty="0"/>
              <a:t>investigate the effect of granularity on the precision and accuracy of the sequencing </a:t>
            </a:r>
            <a:r>
              <a:rPr lang="en-US" dirty="0" smtClean="0"/>
              <a:t>criteria?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enable </a:t>
            </a:r>
            <a:r>
              <a:rPr lang="en-US" dirty="0"/>
              <a:t>the use of the suggested sequences </a:t>
            </a:r>
            <a:r>
              <a:rPr lang="en-US" dirty="0" smtClean="0"/>
              <a:t>for bug </a:t>
            </a:r>
            <a:r>
              <a:rPr lang="en-US" dirty="0"/>
              <a:t>triage </a:t>
            </a:r>
            <a:r>
              <a:rPr lang="en-US" dirty="0" smtClean="0"/>
              <a:t>and task delegation?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there space for complex </a:t>
            </a:r>
            <a:r>
              <a:rPr lang="en-US" dirty="0"/>
              <a:t>forms of dependencies (typed and multi-dimensional</a:t>
            </a:r>
            <a:r>
              <a:rPr lang="en-US" dirty="0" smtClean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0733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/>
              <a:t>Questions </a:t>
            </a:r>
            <a:r>
              <a:rPr lang="pt-BR" dirty="0" smtClean="0"/>
              <a:t>for Crowd Development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micro-tasks do we have in test planning and execution</a:t>
            </a:r>
            <a:r>
              <a:rPr lang="en-US" dirty="0"/>
              <a:t> </a:t>
            </a:r>
            <a:r>
              <a:rPr lang="en-US" dirty="0" smtClean="0"/>
              <a:t>tasks?</a:t>
            </a:r>
          </a:p>
          <a:p>
            <a:pPr marL="0" indent="0">
              <a:buNone/>
            </a:pPr>
            <a:endParaRPr lang="en-US" dirty="0"/>
          </a:p>
          <a:p>
            <a:pPr marL="1314450" lvl="2" indent="-514350"/>
            <a:r>
              <a:rPr lang="pt-BR" u="sng" dirty="0" smtClean="0"/>
              <a:t>Planning</a:t>
            </a:r>
            <a:r>
              <a:rPr lang="pt-BR" dirty="0" smtClean="0"/>
              <a:t>: Define operation, define initial state, define entry value, define output values, define final state</a:t>
            </a:r>
          </a:p>
          <a:p>
            <a:pPr marL="1314450" lvl="2" indent="-514350"/>
            <a:endParaRPr lang="pt-BR" u="sng" dirty="0" smtClean="0"/>
          </a:p>
          <a:p>
            <a:pPr marL="1314450" lvl="2" indent="-514350"/>
            <a:r>
              <a:rPr lang="pt-BR" u="sng" dirty="0" smtClean="0"/>
              <a:t>Executing</a:t>
            </a:r>
            <a:r>
              <a:rPr lang="pt-BR" dirty="0" smtClean="0"/>
              <a:t>: Choose, Setup, Execute, Interpret, Report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7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/>
              <a:t>Questions </a:t>
            </a:r>
            <a:r>
              <a:rPr lang="pt-BR" dirty="0" smtClean="0"/>
              <a:t>for Crowd Development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Does Crowd Development have special requirements concerning integration and quality? 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Deliverable-based </a:t>
            </a:r>
            <a:endParaRPr lang="en-US" dirty="0"/>
          </a:p>
          <a:p>
            <a:r>
              <a:rPr lang="en-US" dirty="0"/>
              <a:t> Integration is inherent to product breakdown</a:t>
            </a:r>
          </a:p>
          <a:p>
            <a:r>
              <a:rPr lang="en-US" dirty="0"/>
              <a:t> Privileges vertical (fully workable units) delegations</a:t>
            </a:r>
          </a:p>
          <a:p>
            <a:r>
              <a:rPr lang="en-US" dirty="0"/>
              <a:t> Exploit loosely coupled structures</a:t>
            </a:r>
          </a:p>
          <a:p>
            <a:r>
              <a:rPr lang="en-US" b="1" dirty="0"/>
              <a:t> </a:t>
            </a:r>
            <a:r>
              <a:rPr lang="en-US" u="sng" dirty="0"/>
              <a:t>Example</a:t>
            </a:r>
            <a:r>
              <a:rPr lang="en-US" dirty="0"/>
              <a:t>: delegate the specification, design, coding and testing of a whole functionality to a developer (or two, if pair programming).</a:t>
            </a:r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Task-based</a:t>
            </a:r>
            <a:endParaRPr lang="en-US" dirty="0"/>
          </a:p>
          <a:p>
            <a:r>
              <a:rPr lang="en-US" dirty="0"/>
              <a:t> Integration is a task</a:t>
            </a:r>
          </a:p>
          <a:p>
            <a:r>
              <a:rPr lang="en-US" dirty="0"/>
              <a:t> Privileges horizontal (explore risks faster) delegations</a:t>
            </a:r>
          </a:p>
          <a:p>
            <a:r>
              <a:rPr lang="en-US" dirty="0"/>
              <a:t> Exploits similarity among tasks</a:t>
            </a:r>
          </a:p>
          <a:p>
            <a:r>
              <a:rPr lang="en-US" dirty="0"/>
              <a:t> </a:t>
            </a:r>
            <a:r>
              <a:rPr lang="en-US" u="sng" dirty="0"/>
              <a:t>Example</a:t>
            </a:r>
            <a:r>
              <a:rPr lang="en-US" dirty="0"/>
              <a:t>: delegate tasks of internationalization of different user interfaces and data to many developers. Integration is simple and involves populating a database and running unit tests.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64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836712"/>
            <a:ext cx="832092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0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324</Words>
  <Application>Microsoft Office PowerPoint</Application>
  <PresentationFormat>On-screen Show (4:3)</PresentationFormat>
  <Paragraphs>128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Model-based Traceability for System Stabilization – Christian M. Adriano</vt:lpstr>
      <vt:lpstr>Questions for Traditional Development</vt:lpstr>
      <vt:lpstr>Questions for Crowd Development</vt:lpstr>
      <vt:lpstr>Questions for Crowd Development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vv</dc:creator>
  <cp:lastModifiedBy>vv</cp:lastModifiedBy>
  <cp:revision>16</cp:revision>
  <dcterms:created xsi:type="dcterms:W3CDTF">2012-12-13T17:30:57Z</dcterms:created>
  <dcterms:modified xsi:type="dcterms:W3CDTF">2013-01-16T20:22:10Z</dcterms:modified>
</cp:coreProperties>
</file>