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74" r:id="rId7"/>
    <p:sldId id="261" r:id="rId8"/>
    <p:sldId id="262" r:id="rId9"/>
    <p:sldId id="275" r:id="rId10"/>
    <p:sldId id="265" r:id="rId11"/>
    <p:sldId id="266" r:id="rId12"/>
    <p:sldId id="269" r:id="rId13"/>
    <p:sldId id="271" r:id="rId14"/>
    <p:sldId id="276" r:id="rId15"/>
    <p:sldId id="268" r:id="rId16"/>
    <p:sldId id="270"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72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94523C-C3E0-4FED-9DFC-4FFFD4E05D28}" type="datetimeFigureOut">
              <a:rPr lang="en-US" smtClean="0"/>
              <a:t>9/30/2013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DBBD63-9DD5-49CC-9C6D-B485111AE8F2}" type="slidenum">
              <a:rPr lang="en-US" smtClean="0"/>
              <a:t>‹#›</a:t>
            </a:fld>
            <a:endParaRPr lang="en-US"/>
          </a:p>
        </p:txBody>
      </p:sp>
    </p:spTree>
    <p:extLst>
      <p:ext uri="{BB962C8B-B14F-4D97-AF65-F5344CB8AC3E}">
        <p14:creationId xmlns:p14="http://schemas.microsoft.com/office/powerpoint/2010/main" val="3631734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smtClean="0"/>
          </a:p>
          <a:p>
            <a:r>
              <a:rPr lang="pt-BR" dirty="0" smtClean="0"/>
              <a:t>Mtask-1: User</a:t>
            </a:r>
            <a:r>
              <a:rPr lang="pt-BR" baseline="0" dirty="0" smtClean="0"/>
              <a:t> inspects output, point to fields, provided values and describe failure.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baseline="0" dirty="0" smtClean="0"/>
              <a:t>&gt;What if I had an sorting problem? The user might be looking at the wrong line?</a:t>
            </a:r>
            <a:endParaRPr lang="pt-BR" dirty="0" smtClean="0"/>
          </a:p>
          <a:p>
            <a:r>
              <a:rPr lang="pt-BR" dirty="0" smtClean="0"/>
              <a:t>Mtask-2:</a:t>
            </a:r>
            <a:r>
              <a:rPr lang="pt-BR" baseline="0" dirty="0" smtClean="0"/>
              <a:t> Since the HTML table is produced by multiple calls to function addTableRow. We can open a microtask for each iteration asking the following:</a:t>
            </a:r>
          </a:p>
          <a:p>
            <a:r>
              <a:rPr lang="pt-BR" baseline="0" dirty="0" smtClean="0"/>
              <a:t>“Does the variable value should have content 152 instead of &lt;actual content&gt;? “. This way we would let users inspect the whole content.</a:t>
            </a:r>
            <a:endParaRPr lang="pt-BR" dirty="0" smtClean="0"/>
          </a:p>
          <a:p>
            <a:endParaRPr lang="pt-BR" dirty="0" smtClean="0"/>
          </a:p>
          <a:p>
            <a:r>
              <a:rPr lang="pt-BR" baseline="0" dirty="0" smtClean="0"/>
              <a:t>&gt;Failure is a missing line in the table.</a:t>
            </a:r>
          </a:p>
          <a:p>
            <a:r>
              <a:rPr lang="pt-BR" baseline="0" dirty="0" smtClean="0"/>
              <a:t>Mtask-2: Provide the user with a list of fields being displayed in addRowTable and ask. “Could you fill in the following fields so the expected table matches the desired output?”</a:t>
            </a:r>
          </a:p>
          <a:p>
            <a:endParaRPr lang="pt-BR" dirty="0" smtClean="0"/>
          </a:p>
          <a:p>
            <a:r>
              <a:rPr lang="pt-BR" dirty="0" smtClean="0"/>
              <a:t>&gt;Failure is</a:t>
            </a:r>
            <a:r>
              <a:rPr lang="pt-BR" baseline="0" dirty="0" smtClean="0"/>
              <a:t> uniquely mapped to a field</a:t>
            </a:r>
            <a:endParaRPr lang="pt-BR" dirty="0" smtClean="0"/>
          </a:p>
          <a:p>
            <a:r>
              <a:rPr lang="pt-BR" dirty="0" smtClean="0"/>
              <a:t>Mtask-2:</a:t>
            </a:r>
            <a:r>
              <a:rPr lang="pt-BR" baseline="0" dirty="0" smtClean="0"/>
              <a:t> Found the entry point that generated the output. User look at execution log and request that value = 152, reruns and request that jstor.points=0.</a:t>
            </a:r>
          </a:p>
          <a:p>
            <a:r>
              <a:rPr lang="pt-BR" baseline="0" dirty="0" smtClean="0"/>
              <a:t>“Please change the code so the variable named “value” which has content “Calorine Herschel 04/04/2013” could receive value 152 instead”.</a:t>
            </a:r>
          </a:p>
          <a:p>
            <a:endParaRPr lang="pt-BR" baseline="0" dirty="0" smtClean="0"/>
          </a:p>
          <a:p>
            <a:r>
              <a:rPr lang="pt-BR" baseline="0" dirty="0" smtClean="0"/>
              <a:t>//Considering the failure is a unique field (last Microtask).</a:t>
            </a:r>
          </a:p>
          <a:p>
            <a:endParaRPr lang="pt-BR" baseline="0" dirty="0" smtClean="0"/>
          </a:p>
          <a:p>
            <a:r>
              <a:rPr lang="pt-BR" baseline="0" dirty="0" smtClean="0"/>
              <a:t>System: New expectation set for the parameter jstor received by addTableRow. Every time a new expectation for a paremeter is set, the system will look at the following dependencies:</a:t>
            </a:r>
          </a:p>
          <a:p>
            <a:pPr marL="171450" indent="-171450">
              <a:buFontTx/>
              <a:buChar char="-"/>
            </a:pPr>
            <a:r>
              <a:rPr lang="pt-BR" baseline="0" dirty="0" smtClean="0"/>
              <a:t>Does the field already exist? </a:t>
            </a:r>
          </a:p>
          <a:p>
            <a:pPr marL="171450" indent="-171450">
              <a:buFontTx/>
              <a:buChar char="-"/>
            </a:pPr>
            <a:r>
              <a:rPr lang="pt-BR" baseline="0" dirty="0" smtClean="0"/>
              <a:t>Yes, it does.</a:t>
            </a:r>
          </a:p>
          <a:p>
            <a:r>
              <a:rPr lang="pt-BR" baseline="0" dirty="0" smtClean="0"/>
              <a:t>	- For the field in questions, what is the slice from which addTableRow is directly semantic dependent?</a:t>
            </a:r>
          </a:p>
          <a:p>
            <a:r>
              <a:rPr lang="pt-BR" baseline="0" dirty="0" smtClean="0"/>
              <a:t>	- For the caller function whose actual call is affected by the new parameter expectation, what are the dependency types of the current slice (addTableRow) to the affected caller?</a:t>
            </a:r>
          </a:p>
          <a:p>
            <a:r>
              <a:rPr lang="pt-BR" baseline="0" dirty="0" smtClean="0"/>
              <a:t>	</a:t>
            </a:r>
          </a:p>
          <a:p>
            <a:endParaRPr lang="pt-BR" baseline="0" dirty="0" smtClean="0"/>
          </a:p>
          <a:p>
            <a:r>
              <a:rPr lang="pt-BR" baseline="0" dirty="0" smtClean="0"/>
              <a:t>The systems computes which are the last definitions for the specific jstor.points field. The system finds the following lines ordered from most to last recent and aggreated with brackets by same function - [369], [302,301,300,299,298,297,296].</a:t>
            </a:r>
          </a:p>
          <a:p>
            <a:endParaRPr lang="pt-BR" baseline="0" dirty="0" smtClean="0"/>
          </a:p>
          <a:p>
            <a:r>
              <a:rPr lang="pt-BR" baseline="0" dirty="0" smtClean="0"/>
              <a:t>System: Weak control dependency affecting the variable definition?</a:t>
            </a:r>
          </a:p>
          <a:p>
            <a:r>
              <a:rPr lang="pt-BR" baseline="0" dirty="0" smtClean="0"/>
              <a:t>Does the value of jstor.points is part of any control flow in which jstor.points is modified? This is the case of line 369</a:t>
            </a:r>
          </a:p>
          <a:p>
            <a:endParaRPr lang="pt-BR" baseline="0" dirty="0" smtClean="0"/>
          </a:p>
          <a:p>
            <a:r>
              <a:rPr lang="pt-BR" baseline="0" dirty="0" smtClean="0"/>
              <a:t>NO. So, the value computed in more recent definitions does not affect later definitions. Which means we could parallelize by opening microtasks for each definition at same time.</a:t>
            </a:r>
          </a:p>
          <a:p>
            <a:endParaRPr lang="pt-BR" baseline="0" dirty="0" smtClean="0"/>
          </a:p>
          <a:p>
            <a:r>
              <a:rPr lang="pt-BR" baseline="0" dirty="0" smtClean="0"/>
              <a:t>YES, So, open a microtask for the most recent definition</a:t>
            </a:r>
          </a:p>
          <a:p>
            <a:endParaRPr lang="pt-BR" baseline="0" dirty="0" smtClean="0"/>
          </a:p>
          <a:p>
            <a:endParaRPr lang="pt-BR" baseline="0" dirty="0" smtClean="0"/>
          </a:p>
          <a:p>
            <a:endParaRPr lang="pt-BR" baseline="0" dirty="0" smtClean="0"/>
          </a:p>
          <a:p>
            <a:r>
              <a:rPr lang="pt-BR" baseline="0" dirty="0" smtClean="0"/>
              <a:t>Mtask-3: Debug function sortCandidates, highlight line 369, provide the expected value for jstor.points as 152 for the same input received which produced jstor.points=0; User debugs the function, removes the condition that produces value =0. The user although discovers that sortCandidates function receives jstor.points with 20130404. So the user sets the expected parameter for 152 instead of 20130404.</a:t>
            </a:r>
          </a:p>
          <a:p>
            <a:endParaRPr lang="pt-B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baseline="0" dirty="0" smtClean="0"/>
              <a:t>System: Strong Syntactic dependencies affecting the variable definition?</a:t>
            </a:r>
          </a:p>
          <a:p>
            <a:pPr marL="0" marR="0" indent="0" algn="l" defTabSz="914400" rtl="0" eaLnBrk="1" fontAlgn="auto" latinLnBrk="0" hangingPunct="1">
              <a:lnSpc>
                <a:spcPct val="100000"/>
              </a:lnSpc>
              <a:spcBef>
                <a:spcPts val="0"/>
              </a:spcBef>
              <a:spcAft>
                <a:spcPts val="0"/>
              </a:spcAft>
              <a:buClrTx/>
              <a:buSzTx/>
              <a:buFontTx/>
              <a:buNone/>
              <a:tabLst/>
              <a:defRPr/>
            </a:pPr>
            <a:r>
              <a:rPr lang="pt-BR" baseline="0" dirty="0" smtClean="0"/>
              <a:t>I.e., are previous values of jstor.points used to compute later values of it without passing any weak control dependency? This is the case of [lines 302,301...]</a:t>
            </a:r>
          </a:p>
          <a:p>
            <a:endParaRPr lang="pt-BR" baseline="0" dirty="0" smtClean="0"/>
          </a:p>
          <a:p>
            <a:r>
              <a:rPr lang="pt-BR" baseline="0" dirty="0" smtClean="0"/>
              <a:t>Open parallel microtask for each Strong Control Dependent Slices (see functions below).</a:t>
            </a:r>
            <a:endParaRPr lang="pt-BR" sz="1200" kern="1200" baseline="0" dirty="0" smtClean="0">
              <a:solidFill>
                <a:schemeClr val="tx1"/>
              </a:solidFill>
              <a:latin typeface="+mn-lt"/>
              <a:ea typeface="+mn-ea"/>
              <a:cs typeface="+mn-cs"/>
            </a:endParaRPr>
          </a:p>
          <a:p>
            <a:endParaRPr lang="pt-BR" sz="1200" kern="1200" baseline="0" dirty="0" smtClean="0">
              <a:solidFill>
                <a:schemeClr val="tx1"/>
              </a:solidFill>
              <a:latin typeface="+mn-lt"/>
              <a:ea typeface="+mn-ea"/>
              <a:cs typeface="+mn-cs"/>
            </a:endParaRPr>
          </a:p>
          <a:p>
            <a:r>
              <a:rPr lang="pt-BR" sz="1200" kern="1200" baseline="0" dirty="0" smtClean="0">
                <a:solidFill>
                  <a:schemeClr val="tx1"/>
                </a:solidFill>
                <a:latin typeface="+mn-lt"/>
                <a:ea typeface="+mn-ea"/>
                <a:cs typeface="+mn-cs"/>
              </a:rPr>
              <a:t>Mtask.4: function calculateTotalPoints (controls all below)</a:t>
            </a:r>
          </a:p>
          <a:p>
            <a:endParaRPr lang="pt-BR" baseline="0" dirty="0" smtClean="0"/>
          </a:p>
          <a:p>
            <a:r>
              <a:rPr lang="pt-BR" baseline="0" dirty="0" smtClean="0"/>
              <a:t>System: Possible functions selected for debugging based on the result of Mtask4</a:t>
            </a:r>
          </a:p>
          <a:p>
            <a:r>
              <a:rPr lang="pt-BR" baseline="0" dirty="0" smtClean="0"/>
              <a:t>Mtask-5a: function </a:t>
            </a:r>
            <a:r>
              <a:rPr lang="en-US" sz="1200" kern="1200" dirty="0" err="1" smtClean="0">
                <a:solidFill>
                  <a:schemeClr val="tx1"/>
                </a:solidFill>
                <a:latin typeface="+mn-lt"/>
                <a:ea typeface="+mn-ea"/>
                <a:cs typeface="+mn-cs"/>
              </a:rPr>
              <a:t>matchPreviouslySubstitutedTeacher</a:t>
            </a:r>
            <a:r>
              <a:rPr lang="en-US" sz="1200" kern="1200" dirty="0" smtClean="0">
                <a:solidFill>
                  <a:schemeClr val="tx1"/>
                </a:solidFill>
                <a:latin typeface="+mn-lt"/>
                <a:ea typeface="+mn-ea"/>
                <a:cs typeface="+mn-cs"/>
              </a:rPr>
              <a:t>*</a:t>
            </a:r>
          </a:p>
          <a:p>
            <a:r>
              <a:rPr lang="pt-BR" sz="1200" kern="1200" baseline="0" dirty="0" smtClean="0">
                <a:solidFill>
                  <a:schemeClr val="tx1"/>
                </a:solidFill>
                <a:latin typeface="+mn-lt"/>
                <a:ea typeface="+mn-ea"/>
                <a:cs typeface="+mn-cs"/>
              </a:rPr>
              <a:t>Mtask-5b: function </a:t>
            </a:r>
            <a:r>
              <a:rPr lang="en-US" sz="1200" kern="1200" dirty="0" err="1" smtClean="0">
                <a:solidFill>
                  <a:schemeClr val="tx1"/>
                </a:solidFill>
                <a:latin typeface="+mn-lt"/>
                <a:ea typeface="+mn-ea"/>
                <a:cs typeface="+mn-cs"/>
              </a:rPr>
              <a:t>matchPreferredSubjectAndGrade</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Mtask-5c: function </a:t>
            </a:r>
            <a:r>
              <a:rPr lang="en-US" sz="1200" kern="1200" dirty="0" err="1" smtClean="0">
                <a:solidFill>
                  <a:schemeClr val="tx1"/>
                </a:solidFill>
                <a:latin typeface="+mn-lt"/>
                <a:ea typeface="+mn-ea"/>
                <a:cs typeface="+mn-cs"/>
              </a:rPr>
              <a:t>matchAcceptableSubjectsAndGrade</a:t>
            </a:r>
            <a:endParaRPr lang="en-US" sz="1200" kern="1200" dirty="0" smtClean="0">
              <a:solidFill>
                <a:schemeClr val="tx1"/>
              </a:solidFill>
              <a:latin typeface="+mn-lt"/>
              <a:ea typeface="+mn-ea"/>
              <a:cs typeface="+mn-cs"/>
            </a:endParaRPr>
          </a:p>
          <a:p>
            <a:r>
              <a:rPr lang="pt-BR" sz="1200" kern="1200" baseline="0" dirty="0" smtClean="0">
                <a:solidFill>
                  <a:schemeClr val="tx1"/>
                </a:solidFill>
                <a:latin typeface="+mn-lt"/>
                <a:ea typeface="+mn-ea"/>
                <a:cs typeface="+mn-cs"/>
              </a:rPr>
              <a:t>Mtask-5d: function rating</a:t>
            </a:r>
          </a:p>
          <a:p>
            <a:endParaRPr lang="pt-BR" baseline="0" dirty="0" smtClean="0"/>
          </a:p>
          <a:p>
            <a:r>
              <a:rPr lang="pt-BR" baseline="0" dirty="0" smtClean="0"/>
              <a:t>Fix is found in matchPreviouslySubstitutedTeacher* </a:t>
            </a:r>
          </a:p>
          <a:p>
            <a:r>
              <a:rPr lang="pt-BR" baseline="0" dirty="0" smtClean="0"/>
              <a:t>New parameter is requested to be received</a:t>
            </a:r>
          </a:p>
          <a:p>
            <a:endParaRPr lang="pt-BR" baseline="0" dirty="0" smtClean="0"/>
          </a:p>
          <a:p>
            <a:r>
              <a:rPr lang="pt-BR" baseline="0" dirty="0" smtClean="0"/>
              <a:t>System: What were the function with Dataflow Ref dependency with matchPreviouslySubstitutedTeacher*?</a:t>
            </a:r>
          </a:p>
          <a:p>
            <a:pPr marL="0" marR="0" indent="0" algn="l" defTabSz="914400" rtl="0" eaLnBrk="1" fontAlgn="auto" latinLnBrk="0" hangingPunct="1">
              <a:lnSpc>
                <a:spcPct val="100000"/>
              </a:lnSpc>
              <a:spcBef>
                <a:spcPts val="0"/>
              </a:spcBef>
              <a:spcAft>
                <a:spcPts val="0"/>
              </a:spcAft>
              <a:buClrTx/>
              <a:buSzTx/>
              <a:buFontTx/>
              <a:buNone/>
              <a:tabLst/>
              <a:defRPr/>
            </a:pPr>
            <a:r>
              <a:rPr lang="pt-BR" baseline="0" dirty="0" smtClean="0"/>
              <a:t>Mtask-6: User is provided with the caller function signatures and asked – “Where the parameter can be created and passed to matchPreviouslySubstitutedTeacher*?”</a:t>
            </a:r>
          </a:p>
          <a:p>
            <a:pPr marL="0" marR="0" indent="0" algn="l" defTabSz="914400" rtl="0" eaLnBrk="1" fontAlgn="auto" latinLnBrk="0" hangingPunct="1">
              <a:lnSpc>
                <a:spcPct val="100000"/>
              </a:lnSpc>
              <a:spcBef>
                <a:spcPts val="0"/>
              </a:spcBef>
              <a:spcAft>
                <a:spcPts val="0"/>
              </a:spcAft>
              <a:buClrTx/>
              <a:buSzTx/>
              <a:buFontTx/>
              <a:buNone/>
              <a:tabLst/>
              <a:defRPr/>
            </a:pPr>
            <a:endParaRPr lang="pt-B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baseline="0" dirty="0" smtClean="0"/>
              <a:t>Mtask7a: Modify function signature of </a:t>
            </a:r>
            <a:r>
              <a:rPr lang="en-US" sz="1200" kern="1200" dirty="0" err="1" smtClean="0">
                <a:solidFill>
                  <a:schemeClr val="tx1"/>
                </a:solidFill>
                <a:latin typeface="+mn-lt"/>
                <a:ea typeface="+mn-ea"/>
                <a:cs typeface="+mn-cs"/>
              </a:rPr>
              <a:t>calculateTotalPoints</a:t>
            </a:r>
            <a:r>
              <a:rPr lang="en-US" sz="1200" kern="1200" dirty="0" smtClean="0">
                <a:solidFill>
                  <a:schemeClr val="tx1"/>
                </a:solidFill>
                <a:latin typeface="+mn-lt"/>
                <a:ea typeface="+mn-ea"/>
                <a:cs typeface="+mn-cs"/>
              </a:rPr>
              <a:t> and call</a:t>
            </a:r>
            <a:r>
              <a:rPr lang="en-US" sz="1200" kern="1200" baseline="0" dirty="0" smtClean="0">
                <a:solidFill>
                  <a:schemeClr val="tx1"/>
                </a:solidFill>
                <a:latin typeface="+mn-lt"/>
                <a:ea typeface="+mn-ea"/>
                <a:cs typeface="+mn-cs"/>
              </a:rPr>
              <a:t> to </a:t>
            </a:r>
            <a:r>
              <a:rPr lang="pt-BR" baseline="0" dirty="0" smtClean="0"/>
              <a:t>matchPreviouslySubstitutedTeacher</a:t>
            </a:r>
          </a:p>
          <a:p>
            <a:pPr marL="0" marR="0" indent="0" algn="l" defTabSz="914400" rtl="0" eaLnBrk="1" fontAlgn="auto" latinLnBrk="0" hangingPunct="1">
              <a:lnSpc>
                <a:spcPct val="100000"/>
              </a:lnSpc>
              <a:spcBef>
                <a:spcPts val="0"/>
              </a:spcBef>
              <a:spcAft>
                <a:spcPts val="0"/>
              </a:spcAft>
              <a:buClrTx/>
              <a:buSzTx/>
              <a:buFontTx/>
              <a:buNone/>
              <a:tabLst/>
              <a:defRPr/>
            </a:pPr>
            <a:r>
              <a:rPr lang="pt-BR" baseline="0" dirty="0" smtClean="0"/>
              <a:t>Mtask7b: Modify function signature of  </a:t>
            </a:r>
            <a:r>
              <a:rPr lang="en-US" sz="1200" kern="1200" dirty="0" err="1" smtClean="0">
                <a:solidFill>
                  <a:schemeClr val="tx1"/>
                </a:solidFill>
                <a:latin typeface="+mn-lt"/>
                <a:ea typeface="+mn-ea"/>
                <a:cs typeface="+mn-cs"/>
              </a:rPr>
              <a:t>computeRanking</a:t>
            </a:r>
            <a:r>
              <a:rPr lang="en-US" sz="1200" kern="1200" dirty="0" smtClean="0">
                <a:solidFill>
                  <a:schemeClr val="tx1"/>
                </a:solidFill>
                <a:latin typeface="+mn-lt"/>
                <a:ea typeface="+mn-ea"/>
                <a:cs typeface="+mn-cs"/>
              </a:rPr>
              <a:t> and call</a:t>
            </a:r>
            <a:r>
              <a:rPr lang="en-US" sz="1200" kern="1200" baseline="0" dirty="0" smtClean="0">
                <a:solidFill>
                  <a:schemeClr val="tx1"/>
                </a:solidFill>
                <a:latin typeface="+mn-lt"/>
                <a:ea typeface="+mn-ea"/>
                <a:cs typeface="+mn-cs"/>
              </a:rPr>
              <a:t> to </a:t>
            </a:r>
            <a:r>
              <a:rPr lang="en-US" sz="1200" kern="1200" dirty="0" err="1" smtClean="0">
                <a:solidFill>
                  <a:schemeClr val="tx1"/>
                </a:solidFill>
                <a:latin typeface="+mn-lt"/>
                <a:ea typeface="+mn-ea"/>
                <a:cs typeface="+mn-cs"/>
              </a:rPr>
              <a:t>calculateTotalPoints</a:t>
            </a:r>
            <a:r>
              <a:rPr lang="en-US" sz="1200" kern="1200" dirty="0" smtClean="0">
                <a:solidFill>
                  <a:schemeClr val="tx1"/>
                </a:solidFill>
                <a:latin typeface="+mn-lt"/>
                <a:ea typeface="+mn-ea"/>
                <a:cs typeface="+mn-cs"/>
              </a:rPr>
              <a:t> </a:t>
            </a:r>
            <a:endParaRPr lang="pt-B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baseline="0" dirty="0" smtClean="0"/>
              <a:t>Mtask7c: Modify function signature of </a:t>
            </a:r>
            <a:r>
              <a:rPr lang="en-US" sz="1200" kern="1200" dirty="0" err="1" smtClean="0">
                <a:solidFill>
                  <a:schemeClr val="tx1"/>
                </a:solidFill>
                <a:latin typeface="+mn-lt"/>
                <a:ea typeface="+mn-ea"/>
                <a:cs typeface="+mn-cs"/>
              </a:rPr>
              <a:t>computeSubsMatchList</a:t>
            </a:r>
            <a:r>
              <a:rPr lang="en-US" sz="1200" kern="1200" dirty="0" smtClean="0">
                <a:solidFill>
                  <a:schemeClr val="tx1"/>
                </a:solidFill>
                <a:latin typeface="+mn-lt"/>
                <a:ea typeface="+mn-ea"/>
                <a:cs typeface="+mn-cs"/>
              </a:rPr>
              <a:t> and call</a:t>
            </a:r>
            <a:r>
              <a:rPr lang="en-US" sz="1200" kern="1200" baseline="0" dirty="0" smtClean="0">
                <a:solidFill>
                  <a:schemeClr val="tx1"/>
                </a:solidFill>
                <a:latin typeface="+mn-lt"/>
                <a:ea typeface="+mn-ea"/>
                <a:cs typeface="+mn-cs"/>
              </a:rPr>
              <a:t> to </a:t>
            </a:r>
            <a:r>
              <a:rPr lang="en-US" sz="1200" kern="1200" dirty="0" err="1" smtClean="0">
                <a:solidFill>
                  <a:schemeClr val="tx1"/>
                </a:solidFill>
                <a:latin typeface="+mn-lt"/>
                <a:ea typeface="+mn-ea"/>
                <a:cs typeface="+mn-cs"/>
              </a:rPr>
              <a:t>computeRanking</a:t>
            </a:r>
            <a:r>
              <a:rPr lang="en-US" sz="1200" kern="1200" dirty="0" smtClean="0">
                <a:solidFill>
                  <a:schemeClr val="tx1"/>
                </a:solidFill>
                <a:latin typeface="+mn-lt"/>
                <a:ea typeface="+mn-ea"/>
                <a:cs typeface="+mn-cs"/>
              </a:rPr>
              <a:t> </a:t>
            </a:r>
            <a:endParaRPr lang="pt-BR" baseline="0" dirty="0" smtClean="0"/>
          </a:p>
          <a:p>
            <a:endParaRPr lang="pt-BR" baseline="0" dirty="0" smtClean="0"/>
          </a:p>
          <a:p>
            <a:endParaRPr lang="pt-BR" baseline="0" dirty="0" smtClean="0"/>
          </a:p>
          <a:p>
            <a:endParaRPr lang="pt-BR" baseline="0" dirty="0" smtClean="0"/>
          </a:p>
          <a:p>
            <a:endParaRPr lang="pt-BR" baseline="0" dirty="0" smtClean="0"/>
          </a:p>
          <a:p>
            <a:endParaRPr lang="pt-BR" baseline="0" dirty="0" smtClean="0"/>
          </a:p>
          <a:p>
            <a:endParaRPr lang="en-US" dirty="0"/>
          </a:p>
        </p:txBody>
      </p:sp>
      <p:sp>
        <p:nvSpPr>
          <p:cNvPr id="4" name="Slide Number Placeholder 3"/>
          <p:cNvSpPr>
            <a:spLocks noGrp="1"/>
          </p:cNvSpPr>
          <p:nvPr>
            <p:ph type="sldNum" sz="quarter" idx="10"/>
          </p:nvPr>
        </p:nvSpPr>
        <p:spPr/>
        <p:txBody>
          <a:bodyPr/>
          <a:lstStyle/>
          <a:p>
            <a:fld id="{F4A7CEC5-A36F-4773-803B-63BDAB9A7EB7}" type="slidenum">
              <a:rPr lang="en-US" smtClean="0"/>
              <a:t>14</a:t>
            </a:fld>
            <a:endParaRPr lang="en-US"/>
          </a:p>
        </p:txBody>
      </p:sp>
    </p:spTree>
    <p:extLst>
      <p:ext uri="{BB962C8B-B14F-4D97-AF65-F5344CB8AC3E}">
        <p14:creationId xmlns:p14="http://schemas.microsoft.com/office/powerpoint/2010/main" val="3080278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9/30/2013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smtClean="0"/>
              <a:t>Bug and Test Sequencing Alternatives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26142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Self-</a:t>
            </a:r>
            <a:r>
              <a:rPr lang="pt-BR" dirty="0" err="1" smtClean="0"/>
              <a:t>Dependency</a:t>
            </a:r>
            <a:r>
              <a:rPr lang="pt-BR" dirty="0" smtClean="0"/>
              <a:t> </a:t>
            </a:r>
            <a:r>
              <a:rPr lang="pt-BR" dirty="0" err="1" smtClean="0"/>
              <a:t>Matrices</a:t>
            </a:r>
            <a:endParaRPr lang="pt-BR" dirty="0"/>
          </a:p>
        </p:txBody>
      </p:sp>
      <p:sp>
        <p:nvSpPr>
          <p:cNvPr id="4" name="Subtítulo 3"/>
          <p:cNvSpPr>
            <a:spLocks noGrp="1"/>
          </p:cNvSpPr>
          <p:nvPr>
            <p:ph type="subTitle" idx="1"/>
          </p:nvPr>
        </p:nvSpPr>
        <p:spPr/>
        <p:txBody>
          <a:bodyPr/>
          <a:lstStyle/>
          <a:p>
            <a:r>
              <a:rPr lang="pt-BR" dirty="0" err="1" smtClean="0"/>
              <a:t>Represent</a:t>
            </a:r>
            <a:r>
              <a:rPr lang="pt-BR" dirty="0" smtClean="0"/>
              <a:t> </a:t>
            </a:r>
            <a:r>
              <a:rPr lang="pt-BR" dirty="0" err="1" smtClean="0"/>
              <a:t>the</a:t>
            </a:r>
            <a:r>
              <a:rPr lang="pt-BR" dirty="0" smtClean="0"/>
              <a:t> </a:t>
            </a:r>
            <a:r>
              <a:rPr lang="pt-BR" dirty="0" err="1" smtClean="0"/>
              <a:t>relation</a:t>
            </a:r>
            <a:r>
              <a:rPr lang="pt-BR" dirty="0" smtClean="0"/>
              <a:t> </a:t>
            </a:r>
            <a:r>
              <a:rPr lang="pt-BR" dirty="0" err="1" smtClean="0"/>
              <a:t>among</a:t>
            </a:r>
            <a:r>
              <a:rPr lang="pt-BR" dirty="0" smtClean="0"/>
              <a:t> </a:t>
            </a:r>
            <a:r>
              <a:rPr lang="pt-BR" dirty="0" err="1" smtClean="0"/>
              <a:t>adjascent</a:t>
            </a:r>
            <a:r>
              <a:rPr lang="pt-BR" dirty="0" smtClean="0"/>
              <a:t> sets, for </a:t>
            </a:r>
            <a:r>
              <a:rPr lang="pt-BR" dirty="0" err="1" smtClean="0"/>
              <a:t>example</a:t>
            </a:r>
            <a:r>
              <a:rPr lang="pt-BR" dirty="0" smtClean="0"/>
              <a:t>, </a:t>
            </a:r>
            <a:r>
              <a:rPr lang="pt-BR" dirty="0" err="1" smtClean="0"/>
              <a:t>goals</a:t>
            </a:r>
            <a:r>
              <a:rPr lang="pt-BR" dirty="0" smtClean="0"/>
              <a:t> x </a:t>
            </a:r>
            <a:r>
              <a:rPr lang="pt-BR" dirty="0" err="1" smtClean="0"/>
              <a:t>features</a:t>
            </a:r>
            <a:r>
              <a:rPr lang="pt-BR" dirty="0" smtClean="0"/>
              <a:t>, </a:t>
            </a:r>
            <a:r>
              <a:rPr lang="pt-BR" dirty="0" err="1" smtClean="0"/>
              <a:t>features</a:t>
            </a:r>
            <a:r>
              <a:rPr lang="pt-BR" dirty="0" smtClean="0"/>
              <a:t> x </a:t>
            </a:r>
            <a:r>
              <a:rPr lang="pt-BR" dirty="0" err="1" smtClean="0"/>
              <a:t>code</a:t>
            </a:r>
            <a:r>
              <a:rPr lang="pt-BR" dirty="0" smtClean="0"/>
              <a:t>.</a:t>
            </a:r>
            <a:endParaRPr lang="pt-BR" dirty="0"/>
          </a:p>
        </p:txBody>
      </p:sp>
    </p:spTree>
    <p:extLst>
      <p:ext uri="{BB962C8B-B14F-4D97-AF65-F5344CB8AC3E}">
        <p14:creationId xmlns:p14="http://schemas.microsoft.com/office/powerpoint/2010/main" val="379590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304800"/>
          </a:xfrm>
        </p:spPr>
        <p:txBody>
          <a:bodyPr>
            <a:normAutofit fontScale="90000"/>
          </a:bodyPr>
          <a:lstStyle/>
          <a:p>
            <a:r>
              <a:rPr lang="pt-BR" sz="2800" dirty="0" smtClean="0">
                <a:solidFill>
                  <a:schemeClr val="bg1"/>
                </a:solidFill>
              </a:rPr>
              <a:t>Goals </a:t>
            </a:r>
            <a:r>
              <a:rPr lang="pt-BR" sz="2800" dirty="0" smtClean="0">
                <a:solidFill>
                  <a:schemeClr val="bg1"/>
                </a:solidFill>
              </a:rPr>
              <a:t>x </a:t>
            </a:r>
            <a:r>
              <a:rPr lang="en-US" altLang="zh-CN" sz="2800" dirty="0" smtClean="0">
                <a:solidFill>
                  <a:schemeClr val="bg1"/>
                </a:solidFill>
              </a:rPr>
              <a:t>Requirements</a:t>
            </a:r>
            <a:endParaRPr lang="en-US" sz="2800" dirty="0">
              <a:solidFill>
                <a:schemeClr val="bg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2125690"/>
              </p:ext>
            </p:extLst>
          </p:nvPr>
        </p:nvGraphicFramePr>
        <p:xfrm>
          <a:off x="304800" y="533400"/>
          <a:ext cx="8208911" cy="5915679"/>
        </p:xfrm>
        <a:graphic>
          <a:graphicData uri="http://schemas.openxmlformats.org/drawingml/2006/table">
            <a:tbl>
              <a:tblPr firstRow="1" bandRow="1">
                <a:tableStyleId>{5C22544A-7EE6-4342-B048-85BDC9FD1C3A}</a:tableStyleId>
              </a:tblPr>
              <a:tblGrid>
                <a:gridCol w="1675963"/>
                <a:gridCol w="1143437"/>
                <a:gridCol w="1285055"/>
                <a:gridCol w="1368152"/>
                <a:gridCol w="1368152"/>
                <a:gridCol w="1368152"/>
              </a:tblGrid>
              <a:tr h="1159519">
                <a:tc>
                  <a:txBody>
                    <a:bodyPr/>
                    <a:lstStyle/>
                    <a:p>
                      <a:pPr algn="ctr"/>
                      <a:r>
                        <a:rPr lang="pt-BR" dirty="0" smtClean="0"/>
                        <a:t>Goals/Requirements</a:t>
                      </a:r>
                      <a:endParaRPr lang="en-US" dirty="0"/>
                    </a:p>
                  </a:txBody>
                  <a:tcPr anchor="ctr" anchorCtr="1"/>
                </a:tc>
                <a:tc>
                  <a:txBody>
                    <a:bodyPr/>
                    <a:lstStyle/>
                    <a:p>
                      <a:pPr algn="ctr"/>
                      <a:r>
                        <a:rPr lang="pt-BR" sz="1400" dirty="0" smtClean="0"/>
                        <a:t>R1- Edit Substitute Pref.</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400" dirty="0" smtClean="0"/>
                        <a:t>R2- Edit Regular Teacher Information </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400" dirty="0" smtClean="0"/>
                        <a:t>R3-Compute Ranking of Substitutes</a:t>
                      </a:r>
                    </a:p>
                  </a:txBody>
                  <a:tcPr anchor="ctr" anchorCtr="1"/>
                </a:tc>
                <a:tc>
                  <a:txBody>
                    <a:bodyPr/>
                    <a:lstStyle/>
                    <a:p>
                      <a:pPr algn="ctr"/>
                      <a:r>
                        <a:rPr lang="pt-BR" sz="1400" dirty="0" smtClean="0"/>
                        <a:t>R4- Generate Statistical Report</a:t>
                      </a:r>
                      <a:endParaRPr lang="en-US" sz="1400"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400" dirty="0" smtClean="0"/>
                        <a:t>R5-</a:t>
                      </a:r>
                      <a:r>
                        <a:rPr lang="pt-BR" sz="1400" baseline="0" dirty="0" smtClean="0"/>
                        <a:t> </a:t>
                      </a:r>
                      <a:r>
                        <a:rPr lang="pt-BR" sz="1400" dirty="0" smtClean="0"/>
                        <a:t>Accept/Decline Substitution Opportunity</a:t>
                      </a:r>
                      <a:endParaRPr lang="en-US" sz="1400" dirty="0" smtClean="0"/>
                    </a:p>
                  </a:txBody>
                  <a:tcPr anchor="ctr" anchorCtr="1"/>
                </a:tc>
              </a:tr>
              <a:tr h="732160">
                <a:tc>
                  <a:txBody>
                    <a:bodyPr/>
                    <a:lstStyle/>
                    <a:p>
                      <a:pPr algn="ctr"/>
                      <a:r>
                        <a:rPr lang="en-US" dirty="0" smtClean="0"/>
                        <a:t>A. Options of teachers to substitute an absent teacher</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endParaRPr lang="en-US" dirty="0"/>
                    </a:p>
                  </a:txBody>
                  <a:tcPr anchor="ctr" anchorCtr="1"/>
                </a:tc>
                <a:tc>
                  <a:txBody>
                    <a:bodyPr/>
                    <a:lstStyle/>
                    <a:p>
                      <a:pPr algn="ctr"/>
                      <a:endParaRPr lang="en-US" dirty="0"/>
                    </a:p>
                  </a:txBody>
                  <a:tcPr anchor="ctr" anchorCtr="1"/>
                </a:tc>
              </a:tr>
              <a:tr h="732160">
                <a:tc>
                  <a:txBody>
                    <a:bodyPr/>
                    <a:lstStyle/>
                    <a:p>
                      <a:pPr algn="ctr"/>
                      <a:r>
                        <a:rPr lang="pt-BR" dirty="0" smtClean="0"/>
                        <a:t>B. Mitigate the risk</a:t>
                      </a:r>
                      <a:endParaRPr lang="en-US" dirty="0"/>
                    </a:p>
                  </a:txBody>
                  <a:tcPr anchor="ctr" anchorCtr="1"/>
                </a:tc>
                <a:tc>
                  <a:txBody>
                    <a:bodyPr/>
                    <a:lstStyle/>
                    <a:p>
                      <a:pPr algn="ctr"/>
                      <a:endParaRPr lang="en-US" dirty="0"/>
                    </a:p>
                  </a:txBody>
                  <a:tcPr anchor="ctr" anchorCtr="1"/>
                </a:tc>
                <a:tc>
                  <a:txBody>
                    <a:bodyPr/>
                    <a:lstStyle/>
                    <a:p>
                      <a:pPr algn="ctr"/>
                      <a:endParaRPr lang="en-US" dirty="0"/>
                    </a:p>
                  </a:txBody>
                  <a:tcPr anchor="ctr" anchorCtr="1"/>
                </a:tc>
                <a:tc>
                  <a:txBody>
                    <a:bodyPr/>
                    <a:lstStyle/>
                    <a:p>
                      <a:pPr algn="ctr"/>
                      <a:endParaRPr lang="en-US" dirty="0"/>
                    </a:p>
                  </a:txBody>
                  <a:tcPr anchor="ctr" anchorCtr="1"/>
                </a:tc>
                <a:tc>
                  <a:txBody>
                    <a:bodyPr/>
                    <a:lstStyle/>
                    <a:p>
                      <a:pPr algn="ctr"/>
                      <a:r>
                        <a:rPr lang="pt-BR" dirty="0" smtClean="0"/>
                        <a:t>1</a:t>
                      </a:r>
                      <a:endParaRPr lang="en-US" dirty="0"/>
                    </a:p>
                  </a:txBody>
                  <a:tcPr anchor="ctr" anchorCtr="1"/>
                </a:tc>
                <a:tc>
                  <a:txBody>
                    <a:bodyPr/>
                    <a:lstStyle/>
                    <a:p>
                      <a:pPr algn="ctr"/>
                      <a:endParaRPr lang="en-US" dirty="0"/>
                    </a:p>
                  </a:txBody>
                  <a:tcPr anchor="ctr" anchorCtr="1"/>
                </a:tc>
              </a:tr>
              <a:tr h="732160">
                <a:tc>
                  <a:txBody>
                    <a:bodyPr/>
                    <a:lstStyle/>
                    <a:p>
                      <a:pPr algn="ctr"/>
                      <a:r>
                        <a:rPr lang="pt-BR" dirty="0" smtClean="0"/>
                        <a:t>C.</a:t>
                      </a:r>
                      <a:r>
                        <a:rPr lang="en-US" dirty="0" smtClean="0"/>
                        <a:t> Know the possible substitutes</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endParaRPr lang="en-US" dirty="0"/>
                    </a:p>
                  </a:txBody>
                  <a:tcPr anchor="ctr" anchorCtr="1"/>
                </a:tc>
                <a:tc>
                  <a:txBody>
                    <a:bodyPr/>
                    <a:lstStyle/>
                    <a:p>
                      <a:pPr algn="ctr"/>
                      <a:endParaRPr lang="en-US" dirty="0"/>
                    </a:p>
                  </a:txBody>
                  <a:tcPr anchor="ctr" anchorCtr="1"/>
                </a:tc>
              </a:tr>
              <a:tr h="732160">
                <a:tc>
                  <a:txBody>
                    <a:bodyPr/>
                    <a:lstStyle/>
                    <a:p>
                      <a:pPr algn="ctr"/>
                      <a:r>
                        <a:rPr lang="pt-BR" dirty="0" smtClean="0"/>
                        <a:t>D.Match</a:t>
                      </a:r>
                      <a:r>
                        <a:rPr lang="pt-BR" baseline="0" dirty="0" smtClean="0"/>
                        <a:t> preferences</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endParaRPr lang="en-US" dirty="0"/>
                    </a:p>
                  </a:txBody>
                  <a:tcPr anchor="ctr" anchorCtr="1"/>
                </a:tc>
                <a:tc>
                  <a:txBody>
                    <a:bodyPr/>
                    <a:lstStyle/>
                    <a:p>
                      <a:pPr algn="ctr"/>
                      <a:r>
                        <a:rPr lang="pt-BR" dirty="0" smtClean="0"/>
                        <a:t>1</a:t>
                      </a:r>
                      <a:endParaRPr lang="en-US" dirty="0"/>
                    </a:p>
                  </a:txBody>
                  <a:tcPr anchor="ctr" anchorCtr="1"/>
                </a:tc>
                <a:tc>
                  <a:txBody>
                    <a:bodyPr/>
                    <a:lstStyle/>
                    <a:p>
                      <a:pPr algn="ctr"/>
                      <a:endParaRPr lang="en-US" dirty="0"/>
                    </a:p>
                  </a:txBody>
                  <a:tcPr anchor="ctr" anchorCtr="1"/>
                </a:tc>
                <a:tc>
                  <a:txBody>
                    <a:bodyPr/>
                    <a:lstStyle/>
                    <a:p>
                      <a:pPr algn="ctr"/>
                      <a:endParaRPr lang="en-US" dirty="0"/>
                    </a:p>
                  </a:txBody>
                  <a:tcPr anchor="ctr" anchorCtr="1"/>
                </a:tc>
              </a:tr>
              <a:tr h="732160">
                <a:tc>
                  <a:txBody>
                    <a:bodyPr/>
                    <a:lstStyle/>
                    <a:p>
                      <a:pPr algn="ctr"/>
                      <a:r>
                        <a:rPr lang="pt-BR" dirty="0" smtClean="0"/>
                        <a:t>E. Smoothly decline an offer</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endParaRPr lang="en-US" dirty="0"/>
                    </a:p>
                  </a:txBody>
                  <a:tcPr anchor="ctr" anchorCtr="1"/>
                </a:tc>
                <a:tc>
                  <a:txBody>
                    <a:bodyPr/>
                    <a:lstStyle/>
                    <a:p>
                      <a:pPr algn="ctr"/>
                      <a:endParaRPr lang="en-US" dirty="0"/>
                    </a:p>
                  </a:txBody>
                  <a:tcPr anchor="ctr" anchorCtr="1"/>
                </a:tc>
                <a:tc>
                  <a:txBody>
                    <a:bodyPr/>
                    <a:lstStyle/>
                    <a:p>
                      <a:pPr algn="ctr"/>
                      <a:r>
                        <a:rPr lang="pt-BR" dirty="0" smtClean="0"/>
                        <a:t>1</a:t>
                      </a:r>
                      <a:endParaRPr lang="en-US" dirty="0"/>
                    </a:p>
                  </a:txBody>
                  <a:tcPr anchor="ctr" anchorCtr="1"/>
                </a:tc>
              </a:tr>
            </a:tbl>
          </a:graphicData>
        </a:graphic>
      </p:graphicFrame>
    </p:spTree>
    <p:extLst>
      <p:ext uri="{BB962C8B-B14F-4D97-AF65-F5344CB8AC3E}">
        <p14:creationId xmlns:p14="http://schemas.microsoft.com/office/powerpoint/2010/main" val="3106589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965" y="38100"/>
            <a:ext cx="8229600" cy="342900"/>
          </a:xfrm>
          <a:prstGeom prst="rect">
            <a:avLst/>
          </a:prstGeom>
        </p:spPr>
        <p:txBody>
          <a:bodyPr vert="horz" lIns="91440" tIns="45720" rIns="91440" bIns="45720" rtlCol="0" anchor="ctr">
            <a:normAutofit fontScale="825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altLang="zh-CN" sz="2400" dirty="0" smtClean="0">
                <a:solidFill>
                  <a:schemeClr val="bg1"/>
                </a:solidFill>
              </a:rPr>
              <a:t>Requirements x Requirements</a:t>
            </a:r>
            <a:endParaRPr lang="en-US" sz="2400" dirty="0">
              <a:solidFill>
                <a:schemeClr val="bg1"/>
              </a:solidFill>
            </a:endParaRPr>
          </a:p>
        </p:txBody>
      </p:sp>
      <p:graphicFrame>
        <p:nvGraphicFramePr>
          <p:cNvPr id="5" name="Content Placeholder 3"/>
          <p:cNvGraphicFramePr>
            <a:graphicFrameLocks/>
          </p:cNvGraphicFramePr>
          <p:nvPr>
            <p:extLst>
              <p:ext uri="{D42A27DB-BD31-4B8C-83A1-F6EECF244321}">
                <p14:modId xmlns:p14="http://schemas.microsoft.com/office/powerpoint/2010/main" val="233761592"/>
              </p:ext>
            </p:extLst>
          </p:nvPr>
        </p:nvGraphicFramePr>
        <p:xfrm>
          <a:off x="533400" y="762000"/>
          <a:ext cx="8208913" cy="5547360"/>
        </p:xfrm>
        <a:graphic>
          <a:graphicData uri="http://schemas.openxmlformats.org/drawingml/2006/table">
            <a:tbl>
              <a:tblPr firstRow="1" bandRow="1">
                <a:tableStyleId>{5C22544A-7EE6-4342-B048-85BDC9FD1C3A}</a:tableStyleId>
              </a:tblPr>
              <a:tblGrid>
                <a:gridCol w="1436540"/>
                <a:gridCol w="872184"/>
                <a:gridCol w="1209381"/>
                <a:gridCol w="1172702"/>
                <a:gridCol w="1172702"/>
                <a:gridCol w="1172702"/>
                <a:gridCol w="1172702"/>
              </a:tblGrid>
              <a:tr h="630070">
                <a:tc>
                  <a:txBody>
                    <a:bodyPr/>
                    <a:lstStyle/>
                    <a:p>
                      <a:pPr algn="ctr"/>
                      <a:r>
                        <a:rPr lang="pt-BR" dirty="0" smtClean="0"/>
                        <a:t>Requirement/</a:t>
                      </a:r>
                      <a:r>
                        <a:rPr lang="pt-BR" baseline="0" dirty="0" smtClean="0"/>
                        <a:t> Requirement</a:t>
                      </a:r>
                      <a:endParaRPr lang="en-US" dirty="0"/>
                    </a:p>
                  </a:txBody>
                  <a:tcPr anchor="ctr" anchorCtr="1"/>
                </a:tc>
                <a:tc>
                  <a:txBody>
                    <a:bodyPr/>
                    <a:lstStyle/>
                    <a:p>
                      <a:pPr algn="ctr"/>
                      <a:r>
                        <a:rPr lang="pt-BR" sz="1400" dirty="0" smtClean="0"/>
                        <a:t>R1- Edit Substitute Pref.</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400" dirty="0" smtClean="0"/>
                        <a:t>R2- Edit Regular Teacher Information </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400" dirty="0" smtClean="0"/>
                        <a:t>R3-Compute Ranking of Substitutes</a:t>
                      </a:r>
                    </a:p>
                  </a:txBody>
                  <a:tcPr anchor="ctr" anchorCtr="1"/>
                </a:tc>
                <a:tc>
                  <a:txBody>
                    <a:bodyPr/>
                    <a:lstStyle/>
                    <a:p>
                      <a:pPr algn="ctr"/>
                      <a:r>
                        <a:rPr lang="pt-BR" sz="1400" dirty="0" smtClean="0"/>
                        <a:t>R4- Generate Statistical Report</a:t>
                      </a:r>
                      <a:endParaRPr lang="en-US" sz="1400"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400" dirty="0" smtClean="0"/>
                        <a:t>R5-</a:t>
                      </a:r>
                      <a:r>
                        <a:rPr lang="pt-BR" sz="1400" baseline="0" dirty="0" smtClean="0"/>
                        <a:t> </a:t>
                      </a:r>
                      <a:r>
                        <a:rPr lang="pt-BR" sz="1400" dirty="0" smtClean="0"/>
                        <a:t>Accept/Decline Substitution </a:t>
                      </a:r>
                      <a:endParaRPr lang="en-US" sz="1400" dirty="0" smtClean="0"/>
                    </a:p>
                  </a:txBody>
                  <a:tcPr anchor="ctr" anchorCtr="1"/>
                </a:tc>
                <a:tc>
                  <a:txBody>
                    <a:bodyPr/>
                    <a:lstStyle/>
                    <a:p>
                      <a:pPr algn="ctr"/>
                      <a:r>
                        <a:rPr lang="en-US" dirty="0" smtClean="0"/>
                        <a:t>SUM</a:t>
                      </a:r>
                      <a:endParaRPr lang="en-US" dirty="0"/>
                    </a:p>
                  </a:txBody>
                  <a:tcPr anchor="ctr" anchorCtr="1">
                    <a:solidFill>
                      <a:schemeClr val="tx2"/>
                    </a:solidFill>
                  </a:tcPr>
                </a:tc>
              </a:tr>
              <a:tr h="6300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dirty="0" smtClean="0"/>
                        <a:t>R1-Edit Substitute Pref.</a:t>
                      </a:r>
                    </a:p>
                  </a:txBody>
                  <a:tcPr anchor="ctr" anchorCtr="1"/>
                </a:tc>
                <a:tc>
                  <a:txBody>
                    <a:bodyPr/>
                    <a:lstStyle/>
                    <a:p>
                      <a:pPr algn="ctr"/>
                      <a:r>
                        <a:rPr lang="pt-BR" dirty="0" smtClean="0"/>
                        <a:t>0</a:t>
                      </a:r>
                      <a:endParaRPr lang="en-US" dirty="0"/>
                    </a:p>
                  </a:txBody>
                  <a:tcPr anchor="ctr" anchorCtr="1">
                    <a:solidFill>
                      <a:schemeClr val="accent6"/>
                    </a:solidFill>
                  </a:tcPr>
                </a:tc>
                <a:tc>
                  <a:txBody>
                    <a:bodyPr/>
                    <a:lstStyle/>
                    <a:p>
                      <a:pPr algn="ctr"/>
                      <a:r>
                        <a:rPr lang="pt-BR" dirty="0" smtClean="0"/>
                        <a:t>0</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en-US" dirty="0" smtClean="0"/>
                        <a:t>0</a:t>
                      </a:r>
                      <a:endParaRPr lang="en-US" dirty="0"/>
                    </a:p>
                  </a:txBody>
                  <a:tcPr anchor="ctr" anchorCtr="1">
                    <a:solidFill>
                      <a:schemeClr val="tx2">
                        <a:lumMod val="40000"/>
                        <a:lumOff val="60000"/>
                      </a:schemeClr>
                    </a:solidFill>
                  </a:tcPr>
                </a:tc>
              </a:tr>
              <a:tr h="6300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dirty="0" smtClean="0"/>
                        <a:t>R2- Edit Regular Teacher Information </a:t>
                      </a:r>
                      <a:endParaRPr lang="pt-BR" sz="1600" dirty="0" smtClean="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0</a:t>
                      </a:r>
                      <a:endParaRPr lang="en-US" dirty="0"/>
                    </a:p>
                  </a:txBody>
                  <a:tcPr anchor="ctr" anchorCtr="1">
                    <a:solidFill>
                      <a:schemeClr val="accent6"/>
                    </a:solidFill>
                  </a:tcPr>
                </a:tc>
                <a:tc>
                  <a:txBody>
                    <a:bodyPr/>
                    <a:lstStyle/>
                    <a:p>
                      <a:pPr algn="ctr"/>
                      <a:r>
                        <a:rPr lang="pt-BR" dirty="0" smtClean="0"/>
                        <a:t>0</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en-US" dirty="0" smtClean="0"/>
                        <a:t>0</a:t>
                      </a:r>
                      <a:endParaRPr lang="en-US" dirty="0"/>
                    </a:p>
                  </a:txBody>
                  <a:tcPr anchor="ctr" anchorCtr="1">
                    <a:solidFill>
                      <a:schemeClr val="tx2">
                        <a:lumMod val="40000"/>
                        <a:lumOff val="60000"/>
                      </a:schemeClr>
                    </a:solidFill>
                  </a:tcPr>
                </a:tc>
              </a:tr>
              <a:tr h="6300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dirty="0" smtClean="0"/>
                        <a:t>R3-Compute Ranking of Substitutes</a:t>
                      </a:r>
                      <a:endParaRPr lang="pt-BR" sz="1600" dirty="0" smtClean="0"/>
                    </a:p>
                  </a:txBody>
                  <a:tcPr anchor="ctr" anchorCtr="1"/>
                </a:tc>
                <a:tc>
                  <a:txBody>
                    <a:bodyPr/>
                    <a:lstStyle/>
                    <a:p>
                      <a:pPr algn="ctr"/>
                      <a:r>
                        <a:rPr lang="pt-BR" dirty="0" smtClean="0"/>
                        <a:t>1</a:t>
                      </a:r>
                      <a:endParaRPr lang="en-US" dirty="0"/>
                    </a:p>
                  </a:txBody>
                  <a:tcPr anchor="ctr" anchorCtr="1"/>
                </a:tc>
                <a:tc>
                  <a:txBody>
                    <a:bodyPr/>
                    <a:lstStyle/>
                    <a:p>
                      <a:pPr algn="ctr"/>
                      <a:r>
                        <a:rPr lang="en-US" dirty="0" smtClean="0"/>
                        <a:t>1</a:t>
                      </a:r>
                      <a:endParaRPr lang="en-US" dirty="0"/>
                    </a:p>
                  </a:txBody>
                  <a:tcPr anchor="ctr" anchorCtr="1"/>
                </a:tc>
                <a:tc>
                  <a:txBody>
                    <a:bodyPr/>
                    <a:lstStyle/>
                    <a:p>
                      <a:pPr algn="ctr"/>
                      <a:r>
                        <a:rPr lang="pt-BR" dirty="0" smtClean="0"/>
                        <a:t>0</a:t>
                      </a:r>
                      <a:endParaRPr lang="en-US" dirty="0"/>
                    </a:p>
                  </a:txBody>
                  <a:tcPr anchor="ctr" anchorCtr="1">
                    <a:solidFill>
                      <a:schemeClr val="accent6"/>
                    </a:solidFill>
                  </a:tcPr>
                </a:tc>
                <a:tc>
                  <a:txBody>
                    <a:bodyPr/>
                    <a:lstStyle/>
                    <a:p>
                      <a:pPr algn="ctr"/>
                      <a:r>
                        <a:rPr lang="en-US" dirty="0" smtClean="0"/>
                        <a:t>0</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en-US" dirty="0" smtClean="0"/>
                        <a:t>2</a:t>
                      </a:r>
                      <a:endParaRPr lang="en-US" dirty="0"/>
                    </a:p>
                  </a:txBody>
                  <a:tcPr anchor="ctr" anchorCtr="1">
                    <a:solidFill>
                      <a:schemeClr val="tx2">
                        <a:lumMod val="40000"/>
                        <a:lumOff val="60000"/>
                      </a:schemeClr>
                    </a:solidFill>
                  </a:tcPr>
                </a:tc>
              </a:tr>
              <a:tr h="630070">
                <a:tc>
                  <a:txBody>
                    <a:bodyPr/>
                    <a:lstStyle/>
                    <a:p>
                      <a:pPr algn="ctr"/>
                      <a:r>
                        <a:rPr lang="pt-BR" sz="1600" dirty="0" smtClean="0"/>
                        <a:t>R4- Generate Statistical Report</a:t>
                      </a:r>
                      <a:endParaRPr lang="en-US" sz="1600" dirty="0"/>
                    </a:p>
                  </a:txBody>
                  <a:tcPr anchor="ctr" anchorCtr="1"/>
                </a:tc>
                <a:tc>
                  <a:txBody>
                    <a:bodyPr/>
                    <a:lstStyle/>
                    <a:p>
                      <a:pPr algn="ctr"/>
                      <a:r>
                        <a:rPr lang="en-US" dirty="0" smtClean="0"/>
                        <a:t>1</a:t>
                      </a:r>
                      <a:endParaRPr lang="en-US" dirty="0"/>
                    </a:p>
                  </a:txBody>
                  <a:tcPr anchor="ctr" anchorCtr="1"/>
                </a:tc>
                <a:tc>
                  <a:txBody>
                    <a:bodyPr/>
                    <a:lstStyle/>
                    <a:p>
                      <a:pPr algn="ctr"/>
                      <a:r>
                        <a:rPr lang="en-US" dirty="0" smtClean="0"/>
                        <a:t>1</a:t>
                      </a:r>
                      <a:endParaRPr lang="en-US" dirty="0"/>
                    </a:p>
                  </a:txBody>
                  <a:tcPr anchor="ctr" anchorCtr="1"/>
                </a:tc>
                <a:tc>
                  <a:txBody>
                    <a:bodyPr/>
                    <a:lstStyle/>
                    <a:p>
                      <a:pPr algn="ctr"/>
                      <a:r>
                        <a:rPr lang="en-US" dirty="0" smtClean="0"/>
                        <a:t>1</a:t>
                      </a:r>
                      <a:endParaRPr lang="en-US" dirty="0"/>
                    </a:p>
                  </a:txBody>
                  <a:tcPr anchor="ctr" anchorCtr="1"/>
                </a:tc>
                <a:tc>
                  <a:txBody>
                    <a:bodyPr/>
                    <a:lstStyle/>
                    <a:p>
                      <a:pPr algn="ctr"/>
                      <a:r>
                        <a:rPr lang="en-US" dirty="0" smtClean="0"/>
                        <a:t>0</a:t>
                      </a:r>
                      <a:endParaRPr lang="en-US" dirty="0"/>
                    </a:p>
                  </a:txBody>
                  <a:tcPr anchor="ctr" anchorCtr="1">
                    <a:solidFill>
                      <a:schemeClr val="accent6"/>
                    </a:solidFill>
                  </a:tcPr>
                </a:tc>
                <a:tc>
                  <a:txBody>
                    <a:bodyPr/>
                    <a:lstStyle/>
                    <a:p>
                      <a:pPr algn="ctr"/>
                      <a:r>
                        <a:rPr lang="pt-BR" dirty="0" smtClean="0"/>
                        <a:t>1</a:t>
                      </a:r>
                      <a:endParaRPr lang="en-US" dirty="0"/>
                    </a:p>
                  </a:txBody>
                  <a:tcPr anchor="ctr" anchorCtr="1"/>
                </a:tc>
                <a:tc>
                  <a:txBody>
                    <a:bodyPr/>
                    <a:lstStyle/>
                    <a:p>
                      <a:pPr algn="ctr"/>
                      <a:r>
                        <a:rPr lang="en-US" dirty="0" smtClean="0"/>
                        <a:t>3</a:t>
                      </a:r>
                      <a:endParaRPr lang="en-US" dirty="0"/>
                    </a:p>
                  </a:txBody>
                  <a:tcPr anchor="ctr" anchorCtr="1">
                    <a:solidFill>
                      <a:schemeClr val="tx2">
                        <a:lumMod val="40000"/>
                        <a:lumOff val="60000"/>
                      </a:schemeClr>
                    </a:solidFill>
                  </a:tcPr>
                </a:tc>
              </a:tr>
              <a:tr h="6300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600" dirty="0" smtClean="0"/>
                        <a:t>R5-</a:t>
                      </a:r>
                      <a:r>
                        <a:rPr lang="pt-BR" sz="1600" baseline="0" dirty="0" smtClean="0"/>
                        <a:t> </a:t>
                      </a:r>
                      <a:r>
                        <a:rPr lang="pt-BR" sz="1600" dirty="0" smtClean="0"/>
                        <a:t>Accept/Decline Substitution </a:t>
                      </a:r>
                      <a:endParaRPr lang="en-US" sz="1600" dirty="0" smtClean="0"/>
                    </a:p>
                  </a:txBody>
                  <a:tcPr anchor="ctr" anchorCtr="1"/>
                </a:tc>
                <a:tc>
                  <a:txBody>
                    <a:bodyPr/>
                    <a:lstStyle/>
                    <a:p>
                      <a:pPr algn="ctr"/>
                      <a:r>
                        <a:rPr lang="pt-BR" dirty="0" smtClean="0"/>
                        <a:t>1</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endParaRPr lang="en-US" dirty="0"/>
                    </a:p>
                  </a:txBody>
                  <a:tcPr anchor="ctr" anchorCtr="1">
                    <a:solidFill>
                      <a:schemeClr val="accent6"/>
                    </a:solidFill>
                  </a:tcPr>
                </a:tc>
                <a:tc>
                  <a:txBody>
                    <a:bodyPr/>
                    <a:lstStyle/>
                    <a:p>
                      <a:pPr algn="ctr"/>
                      <a:r>
                        <a:rPr lang="pt-BR" dirty="0" smtClean="0"/>
                        <a:t>2</a:t>
                      </a:r>
                      <a:endParaRPr lang="en-US" dirty="0"/>
                    </a:p>
                  </a:txBody>
                  <a:tcPr anchor="ctr" anchorCtr="1">
                    <a:solidFill>
                      <a:schemeClr val="tx2">
                        <a:lumMod val="40000"/>
                        <a:lumOff val="60000"/>
                      </a:schemeClr>
                    </a:solidFill>
                  </a:tcPr>
                </a:tc>
              </a:tr>
            </a:tbl>
          </a:graphicData>
        </a:graphic>
      </p:graphicFrame>
    </p:spTree>
    <p:extLst>
      <p:ext uri="{BB962C8B-B14F-4D97-AF65-F5344CB8AC3E}">
        <p14:creationId xmlns:p14="http://schemas.microsoft.com/office/powerpoint/2010/main" val="3464003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8229600" cy="381000"/>
          </a:xfrm>
          <a:prstGeom prst="rect">
            <a:avLst/>
          </a:prstGeom>
        </p:spPr>
        <p:txBody>
          <a:bodyPr vert="horz" lIns="91440" tIns="45720" rIns="91440" bIns="45720" rtlCol="0" anchor="ctr">
            <a:normAutofit fontScale="825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altLang="zh-CN" sz="2800" dirty="0" smtClean="0">
                <a:solidFill>
                  <a:schemeClr val="bg1"/>
                </a:solidFill>
              </a:rPr>
              <a:t>Failures </a:t>
            </a:r>
            <a:r>
              <a:rPr lang="pt-BR" sz="2800" dirty="0" smtClean="0">
                <a:solidFill>
                  <a:schemeClr val="bg1"/>
                </a:solidFill>
              </a:rPr>
              <a:t>x </a:t>
            </a:r>
            <a:r>
              <a:rPr lang="en-US" sz="2800" dirty="0" smtClean="0">
                <a:solidFill>
                  <a:schemeClr val="bg1"/>
                </a:solidFill>
              </a:rPr>
              <a:t>Requirements</a:t>
            </a:r>
            <a:endParaRPr lang="en-US" sz="2800" dirty="0">
              <a:solidFill>
                <a:schemeClr val="bg1"/>
              </a:solidFill>
            </a:endParaRPr>
          </a:p>
        </p:txBody>
      </p:sp>
      <p:graphicFrame>
        <p:nvGraphicFramePr>
          <p:cNvPr id="5" name="Content Placeholder 3"/>
          <p:cNvGraphicFramePr>
            <a:graphicFrameLocks/>
          </p:cNvGraphicFramePr>
          <p:nvPr>
            <p:extLst>
              <p:ext uri="{D42A27DB-BD31-4B8C-83A1-F6EECF244321}">
                <p14:modId xmlns:p14="http://schemas.microsoft.com/office/powerpoint/2010/main" val="371730386"/>
              </p:ext>
            </p:extLst>
          </p:nvPr>
        </p:nvGraphicFramePr>
        <p:xfrm>
          <a:off x="323528" y="2276872"/>
          <a:ext cx="8208911" cy="3465160"/>
        </p:xfrm>
        <a:graphic>
          <a:graphicData uri="http://schemas.openxmlformats.org/drawingml/2006/table">
            <a:tbl>
              <a:tblPr firstRow="1" bandRow="1">
                <a:tableStyleId>{5C22544A-7EE6-4342-B048-85BDC9FD1C3A}</a:tableStyleId>
              </a:tblPr>
              <a:tblGrid>
                <a:gridCol w="1260140"/>
                <a:gridCol w="1433371"/>
                <a:gridCol w="1410944"/>
                <a:gridCol w="1368152"/>
                <a:gridCol w="1368152"/>
                <a:gridCol w="1368152"/>
              </a:tblGrid>
              <a:tr h="630070">
                <a:tc>
                  <a:txBody>
                    <a:bodyPr/>
                    <a:lstStyle/>
                    <a:p>
                      <a:pPr algn="ctr"/>
                      <a:r>
                        <a:rPr lang="pt-BR" dirty="0" smtClean="0"/>
                        <a:t>Failure/Requirments</a:t>
                      </a:r>
                      <a:endParaRPr lang="en-US" dirty="0"/>
                    </a:p>
                  </a:txBody>
                  <a:tcPr anchor="ctr" anchorCtr="1"/>
                </a:tc>
                <a:tc>
                  <a:txBody>
                    <a:bodyPr/>
                    <a:lstStyle/>
                    <a:p>
                      <a:pPr algn="ctr"/>
                      <a:r>
                        <a:rPr lang="pt-BR" sz="1400" dirty="0" smtClean="0"/>
                        <a:t>R1- Edit Substitute Pref.</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400" dirty="0" smtClean="0"/>
                        <a:t>R2- Edit Regular Teacher Information </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400" dirty="0" smtClean="0"/>
                        <a:t>R3-Compute Ranking of Substitutes</a:t>
                      </a:r>
                    </a:p>
                  </a:txBody>
                  <a:tcPr anchor="ctr" anchorCtr="1"/>
                </a:tc>
                <a:tc>
                  <a:txBody>
                    <a:bodyPr/>
                    <a:lstStyle/>
                    <a:p>
                      <a:pPr algn="ctr"/>
                      <a:r>
                        <a:rPr lang="pt-BR" sz="1400" dirty="0" smtClean="0"/>
                        <a:t>R4- Generate Statistical Report</a:t>
                      </a:r>
                      <a:endParaRPr lang="en-US" sz="1400" dirty="0"/>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400" dirty="0" smtClean="0"/>
                        <a:t>R5-</a:t>
                      </a:r>
                      <a:r>
                        <a:rPr lang="pt-BR" sz="1400" baseline="0" dirty="0" smtClean="0"/>
                        <a:t> </a:t>
                      </a:r>
                      <a:r>
                        <a:rPr lang="pt-BR" sz="1400" dirty="0" smtClean="0"/>
                        <a:t>Accept/Decline Substitution Opportunity</a:t>
                      </a:r>
                      <a:endParaRPr lang="en-US" sz="1400" dirty="0" smtClean="0"/>
                    </a:p>
                  </a:txBody>
                  <a:tcPr anchor="ctr" anchorCtr="1"/>
                </a:tc>
              </a:tr>
              <a:tr h="630070">
                <a:tc>
                  <a:txBody>
                    <a:bodyPr/>
                    <a:lstStyle/>
                    <a:p>
                      <a:pPr algn="ctr"/>
                      <a:r>
                        <a:rPr lang="pt-BR" dirty="0" smtClean="0"/>
                        <a:t>Fx</a:t>
                      </a:r>
                      <a:endParaRPr lang="en-US" dirty="0"/>
                    </a:p>
                  </a:txBody>
                  <a:tcPr anchor="ctr" anchorCtr="1"/>
                </a:tc>
                <a:tc>
                  <a:txBody>
                    <a:bodyPr/>
                    <a:lstStyle/>
                    <a:p>
                      <a:pPr algn="ctr"/>
                      <a:r>
                        <a:rPr lang="pt-BR" dirty="0" smtClean="0"/>
                        <a:t>1</a:t>
                      </a:r>
                      <a:endParaRPr lang="en-US" dirty="0"/>
                    </a:p>
                  </a:txBody>
                  <a:tcPr anchor="ctr" anchorCtr="1">
                    <a:solidFill>
                      <a:schemeClr val="tx2">
                        <a:lumMod val="60000"/>
                        <a:lumOff val="40000"/>
                      </a:schemeClr>
                    </a:solidFill>
                  </a:tcPr>
                </a:tc>
                <a:tc>
                  <a:txBody>
                    <a:bodyPr/>
                    <a:lstStyle/>
                    <a:p>
                      <a:pPr algn="ctr"/>
                      <a:r>
                        <a:rPr lang="pt-BR" dirty="0" smtClean="0"/>
                        <a:t>0</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pt-BR" dirty="0" smtClean="0"/>
                        <a:t>0</a:t>
                      </a:r>
                      <a:endParaRPr lang="en-US" dirty="0"/>
                    </a:p>
                  </a:txBody>
                  <a:tcPr anchor="ctr" anchorCtr="1"/>
                </a:tc>
              </a:tr>
              <a:tr h="630070">
                <a:tc>
                  <a:txBody>
                    <a:bodyPr/>
                    <a:lstStyle/>
                    <a:p>
                      <a:pPr algn="ctr"/>
                      <a:r>
                        <a:rPr lang="pt-BR" dirty="0" smtClean="0"/>
                        <a:t>Fy</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1</a:t>
                      </a:r>
                      <a:endParaRPr lang="en-US" dirty="0"/>
                    </a:p>
                  </a:txBody>
                  <a:tcPr anchor="ctr" anchorCtr="1">
                    <a:solidFill>
                      <a:schemeClr val="tx2">
                        <a:lumMod val="60000"/>
                        <a:lumOff val="40000"/>
                      </a:schemeClr>
                    </a:solidFill>
                  </a:tcPr>
                </a:tc>
                <a:tc>
                  <a:txBody>
                    <a:bodyPr/>
                    <a:lstStyle/>
                    <a:p>
                      <a:pPr algn="ctr"/>
                      <a:r>
                        <a:rPr lang="pt-BR" dirty="0" smtClean="0"/>
                        <a:t>0</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pt-BR" dirty="0" smtClean="0"/>
                        <a:t>0</a:t>
                      </a:r>
                      <a:endParaRPr lang="en-US" dirty="0"/>
                    </a:p>
                  </a:txBody>
                  <a:tcPr anchor="ctr" anchorCtr="1"/>
                </a:tc>
              </a:tr>
              <a:tr h="630070">
                <a:tc>
                  <a:txBody>
                    <a:bodyPr/>
                    <a:lstStyle/>
                    <a:p>
                      <a:pPr algn="ctr"/>
                      <a:r>
                        <a:rPr lang="pt-BR" dirty="0" smtClean="0"/>
                        <a:t>Fw</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1</a:t>
                      </a:r>
                      <a:endParaRPr lang="en-US" dirty="0"/>
                    </a:p>
                  </a:txBody>
                  <a:tcPr anchor="ctr" anchorCtr="1">
                    <a:solidFill>
                      <a:schemeClr val="tx2">
                        <a:lumMod val="60000"/>
                        <a:lumOff val="40000"/>
                      </a:schemeClr>
                    </a:solidFill>
                  </a:tcPr>
                </a:tc>
                <a:tc>
                  <a:txBody>
                    <a:bodyPr/>
                    <a:lstStyle/>
                    <a:p>
                      <a:pPr algn="ctr"/>
                      <a:r>
                        <a:rPr lang="en-US" dirty="0" smtClean="0"/>
                        <a:t>0</a:t>
                      </a:r>
                      <a:endParaRPr lang="en-US" dirty="0"/>
                    </a:p>
                  </a:txBody>
                  <a:tcPr anchor="ctr" anchorCtr="1"/>
                </a:tc>
                <a:tc>
                  <a:txBody>
                    <a:bodyPr/>
                    <a:lstStyle/>
                    <a:p>
                      <a:pPr algn="ctr"/>
                      <a:r>
                        <a:rPr lang="pt-BR" dirty="0" smtClean="0"/>
                        <a:t>0</a:t>
                      </a:r>
                      <a:endParaRPr lang="en-US" dirty="0"/>
                    </a:p>
                  </a:txBody>
                  <a:tcPr anchor="ctr" anchorCtr="1"/>
                </a:tc>
              </a:tr>
              <a:tr h="630070">
                <a:tc>
                  <a:txBody>
                    <a:bodyPr/>
                    <a:lstStyle/>
                    <a:p>
                      <a:pPr algn="ctr"/>
                      <a:r>
                        <a:rPr lang="en-US" dirty="0" err="1" smtClean="0"/>
                        <a:t>Fz</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en-US" dirty="0" smtClean="0"/>
                        <a:t>1</a:t>
                      </a:r>
                      <a:endParaRPr lang="en-US" dirty="0"/>
                    </a:p>
                  </a:txBody>
                  <a:tcPr anchor="ctr" anchorCtr="1">
                    <a:solidFill>
                      <a:schemeClr val="tx2">
                        <a:lumMod val="60000"/>
                        <a:lumOff val="40000"/>
                      </a:schemeClr>
                    </a:solidFill>
                  </a:tcPr>
                </a:tc>
                <a:tc>
                  <a:txBody>
                    <a:bodyPr/>
                    <a:lstStyle/>
                    <a:p>
                      <a:pPr algn="ctr"/>
                      <a:r>
                        <a:rPr lang="pt-BR" dirty="0" smtClean="0"/>
                        <a:t>0</a:t>
                      </a:r>
                      <a:endParaRPr lang="en-US" dirty="0"/>
                    </a:p>
                  </a:txBody>
                  <a:tcPr anchor="ctr" anchorCtr="1">
                    <a:solidFill>
                      <a:schemeClr val="bg1">
                        <a:lumMod val="95000"/>
                      </a:schemeClr>
                    </a:solidFill>
                  </a:tcPr>
                </a:tc>
              </a:tr>
            </a:tbl>
          </a:graphicData>
        </a:graphic>
      </p:graphicFrame>
    </p:spTree>
    <p:extLst>
      <p:ext uri="{BB962C8B-B14F-4D97-AF65-F5344CB8AC3E}">
        <p14:creationId xmlns:p14="http://schemas.microsoft.com/office/powerpoint/2010/main" val="878126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18" y="490810"/>
            <a:ext cx="2256267" cy="51626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689" y="1589889"/>
            <a:ext cx="2270255" cy="1017119"/>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cxnSp>
        <p:nvCxnSpPr>
          <p:cNvPr id="5" name="Elbow Connector 4"/>
          <p:cNvCxnSpPr>
            <a:endCxn id="1027" idx="1"/>
          </p:cNvCxnSpPr>
          <p:nvPr/>
        </p:nvCxnSpPr>
        <p:spPr>
          <a:xfrm rot="16200000" flipH="1">
            <a:off x="-180050" y="1437710"/>
            <a:ext cx="1091374" cy="23010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6646" y="891494"/>
            <a:ext cx="2449757" cy="86409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cxnSp>
        <p:nvCxnSpPr>
          <p:cNvPr id="10" name="Elbow Connector 9"/>
          <p:cNvCxnSpPr>
            <a:stCxn id="1026" idx="3"/>
            <a:endCxn id="1028" idx="1"/>
          </p:cNvCxnSpPr>
          <p:nvPr/>
        </p:nvCxnSpPr>
        <p:spPr>
          <a:xfrm>
            <a:off x="2419885" y="748943"/>
            <a:ext cx="1186761" cy="57459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15149" y="606903"/>
            <a:ext cx="2549648" cy="1190751"/>
          </a:xfrm>
          <a:prstGeom prst="rect">
            <a:avLst/>
          </a:prstGeom>
          <a:solidFill>
            <a:schemeClr val="bg1"/>
          </a:solidFill>
          <a:ln w="9525">
            <a:solidFill>
              <a:schemeClr val="bg1">
                <a:lumMod val="85000"/>
              </a:schemeClr>
            </a:solidFill>
            <a:miter lim="800000"/>
            <a:headEnd/>
            <a:tailEnd/>
          </a:ln>
          <a:extLst/>
        </p:spPr>
      </p:pic>
      <p:cxnSp>
        <p:nvCxnSpPr>
          <p:cNvPr id="19" name="Elbow Connector 18"/>
          <p:cNvCxnSpPr>
            <a:stCxn id="1026" idx="3"/>
            <a:endCxn id="1029" idx="1"/>
          </p:cNvCxnSpPr>
          <p:nvPr/>
        </p:nvCxnSpPr>
        <p:spPr>
          <a:xfrm>
            <a:off x="2419885" y="748943"/>
            <a:ext cx="4095264" cy="453336"/>
          </a:xfrm>
          <a:prstGeom prst="bentConnector3">
            <a:avLst>
              <a:gd name="adj1" fmla="val 92627"/>
            </a:avLst>
          </a:prstGeom>
          <a:ln>
            <a:tailEnd type="arrow"/>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68713" y="1917348"/>
            <a:ext cx="2120771" cy="127541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cxnSp>
        <p:nvCxnSpPr>
          <p:cNvPr id="20" name="Straight Arrow Connector 19"/>
          <p:cNvCxnSpPr>
            <a:stCxn id="1028" idx="2"/>
            <a:endCxn id="1030" idx="0"/>
          </p:cNvCxnSpPr>
          <p:nvPr/>
        </p:nvCxnSpPr>
        <p:spPr>
          <a:xfrm>
            <a:off x="4831525" y="1755590"/>
            <a:ext cx="97574" cy="161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1"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23928" y="3334774"/>
            <a:ext cx="2787228" cy="944013"/>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32"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05905" y="4335182"/>
            <a:ext cx="3227960" cy="44847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cxnSp>
        <p:nvCxnSpPr>
          <p:cNvPr id="30" name="Straight Arrow Connector 29"/>
          <p:cNvCxnSpPr>
            <a:stCxn id="1030" idx="2"/>
            <a:endCxn id="1031" idx="0"/>
          </p:cNvCxnSpPr>
          <p:nvPr/>
        </p:nvCxnSpPr>
        <p:spPr>
          <a:xfrm>
            <a:off x="4929099" y="3192764"/>
            <a:ext cx="388443" cy="142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4" name="Straight Arrow Connector 1023"/>
          <p:cNvCxnSpPr>
            <a:stCxn id="1031" idx="2"/>
            <a:endCxn id="1032" idx="0"/>
          </p:cNvCxnSpPr>
          <p:nvPr/>
        </p:nvCxnSpPr>
        <p:spPr>
          <a:xfrm flipH="1">
            <a:off x="2419885" y="4278787"/>
            <a:ext cx="2897657" cy="56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3" name="Picture 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072" y="5441745"/>
            <a:ext cx="999455" cy="567038"/>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cxnSp>
        <p:nvCxnSpPr>
          <p:cNvPr id="1040" name="Elbow Connector 1039"/>
          <p:cNvCxnSpPr>
            <a:stCxn id="1032" idx="1"/>
            <a:endCxn id="1033" idx="0"/>
          </p:cNvCxnSpPr>
          <p:nvPr/>
        </p:nvCxnSpPr>
        <p:spPr>
          <a:xfrm rot="10800000" flipV="1">
            <a:off x="526801" y="4559421"/>
            <a:ext cx="279105" cy="882324"/>
          </a:xfrm>
          <a:prstGeom prst="bentConnector2">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041" name="Picture 1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986332" y="4946170"/>
            <a:ext cx="2722144" cy="31316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45" name="Picture 1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977619" y="5365352"/>
            <a:ext cx="2781344" cy="31530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83" name="Picture 1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977619" y="5767154"/>
            <a:ext cx="2464610" cy="95415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cxnSp>
        <p:nvCxnSpPr>
          <p:cNvPr id="1087" name="Elbow Connector 1086"/>
          <p:cNvCxnSpPr>
            <a:endCxn id="1041" idx="1"/>
          </p:cNvCxnSpPr>
          <p:nvPr/>
        </p:nvCxnSpPr>
        <p:spPr>
          <a:xfrm>
            <a:off x="1298161" y="4783659"/>
            <a:ext cx="688171" cy="319095"/>
          </a:xfrm>
          <a:prstGeom prst="bentConnector3">
            <a:avLst>
              <a:gd name="adj1" fmla="val 5000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7" name="Elbow Connector 96"/>
          <p:cNvCxnSpPr/>
          <p:nvPr/>
        </p:nvCxnSpPr>
        <p:spPr>
          <a:xfrm>
            <a:off x="1298161" y="4783659"/>
            <a:ext cx="703064" cy="688146"/>
          </a:xfrm>
          <a:prstGeom prst="bentConnector3">
            <a:avLst>
              <a:gd name="adj1" fmla="val -672"/>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0" name="Elbow Connector 99"/>
          <p:cNvCxnSpPr/>
          <p:nvPr/>
        </p:nvCxnSpPr>
        <p:spPr>
          <a:xfrm>
            <a:off x="1298161" y="5381191"/>
            <a:ext cx="703064" cy="688146"/>
          </a:xfrm>
          <a:prstGeom prst="bentConnector3">
            <a:avLst>
              <a:gd name="adj1" fmla="val -672"/>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092" name="Picture 1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441757" y="4677007"/>
            <a:ext cx="1902718" cy="164626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cxnSp>
        <p:nvCxnSpPr>
          <p:cNvPr id="1094" name="Straight Arrow Connector 1093"/>
          <p:cNvCxnSpPr>
            <a:stCxn id="1031" idx="2"/>
            <a:endCxn id="1092" idx="0"/>
          </p:cNvCxnSpPr>
          <p:nvPr/>
        </p:nvCxnSpPr>
        <p:spPr>
          <a:xfrm>
            <a:off x="5317542" y="4278787"/>
            <a:ext cx="1075574" cy="398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01" name="Picture 1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433788" y="2125790"/>
            <a:ext cx="1403649" cy="158807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cxnSp>
        <p:nvCxnSpPr>
          <p:cNvPr id="1105" name="Straight Arrow Connector 1104"/>
          <p:cNvCxnSpPr>
            <a:stCxn id="1029" idx="2"/>
            <a:endCxn id="1101" idx="0"/>
          </p:cNvCxnSpPr>
          <p:nvPr/>
        </p:nvCxnSpPr>
        <p:spPr>
          <a:xfrm>
            <a:off x="7789973" y="1797654"/>
            <a:ext cx="345640" cy="328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245486" y="6169092"/>
            <a:ext cx="1519300" cy="276999"/>
          </a:xfrm>
          <a:prstGeom prst="rect">
            <a:avLst/>
          </a:prstGeom>
          <a:noFill/>
        </p:spPr>
        <p:txBody>
          <a:bodyPr wrap="square" rtlCol="0">
            <a:spAutoFit/>
          </a:bodyPr>
          <a:lstStyle/>
          <a:p>
            <a:r>
              <a:rPr lang="pt-BR" sz="1200" dirty="0" smtClean="0">
                <a:solidFill>
                  <a:srgbClr val="FF0000"/>
                </a:solidFill>
              </a:rPr>
              <a:t>Strong Syntactic</a:t>
            </a:r>
            <a:endParaRPr lang="en-US" sz="1200" dirty="0">
              <a:solidFill>
                <a:srgbClr val="FF0000"/>
              </a:solidFill>
            </a:endParaRPr>
          </a:p>
        </p:txBody>
      </p:sp>
      <p:sp>
        <p:nvSpPr>
          <p:cNvPr id="160" name="TextBox 159"/>
          <p:cNvSpPr txBox="1"/>
          <p:nvPr/>
        </p:nvSpPr>
        <p:spPr>
          <a:xfrm>
            <a:off x="6890211" y="1834644"/>
            <a:ext cx="925253" cy="261610"/>
          </a:xfrm>
          <a:prstGeom prst="rect">
            <a:avLst/>
          </a:prstGeom>
          <a:noFill/>
        </p:spPr>
        <p:txBody>
          <a:bodyPr wrap="none" rtlCol="0">
            <a:spAutoFit/>
          </a:bodyPr>
          <a:lstStyle/>
          <a:p>
            <a:r>
              <a:rPr lang="pt-BR" sz="1100" dirty="0" smtClean="0">
                <a:solidFill>
                  <a:srgbClr val="FF0000"/>
                </a:solidFill>
              </a:rPr>
              <a:t>Dataflow Ref</a:t>
            </a:r>
            <a:endParaRPr lang="en-US" sz="1100" dirty="0">
              <a:solidFill>
                <a:srgbClr val="FF0000"/>
              </a:solidFill>
            </a:endParaRPr>
          </a:p>
        </p:txBody>
      </p:sp>
      <p:sp>
        <p:nvSpPr>
          <p:cNvPr id="31" name="TextBox 30"/>
          <p:cNvSpPr txBox="1"/>
          <p:nvPr/>
        </p:nvSpPr>
        <p:spPr>
          <a:xfrm>
            <a:off x="8580636" y="3421366"/>
            <a:ext cx="256802" cy="261610"/>
          </a:xfrm>
          <a:prstGeom prst="rect">
            <a:avLst/>
          </a:prstGeom>
          <a:noFill/>
        </p:spPr>
        <p:txBody>
          <a:bodyPr wrap="none" rtlCol="0">
            <a:spAutoFit/>
          </a:bodyPr>
          <a:lstStyle/>
          <a:p>
            <a:r>
              <a:rPr lang="pt-BR" sz="1100" dirty="0" smtClean="0">
                <a:solidFill>
                  <a:srgbClr val="FF0000"/>
                </a:solidFill>
              </a:rPr>
              <a:t>2</a:t>
            </a:r>
            <a:endParaRPr lang="en-US" sz="1100" dirty="0">
              <a:solidFill>
                <a:srgbClr val="FF0000"/>
              </a:solidFill>
            </a:endParaRPr>
          </a:p>
        </p:txBody>
      </p:sp>
      <p:sp>
        <p:nvSpPr>
          <p:cNvPr id="32" name="TextBox 31"/>
          <p:cNvSpPr txBox="1"/>
          <p:nvPr/>
        </p:nvSpPr>
        <p:spPr>
          <a:xfrm>
            <a:off x="7087673" y="6062990"/>
            <a:ext cx="256802" cy="261610"/>
          </a:xfrm>
          <a:prstGeom prst="rect">
            <a:avLst/>
          </a:prstGeom>
          <a:noFill/>
        </p:spPr>
        <p:txBody>
          <a:bodyPr wrap="none" rtlCol="0">
            <a:spAutoFit/>
          </a:bodyPr>
          <a:lstStyle/>
          <a:p>
            <a:r>
              <a:rPr lang="pt-BR" sz="1100" dirty="0" smtClean="0">
                <a:solidFill>
                  <a:srgbClr val="FF0000"/>
                </a:solidFill>
              </a:rPr>
              <a:t>3</a:t>
            </a:r>
            <a:endParaRPr lang="en-US" sz="1100" dirty="0">
              <a:solidFill>
                <a:srgbClr val="FF0000"/>
              </a:solidFill>
            </a:endParaRPr>
          </a:p>
        </p:txBody>
      </p:sp>
      <p:sp>
        <p:nvSpPr>
          <p:cNvPr id="33" name="TextBox 32"/>
          <p:cNvSpPr txBox="1"/>
          <p:nvPr/>
        </p:nvSpPr>
        <p:spPr>
          <a:xfrm>
            <a:off x="3795527" y="4321298"/>
            <a:ext cx="256802" cy="261610"/>
          </a:xfrm>
          <a:prstGeom prst="rect">
            <a:avLst/>
          </a:prstGeom>
          <a:noFill/>
        </p:spPr>
        <p:txBody>
          <a:bodyPr wrap="none" rtlCol="0">
            <a:spAutoFit/>
          </a:bodyPr>
          <a:lstStyle/>
          <a:p>
            <a:r>
              <a:rPr lang="pt-BR" sz="1100" dirty="0" smtClean="0">
                <a:solidFill>
                  <a:srgbClr val="FF0000"/>
                </a:solidFill>
              </a:rPr>
              <a:t>4</a:t>
            </a:r>
            <a:endParaRPr lang="en-US" sz="1100" dirty="0">
              <a:solidFill>
                <a:srgbClr val="FF0000"/>
              </a:solidFill>
            </a:endParaRPr>
          </a:p>
        </p:txBody>
      </p:sp>
      <p:sp>
        <p:nvSpPr>
          <p:cNvPr id="36" name="TextBox 35"/>
          <p:cNvSpPr txBox="1"/>
          <p:nvPr/>
        </p:nvSpPr>
        <p:spPr>
          <a:xfrm>
            <a:off x="4200156" y="6459700"/>
            <a:ext cx="256802" cy="261610"/>
          </a:xfrm>
          <a:prstGeom prst="rect">
            <a:avLst/>
          </a:prstGeom>
          <a:noFill/>
        </p:spPr>
        <p:txBody>
          <a:bodyPr wrap="none" rtlCol="0">
            <a:spAutoFit/>
          </a:bodyPr>
          <a:lstStyle/>
          <a:p>
            <a:r>
              <a:rPr lang="pt-BR" sz="1100" dirty="0" smtClean="0">
                <a:solidFill>
                  <a:srgbClr val="FF0000"/>
                </a:solidFill>
              </a:rPr>
              <a:t>5</a:t>
            </a:r>
            <a:endParaRPr lang="en-US" sz="1100" dirty="0">
              <a:solidFill>
                <a:srgbClr val="FF0000"/>
              </a:solidFill>
            </a:endParaRPr>
          </a:p>
        </p:txBody>
      </p:sp>
      <p:sp>
        <p:nvSpPr>
          <p:cNvPr id="40" name="TextBox 39"/>
          <p:cNvSpPr txBox="1"/>
          <p:nvPr/>
        </p:nvSpPr>
        <p:spPr>
          <a:xfrm>
            <a:off x="5970860" y="2788373"/>
            <a:ext cx="256802" cy="261610"/>
          </a:xfrm>
          <a:prstGeom prst="rect">
            <a:avLst/>
          </a:prstGeom>
          <a:noFill/>
        </p:spPr>
        <p:txBody>
          <a:bodyPr wrap="none" rtlCol="0">
            <a:spAutoFit/>
          </a:bodyPr>
          <a:lstStyle/>
          <a:p>
            <a:r>
              <a:rPr lang="pt-BR" sz="1100" dirty="0" smtClean="0">
                <a:solidFill>
                  <a:srgbClr val="FF0000"/>
                </a:solidFill>
              </a:rPr>
              <a:t>7</a:t>
            </a:r>
            <a:endParaRPr lang="en-US" sz="1100" dirty="0">
              <a:solidFill>
                <a:srgbClr val="FF0000"/>
              </a:solidFill>
            </a:endParaRPr>
          </a:p>
        </p:txBody>
      </p:sp>
      <p:sp>
        <p:nvSpPr>
          <p:cNvPr id="41" name="TextBox 40"/>
          <p:cNvSpPr txBox="1"/>
          <p:nvPr/>
        </p:nvSpPr>
        <p:spPr>
          <a:xfrm>
            <a:off x="2750944" y="2807350"/>
            <a:ext cx="256802" cy="261610"/>
          </a:xfrm>
          <a:prstGeom prst="rect">
            <a:avLst/>
          </a:prstGeom>
          <a:noFill/>
        </p:spPr>
        <p:txBody>
          <a:bodyPr wrap="none" rtlCol="0">
            <a:spAutoFit/>
          </a:bodyPr>
          <a:lstStyle/>
          <a:p>
            <a:r>
              <a:rPr lang="pt-BR" sz="1100" dirty="0" smtClean="0">
                <a:solidFill>
                  <a:srgbClr val="FF0000"/>
                </a:solidFill>
              </a:rPr>
              <a:t>6</a:t>
            </a:r>
            <a:endParaRPr lang="en-US" sz="1100" dirty="0">
              <a:solidFill>
                <a:srgbClr val="FF0000"/>
              </a:solidFill>
            </a:endParaRPr>
          </a:p>
        </p:txBody>
      </p:sp>
      <p:sp>
        <p:nvSpPr>
          <p:cNvPr id="6" name="TextBox 5"/>
          <p:cNvSpPr txBox="1"/>
          <p:nvPr/>
        </p:nvSpPr>
        <p:spPr>
          <a:xfrm>
            <a:off x="7903389" y="2627192"/>
            <a:ext cx="1161407" cy="276999"/>
          </a:xfrm>
          <a:prstGeom prst="rect">
            <a:avLst/>
          </a:prstGeom>
          <a:noFill/>
        </p:spPr>
        <p:txBody>
          <a:bodyPr wrap="square" rtlCol="0">
            <a:spAutoFit/>
          </a:bodyPr>
          <a:lstStyle/>
          <a:p>
            <a:r>
              <a:rPr lang="pt-BR" sz="1200" dirty="0" smtClean="0"/>
              <a:t>addTableRow</a:t>
            </a:r>
            <a:endParaRPr lang="en-US" sz="1200" dirty="0"/>
          </a:p>
        </p:txBody>
      </p:sp>
      <p:sp>
        <p:nvSpPr>
          <p:cNvPr id="45" name="TextBox 44"/>
          <p:cNvSpPr txBox="1"/>
          <p:nvPr/>
        </p:nvSpPr>
        <p:spPr>
          <a:xfrm>
            <a:off x="7824187" y="622536"/>
            <a:ext cx="1319812" cy="276999"/>
          </a:xfrm>
          <a:prstGeom prst="rect">
            <a:avLst/>
          </a:prstGeom>
          <a:noFill/>
        </p:spPr>
        <p:txBody>
          <a:bodyPr wrap="square" rtlCol="0">
            <a:spAutoFit/>
          </a:bodyPr>
          <a:lstStyle/>
          <a:p>
            <a:r>
              <a:rPr lang="pt-BR" sz="1200" dirty="0" smtClean="0"/>
              <a:t>drawTable</a:t>
            </a:r>
            <a:endParaRPr lang="en-US" sz="1200" dirty="0"/>
          </a:p>
        </p:txBody>
      </p:sp>
      <p:sp>
        <p:nvSpPr>
          <p:cNvPr id="46" name="TextBox 45"/>
          <p:cNvSpPr txBox="1"/>
          <p:nvPr/>
        </p:nvSpPr>
        <p:spPr>
          <a:xfrm>
            <a:off x="4365607" y="2058044"/>
            <a:ext cx="1623877" cy="276999"/>
          </a:xfrm>
          <a:prstGeom prst="rect">
            <a:avLst/>
          </a:prstGeom>
          <a:noFill/>
        </p:spPr>
        <p:txBody>
          <a:bodyPr wrap="square" rtlCol="0">
            <a:spAutoFit/>
          </a:bodyPr>
          <a:lstStyle/>
          <a:p>
            <a:r>
              <a:rPr lang="pt-BR" sz="1200" dirty="0" smtClean="0"/>
              <a:t>computeSubMatchList</a:t>
            </a:r>
            <a:endParaRPr lang="en-US" sz="1200" dirty="0"/>
          </a:p>
        </p:txBody>
      </p:sp>
      <p:sp>
        <p:nvSpPr>
          <p:cNvPr id="47" name="TextBox 46"/>
          <p:cNvSpPr txBox="1"/>
          <p:nvPr/>
        </p:nvSpPr>
        <p:spPr>
          <a:xfrm>
            <a:off x="4937875" y="3488886"/>
            <a:ext cx="1886520" cy="276999"/>
          </a:xfrm>
          <a:prstGeom prst="rect">
            <a:avLst/>
          </a:prstGeom>
          <a:noFill/>
        </p:spPr>
        <p:txBody>
          <a:bodyPr wrap="square" rtlCol="0">
            <a:spAutoFit/>
          </a:bodyPr>
          <a:lstStyle/>
          <a:p>
            <a:r>
              <a:rPr lang="en-US" sz="1200" dirty="0" err="1"/>
              <a:t>computeRanking</a:t>
            </a:r>
            <a:endParaRPr lang="en-US" sz="1200" dirty="0"/>
          </a:p>
        </p:txBody>
      </p:sp>
      <p:sp>
        <p:nvSpPr>
          <p:cNvPr id="48" name="TextBox 47"/>
          <p:cNvSpPr txBox="1"/>
          <p:nvPr/>
        </p:nvSpPr>
        <p:spPr>
          <a:xfrm>
            <a:off x="811958" y="4075300"/>
            <a:ext cx="1886520" cy="276999"/>
          </a:xfrm>
          <a:prstGeom prst="rect">
            <a:avLst/>
          </a:prstGeom>
          <a:noFill/>
        </p:spPr>
        <p:txBody>
          <a:bodyPr wrap="square" rtlCol="0">
            <a:spAutoFit/>
          </a:bodyPr>
          <a:lstStyle/>
          <a:p>
            <a:r>
              <a:rPr lang="en-US" sz="1200" dirty="0" err="1"/>
              <a:t>calculateTotalPoints</a:t>
            </a:r>
            <a:endParaRPr lang="en-US" sz="1200" dirty="0"/>
          </a:p>
        </p:txBody>
      </p:sp>
      <p:sp>
        <p:nvSpPr>
          <p:cNvPr id="49" name="TextBox 48"/>
          <p:cNvSpPr txBox="1"/>
          <p:nvPr/>
        </p:nvSpPr>
        <p:spPr>
          <a:xfrm>
            <a:off x="6130561" y="5180110"/>
            <a:ext cx="1386925" cy="276999"/>
          </a:xfrm>
          <a:prstGeom prst="rect">
            <a:avLst/>
          </a:prstGeom>
          <a:noFill/>
        </p:spPr>
        <p:txBody>
          <a:bodyPr wrap="square" rtlCol="0">
            <a:spAutoFit/>
          </a:bodyPr>
          <a:lstStyle/>
          <a:p>
            <a:r>
              <a:rPr lang="en-US" sz="1200" dirty="0" err="1" smtClean="0"/>
              <a:t>sortCandidates</a:t>
            </a:r>
            <a:endParaRPr lang="en-US" sz="1200" dirty="0"/>
          </a:p>
        </p:txBody>
      </p:sp>
      <p:sp>
        <p:nvSpPr>
          <p:cNvPr id="50" name="TextBox 49"/>
          <p:cNvSpPr txBox="1"/>
          <p:nvPr/>
        </p:nvSpPr>
        <p:spPr>
          <a:xfrm>
            <a:off x="2123728" y="4987270"/>
            <a:ext cx="2241879" cy="276999"/>
          </a:xfrm>
          <a:prstGeom prst="rect">
            <a:avLst/>
          </a:prstGeom>
          <a:noFill/>
        </p:spPr>
        <p:txBody>
          <a:bodyPr wrap="square" rtlCol="0">
            <a:spAutoFit/>
          </a:bodyPr>
          <a:lstStyle/>
          <a:p>
            <a:r>
              <a:rPr lang="en-US" sz="1200" dirty="0" err="1"/>
              <a:t>matchPreferredSubjectAndGrade</a:t>
            </a:r>
            <a:endParaRPr lang="en-US" sz="1200" dirty="0"/>
          </a:p>
        </p:txBody>
      </p:sp>
      <p:sp>
        <p:nvSpPr>
          <p:cNvPr id="52" name="TextBox 51"/>
          <p:cNvSpPr txBox="1"/>
          <p:nvPr/>
        </p:nvSpPr>
        <p:spPr>
          <a:xfrm>
            <a:off x="2404144" y="5967233"/>
            <a:ext cx="2476168" cy="276999"/>
          </a:xfrm>
          <a:prstGeom prst="rect">
            <a:avLst/>
          </a:prstGeom>
          <a:noFill/>
        </p:spPr>
        <p:txBody>
          <a:bodyPr wrap="square" rtlCol="0">
            <a:spAutoFit/>
          </a:bodyPr>
          <a:lstStyle/>
          <a:p>
            <a:r>
              <a:rPr lang="en-US" sz="1200" dirty="0" err="1"/>
              <a:t>matchPreviouslySubstitutedTeacher</a:t>
            </a:r>
            <a:endParaRPr lang="en-US" sz="1200" dirty="0"/>
          </a:p>
        </p:txBody>
      </p:sp>
      <p:sp>
        <p:nvSpPr>
          <p:cNvPr id="53" name="TextBox 52"/>
          <p:cNvSpPr txBox="1"/>
          <p:nvPr/>
        </p:nvSpPr>
        <p:spPr>
          <a:xfrm>
            <a:off x="27072" y="5194806"/>
            <a:ext cx="907235" cy="276999"/>
          </a:xfrm>
          <a:prstGeom prst="rect">
            <a:avLst/>
          </a:prstGeom>
          <a:noFill/>
        </p:spPr>
        <p:txBody>
          <a:bodyPr wrap="square" rtlCol="0">
            <a:spAutoFit/>
          </a:bodyPr>
          <a:lstStyle/>
          <a:p>
            <a:r>
              <a:rPr lang="en-US" sz="1200" dirty="0" smtClean="0"/>
              <a:t>rating</a:t>
            </a:r>
            <a:endParaRPr lang="en-US" sz="1200" dirty="0"/>
          </a:p>
        </p:txBody>
      </p:sp>
      <p:sp>
        <p:nvSpPr>
          <p:cNvPr id="55" name="TextBox 54"/>
          <p:cNvSpPr txBox="1"/>
          <p:nvPr/>
        </p:nvSpPr>
        <p:spPr>
          <a:xfrm>
            <a:off x="2123728" y="5378004"/>
            <a:ext cx="2383245" cy="276999"/>
          </a:xfrm>
          <a:prstGeom prst="rect">
            <a:avLst/>
          </a:prstGeom>
          <a:noFill/>
        </p:spPr>
        <p:txBody>
          <a:bodyPr wrap="square" rtlCol="0">
            <a:spAutoFit/>
          </a:bodyPr>
          <a:lstStyle/>
          <a:p>
            <a:r>
              <a:rPr lang="en-US" sz="1200" dirty="0" err="1" smtClean="0"/>
              <a:t>matchAcceptableSubjectAndGrade</a:t>
            </a:r>
            <a:endParaRPr lang="en-US" sz="1200" dirty="0"/>
          </a:p>
        </p:txBody>
      </p:sp>
      <p:sp>
        <p:nvSpPr>
          <p:cNvPr id="61" name="TextBox 60"/>
          <p:cNvSpPr txBox="1"/>
          <p:nvPr/>
        </p:nvSpPr>
        <p:spPr>
          <a:xfrm>
            <a:off x="4125936" y="523120"/>
            <a:ext cx="1623877" cy="276999"/>
          </a:xfrm>
          <a:prstGeom prst="rect">
            <a:avLst/>
          </a:prstGeom>
          <a:noFill/>
        </p:spPr>
        <p:txBody>
          <a:bodyPr wrap="square" rtlCol="0">
            <a:spAutoFit/>
          </a:bodyPr>
          <a:lstStyle/>
          <a:p>
            <a:r>
              <a:rPr lang="pt-BR" sz="1200" dirty="0" smtClean="0"/>
              <a:t>obtainSubstitutes</a:t>
            </a:r>
            <a:endParaRPr lang="en-US" sz="1200" dirty="0"/>
          </a:p>
        </p:txBody>
      </p:sp>
      <p:sp>
        <p:nvSpPr>
          <p:cNvPr id="64" name="TextBox 63"/>
          <p:cNvSpPr txBox="1"/>
          <p:nvPr/>
        </p:nvSpPr>
        <p:spPr>
          <a:xfrm>
            <a:off x="811958" y="1312890"/>
            <a:ext cx="2018778" cy="276999"/>
          </a:xfrm>
          <a:prstGeom prst="rect">
            <a:avLst/>
          </a:prstGeom>
          <a:noFill/>
        </p:spPr>
        <p:txBody>
          <a:bodyPr wrap="square" rtlCol="0">
            <a:spAutoFit/>
          </a:bodyPr>
          <a:lstStyle/>
          <a:p>
            <a:r>
              <a:rPr lang="pt-BR" sz="1200" dirty="0" smtClean="0"/>
              <a:t>discoverMissingClasses</a:t>
            </a:r>
            <a:endParaRPr lang="en-US" sz="1200" dirty="0"/>
          </a:p>
        </p:txBody>
      </p:sp>
      <p:sp>
        <p:nvSpPr>
          <p:cNvPr id="65" name="TextBox 64"/>
          <p:cNvSpPr txBox="1"/>
          <p:nvPr/>
        </p:nvSpPr>
        <p:spPr>
          <a:xfrm>
            <a:off x="434669" y="263324"/>
            <a:ext cx="1623877" cy="276999"/>
          </a:xfrm>
          <a:prstGeom prst="rect">
            <a:avLst/>
          </a:prstGeom>
          <a:noFill/>
        </p:spPr>
        <p:txBody>
          <a:bodyPr wrap="square" rtlCol="0">
            <a:spAutoFit/>
          </a:bodyPr>
          <a:lstStyle/>
          <a:p>
            <a:r>
              <a:rPr lang="pt-BR" sz="1200" dirty="0" smtClean="0"/>
              <a:t>generateReport</a:t>
            </a:r>
            <a:endParaRPr lang="en-US" sz="1200" dirty="0"/>
          </a:p>
        </p:txBody>
      </p:sp>
      <p:sp>
        <p:nvSpPr>
          <p:cNvPr id="66" name="TextBox 65"/>
          <p:cNvSpPr txBox="1"/>
          <p:nvPr/>
        </p:nvSpPr>
        <p:spPr>
          <a:xfrm>
            <a:off x="8732622" y="1531934"/>
            <a:ext cx="256802" cy="261610"/>
          </a:xfrm>
          <a:prstGeom prst="rect">
            <a:avLst/>
          </a:prstGeom>
          <a:noFill/>
        </p:spPr>
        <p:txBody>
          <a:bodyPr wrap="none" rtlCol="0">
            <a:spAutoFit/>
          </a:bodyPr>
          <a:lstStyle/>
          <a:p>
            <a:r>
              <a:rPr lang="pt-BR" sz="1100" dirty="0" smtClean="0">
                <a:solidFill>
                  <a:srgbClr val="FF0000"/>
                </a:solidFill>
              </a:rPr>
              <a:t>3</a:t>
            </a:r>
            <a:endParaRPr lang="en-US" sz="1100" dirty="0">
              <a:solidFill>
                <a:srgbClr val="FF0000"/>
              </a:solidFill>
            </a:endParaRPr>
          </a:p>
        </p:txBody>
      </p:sp>
      <p:sp>
        <p:nvSpPr>
          <p:cNvPr id="73" name="TextBox 72"/>
          <p:cNvSpPr txBox="1"/>
          <p:nvPr/>
        </p:nvSpPr>
        <p:spPr>
          <a:xfrm>
            <a:off x="8076043" y="1856239"/>
            <a:ext cx="968535" cy="261610"/>
          </a:xfrm>
          <a:prstGeom prst="rect">
            <a:avLst/>
          </a:prstGeom>
          <a:noFill/>
        </p:spPr>
        <p:txBody>
          <a:bodyPr wrap="none" rtlCol="0">
            <a:spAutoFit/>
          </a:bodyPr>
          <a:lstStyle/>
          <a:p>
            <a:r>
              <a:rPr lang="pt-BR" sz="1100" dirty="0" smtClean="0">
                <a:solidFill>
                  <a:srgbClr val="FF0000"/>
                </a:solidFill>
              </a:rPr>
              <a:t>Weak Control</a:t>
            </a:r>
            <a:endParaRPr lang="en-US" sz="1100" dirty="0">
              <a:solidFill>
                <a:srgbClr val="FF0000"/>
              </a:solidFill>
            </a:endParaRPr>
          </a:p>
        </p:txBody>
      </p:sp>
      <p:sp>
        <p:nvSpPr>
          <p:cNvPr id="74" name="TextBox 73"/>
          <p:cNvSpPr txBox="1"/>
          <p:nvPr/>
        </p:nvSpPr>
        <p:spPr>
          <a:xfrm>
            <a:off x="6384089" y="4337603"/>
            <a:ext cx="1519300" cy="276999"/>
          </a:xfrm>
          <a:prstGeom prst="rect">
            <a:avLst/>
          </a:prstGeom>
          <a:noFill/>
        </p:spPr>
        <p:txBody>
          <a:bodyPr wrap="square" rtlCol="0">
            <a:spAutoFit/>
          </a:bodyPr>
          <a:lstStyle/>
          <a:p>
            <a:r>
              <a:rPr lang="pt-BR" sz="1200" dirty="0" smtClean="0">
                <a:solidFill>
                  <a:srgbClr val="FF0000"/>
                </a:solidFill>
              </a:rPr>
              <a:t>Dataf low Def</a:t>
            </a:r>
            <a:endParaRPr lang="en-US" sz="1200" dirty="0">
              <a:solidFill>
                <a:srgbClr val="FF0000"/>
              </a:solidFill>
            </a:endParaRPr>
          </a:p>
        </p:txBody>
      </p:sp>
      <p:sp>
        <p:nvSpPr>
          <p:cNvPr id="75" name="TextBox 74"/>
          <p:cNvSpPr txBox="1"/>
          <p:nvPr/>
        </p:nvSpPr>
        <p:spPr>
          <a:xfrm>
            <a:off x="6456424" y="4538507"/>
            <a:ext cx="1519300" cy="276999"/>
          </a:xfrm>
          <a:prstGeom prst="rect">
            <a:avLst/>
          </a:prstGeom>
          <a:noFill/>
        </p:spPr>
        <p:txBody>
          <a:bodyPr wrap="square" rtlCol="0">
            <a:spAutoFit/>
          </a:bodyPr>
          <a:lstStyle/>
          <a:p>
            <a:r>
              <a:rPr lang="pt-BR" sz="1200" dirty="0" smtClean="0">
                <a:solidFill>
                  <a:srgbClr val="FF0000"/>
                </a:solidFill>
              </a:rPr>
              <a:t>Weak Control</a:t>
            </a:r>
            <a:endParaRPr lang="en-US" sz="1200" dirty="0">
              <a:solidFill>
                <a:srgbClr val="FF0000"/>
              </a:solidFill>
            </a:endParaRPr>
          </a:p>
        </p:txBody>
      </p:sp>
      <p:sp>
        <p:nvSpPr>
          <p:cNvPr id="80" name="TextBox 79"/>
          <p:cNvSpPr txBox="1"/>
          <p:nvPr/>
        </p:nvSpPr>
        <p:spPr>
          <a:xfrm>
            <a:off x="2058546" y="401824"/>
            <a:ext cx="256802" cy="261610"/>
          </a:xfrm>
          <a:prstGeom prst="rect">
            <a:avLst/>
          </a:prstGeom>
          <a:noFill/>
        </p:spPr>
        <p:txBody>
          <a:bodyPr wrap="none" rtlCol="0">
            <a:spAutoFit/>
          </a:bodyPr>
          <a:lstStyle/>
          <a:p>
            <a:r>
              <a:rPr lang="pt-BR" sz="1100" dirty="0" smtClean="0">
                <a:solidFill>
                  <a:srgbClr val="FF0000"/>
                </a:solidFill>
              </a:rPr>
              <a:t>3</a:t>
            </a:r>
            <a:endParaRPr lang="en-US" sz="1100" dirty="0">
              <a:solidFill>
                <a:srgbClr val="FF0000"/>
              </a:solidFill>
            </a:endParaRPr>
          </a:p>
        </p:txBody>
      </p:sp>
      <p:sp>
        <p:nvSpPr>
          <p:cNvPr id="81" name="TextBox 80"/>
          <p:cNvSpPr txBox="1"/>
          <p:nvPr/>
        </p:nvSpPr>
        <p:spPr>
          <a:xfrm>
            <a:off x="5799601" y="1309997"/>
            <a:ext cx="256802" cy="261610"/>
          </a:xfrm>
          <a:prstGeom prst="rect">
            <a:avLst/>
          </a:prstGeom>
          <a:noFill/>
        </p:spPr>
        <p:txBody>
          <a:bodyPr wrap="none" rtlCol="0">
            <a:spAutoFit/>
          </a:bodyPr>
          <a:lstStyle/>
          <a:p>
            <a:r>
              <a:rPr lang="pt-BR" sz="1100" dirty="0" smtClean="0">
                <a:solidFill>
                  <a:srgbClr val="FF0000"/>
                </a:solidFill>
              </a:rPr>
              <a:t>3</a:t>
            </a:r>
            <a:endParaRPr lang="en-US" sz="1100" dirty="0">
              <a:solidFill>
                <a:srgbClr val="FF0000"/>
              </a:solidFill>
            </a:endParaRPr>
          </a:p>
        </p:txBody>
      </p:sp>
      <p:sp>
        <p:nvSpPr>
          <p:cNvPr id="82" name="TextBox 81"/>
          <p:cNvSpPr txBox="1"/>
          <p:nvPr/>
        </p:nvSpPr>
        <p:spPr>
          <a:xfrm>
            <a:off x="5475880" y="2788373"/>
            <a:ext cx="256802" cy="261610"/>
          </a:xfrm>
          <a:prstGeom prst="rect">
            <a:avLst/>
          </a:prstGeom>
          <a:noFill/>
        </p:spPr>
        <p:txBody>
          <a:bodyPr wrap="none" rtlCol="0">
            <a:spAutoFit/>
          </a:bodyPr>
          <a:lstStyle/>
          <a:p>
            <a:r>
              <a:rPr lang="pt-BR" sz="1100" dirty="0" smtClean="0">
                <a:solidFill>
                  <a:srgbClr val="FF0000"/>
                </a:solidFill>
              </a:rPr>
              <a:t>3</a:t>
            </a:r>
            <a:endParaRPr lang="en-US" sz="1100" dirty="0">
              <a:solidFill>
                <a:srgbClr val="FF0000"/>
              </a:solidFill>
            </a:endParaRPr>
          </a:p>
        </p:txBody>
      </p:sp>
      <p:sp>
        <p:nvSpPr>
          <p:cNvPr id="84" name="TextBox 83"/>
          <p:cNvSpPr txBox="1"/>
          <p:nvPr/>
        </p:nvSpPr>
        <p:spPr>
          <a:xfrm>
            <a:off x="5714058" y="2788373"/>
            <a:ext cx="256802" cy="261610"/>
          </a:xfrm>
          <a:prstGeom prst="rect">
            <a:avLst/>
          </a:prstGeom>
          <a:noFill/>
        </p:spPr>
        <p:txBody>
          <a:bodyPr wrap="none" rtlCol="0">
            <a:spAutoFit/>
          </a:bodyPr>
          <a:lstStyle/>
          <a:p>
            <a:r>
              <a:rPr lang="pt-BR" sz="1100" dirty="0" smtClean="0">
                <a:solidFill>
                  <a:srgbClr val="FF0000"/>
                </a:solidFill>
              </a:rPr>
              <a:t>4</a:t>
            </a:r>
            <a:endParaRPr lang="en-US" sz="1100" dirty="0">
              <a:solidFill>
                <a:srgbClr val="FF0000"/>
              </a:solidFill>
            </a:endParaRPr>
          </a:p>
        </p:txBody>
      </p:sp>
      <p:sp>
        <p:nvSpPr>
          <p:cNvPr id="85" name="TextBox 84"/>
          <p:cNvSpPr txBox="1"/>
          <p:nvPr/>
        </p:nvSpPr>
        <p:spPr>
          <a:xfrm>
            <a:off x="6551980" y="3865315"/>
            <a:ext cx="256802" cy="261610"/>
          </a:xfrm>
          <a:prstGeom prst="rect">
            <a:avLst/>
          </a:prstGeom>
          <a:noFill/>
        </p:spPr>
        <p:txBody>
          <a:bodyPr wrap="none" rtlCol="0">
            <a:spAutoFit/>
          </a:bodyPr>
          <a:lstStyle/>
          <a:p>
            <a:r>
              <a:rPr lang="pt-BR" sz="1100" dirty="0" smtClean="0">
                <a:solidFill>
                  <a:srgbClr val="FF0000"/>
                </a:solidFill>
              </a:rPr>
              <a:t>7</a:t>
            </a:r>
            <a:endParaRPr lang="en-US" sz="1100" dirty="0">
              <a:solidFill>
                <a:srgbClr val="FF0000"/>
              </a:solidFill>
            </a:endParaRPr>
          </a:p>
        </p:txBody>
      </p:sp>
      <p:sp>
        <p:nvSpPr>
          <p:cNvPr id="86" name="TextBox 85"/>
          <p:cNvSpPr txBox="1"/>
          <p:nvPr/>
        </p:nvSpPr>
        <p:spPr>
          <a:xfrm>
            <a:off x="6057000" y="3865315"/>
            <a:ext cx="256802" cy="261610"/>
          </a:xfrm>
          <a:prstGeom prst="rect">
            <a:avLst/>
          </a:prstGeom>
          <a:noFill/>
        </p:spPr>
        <p:txBody>
          <a:bodyPr wrap="none" rtlCol="0">
            <a:spAutoFit/>
          </a:bodyPr>
          <a:lstStyle/>
          <a:p>
            <a:r>
              <a:rPr lang="pt-BR" sz="1100" dirty="0" smtClean="0">
                <a:solidFill>
                  <a:srgbClr val="FF0000"/>
                </a:solidFill>
              </a:rPr>
              <a:t>3</a:t>
            </a:r>
            <a:endParaRPr lang="en-US" sz="1100" dirty="0">
              <a:solidFill>
                <a:srgbClr val="FF0000"/>
              </a:solidFill>
            </a:endParaRPr>
          </a:p>
        </p:txBody>
      </p:sp>
      <p:sp>
        <p:nvSpPr>
          <p:cNvPr id="87" name="TextBox 86"/>
          <p:cNvSpPr txBox="1"/>
          <p:nvPr/>
        </p:nvSpPr>
        <p:spPr>
          <a:xfrm>
            <a:off x="6295178" y="3865315"/>
            <a:ext cx="256802" cy="261610"/>
          </a:xfrm>
          <a:prstGeom prst="rect">
            <a:avLst/>
          </a:prstGeom>
          <a:noFill/>
        </p:spPr>
        <p:txBody>
          <a:bodyPr wrap="none" rtlCol="0">
            <a:spAutoFit/>
          </a:bodyPr>
          <a:lstStyle/>
          <a:p>
            <a:r>
              <a:rPr lang="pt-BR" sz="1100" dirty="0" smtClean="0">
                <a:solidFill>
                  <a:srgbClr val="FF0000"/>
                </a:solidFill>
              </a:rPr>
              <a:t>4</a:t>
            </a:r>
            <a:endParaRPr lang="en-US" sz="1100" dirty="0">
              <a:solidFill>
                <a:srgbClr val="FF0000"/>
              </a:solidFill>
            </a:endParaRPr>
          </a:p>
        </p:txBody>
      </p:sp>
      <p:sp>
        <p:nvSpPr>
          <p:cNvPr id="88" name="TextBox 87"/>
          <p:cNvSpPr txBox="1"/>
          <p:nvPr/>
        </p:nvSpPr>
        <p:spPr>
          <a:xfrm>
            <a:off x="3997535" y="4335182"/>
            <a:ext cx="256802" cy="261610"/>
          </a:xfrm>
          <a:prstGeom prst="rect">
            <a:avLst/>
          </a:prstGeom>
          <a:noFill/>
        </p:spPr>
        <p:txBody>
          <a:bodyPr wrap="none" rtlCol="0">
            <a:spAutoFit/>
          </a:bodyPr>
          <a:lstStyle/>
          <a:p>
            <a:r>
              <a:rPr lang="pt-BR" sz="1100" dirty="0" smtClean="0">
                <a:solidFill>
                  <a:srgbClr val="FF0000"/>
                </a:solidFill>
              </a:rPr>
              <a:t>7</a:t>
            </a:r>
            <a:endParaRPr lang="en-US" sz="1100" dirty="0">
              <a:solidFill>
                <a:srgbClr val="FF0000"/>
              </a:solidFill>
            </a:endParaRPr>
          </a:p>
        </p:txBody>
      </p:sp>
      <p:sp>
        <p:nvSpPr>
          <p:cNvPr id="72" name="Title 1"/>
          <p:cNvSpPr txBox="1">
            <a:spLocks/>
          </p:cNvSpPr>
          <p:nvPr/>
        </p:nvSpPr>
        <p:spPr>
          <a:xfrm>
            <a:off x="0" y="0"/>
            <a:ext cx="8229600" cy="381000"/>
          </a:xfrm>
          <a:prstGeom prst="rect">
            <a:avLst/>
          </a:prstGeom>
        </p:spPr>
        <p:txBody>
          <a:bodyPr vert="horz" lIns="91440" tIns="45720" rIns="91440" bIns="45720" rtlCol="0" anchor="ctr">
            <a:normAutofit fontScale="825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pt-BR" altLang="zh-CN" sz="2800" dirty="0" smtClean="0">
                <a:solidFill>
                  <a:schemeClr val="bg1"/>
                </a:solidFill>
              </a:rPr>
              <a:t>Code components</a:t>
            </a:r>
            <a:endParaRPr lang="en-US" sz="2800" dirty="0">
              <a:solidFill>
                <a:schemeClr val="bg1"/>
              </a:solidFill>
            </a:endParaRPr>
          </a:p>
        </p:txBody>
      </p:sp>
    </p:spTree>
    <p:extLst>
      <p:ext uri="{BB962C8B-B14F-4D97-AF65-F5344CB8AC3E}">
        <p14:creationId xmlns:p14="http://schemas.microsoft.com/office/powerpoint/2010/main" val="3837944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p:cNvGraphicFramePr>
          <p:nvPr>
            <p:extLst>
              <p:ext uri="{D42A27DB-BD31-4B8C-83A1-F6EECF244321}">
                <p14:modId xmlns:p14="http://schemas.microsoft.com/office/powerpoint/2010/main" val="1003180893"/>
              </p:ext>
            </p:extLst>
          </p:nvPr>
        </p:nvGraphicFramePr>
        <p:xfrm>
          <a:off x="533400" y="1298873"/>
          <a:ext cx="8208910" cy="3790430"/>
        </p:xfrm>
        <a:graphic>
          <a:graphicData uri="http://schemas.openxmlformats.org/drawingml/2006/table">
            <a:tbl>
              <a:tblPr firstRow="1" bandRow="1">
                <a:tableStyleId>{5C22544A-7EE6-4342-B048-85BDC9FD1C3A}</a:tableStyleId>
              </a:tblPr>
              <a:tblGrid>
                <a:gridCol w="2011155"/>
                <a:gridCol w="1221058"/>
                <a:gridCol w="1693133"/>
                <a:gridCol w="1641782"/>
                <a:gridCol w="1641782"/>
              </a:tblGrid>
              <a:tr h="630070">
                <a:tc>
                  <a:txBody>
                    <a:bodyPr/>
                    <a:lstStyle/>
                    <a:p>
                      <a:pPr algn="ctr"/>
                      <a:r>
                        <a:rPr lang="pt-BR" dirty="0" smtClean="0"/>
                        <a:t>Requirement/</a:t>
                      </a:r>
                    </a:p>
                    <a:p>
                      <a:pPr algn="ctr"/>
                      <a:r>
                        <a:rPr lang="pt-BR" dirty="0" smtClean="0"/>
                        <a:t>Code</a:t>
                      </a:r>
                      <a:endParaRPr lang="en-US" dirty="0"/>
                    </a:p>
                  </a:txBody>
                  <a:tcPr anchor="ctr" anchorCtr="1"/>
                </a:tc>
                <a:tc>
                  <a:txBody>
                    <a:bodyPr/>
                    <a:lstStyle/>
                    <a:p>
                      <a:pPr algn="ctr"/>
                      <a:r>
                        <a:rPr lang="en-US" altLang="zh-CN" dirty="0" smtClean="0"/>
                        <a:t>α</a:t>
                      </a:r>
                      <a:endParaRPr lang="en-US" dirty="0"/>
                    </a:p>
                  </a:txBody>
                  <a:tcPr anchor="ctr" anchorCtr="1"/>
                </a:tc>
                <a:tc>
                  <a:txBody>
                    <a:bodyPr/>
                    <a:lstStyle/>
                    <a:p>
                      <a:pPr algn="ctr"/>
                      <a:r>
                        <a:rPr lang="en-US" altLang="zh-CN" dirty="0" smtClean="0"/>
                        <a:t>β</a:t>
                      </a:r>
                      <a:endParaRPr lang="en-US" dirty="0"/>
                    </a:p>
                  </a:txBody>
                  <a:tcPr anchor="ctr" anchorCtr="1"/>
                </a:tc>
                <a:tc>
                  <a:txBody>
                    <a:bodyPr/>
                    <a:lstStyle/>
                    <a:p>
                      <a:pPr algn="ctr"/>
                      <a:r>
                        <a:rPr lang="en-US" sz="1800" b="1" kern="1200" dirty="0" smtClean="0">
                          <a:solidFill>
                            <a:schemeClr val="lt1"/>
                          </a:solidFill>
                          <a:effectLst/>
                          <a:latin typeface="+mn-lt"/>
                          <a:ea typeface="+mn-ea"/>
                          <a:cs typeface="+mn-cs"/>
                        </a:rPr>
                        <a:t>Ʊ</a:t>
                      </a:r>
                      <a:endParaRPr lang="en-US" dirty="0"/>
                    </a:p>
                  </a:txBody>
                  <a:tcPr anchor="ctr" anchorCtr="1"/>
                </a:tc>
                <a:tc>
                  <a:txBody>
                    <a:bodyPr/>
                    <a:lstStyle/>
                    <a:p>
                      <a:pPr algn="ctr"/>
                      <a:r>
                        <a:rPr lang="en-US" altLang="zh-CN" dirty="0" smtClean="0"/>
                        <a:t>μ</a:t>
                      </a:r>
                      <a:endParaRPr lang="en-US" dirty="0"/>
                    </a:p>
                  </a:txBody>
                  <a:tcPr anchor="ctr" anchorCtr="1"/>
                </a:tc>
              </a:tr>
              <a:tr h="630070">
                <a:tc>
                  <a:txBody>
                    <a:bodyPr/>
                    <a:lstStyle/>
                    <a:p>
                      <a:pPr algn="ctr"/>
                      <a:r>
                        <a:rPr lang="pt-BR" dirty="0" smtClean="0"/>
                        <a:t>R1</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en-US" dirty="0" smtClean="0"/>
                        <a:t>0</a:t>
                      </a:r>
                      <a:endParaRPr lang="en-US" dirty="0"/>
                    </a:p>
                  </a:txBody>
                  <a:tcPr anchor="ctr" anchorCtr="1"/>
                </a:tc>
              </a:tr>
              <a:tr h="630070">
                <a:tc>
                  <a:txBody>
                    <a:bodyPr/>
                    <a:lstStyle/>
                    <a:p>
                      <a:pPr algn="ctr"/>
                      <a:r>
                        <a:rPr lang="pt-BR" dirty="0" smtClean="0"/>
                        <a:t>R2</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en-US" dirty="0" smtClean="0"/>
                        <a:t>0</a:t>
                      </a:r>
                      <a:endParaRPr lang="en-US" dirty="0"/>
                    </a:p>
                  </a:txBody>
                  <a:tcPr anchor="ctr" anchorCtr="1"/>
                </a:tc>
              </a:tr>
              <a:tr h="630070">
                <a:tc>
                  <a:txBody>
                    <a:bodyPr/>
                    <a:lstStyle/>
                    <a:p>
                      <a:pPr algn="ctr"/>
                      <a:r>
                        <a:rPr lang="pt-BR" dirty="0" smtClean="0"/>
                        <a:t>R3</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r>
                        <a:rPr lang="en-US" dirty="0" smtClean="0"/>
                        <a:t>0</a:t>
                      </a:r>
                      <a:endParaRPr lang="en-US" dirty="0"/>
                    </a:p>
                  </a:txBody>
                  <a:tcPr anchor="ctr" anchorCtr="1"/>
                </a:tc>
              </a:tr>
              <a:tr h="630070">
                <a:tc>
                  <a:txBody>
                    <a:bodyPr/>
                    <a:lstStyle/>
                    <a:p>
                      <a:pPr algn="ctr"/>
                      <a:r>
                        <a:rPr lang="pt-BR" dirty="0" smtClean="0"/>
                        <a:t>R4</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en-US" dirty="0" smtClean="0"/>
                        <a:t>1</a:t>
                      </a:r>
                      <a:endParaRPr lang="en-US" dirty="0"/>
                    </a:p>
                  </a:txBody>
                  <a:tcPr anchor="ctr" anchorCtr="1"/>
                </a:tc>
                <a:tc>
                  <a:txBody>
                    <a:bodyPr/>
                    <a:lstStyle/>
                    <a:p>
                      <a:pPr algn="ctr"/>
                      <a:r>
                        <a:rPr lang="en-US" dirty="0" smtClean="0"/>
                        <a:t>1</a:t>
                      </a:r>
                      <a:endParaRPr lang="en-US" dirty="0"/>
                    </a:p>
                  </a:txBody>
                  <a:tcPr anchor="ctr" anchorCtr="1"/>
                </a:tc>
              </a:tr>
              <a:tr h="630070">
                <a:tc>
                  <a:txBody>
                    <a:bodyPr/>
                    <a:lstStyle/>
                    <a:p>
                      <a:pPr algn="ctr"/>
                      <a:r>
                        <a:rPr lang="pt-BR" dirty="0" smtClean="0"/>
                        <a:t>R5</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1</a:t>
                      </a:r>
                      <a:endParaRPr lang="en-US" dirty="0"/>
                    </a:p>
                  </a:txBody>
                  <a:tcPr anchor="ctr" anchorCtr="1"/>
                </a:tc>
              </a:tr>
            </a:tbl>
          </a:graphicData>
        </a:graphic>
      </p:graphicFrame>
      <p:sp>
        <p:nvSpPr>
          <p:cNvPr id="2" name="Forma livre 1"/>
          <p:cNvSpPr/>
          <p:nvPr/>
        </p:nvSpPr>
        <p:spPr>
          <a:xfrm>
            <a:off x="4238108" y="2506606"/>
            <a:ext cx="2271955" cy="1285103"/>
          </a:xfrm>
          <a:custGeom>
            <a:avLst/>
            <a:gdLst>
              <a:gd name="connsiteX0" fmla="*/ 49494 w 2323137"/>
              <a:gd name="connsiteY0" fmla="*/ 160638 h 1285103"/>
              <a:gd name="connsiteX1" fmla="*/ 49494 w 2323137"/>
              <a:gd name="connsiteY1" fmla="*/ 160638 h 1285103"/>
              <a:gd name="connsiteX2" fmla="*/ 12423 w 2323137"/>
              <a:gd name="connsiteY2" fmla="*/ 259492 h 1285103"/>
              <a:gd name="connsiteX3" fmla="*/ 67 w 2323137"/>
              <a:gd name="connsiteY3" fmla="*/ 383060 h 1285103"/>
              <a:gd name="connsiteX4" fmla="*/ 24780 w 2323137"/>
              <a:gd name="connsiteY4" fmla="*/ 654909 h 1285103"/>
              <a:gd name="connsiteX5" fmla="*/ 49494 w 2323137"/>
              <a:gd name="connsiteY5" fmla="*/ 716692 h 1285103"/>
              <a:gd name="connsiteX6" fmla="*/ 98921 w 2323137"/>
              <a:gd name="connsiteY6" fmla="*/ 815546 h 1285103"/>
              <a:gd name="connsiteX7" fmla="*/ 247202 w 2323137"/>
              <a:gd name="connsiteY7" fmla="*/ 963827 h 1285103"/>
              <a:gd name="connsiteX8" fmla="*/ 370769 w 2323137"/>
              <a:gd name="connsiteY8" fmla="*/ 1062681 h 1285103"/>
              <a:gd name="connsiteX9" fmla="*/ 407840 w 2323137"/>
              <a:gd name="connsiteY9" fmla="*/ 1087395 h 1285103"/>
              <a:gd name="connsiteX10" fmla="*/ 444910 w 2323137"/>
              <a:gd name="connsiteY10" fmla="*/ 1099752 h 1285103"/>
              <a:gd name="connsiteX11" fmla="*/ 531407 w 2323137"/>
              <a:gd name="connsiteY11" fmla="*/ 1136822 h 1285103"/>
              <a:gd name="connsiteX12" fmla="*/ 568478 w 2323137"/>
              <a:gd name="connsiteY12" fmla="*/ 1161536 h 1285103"/>
              <a:gd name="connsiteX13" fmla="*/ 704402 w 2323137"/>
              <a:gd name="connsiteY13" fmla="*/ 1198606 h 1285103"/>
              <a:gd name="connsiteX14" fmla="*/ 753829 w 2323137"/>
              <a:gd name="connsiteY14" fmla="*/ 1210963 h 1285103"/>
              <a:gd name="connsiteX15" fmla="*/ 963894 w 2323137"/>
              <a:gd name="connsiteY15" fmla="*/ 1260390 h 1285103"/>
              <a:gd name="connsiteX16" fmla="*/ 1297526 w 2323137"/>
              <a:gd name="connsiteY16" fmla="*/ 1285103 h 1285103"/>
              <a:gd name="connsiteX17" fmla="*/ 1903007 w 2323137"/>
              <a:gd name="connsiteY17" fmla="*/ 1272746 h 1285103"/>
              <a:gd name="connsiteX18" fmla="*/ 1940078 w 2323137"/>
              <a:gd name="connsiteY18" fmla="*/ 1260390 h 1285103"/>
              <a:gd name="connsiteX19" fmla="*/ 2100715 w 2323137"/>
              <a:gd name="connsiteY19" fmla="*/ 1223319 h 1285103"/>
              <a:gd name="connsiteX20" fmla="*/ 2174856 w 2323137"/>
              <a:gd name="connsiteY20" fmla="*/ 1173892 h 1285103"/>
              <a:gd name="connsiteX21" fmla="*/ 2236640 w 2323137"/>
              <a:gd name="connsiteY21" fmla="*/ 1124465 h 1285103"/>
              <a:gd name="connsiteX22" fmla="*/ 2248996 w 2323137"/>
              <a:gd name="connsiteY22" fmla="*/ 1087395 h 1285103"/>
              <a:gd name="connsiteX23" fmla="*/ 2286067 w 2323137"/>
              <a:gd name="connsiteY23" fmla="*/ 1050325 h 1285103"/>
              <a:gd name="connsiteX24" fmla="*/ 2310780 w 2323137"/>
              <a:gd name="connsiteY24" fmla="*/ 1013254 h 1285103"/>
              <a:gd name="connsiteX25" fmla="*/ 2323137 w 2323137"/>
              <a:gd name="connsiteY25" fmla="*/ 963827 h 1285103"/>
              <a:gd name="connsiteX26" fmla="*/ 2310780 w 2323137"/>
              <a:gd name="connsiteY26" fmla="*/ 852617 h 1285103"/>
              <a:gd name="connsiteX27" fmla="*/ 2298423 w 2323137"/>
              <a:gd name="connsiteY27" fmla="*/ 815546 h 1285103"/>
              <a:gd name="connsiteX28" fmla="*/ 2125429 w 2323137"/>
              <a:gd name="connsiteY28" fmla="*/ 691979 h 1285103"/>
              <a:gd name="connsiteX29" fmla="*/ 2076002 w 2323137"/>
              <a:gd name="connsiteY29" fmla="*/ 667265 h 1285103"/>
              <a:gd name="connsiteX30" fmla="*/ 2026575 w 2323137"/>
              <a:gd name="connsiteY30" fmla="*/ 654909 h 1285103"/>
              <a:gd name="connsiteX31" fmla="*/ 1964791 w 2323137"/>
              <a:gd name="connsiteY31" fmla="*/ 642552 h 1285103"/>
              <a:gd name="connsiteX32" fmla="*/ 1927721 w 2323137"/>
              <a:gd name="connsiteY32" fmla="*/ 630195 h 1285103"/>
              <a:gd name="connsiteX33" fmla="*/ 1890650 w 2323137"/>
              <a:gd name="connsiteY33" fmla="*/ 605481 h 1285103"/>
              <a:gd name="connsiteX34" fmla="*/ 1754726 w 2323137"/>
              <a:gd name="connsiteY34" fmla="*/ 593125 h 1285103"/>
              <a:gd name="connsiteX35" fmla="*/ 1717656 w 2323137"/>
              <a:gd name="connsiteY35" fmla="*/ 580768 h 1285103"/>
              <a:gd name="connsiteX36" fmla="*/ 1470521 w 2323137"/>
              <a:gd name="connsiteY36" fmla="*/ 556054 h 1285103"/>
              <a:gd name="connsiteX37" fmla="*/ 1421094 w 2323137"/>
              <a:gd name="connsiteY37" fmla="*/ 543698 h 1285103"/>
              <a:gd name="connsiteX38" fmla="*/ 1371667 w 2323137"/>
              <a:gd name="connsiteY38" fmla="*/ 518984 h 1285103"/>
              <a:gd name="connsiteX39" fmla="*/ 1272813 w 2323137"/>
              <a:gd name="connsiteY39" fmla="*/ 506627 h 1285103"/>
              <a:gd name="connsiteX40" fmla="*/ 1211029 w 2323137"/>
              <a:gd name="connsiteY40" fmla="*/ 494271 h 1285103"/>
              <a:gd name="connsiteX41" fmla="*/ 1149245 w 2323137"/>
              <a:gd name="connsiteY41" fmla="*/ 469557 h 1285103"/>
              <a:gd name="connsiteX42" fmla="*/ 1062748 w 2323137"/>
              <a:gd name="connsiteY42" fmla="*/ 432487 h 1285103"/>
              <a:gd name="connsiteX43" fmla="*/ 988607 w 2323137"/>
              <a:gd name="connsiteY43" fmla="*/ 345990 h 1285103"/>
              <a:gd name="connsiteX44" fmla="*/ 963894 w 2323137"/>
              <a:gd name="connsiteY44" fmla="*/ 284206 h 1285103"/>
              <a:gd name="connsiteX45" fmla="*/ 926823 w 2323137"/>
              <a:gd name="connsiteY45" fmla="*/ 247136 h 1285103"/>
              <a:gd name="connsiteX46" fmla="*/ 889753 w 2323137"/>
              <a:gd name="connsiteY46" fmla="*/ 197709 h 1285103"/>
              <a:gd name="connsiteX47" fmla="*/ 865040 w 2323137"/>
              <a:gd name="connsiteY47" fmla="*/ 160638 h 1285103"/>
              <a:gd name="connsiteX48" fmla="*/ 827969 w 2323137"/>
              <a:gd name="connsiteY48" fmla="*/ 135925 h 1285103"/>
              <a:gd name="connsiteX49" fmla="*/ 667332 w 2323137"/>
              <a:gd name="connsiteY49" fmla="*/ 24714 h 1285103"/>
              <a:gd name="connsiteX50" fmla="*/ 605548 w 2323137"/>
              <a:gd name="connsiteY50" fmla="*/ 0 h 1285103"/>
              <a:gd name="connsiteX51" fmla="*/ 383126 w 2323137"/>
              <a:gd name="connsiteY51" fmla="*/ 12357 h 1285103"/>
              <a:gd name="connsiteX52" fmla="*/ 308986 w 2323137"/>
              <a:gd name="connsiteY52" fmla="*/ 61784 h 1285103"/>
              <a:gd name="connsiteX53" fmla="*/ 271915 w 2323137"/>
              <a:gd name="connsiteY53" fmla="*/ 74141 h 1285103"/>
              <a:gd name="connsiteX54" fmla="*/ 197775 w 2323137"/>
              <a:gd name="connsiteY54" fmla="*/ 123568 h 1285103"/>
              <a:gd name="connsiteX55" fmla="*/ 160705 w 2323137"/>
              <a:gd name="connsiteY55" fmla="*/ 148281 h 1285103"/>
              <a:gd name="connsiteX56" fmla="*/ 49494 w 2323137"/>
              <a:gd name="connsiteY56" fmla="*/ 160638 h 128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323137" h="1285103">
                <a:moveTo>
                  <a:pt x="49494" y="160638"/>
                </a:moveTo>
                <a:lnTo>
                  <a:pt x="49494" y="160638"/>
                </a:lnTo>
                <a:cubicBezTo>
                  <a:pt x="37137" y="193589"/>
                  <a:pt x="20057" y="225138"/>
                  <a:pt x="12423" y="259492"/>
                </a:cubicBezTo>
                <a:cubicBezTo>
                  <a:pt x="3443" y="299901"/>
                  <a:pt x="67" y="341665"/>
                  <a:pt x="67" y="383060"/>
                </a:cubicBezTo>
                <a:cubicBezTo>
                  <a:pt x="67" y="449767"/>
                  <a:pt x="-2545" y="572936"/>
                  <a:pt x="24780" y="654909"/>
                </a:cubicBezTo>
                <a:cubicBezTo>
                  <a:pt x="31794" y="675952"/>
                  <a:pt x="40199" y="696553"/>
                  <a:pt x="49494" y="716692"/>
                </a:cubicBezTo>
                <a:cubicBezTo>
                  <a:pt x="64933" y="750142"/>
                  <a:pt x="72871" y="789496"/>
                  <a:pt x="98921" y="815546"/>
                </a:cubicBezTo>
                <a:lnTo>
                  <a:pt x="247202" y="963827"/>
                </a:lnTo>
                <a:cubicBezTo>
                  <a:pt x="317631" y="1034256"/>
                  <a:pt x="277243" y="1000330"/>
                  <a:pt x="370769" y="1062681"/>
                </a:cubicBezTo>
                <a:cubicBezTo>
                  <a:pt x="383126" y="1070919"/>
                  <a:pt x="393751" y="1082699"/>
                  <a:pt x="407840" y="1087395"/>
                </a:cubicBezTo>
                <a:cubicBezTo>
                  <a:pt x="420197" y="1091514"/>
                  <a:pt x="433260" y="1093927"/>
                  <a:pt x="444910" y="1099752"/>
                </a:cubicBezTo>
                <a:cubicBezTo>
                  <a:pt x="530243" y="1142419"/>
                  <a:pt x="428540" y="1111105"/>
                  <a:pt x="531407" y="1136822"/>
                </a:cubicBezTo>
                <a:cubicBezTo>
                  <a:pt x="543764" y="1145060"/>
                  <a:pt x="554907" y="1155504"/>
                  <a:pt x="568478" y="1161536"/>
                </a:cubicBezTo>
                <a:cubicBezTo>
                  <a:pt x="626340" y="1187252"/>
                  <a:pt x="646262" y="1185686"/>
                  <a:pt x="704402" y="1198606"/>
                </a:cubicBezTo>
                <a:cubicBezTo>
                  <a:pt x="720980" y="1202290"/>
                  <a:pt x="737353" y="1206844"/>
                  <a:pt x="753829" y="1210963"/>
                </a:cubicBezTo>
                <a:cubicBezTo>
                  <a:pt x="860110" y="1274731"/>
                  <a:pt x="787618" y="1243602"/>
                  <a:pt x="963894" y="1260390"/>
                </a:cubicBezTo>
                <a:cubicBezTo>
                  <a:pt x="1222893" y="1285056"/>
                  <a:pt x="890568" y="1262494"/>
                  <a:pt x="1297526" y="1285103"/>
                </a:cubicBezTo>
                <a:lnTo>
                  <a:pt x="1903007" y="1272746"/>
                </a:lnTo>
                <a:cubicBezTo>
                  <a:pt x="1916023" y="1272245"/>
                  <a:pt x="1927512" y="1263817"/>
                  <a:pt x="1940078" y="1260390"/>
                </a:cubicBezTo>
                <a:cubicBezTo>
                  <a:pt x="2022057" y="1238032"/>
                  <a:pt x="2028659" y="1237731"/>
                  <a:pt x="2100715" y="1223319"/>
                </a:cubicBezTo>
                <a:cubicBezTo>
                  <a:pt x="2125429" y="1206843"/>
                  <a:pt x="2158380" y="1198606"/>
                  <a:pt x="2174856" y="1173892"/>
                </a:cubicBezTo>
                <a:cubicBezTo>
                  <a:pt x="2206794" y="1125984"/>
                  <a:pt x="2185480" y="1141518"/>
                  <a:pt x="2236640" y="1124465"/>
                </a:cubicBezTo>
                <a:cubicBezTo>
                  <a:pt x="2240759" y="1112108"/>
                  <a:pt x="2241771" y="1098232"/>
                  <a:pt x="2248996" y="1087395"/>
                </a:cubicBezTo>
                <a:cubicBezTo>
                  <a:pt x="2258690" y="1072855"/>
                  <a:pt x="2274880" y="1063750"/>
                  <a:pt x="2286067" y="1050325"/>
                </a:cubicBezTo>
                <a:cubicBezTo>
                  <a:pt x="2295574" y="1038916"/>
                  <a:pt x="2302542" y="1025611"/>
                  <a:pt x="2310780" y="1013254"/>
                </a:cubicBezTo>
                <a:cubicBezTo>
                  <a:pt x="2314899" y="996778"/>
                  <a:pt x="2323137" y="980810"/>
                  <a:pt x="2323137" y="963827"/>
                </a:cubicBezTo>
                <a:cubicBezTo>
                  <a:pt x="2323137" y="926529"/>
                  <a:pt x="2316912" y="889408"/>
                  <a:pt x="2310780" y="852617"/>
                </a:cubicBezTo>
                <a:cubicBezTo>
                  <a:pt x="2308639" y="839769"/>
                  <a:pt x="2306420" y="825828"/>
                  <a:pt x="2298423" y="815546"/>
                </a:cubicBezTo>
                <a:cubicBezTo>
                  <a:pt x="2234666" y="733572"/>
                  <a:pt x="2217139" y="737834"/>
                  <a:pt x="2125429" y="691979"/>
                </a:cubicBezTo>
                <a:cubicBezTo>
                  <a:pt x="2108953" y="683741"/>
                  <a:pt x="2093873" y="671732"/>
                  <a:pt x="2076002" y="667265"/>
                </a:cubicBezTo>
                <a:cubicBezTo>
                  <a:pt x="2059526" y="663146"/>
                  <a:pt x="2043153" y="658593"/>
                  <a:pt x="2026575" y="654909"/>
                </a:cubicBezTo>
                <a:cubicBezTo>
                  <a:pt x="2006073" y="650353"/>
                  <a:pt x="1985166" y="647646"/>
                  <a:pt x="1964791" y="642552"/>
                </a:cubicBezTo>
                <a:cubicBezTo>
                  <a:pt x="1952155" y="639393"/>
                  <a:pt x="1939371" y="636020"/>
                  <a:pt x="1927721" y="630195"/>
                </a:cubicBezTo>
                <a:cubicBezTo>
                  <a:pt x="1914438" y="623553"/>
                  <a:pt x="1905172" y="608593"/>
                  <a:pt x="1890650" y="605481"/>
                </a:cubicBezTo>
                <a:cubicBezTo>
                  <a:pt x="1846165" y="595949"/>
                  <a:pt x="1800034" y="597244"/>
                  <a:pt x="1754726" y="593125"/>
                </a:cubicBezTo>
                <a:cubicBezTo>
                  <a:pt x="1742369" y="589006"/>
                  <a:pt x="1730292" y="583927"/>
                  <a:pt x="1717656" y="580768"/>
                </a:cubicBezTo>
                <a:cubicBezTo>
                  <a:pt x="1628564" y="558495"/>
                  <a:pt x="1578326" y="563241"/>
                  <a:pt x="1470521" y="556054"/>
                </a:cubicBezTo>
                <a:cubicBezTo>
                  <a:pt x="1454045" y="551935"/>
                  <a:pt x="1436995" y="549661"/>
                  <a:pt x="1421094" y="543698"/>
                </a:cubicBezTo>
                <a:cubicBezTo>
                  <a:pt x="1403846" y="537230"/>
                  <a:pt x="1389537" y="523452"/>
                  <a:pt x="1371667" y="518984"/>
                </a:cubicBezTo>
                <a:cubicBezTo>
                  <a:pt x="1339451" y="510930"/>
                  <a:pt x="1305635" y="511676"/>
                  <a:pt x="1272813" y="506627"/>
                </a:cubicBezTo>
                <a:cubicBezTo>
                  <a:pt x="1252055" y="503433"/>
                  <a:pt x="1231624" y="498390"/>
                  <a:pt x="1211029" y="494271"/>
                </a:cubicBezTo>
                <a:cubicBezTo>
                  <a:pt x="1190434" y="486033"/>
                  <a:pt x="1169514" y="478566"/>
                  <a:pt x="1149245" y="469557"/>
                </a:cubicBezTo>
                <a:cubicBezTo>
                  <a:pt x="1057632" y="428840"/>
                  <a:pt x="1138885" y="457867"/>
                  <a:pt x="1062748" y="432487"/>
                </a:cubicBezTo>
                <a:cubicBezTo>
                  <a:pt x="1034655" y="404394"/>
                  <a:pt x="1008421" y="381654"/>
                  <a:pt x="988607" y="345990"/>
                </a:cubicBezTo>
                <a:cubicBezTo>
                  <a:pt x="977835" y="326600"/>
                  <a:pt x="975650" y="303015"/>
                  <a:pt x="963894" y="284206"/>
                </a:cubicBezTo>
                <a:cubicBezTo>
                  <a:pt x="954632" y="269387"/>
                  <a:pt x="938196" y="260404"/>
                  <a:pt x="926823" y="247136"/>
                </a:cubicBezTo>
                <a:cubicBezTo>
                  <a:pt x="913420" y="231500"/>
                  <a:pt x="901723" y="214468"/>
                  <a:pt x="889753" y="197709"/>
                </a:cubicBezTo>
                <a:cubicBezTo>
                  <a:pt x="881121" y="185624"/>
                  <a:pt x="875541" y="171139"/>
                  <a:pt x="865040" y="160638"/>
                </a:cubicBezTo>
                <a:cubicBezTo>
                  <a:pt x="854539" y="150137"/>
                  <a:pt x="839980" y="144660"/>
                  <a:pt x="827969" y="135925"/>
                </a:cubicBezTo>
                <a:cubicBezTo>
                  <a:pt x="771365" y="94759"/>
                  <a:pt x="728596" y="55346"/>
                  <a:pt x="667332" y="24714"/>
                </a:cubicBezTo>
                <a:cubicBezTo>
                  <a:pt x="647493" y="14794"/>
                  <a:pt x="626143" y="8238"/>
                  <a:pt x="605548" y="0"/>
                </a:cubicBezTo>
                <a:cubicBezTo>
                  <a:pt x="531407" y="4119"/>
                  <a:pt x="455820" y="-2788"/>
                  <a:pt x="383126" y="12357"/>
                </a:cubicBezTo>
                <a:cubicBezTo>
                  <a:pt x="354049" y="18415"/>
                  <a:pt x="337164" y="52391"/>
                  <a:pt x="308986" y="61784"/>
                </a:cubicBezTo>
                <a:lnTo>
                  <a:pt x="271915" y="74141"/>
                </a:lnTo>
                <a:cubicBezTo>
                  <a:pt x="228479" y="139296"/>
                  <a:pt x="272248" y="91651"/>
                  <a:pt x="197775" y="123568"/>
                </a:cubicBezTo>
                <a:cubicBezTo>
                  <a:pt x="184125" y="129418"/>
                  <a:pt x="173988" y="141640"/>
                  <a:pt x="160705" y="148281"/>
                </a:cubicBezTo>
                <a:cubicBezTo>
                  <a:pt x="115150" y="171058"/>
                  <a:pt x="68029" y="158578"/>
                  <a:pt x="49494" y="160638"/>
                </a:cubicBezTo>
                <a:close/>
              </a:path>
            </a:pathLst>
          </a:custGeom>
          <a:solidFill>
            <a:srgbClr val="FAD13C">
              <a:alpha val="7843"/>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Forma livre 2"/>
          <p:cNvSpPr/>
          <p:nvPr/>
        </p:nvSpPr>
        <p:spPr>
          <a:xfrm>
            <a:off x="2817148" y="1876145"/>
            <a:ext cx="877329" cy="679888"/>
          </a:xfrm>
          <a:custGeom>
            <a:avLst/>
            <a:gdLst>
              <a:gd name="connsiteX0" fmla="*/ 0 w 877329"/>
              <a:gd name="connsiteY0" fmla="*/ 99121 h 679888"/>
              <a:gd name="connsiteX1" fmla="*/ 0 w 877329"/>
              <a:gd name="connsiteY1" fmla="*/ 99121 h 679888"/>
              <a:gd name="connsiteX2" fmla="*/ 37070 w 877329"/>
              <a:gd name="connsiteY2" fmla="*/ 210332 h 679888"/>
              <a:gd name="connsiteX3" fmla="*/ 74140 w 877329"/>
              <a:gd name="connsiteY3" fmla="*/ 321542 h 679888"/>
              <a:gd name="connsiteX4" fmla="*/ 111210 w 877329"/>
              <a:gd name="connsiteY4" fmla="*/ 383326 h 679888"/>
              <a:gd name="connsiteX5" fmla="*/ 185351 w 877329"/>
              <a:gd name="connsiteY5" fmla="*/ 494537 h 679888"/>
              <a:gd name="connsiteX6" fmla="*/ 296562 w 877329"/>
              <a:gd name="connsiteY6" fmla="*/ 556321 h 679888"/>
              <a:gd name="connsiteX7" fmla="*/ 345989 w 877329"/>
              <a:gd name="connsiteY7" fmla="*/ 581034 h 679888"/>
              <a:gd name="connsiteX8" fmla="*/ 407773 w 877329"/>
              <a:gd name="connsiteY8" fmla="*/ 593391 h 679888"/>
              <a:gd name="connsiteX9" fmla="*/ 457200 w 877329"/>
              <a:gd name="connsiteY9" fmla="*/ 605748 h 679888"/>
              <a:gd name="connsiteX10" fmla="*/ 580767 w 877329"/>
              <a:gd name="connsiteY10" fmla="*/ 679888 h 679888"/>
              <a:gd name="connsiteX11" fmla="*/ 753762 w 877329"/>
              <a:gd name="connsiteY11" fmla="*/ 667532 h 679888"/>
              <a:gd name="connsiteX12" fmla="*/ 790832 w 877329"/>
              <a:gd name="connsiteY12" fmla="*/ 642818 h 679888"/>
              <a:gd name="connsiteX13" fmla="*/ 852616 w 877329"/>
              <a:gd name="connsiteY13" fmla="*/ 568678 h 679888"/>
              <a:gd name="connsiteX14" fmla="*/ 877329 w 877329"/>
              <a:gd name="connsiteY14" fmla="*/ 482180 h 679888"/>
              <a:gd name="connsiteX15" fmla="*/ 815546 w 877329"/>
              <a:gd name="connsiteY15" fmla="*/ 333899 h 679888"/>
              <a:gd name="connsiteX16" fmla="*/ 778475 w 877329"/>
              <a:gd name="connsiteY16" fmla="*/ 284472 h 679888"/>
              <a:gd name="connsiteX17" fmla="*/ 729048 w 877329"/>
              <a:gd name="connsiteY17" fmla="*/ 235045 h 679888"/>
              <a:gd name="connsiteX18" fmla="*/ 704335 w 877329"/>
              <a:gd name="connsiteY18" fmla="*/ 197975 h 679888"/>
              <a:gd name="connsiteX19" fmla="*/ 654908 w 877329"/>
              <a:gd name="connsiteY19" fmla="*/ 185618 h 679888"/>
              <a:gd name="connsiteX20" fmla="*/ 543697 w 877329"/>
              <a:gd name="connsiteY20" fmla="*/ 123834 h 679888"/>
              <a:gd name="connsiteX21" fmla="*/ 506627 w 877329"/>
              <a:gd name="connsiteY21" fmla="*/ 111478 h 679888"/>
              <a:gd name="connsiteX22" fmla="*/ 420129 w 877329"/>
              <a:gd name="connsiteY22" fmla="*/ 74407 h 679888"/>
              <a:gd name="connsiteX23" fmla="*/ 383059 w 877329"/>
              <a:gd name="connsiteY23" fmla="*/ 62051 h 679888"/>
              <a:gd name="connsiteX24" fmla="*/ 321275 w 877329"/>
              <a:gd name="connsiteY24" fmla="*/ 49694 h 679888"/>
              <a:gd name="connsiteX25" fmla="*/ 284205 w 877329"/>
              <a:gd name="connsiteY25" fmla="*/ 37337 h 679888"/>
              <a:gd name="connsiteX26" fmla="*/ 148281 w 877329"/>
              <a:gd name="connsiteY26" fmla="*/ 24980 h 679888"/>
              <a:gd name="connsiteX27" fmla="*/ 86497 w 877329"/>
              <a:gd name="connsiteY27" fmla="*/ 12624 h 679888"/>
              <a:gd name="connsiteX28" fmla="*/ 49427 w 877329"/>
              <a:gd name="connsiteY28" fmla="*/ 267 h 679888"/>
              <a:gd name="connsiteX29" fmla="*/ 12356 w 877329"/>
              <a:gd name="connsiteY29" fmla="*/ 24980 h 679888"/>
              <a:gd name="connsiteX30" fmla="*/ 0 w 877329"/>
              <a:gd name="connsiteY30" fmla="*/ 99121 h 67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77329" h="679888">
                <a:moveTo>
                  <a:pt x="0" y="99121"/>
                </a:moveTo>
                <a:lnTo>
                  <a:pt x="0" y="99121"/>
                </a:lnTo>
                <a:cubicBezTo>
                  <a:pt x="12357" y="136191"/>
                  <a:pt x="25578" y="172984"/>
                  <a:pt x="37070" y="210332"/>
                </a:cubicBezTo>
                <a:cubicBezTo>
                  <a:pt x="55947" y="271683"/>
                  <a:pt x="41630" y="256522"/>
                  <a:pt x="74140" y="321542"/>
                </a:cubicBezTo>
                <a:cubicBezTo>
                  <a:pt x="84881" y="343024"/>
                  <a:pt x="99546" y="362331"/>
                  <a:pt x="111210" y="383326"/>
                </a:cubicBezTo>
                <a:cubicBezTo>
                  <a:pt x="139280" y="433852"/>
                  <a:pt x="136500" y="450571"/>
                  <a:pt x="185351" y="494537"/>
                </a:cubicBezTo>
                <a:cubicBezTo>
                  <a:pt x="258324" y="560213"/>
                  <a:pt x="236579" y="530614"/>
                  <a:pt x="296562" y="556321"/>
                </a:cubicBezTo>
                <a:cubicBezTo>
                  <a:pt x="313493" y="563577"/>
                  <a:pt x="328514" y="575209"/>
                  <a:pt x="345989" y="581034"/>
                </a:cubicBezTo>
                <a:cubicBezTo>
                  <a:pt x="365914" y="587676"/>
                  <a:pt x="387271" y="588835"/>
                  <a:pt x="407773" y="593391"/>
                </a:cubicBezTo>
                <a:cubicBezTo>
                  <a:pt x="424351" y="597075"/>
                  <a:pt x="440724" y="601629"/>
                  <a:pt x="457200" y="605748"/>
                </a:cubicBezTo>
                <a:cubicBezTo>
                  <a:pt x="546667" y="665393"/>
                  <a:pt x="504774" y="641892"/>
                  <a:pt x="580767" y="679888"/>
                </a:cubicBezTo>
                <a:cubicBezTo>
                  <a:pt x="638432" y="675769"/>
                  <a:pt x="696830" y="677579"/>
                  <a:pt x="753762" y="667532"/>
                </a:cubicBezTo>
                <a:cubicBezTo>
                  <a:pt x="768387" y="664951"/>
                  <a:pt x="779423" y="652325"/>
                  <a:pt x="790832" y="642818"/>
                </a:cubicBezTo>
                <a:cubicBezTo>
                  <a:pt x="826510" y="613086"/>
                  <a:pt x="828316" y="605127"/>
                  <a:pt x="852616" y="568678"/>
                </a:cubicBezTo>
                <a:cubicBezTo>
                  <a:pt x="858444" y="551195"/>
                  <a:pt x="877329" y="497699"/>
                  <a:pt x="877329" y="482180"/>
                </a:cubicBezTo>
                <a:cubicBezTo>
                  <a:pt x="877329" y="410631"/>
                  <a:pt x="858434" y="391082"/>
                  <a:pt x="815546" y="333899"/>
                </a:cubicBezTo>
                <a:cubicBezTo>
                  <a:pt x="803189" y="317423"/>
                  <a:pt x="792037" y="299971"/>
                  <a:pt x="778475" y="284472"/>
                </a:cubicBezTo>
                <a:cubicBezTo>
                  <a:pt x="763132" y="266937"/>
                  <a:pt x="744211" y="252736"/>
                  <a:pt x="729048" y="235045"/>
                </a:cubicBezTo>
                <a:cubicBezTo>
                  <a:pt x="719383" y="223769"/>
                  <a:pt x="716692" y="206213"/>
                  <a:pt x="704335" y="197975"/>
                </a:cubicBezTo>
                <a:cubicBezTo>
                  <a:pt x="690205" y="188555"/>
                  <a:pt x="671384" y="189737"/>
                  <a:pt x="654908" y="185618"/>
                </a:cubicBezTo>
                <a:cubicBezTo>
                  <a:pt x="599418" y="130128"/>
                  <a:pt x="634415" y="154073"/>
                  <a:pt x="543697" y="123834"/>
                </a:cubicBezTo>
                <a:lnTo>
                  <a:pt x="506627" y="111478"/>
                </a:lnTo>
                <a:cubicBezTo>
                  <a:pt x="450194" y="73856"/>
                  <a:pt x="489947" y="94355"/>
                  <a:pt x="420129" y="74407"/>
                </a:cubicBezTo>
                <a:cubicBezTo>
                  <a:pt x="407605" y="70829"/>
                  <a:pt x="395695" y="65210"/>
                  <a:pt x="383059" y="62051"/>
                </a:cubicBezTo>
                <a:cubicBezTo>
                  <a:pt x="362684" y="56957"/>
                  <a:pt x="341650" y="54788"/>
                  <a:pt x="321275" y="49694"/>
                </a:cubicBezTo>
                <a:cubicBezTo>
                  <a:pt x="308639" y="46535"/>
                  <a:pt x="297099" y="39179"/>
                  <a:pt x="284205" y="37337"/>
                </a:cubicBezTo>
                <a:cubicBezTo>
                  <a:pt x="239167" y="30903"/>
                  <a:pt x="193589" y="29099"/>
                  <a:pt x="148281" y="24980"/>
                </a:cubicBezTo>
                <a:cubicBezTo>
                  <a:pt x="127686" y="20861"/>
                  <a:pt x="106872" y="17718"/>
                  <a:pt x="86497" y="12624"/>
                </a:cubicBezTo>
                <a:cubicBezTo>
                  <a:pt x="73861" y="9465"/>
                  <a:pt x="62275" y="-1874"/>
                  <a:pt x="49427" y="267"/>
                </a:cubicBezTo>
                <a:cubicBezTo>
                  <a:pt x="34778" y="2708"/>
                  <a:pt x="24713" y="16742"/>
                  <a:pt x="12356" y="24980"/>
                </a:cubicBezTo>
                <a:cubicBezTo>
                  <a:pt x="-511" y="127921"/>
                  <a:pt x="2059" y="86764"/>
                  <a:pt x="0" y="99121"/>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Forma livre 6"/>
          <p:cNvSpPr/>
          <p:nvPr/>
        </p:nvSpPr>
        <p:spPr>
          <a:xfrm>
            <a:off x="5955763" y="3795827"/>
            <a:ext cx="2367733" cy="749644"/>
          </a:xfrm>
          <a:custGeom>
            <a:avLst/>
            <a:gdLst>
              <a:gd name="connsiteX0" fmla="*/ 197708 w 691978"/>
              <a:gd name="connsiteY0" fmla="*/ 0 h 1210962"/>
              <a:gd name="connsiteX1" fmla="*/ 197708 w 691978"/>
              <a:gd name="connsiteY1" fmla="*/ 0 h 1210962"/>
              <a:gd name="connsiteX2" fmla="*/ 148281 w 691978"/>
              <a:gd name="connsiteY2" fmla="*/ 98854 h 1210962"/>
              <a:gd name="connsiteX3" fmla="*/ 123567 w 691978"/>
              <a:gd name="connsiteY3" fmla="*/ 135924 h 1210962"/>
              <a:gd name="connsiteX4" fmla="*/ 61784 w 691978"/>
              <a:gd name="connsiteY4" fmla="*/ 247135 h 1210962"/>
              <a:gd name="connsiteX5" fmla="*/ 49427 w 691978"/>
              <a:gd name="connsiteY5" fmla="*/ 333633 h 1210962"/>
              <a:gd name="connsiteX6" fmla="*/ 24713 w 691978"/>
              <a:gd name="connsiteY6" fmla="*/ 407773 h 1210962"/>
              <a:gd name="connsiteX7" fmla="*/ 0 w 691978"/>
              <a:gd name="connsiteY7" fmla="*/ 494270 h 1210962"/>
              <a:gd name="connsiteX8" fmla="*/ 24713 w 691978"/>
              <a:gd name="connsiteY8" fmla="*/ 815546 h 1210962"/>
              <a:gd name="connsiteX9" fmla="*/ 37070 w 691978"/>
              <a:gd name="connsiteY9" fmla="*/ 852616 h 1210962"/>
              <a:gd name="connsiteX10" fmla="*/ 74140 w 691978"/>
              <a:gd name="connsiteY10" fmla="*/ 914400 h 1210962"/>
              <a:gd name="connsiteX11" fmla="*/ 86497 w 691978"/>
              <a:gd name="connsiteY11" fmla="*/ 988541 h 1210962"/>
              <a:gd name="connsiteX12" fmla="*/ 135924 w 691978"/>
              <a:gd name="connsiteY12" fmla="*/ 1062681 h 1210962"/>
              <a:gd name="connsiteX13" fmla="*/ 210065 w 691978"/>
              <a:gd name="connsiteY13" fmla="*/ 1149178 h 1210962"/>
              <a:gd name="connsiteX14" fmla="*/ 222422 w 691978"/>
              <a:gd name="connsiteY14" fmla="*/ 1186249 h 1210962"/>
              <a:gd name="connsiteX15" fmla="*/ 296562 w 691978"/>
              <a:gd name="connsiteY15" fmla="*/ 1210962 h 1210962"/>
              <a:gd name="connsiteX16" fmla="*/ 383059 w 691978"/>
              <a:gd name="connsiteY16" fmla="*/ 1198606 h 1210962"/>
              <a:gd name="connsiteX17" fmla="*/ 432486 w 691978"/>
              <a:gd name="connsiteY17" fmla="*/ 1173892 h 1210962"/>
              <a:gd name="connsiteX18" fmla="*/ 531340 w 691978"/>
              <a:gd name="connsiteY18" fmla="*/ 1112108 h 1210962"/>
              <a:gd name="connsiteX19" fmla="*/ 580767 w 691978"/>
              <a:gd name="connsiteY19" fmla="*/ 1037968 h 1210962"/>
              <a:gd name="connsiteX20" fmla="*/ 593124 w 691978"/>
              <a:gd name="connsiteY20" fmla="*/ 1000897 h 1210962"/>
              <a:gd name="connsiteX21" fmla="*/ 642551 w 691978"/>
              <a:gd name="connsiteY21" fmla="*/ 877330 h 1210962"/>
              <a:gd name="connsiteX22" fmla="*/ 667265 w 691978"/>
              <a:gd name="connsiteY22" fmla="*/ 753762 h 1210962"/>
              <a:gd name="connsiteX23" fmla="*/ 691978 w 691978"/>
              <a:gd name="connsiteY23" fmla="*/ 654908 h 1210962"/>
              <a:gd name="connsiteX24" fmla="*/ 667265 w 691978"/>
              <a:gd name="connsiteY24" fmla="*/ 395416 h 1210962"/>
              <a:gd name="connsiteX25" fmla="*/ 642551 w 691978"/>
              <a:gd name="connsiteY25" fmla="*/ 358346 h 1210962"/>
              <a:gd name="connsiteX26" fmla="*/ 605481 w 691978"/>
              <a:gd name="connsiteY26" fmla="*/ 259492 h 1210962"/>
              <a:gd name="connsiteX27" fmla="*/ 568411 w 691978"/>
              <a:gd name="connsiteY27" fmla="*/ 234778 h 1210962"/>
              <a:gd name="connsiteX28" fmla="*/ 481913 w 691978"/>
              <a:gd name="connsiteY28" fmla="*/ 123568 h 1210962"/>
              <a:gd name="connsiteX29" fmla="*/ 370703 w 691978"/>
              <a:gd name="connsiteY29" fmla="*/ 37070 h 1210962"/>
              <a:gd name="connsiteX30" fmla="*/ 308919 w 691978"/>
              <a:gd name="connsiteY30" fmla="*/ 24714 h 1210962"/>
              <a:gd name="connsiteX31" fmla="*/ 197708 w 691978"/>
              <a:gd name="connsiteY31" fmla="*/ 0 h 121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91978" h="1210962">
                <a:moveTo>
                  <a:pt x="197708" y="0"/>
                </a:moveTo>
                <a:lnTo>
                  <a:pt x="197708" y="0"/>
                </a:lnTo>
                <a:cubicBezTo>
                  <a:pt x="181232" y="32951"/>
                  <a:pt x="165922" y="66512"/>
                  <a:pt x="148281" y="98854"/>
                </a:cubicBezTo>
                <a:cubicBezTo>
                  <a:pt x="141170" y="111892"/>
                  <a:pt x="131438" y="123330"/>
                  <a:pt x="123567" y="135924"/>
                </a:cubicBezTo>
                <a:cubicBezTo>
                  <a:pt x="84780" y="197983"/>
                  <a:pt x="91286" y="188129"/>
                  <a:pt x="61784" y="247135"/>
                </a:cubicBezTo>
                <a:cubicBezTo>
                  <a:pt x="57665" y="275968"/>
                  <a:pt x="55976" y="305253"/>
                  <a:pt x="49427" y="333633"/>
                </a:cubicBezTo>
                <a:cubicBezTo>
                  <a:pt x="43569" y="359016"/>
                  <a:pt x="32198" y="382821"/>
                  <a:pt x="24713" y="407773"/>
                </a:cubicBezTo>
                <a:cubicBezTo>
                  <a:pt x="-21834" y="562931"/>
                  <a:pt x="41528" y="369689"/>
                  <a:pt x="0" y="494270"/>
                </a:cubicBezTo>
                <a:cubicBezTo>
                  <a:pt x="6239" y="625279"/>
                  <a:pt x="-2898" y="705098"/>
                  <a:pt x="24713" y="815546"/>
                </a:cubicBezTo>
                <a:cubicBezTo>
                  <a:pt x="27872" y="828182"/>
                  <a:pt x="31245" y="840966"/>
                  <a:pt x="37070" y="852616"/>
                </a:cubicBezTo>
                <a:cubicBezTo>
                  <a:pt x="47811" y="874098"/>
                  <a:pt x="61783" y="893805"/>
                  <a:pt x="74140" y="914400"/>
                </a:cubicBezTo>
                <a:cubicBezTo>
                  <a:pt x="78259" y="939114"/>
                  <a:pt x="76861" y="965414"/>
                  <a:pt x="86497" y="988541"/>
                </a:cubicBezTo>
                <a:cubicBezTo>
                  <a:pt x="97921" y="1015958"/>
                  <a:pt x="118103" y="1038920"/>
                  <a:pt x="135924" y="1062681"/>
                </a:cubicBezTo>
                <a:cubicBezTo>
                  <a:pt x="183479" y="1126088"/>
                  <a:pt x="158431" y="1097546"/>
                  <a:pt x="210065" y="1149178"/>
                </a:cubicBezTo>
                <a:cubicBezTo>
                  <a:pt x="214184" y="1161535"/>
                  <a:pt x="211823" y="1178678"/>
                  <a:pt x="222422" y="1186249"/>
                </a:cubicBezTo>
                <a:cubicBezTo>
                  <a:pt x="243620" y="1201390"/>
                  <a:pt x="296562" y="1210962"/>
                  <a:pt x="296562" y="1210962"/>
                </a:cubicBezTo>
                <a:cubicBezTo>
                  <a:pt x="325394" y="1206843"/>
                  <a:pt x="354960" y="1206269"/>
                  <a:pt x="383059" y="1198606"/>
                </a:cubicBezTo>
                <a:cubicBezTo>
                  <a:pt x="400830" y="1193759"/>
                  <a:pt x="416384" y="1182838"/>
                  <a:pt x="432486" y="1173892"/>
                </a:cubicBezTo>
                <a:cubicBezTo>
                  <a:pt x="477207" y="1149047"/>
                  <a:pt x="492712" y="1137861"/>
                  <a:pt x="531340" y="1112108"/>
                </a:cubicBezTo>
                <a:cubicBezTo>
                  <a:pt x="547816" y="1087395"/>
                  <a:pt x="571374" y="1066146"/>
                  <a:pt x="580767" y="1037968"/>
                </a:cubicBezTo>
                <a:cubicBezTo>
                  <a:pt x="584886" y="1025611"/>
                  <a:pt x="588448" y="1013054"/>
                  <a:pt x="593124" y="1000897"/>
                </a:cubicBezTo>
                <a:cubicBezTo>
                  <a:pt x="609049" y="959492"/>
                  <a:pt x="633851" y="920830"/>
                  <a:pt x="642551" y="877330"/>
                </a:cubicBezTo>
                <a:cubicBezTo>
                  <a:pt x="650789" y="836141"/>
                  <a:pt x="653982" y="793611"/>
                  <a:pt x="667265" y="753762"/>
                </a:cubicBezTo>
                <a:cubicBezTo>
                  <a:pt x="686264" y="696767"/>
                  <a:pt x="677068" y="729464"/>
                  <a:pt x="691978" y="654908"/>
                </a:cubicBezTo>
                <a:cubicBezTo>
                  <a:pt x="691354" y="646789"/>
                  <a:pt x="677454" y="432776"/>
                  <a:pt x="667265" y="395416"/>
                </a:cubicBezTo>
                <a:cubicBezTo>
                  <a:pt x="663357" y="381088"/>
                  <a:pt x="650789" y="370703"/>
                  <a:pt x="642551" y="358346"/>
                </a:cubicBezTo>
                <a:cubicBezTo>
                  <a:pt x="633710" y="314141"/>
                  <a:pt x="637298" y="291310"/>
                  <a:pt x="605481" y="259492"/>
                </a:cubicBezTo>
                <a:cubicBezTo>
                  <a:pt x="594980" y="248991"/>
                  <a:pt x="580768" y="243016"/>
                  <a:pt x="568411" y="234778"/>
                </a:cubicBezTo>
                <a:cubicBezTo>
                  <a:pt x="545001" y="164551"/>
                  <a:pt x="565265" y="206920"/>
                  <a:pt x="481913" y="123568"/>
                </a:cubicBezTo>
                <a:cubicBezTo>
                  <a:pt x="454275" y="95930"/>
                  <a:pt x="407655" y="44460"/>
                  <a:pt x="370703" y="37070"/>
                </a:cubicBezTo>
                <a:cubicBezTo>
                  <a:pt x="350108" y="32951"/>
                  <a:pt x="329881" y="26024"/>
                  <a:pt x="308919" y="24714"/>
                </a:cubicBezTo>
                <a:cubicBezTo>
                  <a:pt x="263699" y="21888"/>
                  <a:pt x="216243" y="4119"/>
                  <a:pt x="197708" y="0"/>
                </a:cubicBezTo>
                <a:close/>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itle 1"/>
          <p:cNvSpPr>
            <a:spLocks noGrp="1"/>
          </p:cNvSpPr>
          <p:nvPr>
            <p:ph type="title"/>
          </p:nvPr>
        </p:nvSpPr>
        <p:spPr>
          <a:xfrm>
            <a:off x="228600" y="0"/>
            <a:ext cx="8229600" cy="304800"/>
          </a:xfrm>
        </p:spPr>
        <p:txBody>
          <a:bodyPr>
            <a:normAutofit fontScale="90000"/>
          </a:bodyPr>
          <a:lstStyle/>
          <a:p>
            <a:r>
              <a:rPr lang="en-US" altLang="zh-CN" sz="2800" dirty="0" smtClean="0">
                <a:solidFill>
                  <a:schemeClr val="bg1"/>
                </a:solidFill>
              </a:rPr>
              <a:t>Requirements x Code (functions)</a:t>
            </a:r>
            <a:endParaRPr lang="en-US" sz="2800" dirty="0">
              <a:solidFill>
                <a:schemeClr val="bg1"/>
              </a:solidFill>
            </a:endParaRPr>
          </a:p>
        </p:txBody>
      </p:sp>
    </p:spTree>
    <p:extLst>
      <p:ext uri="{BB962C8B-B14F-4D97-AF65-F5344CB8AC3E}">
        <p14:creationId xmlns:p14="http://schemas.microsoft.com/office/powerpoint/2010/main" val="820832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38100"/>
            <a:ext cx="8229600" cy="3429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2000" dirty="0" smtClean="0">
                <a:solidFill>
                  <a:schemeClr val="bg1"/>
                </a:solidFill>
              </a:rPr>
              <a:t>Code </a:t>
            </a:r>
            <a:r>
              <a:rPr lang="en-US" altLang="zh-CN" sz="2000" dirty="0" smtClean="0">
                <a:solidFill>
                  <a:schemeClr val="bg1"/>
                </a:solidFill>
              </a:rPr>
              <a:t>Dependencies</a:t>
            </a:r>
            <a:endParaRPr lang="en-US" sz="2000" dirty="0">
              <a:solidFill>
                <a:schemeClr val="bg1"/>
              </a:solidFill>
            </a:endParaRPr>
          </a:p>
        </p:txBody>
      </p:sp>
      <p:graphicFrame>
        <p:nvGraphicFramePr>
          <p:cNvPr id="5" name="Content Placeholder 3"/>
          <p:cNvGraphicFramePr>
            <a:graphicFrameLocks/>
          </p:cNvGraphicFramePr>
          <p:nvPr>
            <p:extLst>
              <p:ext uri="{D42A27DB-BD31-4B8C-83A1-F6EECF244321}">
                <p14:modId xmlns:p14="http://schemas.microsoft.com/office/powerpoint/2010/main" val="3672838351"/>
              </p:ext>
            </p:extLst>
          </p:nvPr>
        </p:nvGraphicFramePr>
        <p:xfrm>
          <a:off x="457200" y="762000"/>
          <a:ext cx="8208911" cy="3150350"/>
        </p:xfrm>
        <a:graphic>
          <a:graphicData uri="http://schemas.openxmlformats.org/drawingml/2006/table">
            <a:tbl>
              <a:tblPr firstRow="1" bandRow="1">
                <a:tableStyleId>{5C22544A-7EE6-4342-B048-85BDC9FD1C3A}</a:tableStyleId>
              </a:tblPr>
              <a:tblGrid>
                <a:gridCol w="1675963"/>
                <a:gridCol w="1017548"/>
                <a:gridCol w="1410944"/>
                <a:gridCol w="1368152"/>
                <a:gridCol w="1368152"/>
                <a:gridCol w="1368152"/>
              </a:tblGrid>
              <a:tr h="630070">
                <a:tc>
                  <a:txBody>
                    <a:bodyPr/>
                    <a:lstStyle/>
                    <a:p>
                      <a:pPr algn="ctr"/>
                      <a:r>
                        <a:rPr lang="pt-BR" dirty="0" smtClean="0"/>
                        <a:t>Code/Code</a:t>
                      </a:r>
                      <a:endParaRPr lang="en-US" dirty="0"/>
                    </a:p>
                  </a:txBody>
                  <a:tcPr anchor="ctr" anchorCtr="1"/>
                </a:tc>
                <a:tc>
                  <a:txBody>
                    <a:bodyPr/>
                    <a:lstStyle/>
                    <a:p>
                      <a:pPr algn="ctr"/>
                      <a:r>
                        <a:rPr lang="en-US" altLang="zh-CN" dirty="0" smtClean="0"/>
                        <a:t>α</a:t>
                      </a:r>
                      <a:endParaRPr lang="en-US" dirty="0"/>
                    </a:p>
                  </a:txBody>
                  <a:tcPr anchor="ctr" anchorCtr="1"/>
                </a:tc>
                <a:tc>
                  <a:txBody>
                    <a:bodyPr/>
                    <a:lstStyle/>
                    <a:p>
                      <a:pPr algn="ctr"/>
                      <a:r>
                        <a:rPr lang="en-US" altLang="zh-CN" dirty="0" smtClean="0"/>
                        <a:t>β</a:t>
                      </a:r>
                      <a:endParaRPr lang="en-US" dirty="0"/>
                    </a:p>
                  </a:txBody>
                  <a:tcPr anchor="ctr" anchorCtr="1"/>
                </a:tc>
                <a:tc>
                  <a:txBody>
                    <a:bodyPr/>
                    <a:lstStyle/>
                    <a:p>
                      <a:pPr algn="ctr"/>
                      <a:r>
                        <a:rPr lang="en-US" altLang="zh-CN" dirty="0" smtClean="0"/>
                        <a:t>Ω</a:t>
                      </a:r>
                      <a:endParaRPr lang="en-US" dirty="0"/>
                    </a:p>
                  </a:txBody>
                  <a:tcPr anchor="ctr" anchorCtr="1"/>
                </a:tc>
                <a:tc>
                  <a:txBody>
                    <a:bodyPr/>
                    <a:lstStyle/>
                    <a:p>
                      <a:pPr algn="ctr"/>
                      <a:r>
                        <a:rPr lang="en-US" altLang="zh-CN" dirty="0" smtClean="0"/>
                        <a:t>μ</a:t>
                      </a:r>
                      <a:endParaRPr lang="en-US" dirty="0"/>
                    </a:p>
                  </a:txBody>
                  <a:tcPr anchor="ctr" anchorCtr="1"/>
                </a:tc>
                <a:tc>
                  <a:txBody>
                    <a:bodyPr/>
                    <a:lstStyle/>
                    <a:p>
                      <a:pPr algn="ctr"/>
                      <a:r>
                        <a:rPr lang="en-US" altLang="zh-CN" dirty="0" smtClean="0"/>
                        <a:t>Afferent #</a:t>
                      </a:r>
                      <a:endParaRPr lang="en-US" dirty="0"/>
                    </a:p>
                  </a:txBody>
                  <a:tcPr anchor="ctr" anchorCtr="1"/>
                </a:tc>
              </a:tr>
              <a:tr h="630070">
                <a:tc>
                  <a:txBody>
                    <a:bodyPr/>
                    <a:lstStyle/>
                    <a:p>
                      <a:pPr algn="ctr"/>
                      <a:r>
                        <a:rPr lang="en-US" altLang="zh-CN" dirty="0" smtClean="0"/>
                        <a:t>α</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en-US" dirty="0" smtClean="0"/>
                        <a:t>2</a:t>
                      </a:r>
                      <a:endParaRPr lang="en-US" dirty="0"/>
                    </a:p>
                  </a:txBody>
                  <a:tcPr anchor="ctr" anchorCtr="1"/>
                </a:tc>
              </a:tr>
              <a:tr h="630070">
                <a:tc>
                  <a:txBody>
                    <a:bodyPr/>
                    <a:lstStyle/>
                    <a:p>
                      <a:pPr algn="ctr"/>
                      <a:r>
                        <a:rPr lang="en-US" altLang="zh-CN" dirty="0" smtClean="0"/>
                        <a:t>β</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en-US" dirty="0" smtClean="0"/>
                        <a:t>0</a:t>
                      </a:r>
                      <a:endParaRPr lang="en-US" dirty="0"/>
                    </a:p>
                  </a:txBody>
                  <a:tcPr anchor="ctr" anchorCtr="1"/>
                </a:tc>
              </a:tr>
              <a:tr h="630070">
                <a:tc>
                  <a:txBody>
                    <a:bodyPr/>
                    <a:lstStyle/>
                    <a:p>
                      <a:pPr algn="ctr"/>
                      <a:r>
                        <a:rPr lang="en-US" altLang="zh-CN" dirty="0" smtClean="0"/>
                        <a:t>Ω</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en-US" dirty="0" smtClean="0"/>
                        <a:t>1</a:t>
                      </a:r>
                      <a:endParaRPr lang="en-US" dirty="0"/>
                    </a:p>
                  </a:txBody>
                  <a:tcPr anchor="ctr" anchorCtr="1"/>
                </a:tc>
                <a:tc>
                  <a:txBody>
                    <a:bodyPr/>
                    <a:lstStyle/>
                    <a:p>
                      <a:pPr algn="ctr"/>
                      <a:r>
                        <a:rPr lang="en-US" dirty="0" smtClean="0"/>
                        <a:t>1</a:t>
                      </a:r>
                      <a:endParaRPr lang="en-US" dirty="0"/>
                    </a:p>
                  </a:txBody>
                  <a:tcPr anchor="ctr" anchorCtr="1"/>
                </a:tc>
              </a:tr>
              <a:tr h="630070">
                <a:tc>
                  <a:txBody>
                    <a:bodyPr/>
                    <a:lstStyle/>
                    <a:p>
                      <a:pPr algn="ctr"/>
                      <a:r>
                        <a:rPr lang="en-US" altLang="zh-CN" dirty="0" smtClean="0"/>
                        <a:t>μ</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en-US" dirty="0" smtClean="0"/>
                        <a:t>0</a:t>
                      </a:r>
                      <a:endParaRPr lang="en-US" dirty="0"/>
                    </a:p>
                  </a:txBody>
                  <a:tcPr anchor="ctr" anchorCtr="1"/>
                </a:tc>
              </a:tr>
            </a:tbl>
          </a:graphicData>
        </a:graphic>
      </p:graphicFrame>
    </p:spTree>
    <p:extLst>
      <p:ext uri="{BB962C8B-B14F-4D97-AF65-F5344CB8AC3E}">
        <p14:creationId xmlns:p14="http://schemas.microsoft.com/office/powerpoint/2010/main" val="743021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p:cNvGraphicFramePr>
          <p:nvPr>
            <p:extLst>
              <p:ext uri="{D42A27DB-BD31-4B8C-83A1-F6EECF244321}">
                <p14:modId xmlns:p14="http://schemas.microsoft.com/office/powerpoint/2010/main" val="383589175"/>
              </p:ext>
            </p:extLst>
          </p:nvPr>
        </p:nvGraphicFramePr>
        <p:xfrm>
          <a:off x="457200" y="914400"/>
          <a:ext cx="8208910" cy="3150350"/>
        </p:xfrm>
        <a:graphic>
          <a:graphicData uri="http://schemas.openxmlformats.org/drawingml/2006/table">
            <a:tbl>
              <a:tblPr firstRow="1" bandRow="1">
                <a:tableStyleId>{5C22544A-7EE6-4342-B048-85BDC9FD1C3A}</a:tableStyleId>
              </a:tblPr>
              <a:tblGrid>
                <a:gridCol w="2011155"/>
                <a:gridCol w="1221058"/>
                <a:gridCol w="1693133"/>
                <a:gridCol w="1641782"/>
                <a:gridCol w="1641782"/>
              </a:tblGrid>
              <a:tr h="630070">
                <a:tc>
                  <a:txBody>
                    <a:bodyPr/>
                    <a:lstStyle/>
                    <a:p>
                      <a:pPr algn="ctr"/>
                      <a:r>
                        <a:rPr lang="pt-BR" dirty="0" smtClean="0"/>
                        <a:t>Bugs/Code</a:t>
                      </a:r>
                      <a:endParaRPr lang="en-US" dirty="0"/>
                    </a:p>
                  </a:txBody>
                  <a:tcPr anchor="ctr" anchorCtr="1"/>
                </a:tc>
                <a:tc>
                  <a:txBody>
                    <a:bodyPr/>
                    <a:lstStyle/>
                    <a:p>
                      <a:pPr algn="ctr"/>
                      <a:r>
                        <a:rPr lang="en-US" altLang="zh-CN" dirty="0" smtClean="0"/>
                        <a:t>α</a:t>
                      </a:r>
                      <a:endParaRPr lang="en-US" dirty="0"/>
                    </a:p>
                  </a:txBody>
                  <a:tcPr anchor="ctr" anchorCtr="1"/>
                </a:tc>
                <a:tc>
                  <a:txBody>
                    <a:bodyPr/>
                    <a:lstStyle/>
                    <a:p>
                      <a:pPr algn="ctr"/>
                      <a:r>
                        <a:rPr lang="en-US" altLang="zh-CN" dirty="0" smtClean="0"/>
                        <a:t>β</a:t>
                      </a:r>
                      <a:endParaRPr lang="en-US" dirty="0"/>
                    </a:p>
                  </a:txBody>
                  <a:tcPr anchor="ctr" anchorCtr="1"/>
                </a:tc>
                <a:tc>
                  <a:txBody>
                    <a:bodyPr/>
                    <a:lstStyle/>
                    <a:p>
                      <a:pPr algn="ctr"/>
                      <a:r>
                        <a:rPr lang="en-US" altLang="zh-CN" dirty="0" smtClean="0"/>
                        <a:t>Ω</a:t>
                      </a:r>
                      <a:endParaRPr lang="en-US" dirty="0"/>
                    </a:p>
                  </a:txBody>
                  <a:tcPr anchor="ctr" anchorCtr="1"/>
                </a:tc>
                <a:tc>
                  <a:txBody>
                    <a:bodyPr/>
                    <a:lstStyle/>
                    <a:p>
                      <a:pPr algn="ctr"/>
                      <a:r>
                        <a:rPr lang="en-US" altLang="zh-CN" dirty="0" smtClean="0"/>
                        <a:t>μ</a:t>
                      </a:r>
                      <a:endParaRPr lang="en-US" dirty="0"/>
                    </a:p>
                  </a:txBody>
                  <a:tcPr anchor="ctr" anchorCtr="1"/>
                </a:tc>
              </a:tr>
              <a:tr h="630070">
                <a:tc>
                  <a:txBody>
                    <a:bodyPr/>
                    <a:lstStyle/>
                    <a:p>
                      <a:pPr algn="ctr"/>
                      <a:r>
                        <a:rPr lang="pt-BR" dirty="0" smtClean="0"/>
                        <a:t>Fx</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en-US" dirty="0" smtClean="0"/>
                        <a:t>0</a:t>
                      </a:r>
                      <a:endParaRPr lang="en-US" dirty="0"/>
                    </a:p>
                  </a:txBody>
                  <a:tcPr anchor="ctr" anchorCtr="1"/>
                </a:tc>
              </a:tr>
              <a:tr h="630070">
                <a:tc>
                  <a:txBody>
                    <a:bodyPr/>
                    <a:lstStyle/>
                    <a:p>
                      <a:pPr algn="ctr"/>
                      <a:r>
                        <a:rPr lang="pt-BR" dirty="0" smtClean="0"/>
                        <a:t>Fy</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en-US" dirty="0" smtClean="0"/>
                        <a:t>0</a:t>
                      </a:r>
                      <a:endParaRPr lang="en-US" dirty="0"/>
                    </a:p>
                  </a:txBody>
                  <a:tcPr anchor="ctr" anchorCtr="1"/>
                </a:tc>
              </a:tr>
              <a:tr h="630070">
                <a:tc>
                  <a:txBody>
                    <a:bodyPr/>
                    <a:lstStyle/>
                    <a:p>
                      <a:pPr algn="ctr"/>
                      <a:r>
                        <a:rPr lang="pt-BR" dirty="0" smtClean="0"/>
                        <a:t>Fw</a:t>
                      </a:r>
                      <a:endParaRPr lang="en-US" dirty="0"/>
                    </a:p>
                  </a:txBody>
                  <a:tcPr anchor="ctr" anchorCtr="1"/>
                </a:tc>
                <a:tc>
                  <a:txBody>
                    <a:bodyPr/>
                    <a:lstStyle/>
                    <a:p>
                      <a:pPr algn="ctr"/>
                      <a:r>
                        <a:rPr lang="pt-BR" dirty="0" smtClean="0"/>
                        <a:t>0</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r>
                        <a:rPr lang="pt-BR" dirty="0" smtClean="0"/>
                        <a:t>1</a:t>
                      </a:r>
                      <a:endParaRPr lang="en-US" dirty="0"/>
                    </a:p>
                  </a:txBody>
                  <a:tcPr anchor="ctr" anchorCtr="1"/>
                </a:tc>
                <a:tc>
                  <a:txBody>
                    <a:bodyPr/>
                    <a:lstStyle/>
                    <a:p>
                      <a:pPr algn="ctr"/>
                      <a:r>
                        <a:rPr lang="en-US" dirty="0" smtClean="0"/>
                        <a:t>0</a:t>
                      </a:r>
                      <a:endParaRPr lang="en-US" dirty="0"/>
                    </a:p>
                  </a:txBody>
                  <a:tcPr anchor="ctr" anchorCtr="1"/>
                </a:tc>
              </a:tr>
              <a:tr h="630070">
                <a:tc>
                  <a:txBody>
                    <a:bodyPr/>
                    <a:lstStyle/>
                    <a:p>
                      <a:pPr algn="ctr"/>
                      <a:r>
                        <a:rPr lang="en-US" dirty="0" err="1" smtClean="0"/>
                        <a:t>Fz</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en-US" dirty="0" smtClean="0"/>
                        <a:t>0</a:t>
                      </a:r>
                      <a:endParaRPr lang="en-US" dirty="0"/>
                    </a:p>
                  </a:txBody>
                  <a:tcPr anchor="ctr" anchorCtr="1"/>
                </a:tc>
                <a:tc>
                  <a:txBody>
                    <a:bodyPr/>
                    <a:lstStyle/>
                    <a:p>
                      <a:pPr algn="ctr"/>
                      <a:r>
                        <a:rPr lang="en-US" dirty="0" smtClean="0"/>
                        <a:t>1</a:t>
                      </a:r>
                      <a:endParaRPr lang="en-US" dirty="0"/>
                    </a:p>
                  </a:txBody>
                  <a:tcPr anchor="ctr" anchorCtr="1"/>
                </a:tc>
              </a:tr>
            </a:tbl>
          </a:graphicData>
        </a:graphic>
      </p:graphicFrame>
      <p:sp>
        <p:nvSpPr>
          <p:cNvPr id="6" name="Title 1"/>
          <p:cNvSpPr txBox="1">
            <a:spLocks/>
          </p:cNvSpPr>
          <p:nvPr/>
        </p:nvSpPr>
        <p:spPr>
          <a:xfrm>
            <a:off x="0" y="0"/>
            <a:ext cx="8229600" cy="381000"/>
          </a:xfrm>
          <a:prstGeom prst="rect">
            <a:avLst/>
          </a:prstGeom>
        </p:spPr>
        <p:txBody>
          <a:bodyPr vert="horz" lIns="91440" tIns="45720" rIns="91440" bIns="45720" rtlCol="0" anchor="ctr">
            <a:normAutofit fontScale="825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altLang="zh-CN" sz="2800" dirty="0" smtClean="0">
                <a:solidFill>
                  <a:schemeClr val="bg1"/>
                </a:solidFill>
              </a:rPr>
              <a:t>Failure x Code</a:t>
            </a:r>
            <a:endParaRPr lang="en-US" sz="2800" dirty="0">
              <a:solidFill>
                <a:schemeClr val="bg1"/>
              </a:solidFill>
            </a:endParaRPr>
          </a:p>
        </p:txBody>
      </p:sp>
    </p:spTree>
    <p:extLst>
      <p:ext uri="{BB962C8B-B14F-4D97-AF65-F5344CB8AC3E}">
        <p14:creationId xmlns:p14="http://schemas.microsoft.com/office/powerpoint/2010/main" val="2508717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Index</a:t>
            </a:r>
            <a:endParaRPr lang="en-US" dirty="0"/>
          </a:p>
        </p:txBody>
      </p:sp>
      <p:sp>
        <p:nvSpPr>
          <p:cNvPr id="3" name="Content Placeholder 2"/>
          <p:cNvSpPr>
            <a:spLocks noGrp="1"/>
          </p:cNvSpPr>
          <p:nvPr>
            <p:ph idx="1"/>
          </p:nvPr>
        </p:nvSpPr>
        <p:spPr/>
        <p:txBody>
          <a:bodyPr/>
          <a:lstStyle/>
          <a:p>
            <a:r>
              <a:rPr lang="pt-BR" dirty="0" smtClean="0"/>
              <a:t>Problem Framing</a:t>
            </a:r>
          </a:p>
          <a:p>
            <a:r>
              <a:rPr lang="pt-BR" dirty="0" smtClean="0"/>
              <a:t>Definitions</a:t>
            </a:r>
          </a:p>
          <a:p>
            <a:r>
              <a:rPr lang="pt-BR" dirty="0" smtClean="0"/>
              <a:t>What we can aim at proving?</a:t>
            </a:r>
          </a:p>
          <a:p>
            <a:pPr lvl="1"/>
            <a:r>
              <a:rPr lang="pt-BR" dirty="0" smtClean="0"/>
              <a:t>How to?</a:t>
            </a:r>
          </a:p>
          <a:p>
            <a:r>
              <a:rPr lang="pt-BR" dirty="0" smtClean="0"/>
              <a:t>Literature Review</a:t>
            </a:r>
            <a:endParaRPr lang="en-US" dirty="0"/>
          </a:p>
        </p:txBody>
      </p:sp>
    </p:spTree>
    <p:extLst>
      <p:ext uri="{BB962C8B-B14F-4D97-AF65-F5344CB8AC3E}">
        <p14:creationId xmlns:p14="http://schemas.microsoft.com/office/powerpoint/2010/main" val="2339373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Problem Framing</a:t>
            </a:r>
            <a:endParaRPr lang="en-US" dirty="0"/>
          </a:p>
        </p:txBody>
      </p:sp>
      <p:sp>
        <p:nvSpPr>
          <p:cNvPr id="3" name="Content Placeholder 2"/>
          <p:cNvSpPr>
            <a:spLocks noGrp="1"/>
          </p:cNvSpPr>
          <p:nvPr>
            <p:ph idx="1"/>
          </p:nvPr>
        </p:nvSpPr>
        <p:spPr/>
        <p:txBody>
          <a:bodyPr>
            <a:normAutofit/>
          </a:bodyPr>
          <a:lstStyle/>
          <a:p>
            <a:r>
              <a:rPr lang="pt-BR" dirty="0" smtClean="0"/>
              <a:t>Give teams options to explore</a:t>
            </a:r>
            <a:r>
              <a:rPr lang="en-US" dirty="0" smtClean="0"/>
              <a:t> instead of a formula to optimize.</a:t>
            </a:r>
          </a:p>
          <a:p>
            <a:r>
              <a:rPr lang="pt-BR" dirty="0" smtClean="0"/>
              <a:t>How: </a:t>
            </a:r>
          </a:p>
          <a:p>
            <a:pPr lvl="1"/>
            <a:r>
              <a:rPr lang="pt-BR" dirty="0"/>
              <a:t>V</a:t>
            </a:r>
            <a:r>
              <a:rPr lang="pt-BR" dirty="0" smtClean="0"/>
              <a:t>isualization techniques</a:t>
            </a:r>
          </a:p>
          <a:p>
            <a:pPr lvl="1"/>
            <a:r>
              <a:rPr lang="pt-BR" dirty="0" smtClean="0"/>
              <a:t>Search based on sequencing criteria</a:t>
            </a:r>
          </a:p>
          <a:p>
            <a:r>
              <a:rPr lang="pt-BR" dirty="0" smtClean="0"/>
              <a:t>So we help how teams make sense of bugs and how they find or retrieve previous decisions. </a:t>
            </a:r>
          </a:p>
          <a:p>
            <a:r>
              <a:rPr lang="pt-BR" dirty="0" smtClean="0"/>
              <a:t>Why did we decide to fix this bug here and this way?</a:t>
            </a:r>
            <a:r>
              <a:rPr lang="pt-BR" dirty="0"/>
              <a:t> </a:t>
            </a:r>
            <a:r>
              <a:rPr lang="pt-BR" dirty="0" smtClean="0"/>
              <a:t>What were our priorities at the time?</a:t>
            </a:r>
            <a:r>
              <a:rPr lang="pt-BR" dirty="0"/>
              <a:t> </a:t>
            </a:r>
            <a:r>
              <a:rPr lang="pt-BR" dirty="0" smtClean="0"/>
              <a:t>What else was fixed? What were we testing?</a:t>
            </a:r>
          </a:p>
          <a:p>
            <a:endParaRPr lang="pt-BR" dirty="0" smtClean="0"/>
          </a:p>
        </p:txBody>
      </p:sp>
    </p:spTree>
    <p:extLst>
      <p:ext uri="{BB962C8B-B14F-4D97-AF65-F5344CB8AC3E}">
        <p14:creationId xmlns:p14="http://schemas.microsoft.com/office/powerpoint/2010/main" val="3091636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Definitions</a:t>
            </a:r>
            <a:endParaRPr lang="en-US" dirty="0"/>
          </a:p>
        </p:txBody>
      </p:sp>
      <p:sp>
        <p:nvSpPr>
          <p:cNvPr id="3" name="Content Placeholder 2"/>
          <p:cNvSpPr>
            <a:spLocks noGrp="1"/>
          </p:cNvSpPr>
          <p:nvPr>
            <p:ph idx="1"/>
          </p:nvPr>
        </p:nvSpPr>
        <p:spPr/>
        <p:txBody>
          <a:bodyPr/>
          <a:lstStyle/>
          <a:p>
            <a:r>
              <a:rPr lang="pt-BR" dirty="0" smtClean="0"/>
              <a:t>Prioritization</a:t>
            </a:r>
          </a:p>
          <a:p>
            <a:r>
              <a:rPr lang="pt-BR" dirty="0" smtClean="0"/>
              <a:t>Sequencing</a:t>
            </a:r>
          </a:p>
          <a:p>
            <a:r>
              <a:rPr lang="pt-BR" dirty="0" smtClean="0"/>
              <a:t>Stabilization</a:t>
            </a:r>
          </a:p>
          <a:p>
            <a:r>
              <a:rPr lang="pt-BR" dirty="0" smtClean="0"/>
              <a:t>Convergence</a:t>
            </a:r>
            <a:endParaRPr lang="en-US" dirty="0"/>
          </a:p>
        </p:txBody>
      </p:sp>
    </p:spTree>
    <p:extLst>
      <p:ext uri="{BB962C8B-B14F-4D97-AF65-F5344CB8AC3E}">
        <p14:creationId xmlns:p14="http://schemas.microsoft.com/office/powerpoint/2010/main" val="1354868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t>What we can aim at proving</a:t>
            </a:r>
            <a:r>
              <a:rPr lang="pt-BR" dirty="0" smtClean="0"/>
              <a:t>?</a:t>
            </a:r>
            <a:endParaRPr lang="en-US" dirty="0"/>
          </a:p>
        </p:txBody>
      </p:sp>
      <p:sp>
        <p:nvSpPr>
          <p:cNvPr id="3" name="Content Placeholder 2"/>
          <p:cNvSpPr>
            <a:spLocks noGrp="1"/>
          </p:cNvSpPr>
          <p:nvPr>
            <p:ph idx="1"/>
          </p:nvPr>
        </p:nvSpPr>
        <p:spPr/>
        <p:txBody>
          <a:bodyPr/>
          <a:lstStyle/>
          <a:p>
            <a:r>
              <a:rPr lang="pt-BR" dirty="0" smtClean="0"/>
              <a:t>Prove that people can use different explicit prioritization approaches.</a:t>
            </a:r>
          </a:p>
          <a:p>
            <a:endParaRPr lang="pt-BR" dirty="0"/>
          </a:p>
          <a:p>
            <a:r>
              <a:rPr lang="pt-BR" dirty="0" smtClean="0"/>
              <a:t>Prove that choosing different approaches lead to different quality and cost outcomes.</a:t>
            </a:r>
          </a:p>
          <a:p>
            <a:endParaRPr lang="pt-BR" dirty="0"/>
          </a:p>
          <a:p>
            <a:r>
              <a:rPr lang="pt-BR" dirty="0" smtClean="0"/>
              <a:t>Prove that people can use prioritization approaches to retrieve previous decisions.</a:t>
            </a:r>
            <a:endParaRPr lang="en-US" dirty="0"/>
          </a:p>
        </p:txBody>
      </p:sp>
    </p:spTree>
    <p:extLst>
      <p:ext uri="{BB962C8B-B14F-4D97-AF65-F5344CB8AC3E}">
        <p14:creationId xmlns:p14="http://schemas.microsoft.com/office/powerpoint/2010/main" val="2849321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Scenario</a:t>
            </a:r>
            <a:endParaRPr lang="pt-BR" dirty="0"/>
          </a:p>
        </p:txBody>
      </p:sp>
      <p:sp>
        <p:nvSpPr>
          <p:cNvPr id="4" name="Subtítulo 3"/>
          <p:cNvSpPr>
            <a:spLocks noGrp="1"/>
          </p:cNvSpPr>
          <p:nvPr>
            <p:ph type="subTitle" idx="1"/>
          </p:nvPr>
        </p:nvSpPr>
        <p:spPr/>
        <p:txBody>
          <a:bodyPr>
            <a:normAutofit/>
          </a:bodyPr>
          <a:lstStyle/>
          <a:p>
            <a:r>
              <a:rPr lang="pt-BR" dirty="0" smtClean="0"/>
              <a:t>SUBUI</a:t>
            </a:r>
          </a:p>
          <a:p>
            <a:r>
              <a:rPr lang="pt-BR" dirty="0" smtClean="0"/>
              <a:t>System for teacher substitution</a:t>
            </a:r>
            <a:endParaRPr lang="pt-BR" dirty="0"/>
          </a:p>
        </p:txBody>
      </p:sp>
    </p:spTree>
    <p:extLst>
      <p:ext uri="{BB962C8B-B14F-4D97-AF65-F5344CB8AC3E}">
        <p14:creationId xmlns:p14="http://schemas.microsoft.com/office/powerpoint/2010/main" val="1586907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Scenario</a:t>
            </a:r>
            <a:endParaRPr lang="en-US" dirty="0"/>
          </a:p>
        </p:txBody>
      </p:sp>
      <p:sp>
        <p:nvSpPr>
          <p:cNvPr id="3" name="Content Placeholder 2"/>
          <p:cNvSpPr>
            <a:spLocks noGrp="1"/>
          </p:cNvSpPr>
          <p:nvPr>
            <p:ph idx="1"/>
          </p:nvPr>
        </p:nvSpPr>
        <p:spPr/>
        <p:txBody>
          <a:bodyPr>
            <a:normAutofit/>
          </a:bodyPr>
          <a:lstStyle/>
          <a:p>
            <a:r>
              <a:rPr lang="pt-BR" dirty="0" smtClean="0"/>
              <a:t>Goals:</a:t>
            </a:r>
          </a:p>
          <a:p>
            <a:pPr lvl="1"/>
            <a:r>
              <a:rPr lang="pt-BR" dirty="0" smtClean="0"/>
              <a:t>Administration: </a:t>
            </a:r>
          </a:p>
          <a:p>
            <a:pPr lvl="2"/>
            <a:r>
              <a:rPr lang="pt-BR" dirty="0" smtClean="0"/>
              <a:t>Seamlessly (automatically) provide options of teachers to substitute an absent teacher</a:t>
            </a:r>
          </a:p>
          <a:p>
            <a:pPr lvl="2"/>
            <a:r>
              <a:rPr lang="pt-BR" dirty="0" smtClean="0"/>
              <a:t>Mitigate the risk of not having teachers to substitute</a:t>
            </a:r>
          </a:p>
          <a:p>
            <a:pPr lvl="1"/>
            <a:r>
              <a:rPr lang="pt-BR" dirty="0" smtClean="0"/>
              <a:t>Hired Teachers: </a:t>
            </a:r>
          </a:p>
          <a:p>
            <a:pPr lvl="2"/>
            <a:r>
              <a:rPr lang="pt-BR" dirty="0" smtClean="0"/>
              <a:t>Know which are the possible substitute teachers so they can exchange information and best practices.</a:t>
            </a:r>
          </a:p>
          <a:p>
            <a:pPr lvl="1"/>
            <a:r>
              <a:rPr lang="pt-BR" dirty="0" smtClean="0"/>
              <a:t>Substitute Teachers: </a:t>
            </a:r>
          </a:p>
          <a:p>
            <a:pPr lvl="2"/>
            <a:r>
              <a:rPr lang="pt-BR" dirty="0" smtClean="0"/>
              <a:t>Obtain classes which match they preferences.</a:t>
            </a:r>
          </a:p>
          <a:p>
            <a:pPr lvl="2"/>
            <a:r>
              <a:rPr lang="pt-BR" dirty="0" smtClean="0"/>
              <a:t>Be able to decline an offer without much emotional pressure</a:t>
            </a:r>
          </a:p>
          <a:p>
            <a:pPr lvl="2"/>
            <a:endParaRPr lang="pt-BR" dirty="0" smtClean="0"/>
          </a:p>
          <a:p>
            <a:pPr lvl="1"/>
            <a:endParaRPr lang="en-US" dirty="0"/>
          </a:p>
        </p:txBody>
      </p:sp>
    </p:spTree>
    <p:extLst>
      <p:ext uri="{BB962C8B-B14F-4D97-AF65-F5344CB8AC3E}">
        <p14:creationId xmlns:p14="http://schemas.microsoft.com/office/powerpoint/2010/main" val="1396050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Requirements</a:t>
            </a:r>
            <a:endParaRPr lang="en-US" dirty="0"/>
          </a:p>
        </p:txBody>
      </p:sp>
      <p:sp>
        <p:nvSpPr>
          <p:cNvPr id="3" name="Content Placeholder 2"/>
          <p:cNvSpPr>
            <a:spLocks noGrp="1"/>
          </p:cNvSpPr>
          <p:nvPr>
            <p:ph idx="1"/>
          </p:nvPr>
        </p:nvSpPr>
        <p:spPr/>
        <p:txBody>
          <a:bodyPr/>
          <a:lstStyle/>
          <a:p>
            <a:r>
              <a:rPr lang="pt-BR" dirty="0" smtClean="0"/>
              <a:t>R1: Edit Substitute Preferences</a:t>
            </a:r>
          </a:p>
          <a:p>
            <a:r>
              <a:rPr lang="pt-BR" dirty="0" smtClean="0"/>
              <a:t>R2: Edit Regular Teacher Information </a:t>
            </a:r>
          </a:p>
          <a:p>
            <a:r>
              <a:rPr lang="pt-BR" dirty="0" smtClean="0"/>
              <a:t>R3: Compute Ranking of Substitutes</a:t>
            </a:r>
          </a:p>
          <a:p>
            <a:r>
              <a:rPr lang="pt-BR" dirty="0" smtClean="0"/>
              <a:t>R4: Generate Statistical Report</a:t>
            </a:r>
          </a:p>
          <a:p>
            <a:r>
              <a:rPr lang="pt-BR" dirty="0" smtClean="0"/>
              <a:t>R5: Accept/Decline Substitution Opportunity</a:t>
            </a:r>
            <a:endParaRPr lang="en-US" dirty="0"/>
          </a:p>
        </p:txBody>
      </p:sp>
    </p:spTree>
    <p:extLst>
      <p:ext uri="{BB962C8B-B14F-4D97-AF65-F5344CB8AC3E}">
        <p14:creationId xmlns:p14="http://schemas.microsoft.com/office/powerpoint/2010/main" val="1319701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Failures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0002027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Model-Based Prioritization of Tests N Bugs</Template>
  <TotalTime>449</TotalTime>
  <Words>848</Words>
  <Application>Microsoft Office PowerPoint</Application>
  <PresentationFormat>On-screen Show (4:3)</PresentationFormat>
  <Paragraphs>329</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Clarity</vt:lpstr>
      <vt:lpstr>Bug and Test Sequencing Alternatives</vt:lpstr>
      <vt:lpstr>Index</vt:lpstr>
      <vt:lpstr>Problem Framing</vt:lpstr>
      <vt:lpstr>Definitions</vt:lpstr>
      <vt:lpstr>What we can aim at proving?</vt:lpstr>
      <vt:lpstr>Scenario</vt:lpstr>
      <vt:lpstr>Scenario</vt:lpstr>
      <vt:lpstr>Requirements</vt:lpstr>
      <vt:lpstr>Failures</vt:lpstr>
      <vt:lpstr>Self-Dependency Matrices</vt:lpstr>
      <vt:lpstr>Goals x Requirements</vt:lpstr>
      <vt:lpstr>PowerPoint Presentation</vt:lpstr>
      <vt:lpstr>PowerPoint Presentation</vt:lpstr>
      <vt:lpstr>PowerPoint Presentation</vt:lpstr>
      <vt:lpstr>Requirements x Code (functions)</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 and Test Sequencing Alternatives</dc:title>
  <dc:creator>Christian Adriano</dc:creator>
  <cp:lastModifiedBy>vv</cp:lastModifiedBy>
  <cp:revision>32</cp:revision>
  <dcterms:created xsi:type="dcterms:W3CDTF">2006-08-16T00:00:00Z</dcterms:created>
  <dcterms:modified xsi:type="dcterms:W3CDTF">2013-09-30T22:13:30Z</dcterms:modified>
</cp:coreProperties>
</file>