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00C49A"/>
            </a:solidFill>
          </p:spPr>
        </p:sp>
      </p:grpSp>
      <p:sp>
        <p:nvSpPr>
          <p:cNvPr name="TextBox 4" id="4"/>
          <p:cNvSpPr txBox="true"/>
          <p:nvPr/>
        </p:nvSpPr>
        <p:spPr>
          <a:xfrm rot="0">
            <a:off x="1028700" y="2890621"/>
            <a:ext cx="14610409" cy="3667125"/>
          </a:xfrm>
          <a:prstGeom prst="rect">
            <a:avLst/>
          </a:prstGeom>
        </p:spPr>
        <p:txBody>
          <a:bodyPr anchor="t" rtlCol="false" tIns="0" lIns="0" bIns="0" rIns="0">
            <a:spAutoFit/>
          </a:bodyPr>
          <a:lstStyle/>
          <a:p>
            <a:pPr>
              <a:lnSpc>
                <a:spcPts val="9600"/>
              </a:lnSpc>
            </a:pPr>
            <a:r>
              <a:rPr lang="en-US" sz="8000" spc="248">
                <a:solidFill>
                  <a:srgbClr val="333333"/>
                </a:solidFill>
                <a:latin typeface="Poppins Bold"/>
              </a:rPr>
              <a:t>Cyclistic: Difference of Annual Members and Casual Riders</a:t>
            </a:r>
          </a:p>
        </p:txBody>
      </p:sp>
      <p:sp>
        <p:nvSpPr>
          <p:cNvPr name="TextBox 5" id="5"/>
          <p:cNvSpPr txBox="true"/>
          <p:nvPr/>
        </p:nvSpPr>
        <p:spPr>
          <a:xfrm rot="0">
            <a:off x="13817425" y="347672"/>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PRESENTED BY:</a:t>
            </a:r>
          </a:p>
        </p:txBody>
      </p:sp>
      <p:sp>
        <p:nvSpPr>
          <p:cNvPr name="TextBox 6" id="6"/>
          <p:cNvSpPr txBox="true"/>
          <p:nvPr/>
        </p:nvSpPr>
        <p:spPr>
          <a:xfrm rot="0">
            <a:off x="12735576" y="1069668"/>
            <a:ext cx="3985381"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Christian Rhomel Aguila</a:t>
            </a:r>
          </a:p>
        </p:txBody>
      </p:sp>
      <p:sp>
        <p:nvSpPr>
          <p:cNvPr name="TextBox 7" id="7"/>
          <p:cNvSpPr txBox="true"/>
          <p:nvPr/>
        </p:nvSpPr>
        <p:spPr>
          <a:xfrm rot="0">
            <a:off x="1028700" y="402916"/>
            <a:ext cx="3996127" cy="405765"/>
          </a:xfrm>
          <a:prstGeom prst="rect">
            <a:avLst/>
          </a:prstGeom>
        </p:spPr>
        <p:txBody>
          <a:bodyPr anchor="t" rtlCol="false" tIns="0" lIns="0" bIns="0" rIns="0">
            <a:spAutoFit/>
          </a:bodyPr>
          <a:lstStyle/>
          <a:p>
            <a:pPr>
              <a:lnSpc>
                <a:spcPts val="3359"/>
              </a:lnSpc>
            </a:pPr>
            <a:r>
              <a:rPr lang="en-US" sz="2400">
                <a:solidFill>
                  <a:srgbClr val="333333"/>
                </a:solidFill>
                <a:latin typeface="Poppins Medium"/>
              </a:rPr>
              <a:t>Date</a:t>
            </a:r>
          </a:p>
        </p:txBody>
      </p:sp>
      <p:sp>
        <p:nvSpPr>
          <p:cNvPr name="TextBox 8" id="8"/>
          <p:cNvSpPr txBox="true"/>
          <p:nvPr/>
        </p:nvSpPr>
        <p:spPr>
          <a:xfrm rot="0">
            <a:off x="1028700" y="1069668"/>
            <a:ext cx="3996127" cy="405765"/>
          </a:xfrm>
          <a:prstGeom prst="rect">
            <a:avLst/>
          </a:prstGeom>
        </p:spPr>
        <p:txBody>
          <a:bodyPr anchor="t" rtlCol="false" tIns="0" lIns="0" bIns="0" rIns="0">
            <a:spAutoFit/>
          </a:bodyPr>
          <a:lstStyle/>
          <a:p>
            <a:pPr>
              <a:lnSpc>
                <a:spcPts val="3359"/>
              </a:lnSpc>
            </a:pPr>
            <a:r>
              <a:rPr lang="en-US" sz="2400">
                <a:solidFill>
                  <a:srgbClr val="333333"/>
                </a:solidFill>
                <a:latin typeface="Poppins Light"/>
              </a:rPr>
              <a:t>November 1, 2022</a:t>
            </a:r>
          </a:p>
        </p:txBody>
      </p:sp>
      <p:sp>
        <p:nvSpPr>
          <p:cNvPr name="AutoShape 9" id="9"/>
          <p:cNvSpPr/>
          <p:nvPr/>
        </p:nvSpPr>
        <p:spPr>
          <a:xfrm rot="-5400000">
            <a:off x="4989927" y="1071454"/>
            <a:ext cx="2161958" cy="0"/>
          </a:xfrm>
          <a:prstGeom prst="line">
            <a:avLst/>
          </a:prstGeom>
          <a:ln cap="rnd" w="19050">
            <a:solidFill>
              <a:srgbClr val="00C49A"/>
            </a:solidFill>
            <a:prstDash val="solid"/>
            <a:headEnd type="none" len="sm" w="sm"/>
            <a:tailEnd type="none" len="sm" w="sm"/>
          </a:ln>
        </p:spPr>
      </p:sp>
      <p:sp>
        <p:nvSpPr>
          <p:cNvPr name="AutoShape 10" id="10"/>
          <p:cNvSpPr/>
          <p:nvPr/>
        </p:nvSpPr>
        <p:spPr>
          <a:xfrm rot="-5400000">
            <a:off x="16481314" y="1107768"/>
            <a:ext cx="2161958" cy="0"/>
          </a:xfrm>
          <a:prstGeom prst="line">
            <a:avLst/>
          </a:prstGeom>
          <a:ln cap="rnd" w="19050">
            <a:solidFill>
              <a:srgbClr val="00C49A"/>
            </a:solidFill>
            <a:prstDash val="solid"/>
            <a:headEnd type="none" len="sm" w="sm"/>
            <a:tailEnd type="none" len="sm" w="sm"/>
          </a:ln>
        </p:spPr>
      </p:sp>
      <p:sp>
        <p:nvSpPr>
          <p:cNvPr name="AutoShape 11" id="11"/>
          <p:cNvSpPr/>
          <p:nvPr/>
        </p:nvSpPr>
        <p:spPr>
          <a:xfrm rot="0">
            <a:off x="716182" y="2176246"/>
            <a:ext cx="16855636" cy="0"/>
          </a:xfrm>
          <a:prstGeom prst="line">
            <a:avLst/>
          </a:prstGeom>
          <a:ln cap="rnd" w="19050">
            <a:solidFill>
              <a:srgbClr val="00C49A"/>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sp>
        <p:nvSpPr>
          <p:cNvPr name="TextBox 5" id="5"/>
          <p:cNvSpPr txBox="true"/>
          <p:nvPr/>
        </p:nvSpPr>
        <p:spPr>
          <a:xfrm rot="0">
            <a:off x="1028700" y="1146474"/>
            <a:ext cx="16230600" cy="781810"/>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Digging deeper into the historical data</a:t>
            </a:r>
          </a:p>
        </p:txBody>
      </p:sp>
      <p:sp>
        <p:nvSpPr>
          <p:cNvPr name="TextBox 6" id="6"/>
          <p:cNvSpPr txBox="true"/>
          <p:nvPr/>
        </p:nvSpPr>
        <p:spPr>
          <a:xfrm rot="0">
            <a:off x="1028700" y="2571884"/>
            <a:ext cx="15500436" cy="3189897"/>
          </a:xfrm>
          <a:prstGeom prst="rect">
            <a:avLst/>
          </a:prstGeom>
        </p:spPr>
        <p:txBody>
          <a:bodyPr anchor="t" rtlCol="false" tIns="0" lIns="0" bIns="0" rIns="0">
            <a:spAutoFit/>
          </a:bodyPr>
          <a:lstStyle/>
          <a:p>
            <a:pPr>
              <a:lnSpc>
                <a:spcPts val="6494"/>
              </a:lnSpc>
            </a:pPr>
            <a:r>
              <a:rPr lang="en-US" sz="3608">
                <a:solidFill>
                  <a:srgbClr val="333333"/>
                </a:solidFill>
                <a:latin typeface="Poppins Light"/>
              </a:rPr>
              <a:t>Plenty of Cyclistic bike users have the same start station and end station. It might be helpful to see if there are some essential information  that can be helpful in finding the difference between the two types of user.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7652830" y="2610493"/>
            <a:ext cx="9947623" cy="5843616"/>
          </a:xfrm>
          <a:prstGeom prst="rect">
            <a:avLst/>
          </a:prstGeom>
        </p:spPr>
      </p:pic>
      <p:sp>
        <p:nvSpPr>
          <p:cNvPr name="TextBox 5" id="5"/>
          <p:cNvSpPr txBox="true"/>
          <p:nvPr/>
        </p:nvSpPr>
        <p:spPr>
          <a:xfrm rot="0">
            <a:off x="1028700" y="2661709"/>
            <a:ext cx="4275068" cy="375856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Casual riders tend to have more circular rides (same start and end station) than members.</a:t>
            </a:r>
          </a:p>
          <a:p>
            <a:pPr>
              <a:lnSpc>
                <a:spcPts val="4320"/>
              </a:lnSpc>
            </a:pPr>
          </a:p>
          <a:p>
            <a:pPr>
              <a:lnSpc>
                <a:spcPts val="4320"/>
              </a:lnSpc>
            </a:pP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11</a:t>
            </a:r>
          </a:p>
        </p:txBody>
      </p:sp>
      <p:sp>
        <p:nvSpPr>
          <p:cNvPr name="TextBox 7" id="7"/>
          <p:cNvSpPr txBox="true"/>
          <p:nvPr/>
        </p:nvSpPr>
        <p:spPr>
          <a:xfrm rot="0">
            <a:off x="1028700" y="1155999"/>
            <a:ext cx="16230600" cy="1534920"/>
          </a:xfrm>
          <a:prstGeom prst="rect">
            <a:avLst/>
          </a:prstGeom>
        </p:spPr>
        <p:txBody>
          <a:bodyPr anchor="t" rtlCol="false" tIns="0" lIns="0" bIns="0" rIns="0">
            <a:spAutoFit/>
          </a:bodyPr>
          <a:lstStyle/>
          <a:p>
            <a:pPr>
              <a:lnSpc>
                <a:spcPts val="6256"/>
              </a:lnSpc>
            </a:pPr>
            <a:r>
              <a:rPr lang="en-US" sz="3910">
                <a:solidFill>
                  <a:srgbClr val="333333"/>
                </a:solidFill>
                <a:latin typeface="Poppins Medium"/>
              </a:rPr>
              <a:t>Distribution of Users that Start and End with the Same Station</a:t>
            </a:r>
          </a:p>
          <a:p>
            <a:pPr>
              <a:lnSpc>
                <a:spcPts val="625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6751822" y="2446401"/>
            <a:ext cx="10507478" cy="6172496"/>
          </a:xfrm>
          <a:prstGeom prst="rect">
            <a:avLst/>
          </a:prstGeom>
        </p:spPr>
      </p:pic>
      <p:sp>
        <p:nvSpPr>
          <p:cNvPr name="TextBox 5" id="5"/>
          <p:cNvSpPr txBox="true"/>
          <p:nvPr/>
        </p:nvSpPr>
        <p:spPr>
          <a:xfrm rot="0">
            <a:off x="1028700" y="2464893"/>
            <a:ext cx="4275068" cy="701611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Average trip duration in each day of the week for</a:t>
            </a:r>
            <a:r>
              <a:rPr lang="en-US" sz="2700">
                <a:solidFill>
                  <a:srgbClr val="000000"/>
                </a:solidFill>
                <a:latin typeface="Poppins Light Bold"/>
              </a:rPr>
              <a:t> </a:t>
            </a:r>
            <a:r>
              <a:rPr lang="en-US" sz="2700">
                <a:solidFill>
                  <a:srgbClr val="00C49A"/>
                </a:solidFill>
                <a:latin typeface="Poppins Light Bold"/>
              </a:rPr>
              <a:t>circular rides.</a:t>
            </a:r>
          </a:p>
          <a:p>
            <a:pPr>
              <a:lnSpc>
                <a:spcPts val="4320"/>
              </a:lnSpc>
            </a:pPr>
          </a:p>
          <a:p>
            <a:pPr marL="582932" indent="-291466" lvl="1">
              <a:lnSpc>
                <a:spcPts val="4320"/>
              </a:lnSpc>
              <a:buFont typeface="Arial"/>
              <a:buChar char="•"/>
            </a:pPr>
            <a:r>
              <a:rPr lang="en-US" sz="2700">
                <a:solidFill>
                  <a:srgbClr val="00C49A"/>
                </a:solidFill>
                <a:latin typeface="Poppins Light Bold"/>
              </a:rPr>
              <a:t>Casual riders</a:t>
            </a:r>
            <a:r>
              <a:rPr lang="en-US" sz="2700">
                <a:solidFill>
                  <a:srgbClr val="000000"/>
                </a:solidFill>
                <a:latin typeface="Poppins Light"/>
              </a:rPr>
              <a:t> tend to </a:t>
            </a:r>
            <a:r>
              <a:rPr lang="en-US" sz="2700">
                <a:solidFill>
                  <a:srgbClr val="00C49A"/>
                </a:solidFill>
                <a:latin typeface="Poppins Light Bold"/>
              </a:rPr>
              <a:t>have longer trip</a:t>
            </a:r>
            <a:r>
              <a:rPr lang="en-US" sz="2700">
                <a:solidFill>
                  <a:srgbClr val="000000"/>
                </a:solidFill>
                <a:latin typeface="Poppins Light"/>
              </a:rPr>
              <a:t> duration than  annual members.</a:t>
            </a:r>
          </a:p>
          <a:p>
            <a:pPr>
              <a:lnSpc>
                <a:spcPts val="4320"/>
              </a:lnSpc>
            </a:pPr>
          </a:p>
          <a:p>
            <a:pPr marL="582932" indent="-291466" lvl="1">
              <a:lnSpc>
                <a:spcPts val="4320"/>
              </a:lnSpc>
              <a:buFont typeface="Arial"/>
              <a:buChar char="•"/>
            </a:pPr>
            <a:r>
              <a:rPr lang="en-US" sz="2700">
                <a:solidFill>
                  <a:srgbClr val="000000"/>
                </a:solidFill>
                <a:latin typeface="Poppins Light"/>
              </a:rPr>
              <a:t>Trip duration is </a:t>
            </a:r>
            <a:r>
              <a:rPr lang="en-US" sz="2700">
                <a:solidFill>
                  <a:srgbClr val="00C49A"/>
                </a:solidFill>
                <a:latin typeface="Poppins Light Bold"/>
              </a:rPr>
              <a:t>measured in minutes</a:t>
            </a:r>
            <a:r>
              <a:rPr lang="en-US" sz="2700">
                <a:solidFill>
                  <a:srgbClr val="000000"/>
                </a:solidFill>
                <a:latin typeface="Poppins Light"/>
              </a:rPr>
              <a:t>.</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7" id="7"/>
          <p:cNvSpPr txBox="true"/>
          <p:nvPr/>
        </p:nvSpPr>
        <p:spPr>
          <a:xfrm rot="0">
            <a:off x="1028700" y="1184574"/>
            <a:ext cx="16230600" cy="622424"/>
          </a:xfrm>
          <a:prstGeom prst="rect">
            <a:avLst/>
          </a:prstGeom>
        </p:spPr>
        <p:txBody>
          <a:bodyPr anchor="t" rtlCol="false" tIns="0" lIns="0" bIns="0" rIns="0">
            <a:spAutoFit/>
          </a:bodyPr>
          <a:lstStyle/>
          <a:p>
            <a:pPr>
              <a:lnSpc>
                <a:spcPts val="5296"/>
              </a:lnSpc>
            </a:pPr>
            <a:r>
              <a:rPr lang="en-US" sz="3310">
                <a:solidFill>
                  <a:srgbClr val="333333"/>
                </a:solidFill>
                <a:latin typeface="Poppins Medium"/>
              </a:rPr>
              <a:t>Circular Rides: Average Trip Duration of Casual Riders and Annual Members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61" r="0" b="61"/>
          <a:stretch>
            <a:fillRect/>
          </a:stretch>
        </p:blipFill>
        <p:spPr>
          <a:xfrm flipH="false" flipV="false" rot="0">
            <a:off x="6751822" y="2446401"/>
            <a:ext cx="10507478" cy="6172496"/>
          </a:xfrm>
          <a:prstGeom prst="rect">
            <a:avLst/>
          </a:prstGeom>
        </p:spPr>
      </p:pic>
      <p:sp>
        <p:nvSpPr>
          <p:cNvPr name="TextBox 5" id="5"/>
          <p:cNvSpPr txBox="true"/>
          <p:nvPr/>
        </p:nvSpPr>
        <p:spPr>
          <a:xfrm rot="0">
            <a:off x="1028700" y="2464893"/>
            <a:ext cx="4275068" cy="267271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Casual riders tend to ride more during weekends </a:t>
            </a:r>
            <a:r>
              <a:rPr lang="en-US" sz="2700">
                <a:solidFill>
                  <a:srgbClr val="00C49A"/>
                </a:solidFill>
                <a:latin typeface="Poppins Light Bold"/>
              </a:rPr>
              <a:t>(Saturday and Sunday)</a:t>
            </a:r>
          </a:p>
          <a:p>
            <a:pPr>
              <a:lnSpc>
                <a:spcPts val="4320"/>
              </a:lnSpc>
            </a:pP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13</a:t>
            </a:r>
          </a:p>
        </p:txBody>
      </p:sp>
      <p:sp>
        <p:nvSpPr>
          <p:cNvPr name="TextBox 7" id="7"/>
          <p:cNvSpPr txBox="true"/>
          <p:nvPr/>
        </p:nvSpPr>
        <p:spPr>
          <a:xfrm rot="0">
            <a:off x="1028700" y="1184574"/>
            <a:ext cx="16230600" cy="622424"/>
          </a:xfrm>
          <a:prstGeom prst="rect">
            <a:avLst/>
          </a:prstGeom>
        </p:spPr>
        <p:txBody>
          <a:bodyPr anchor="t" rtlCol="false" tIns="0" lIns="0" bIns="0" rIns="0">
            <a:spAutoFit/>
          </a:bodyPr>
          <a:lstStyle/>
          <a:p>
            <a:pPr>
              <a:lnSpc>
                <a:spcPts val="5296"/>
              </a:lnSpc>
            </a:pPr>
            <a:r>
              <a:rPr lang="en-US" sz="3310">
                <a:solidFill>
                  <a:srgbClr val="333333"/>
                </a:solidFill>
                <a:latin typeface="Poppins Medium"/>
              </a:rPr>
              <a:t>Circular Rides: Trips Counts of Annual Members and Casual Riders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2672001"/>
            <a:ext cx="15092048" cy="7496175"/>
          </a:xfrm>
          <a:prstGeom prst="rect">
            <a:avLst/>
          </a:prstGeom>
        </p:spPr>
        <p:txBody>
          <a:bodyPr anchor="t" rtlCol="false" tIns="0" lIns="0" bIns="0" rIns="0">
            <a:spAutoFit/>
          </a:bodyPr>
          <a:lstStyle/>
          <a:p>
            <a:pPr marL="647700" indent="-323850" lvl="1">
              <a:lnSpc>
                <a:spcPts val="5400"/>
              </a:lnSpc>
              <a:buFont typeface="Arial"/>
              <a:buChar char="•"/>
            </a:pPr>
            <a:r>
              <a:rPr lang="en-US" sz="3000">
                <a:solidFill>
                  <a:srgbClr val="00C49A"/>
                </a:solidFill>
                <a:latin typeface="Poppins Light Bold"/>
              </a:rPr>
              <a:t>Casual riders tend to have longer trip duration</a:t>
            </a:r>
            <a:r>
              <a:rPr lang="en-US" sz="3000">
                <a:solidFill>
                  <a:srgbClr val="333333"/>
                </a:solidFill>
                <a:latin typeface="Poppins Light"/>
              </a:rPr>
              <a:t> than annual members having </a:t>
            </a:r>
            <a:r>
              <a:rPr lang="en-US" sz="3000">
                <a:solidFill>
                  <a:srgbClr val="00C49A"/>
                </a:solidFill>
                <a:latin typeface="Poppins Light Bold"/>
              </a:rPr>
              <a:t>maximum average ride length</a:t>
            </a:r>
            <a:r>
              <a:rPr lang="en-US" sz="3000">
                <a:solidFill>
                  <a:srgbClr val="333333"/>
                </a:solidFill>
                <a:latin typeface="Poppins Light"/>
              </a:rPr>
              <a:t> of roughly </a:t>
            </a:r>
            <a:r>
              <a:rPr lang="en-US" sz="3000">
                <a:solidFill>
                  <a:srgbClr val="00C49A"/>
                </a:solidFill>
                <a:latin typeface="Poppins Light Bold"/>
              </a:rPr>
              <a:t>29.31 minutes</a:t>
            </a:r>
            <a:r>
              <a:rPr lang="en-US" sz="3000">
                <a:solidFill>
                  <a:srgbClr val="333333"/>
                </a:solidFill>
                <a:latin typeface="Poppins Light"/>
              </a:rPr>
              <a:t>. They also tend to have more trips during Saturday and Sunday.</a:t>
            </a:r>
          </a:p>
          <a:p>
            <a:pPr>
              <a:lnSpc>
                <a:spcPts val="5400"/>
              </a:lnSpc>
            </a:pPr>
          </a:p>
          <a:p>
            <a:pPr marL="647700" indent="-323850" lvl="1">
              <a:lnSpc>
                <a:spcPts val="5400"/>
              </a:lnSpc>
              <a:buFont typeface="Arial"/>
              <a:buChar char="•"/>
            </a:pPr>
            <a:r>
              <a:rPr lang="en-US" sz="3000">
                <a:solidFill>
                  <a:srgbClr val="333333"/>
                </a:solidFill>
                <a:latin typeface="Poppins Light"/>
              </a:rPr>
              <a:t>The </a:t>
            </a:r>
            <a:r>
              <a:rPr lang="en-US" sz="3000">
                <a:solidFill>
                  <a:srgbClr val="00C49A"/>
                </a:solidFill>
                <a:latin typeface="Poppins Light Bold"/>
              </a:rPr>
              <a:t>trip counts </a:t>
            </a:r>
            <a:r>
              <a:rPr lang="en-US" sz="3000">
                <a:solidFill>
                  <a:srgbClr val="333333"/>
                </a:solidFill>
                <a:latin typeface="Poppins Light"/>
              </a:rPr>
              <a:t>started to </a:t>
            </a:r>
            <a:r>
              <a:rPr lang="en-US" sz="3000">
                <a:solidFill>
                  <a:srgbClr val="00C49A"/>
                </a:solidFill>
                <a:latin typeface="Poppins Light Bold"/>
              </a:rPr>
              <a:t>decline</a:t>
            </a:r>
            <a:r>
              <a:rPr lang="en-US" sz="3000">
                <a:solidFill>
                  <a:srgbClr val="333333"/>
                </a:solidFill>
                <a:latin typeface="Poppins Light"/>
              </a:rPr>
              <a:t> in month of September approaching </a:t>
            </a:r>
            <a:r>
              <a:rPr lang="en-US" sz="3000">
                <a:solidFill>
                  <a:srgbClr val="00C49A"/>
                </a:solidFill>
                <a:latin typeface="Poppins Light Bold"/>
              </a:rPr>
              <a:t>winter season</a:t>
            </a:r>
            <a:r>
              <a:rPr lang="en-US" sz="3000">
                <a:solidFill>
                  <a:srgbClr val="333333"/>
                </a:solidFill>
                <a:latin typeface="Poppins Light"/>
              </a:rPr>
              <a:t> where both user types have the</a:t>
            </a:r>
            <a:r>
              <a:rPr lang="en-US" sz="3000">
                <a:solidFill>
                  <a:srgbClr val="00C49A"/>
                </a:solidFill>
                <a:latin typeface="Poppins Light Bold"/>
              </a:rPr>
              <a:t> lowest trip counts</a:t>
            </a:r>
            <a:r>
              <a:rPr lang="en-US" sz="3000">
                <a:solidFill>
                  <a:srgbClr val="333333"/>
                </a:solidFill>
                <a:latin typeface="Poppins Light"/>
              </a:rPr>
              <a:t> in </a:t>
            </a:r>
            <a:r>
              <a:rPr lang="en-US" sz="3000">
                <a:solidFill>
                  <a:srgbClr val="00C49A"/>
                </a:solidFill>
                <a:latin typeface="Poppins Light Bold"/>
              </a:rPr>
              <a:t>January.</a:t>
            </a:r>
            <a:r>
              <a:rPr lang="en-US" sz="3000">
                <a:solidFill>
                  <a:srgbClr val="333333"/>
                </a:solidFill>
                <a:latin typeface="Poppins Light"/>
              </a:rPr>
              <a:t> </a:t>
            </a:r>
          </a:p>
          <a:p>
            <a:pPr>
              <a:lnSpc>
                <a:spcPts val="5400"/>
              </a:lnSpc>
            </a:pPr>
          </a:p>
          <a:p>
            <a:pPr marL="647700" indent="-323850" lvl="1">
              <a:lnSpc>
                <a:spcPts val="5400"/>
              </a:lnSpc>
              <a:buFont typeface="Arial"/>
              <a:buChar char="•"/>
            </a:pPr>
            <a:r>
              <a:rPr lang="en-US" sz="3000">
                <a:solidFill>
                  <a:srgbClr val="333333"/>
                </a:solidFill>
                <a:latin typeface="Poppins Light"/>
              </a:rPr>
              <a:t>The</a:t>
            </a:r>
            <a:r>
              <a:rPr lang="en-US" sz="3000">
                <a:solidFill>
                  <a:srgbClr val="00C49A"/>
                </a:solidFill>
                <a:latin typeface="Poppins Light Bold"/>
              </a:rPr>
              <a:t> trip counts</a:t>
            </a:r>
            <a:r>
              <a:rPr lang="en-US" sz="3000">
                <a:solidFill>
                  <a:srgbClr val="333333"/>
                </a:solidFill>
                <a:latin typeface="Poppins Light"/>
              </a:rPr>
              <a:t> started to </a:t>
            </a:r>
            <a:r>
              <a:rPr lang="en-US" sz="3000">
                <a:solidFill>
                  <a:srgbClr val="00C49A"/>
                </a:solidFill>
                <a:latin typeface="Poppins Light Bold"/>
              </a:rPr>
              <a:t>rise</a:t>
            </a:r>
            <a:r>
              <a:rPr lang="en-US" sz="3000">
                <a:solidFill>
                  <a:srgbClr val="333333"/>
                </a:solidFill>
                <a:latin typeface="Poppins Light"/>
              </a:rPr>
              <a:t> in month of March approaching </a:t>
            </a:r>
            <a:r>
              <a:rPr lang="en-US" sz="3000">
                <a:solidFill>
                  <a:srgbClr val="00C49A"/>
                </a:solidFill>
                <a:latin typeface="Poppins Light Bold"/>
              </a:rPr>
              <a:t>summer</a:t>
            </a:r>
            <a:r>
              <a:rPr lang="en-US" sz="3000">
                <a:solidFill>
                  <a:srgbClr val="333333"/>
                </a:solidFill>
                <a:latin typeface="Poppins Light"/>
              </a:rPr>
              <a:t> </a:t>
            </a:r>
            <a:r>
              <a:rPr lang="en-US" sz="3000">
                <a:solidFill>
                  <a:srgbClr val="00C49A"/>
                </a:solidFill>
                <a:latin typeface="Poppins Light Bold"/>
              </a:rPr>
              <a:t>season </a:t>
            </a:r>
            <a:r>
              <a:rPr lang="en-US" sz="3000">
                <a:solidFill>
                  <a:srgbClr val="333333"/>
                </a:solidFill>
                <a:latin typeface="Poppins Light"/>
              </a:rPr>
              <a:t>where members and casual riders have the </a:t>
            </a:r>
            <a:r>
              <a:rPr lang="en-US" sz="3000">
                <a:solidFill>
                  <a:srgbClr val="00C49A"/>
                </a:solidFill>
                <a:latin typeface="Poppins Light Bold"/>
              </a:rPr>
              <a:t>highest trip counts</a:t>
            </a:r>
            <a:r>
              <a:rPr lang="en-US" sz="3000">
                <a:solidFill>
                  <a:srgbClr val="333333"/>
                </a:solidFill>
                <a:latin typeface="Poppins Light"/>
              </a:rPr>
              <a:t> in </a:t>
            </a:r>
            <a:r>
              <a:rPr lang="en-US" sz="3000">
                <a:solidFill>
                  <a:srgbClr val="00C49A"/>
                </a:solidFill>
                <a:latin typeface="Poppins Light Bold"/>
              </a:rPr>
              <a:t>August</a:t>
            </a:r>
            <a:r>
              <a:rPr lang="en-US" sz="3000">
                <a:solidFill>
                  <a:srgbClr val="333333"/>
                </a:solidFill>
                <a:latin typeface="Poppins Light"/>
              </a:rPr>
              <a:t> and </a:t>
            </a:r>
            <a:r>
              <a:rPr lang="en-US" sz="3000">
                <a:solidFill>
                  <a:srgbClr val="00C49A"/>
                </a:solidFill>
                <a:latin typeface="Poppins Light Bold"/>
              </a:rPr>
              <a:t>July</a:t>
            </a:r>
            <a:r>
              <a:rPr lang="en-US" sz="3000">
                <a:solidFill>
                  <a:srgbClr val="333333"/>
                </a:solidFill>
                <a:latin typeface="Poppins Light"/>
              </a:rPr>
              <a:t> respectively.</a:t>
            </a:r>
          </a:p>
          <a:p>
            <a:pPr>
              <a:lnSpc>
                <a:spcPts val="5400"/>
              </a:lnSpc>
            </a:pPr>
          </a:p>
        </p:txBody>
      </p:sp>
      <p:sp>
        <p:nvSpPr>
          <p:cNvPr name="TextBox 5" id="5"/>
          <p:cNvSpPr txBox="true"/>
          <p:nvPr/>
        </p:nvSpPr>
        <p:spPr>
          <a:xfrm rot="0">
            <a:off x="1028700" y="1136949"/>
            <a:ext cx="13196541" cy="858777"/>
          </a:xfrm>
          <a:prstGeom prst="rect">
            <a:avLst/>
          </a:prstGeom>
        </p:spPr>
        <p:txBody>
          <a:bodyPr anchor="t" rtlCol="false" tIns="0" lIns="0" bIns="0" rIns="0">
            <a:spAutoFit/>
          </a:bodyPr>
          <a:lstStyle/>
          <a:p>
            <a:pPr>
              <a:lnSpc>
                <a:spcPts val="7216"/>
              </a:lnSpc>
            </a:pPr>
            <a:r>
              <a:rPr lang="en-US" sz="4510">
                <a:solidFill>
                  <a:srgbClr val="333333"/>
                </a:solidFill>
                <a:latin typeface="Poppins Medium"/>
              </a:rPr>
              <a:t>Summary of Findings</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14</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1136949"/>
            <a:ext cx="13196541" cy="858777"/>
          </a:xfrm>
          <a:prstGeom prst="rect">
            <a:avLst/>
          </a:prstGeom>
        </p:spPr>
        <p:txBody>
          <a:bodyPr anchor="t" rtlCol="false" tIns="0" lIns="0" bIns="0" rIns="0">
            <a:spAutoFit/>
          </a:bodyPr>
          <a:lstStyle/>
          <a:p>
            <a:pPr>
              <a:lnSpc>
                <a:spcPts val="7216"/>
              </a:lnSpc>
            </a:pPr>
            <a:r>
              <a:rPr lang="en-US" sz="4510">
                <a:solidFill>
                  <a:srgbClr val="333333"/>
                </a:solidFill>
                <a:latin typeface="Poppins Medium"/>
              </a:rPr>
              <a:t>Summary of Findings</a:t>
            </a:r>
          </a:p>
        </p:txBody>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15</a:t>
            </a:r>
          </a:p>
        </p:txBody>
      </p:sp>
      <p:sp>
        <p:nvSpPr>
          <p:cNvPr name="TextBox 6" id="6"/>
          <p:cNvSpPr txBox="true"/>
          <p:nvPr/>
        </p:nvSpPr>
        <p:spPr>
          <a:xfrm rot="0">
            <a:off x="1028700" y="2590934"/>
            <a:ext cx="15500436" cy="6810375"/>
          </a:xfrm>
          <a:prstGeom prst="rect">
            <a:avLst/>
          </a:prstGeom>
        </p:spPr>
        <p:txBody>
          <a:bodyPr anchor="t" rtlCol="false" tIns="0" lIns="0" bIns="0" rIns="0">
            <a:spAutoFit/>
          </a:bodyPr>
          <a:lstStyle/>
          <a:p>
            <a:pPr marL="647700" indent="-323850" lvl="1">
              <a:lnSpc>
                <a:spcPts val="5400"/>
              </a:lnSpc>
              <a:buFont typeface="Arial"/>
              <a:buChar char="•"/>
            </a:pPr>
            <a:r>
              <a:rPr lang="en-US" sz="3000">
                <a:solidFill>
                  <a:srgbClr val="00C49A"/>
                </a:solidFill>
                <a:latin typeface="Poppins Light Bold"/>
              </a:rPr>
              <a:t>Annual members prefer not to use docked bikes</a:t>
            </a:r>
            <a:r>
              <a:rPr lang="en-US" sz="3000">
                <a:solidFill>
                  <a:srgbClr val="333333"/>
                </a:solidFill>
                <a:latin typeface="Poppins Light"/>
              </a:rPr>
              <a:t> while casual member use them.</a:t>
            </a:r>
          </a:p>
          <a:p>
            <a:pPr>
              <a:lnSpc>
                <a:spcPts val="5400"/>
              </a:lnSpc>
            </a:pPr>
          </a:p>
          <a:p>
            <a:pPr marL="647700" indent="-323850" lvl="1">
              <a:lnSpc>
                <a:spcPts val="5400"/>
              </a:lnSpc>
              <a:buFont typeface="Arial"/>
              <a:buChar char="•"/>
            </a:pPr>
            <a:r>
              <a:rPr lang="en-US" sz="3000">
                <a:solidFill>
                  <a:srgbClr val="00C49A"/>
                </a:solidFill>
                <a:latin typeface="Poppins Light Bold"/>
              </a:rPr>
              <a:t>Streeter Dr &amp; Grand Ave </a:t>
            </a:r>
            <a:r>
              <a:rPr lang="en-US" sz="3000">
                <a:solidFill>
                  <a:srgbClr val="000000"/>
                </a:solidFill>
                <a:latin typeface="Poppins Light"/>
              </a:rPr>
              <a:t>and</a:t>
            </a:r>
            <a:r>
              <a:rPr lang="en-US" sz="3000">
                <a:solidFill>
                  <a:srgbClr val="00C49A"/>
                </a:solidFill>
                <a:latin typeface="Poppins Light Bold"/>
              </a:rPr>
              <a:t> DuSable Lake Shore Dr &amp; Monroe St</a:t>
            </a:r>
            <a:r>
              <a:rPr lang="en-US" sz="3000">
                <a:solidFill>
                  <a:srgbClr val="333333"/>
                </a:solidFill>
                <a:latin typeface="Poppins Light"/>
              </a:rPr>
              <a:t> are both the </a:t>
            </a:r>
            <a:r>
              <a:rPr lang="en-US" sz="3000">
                <a:solidFill>
                  <a:srgbClr val="00C49A"/>
                </a:solidFill>
                <a:latin typeface="Poppins Light Bold"/>
              </a:rPr>
              <a:t>top start </a:t>
            </a:r>
            <a:r>
              <a:rPr lang="en-US" sz="3000">
                <a:solidFill>
                  <a:srgbClr val="333333"/>
                </a:solidFill>
                <a:latin typeface="Poppins Light"/>
              </a:rPr>
              <a:t>and </a:t>
            </a:r>
            <a:r>
              <a:rPr lang="en-US" sz="3000">
                <a:solidFill>
                  <a:srgbClr val="00C49A"/>
                </a:solidFill>
                <a:latin typeface="Poppins Light Bold"/>
              </a:rPr>
              <a:t>end stations</a:t>
            </a:r>
            <a:r>
              <a:rPr lang="en-US" sz="3000">
                <a:solidFill>
                  <a:srgbClr val="333333"/>
                </a:solidFill>
                <a:latin typeface="Poppins Light"/>
              </a:rPr>
              <a:t> for </a:t>
            </a:r>
            <a:r>
              <a:rPr lang="en-US" sz="3000">
                <a:solidFill>
                  <a:srgbClr val="00C49A"/>
                </a:solidFill>
                <a:latin typeface="Poppins Light Bold"/>
              </a:rPr>
              <a:t>casual riders</a:t>
            </a:r>
            <a:r>
              <a:rPr lang="en-US" sz="3000">
                <a:solidFill>
                  <a:srgbClr val="333333"/>
                </a:solidFill>
                <a:latin typeface="Poppins Light"/>
              </a:rPr>
              <a:t>.</a:t>
            </a:r>
          </a:p>
          <a:p>
            <a:pPr>
              <a:lnSpc>
                <a:spcPts val="5400"/>
              </a:lnSpc>
            </a:pPr>
          </a:p>
          <a:p>
            <a:pPr marL="647700" indent="-323850" lvl="1">
              <a:lnSpc>
                <a:spcPts val="5400"/>
              </a:lnSpc>
              <a:buFont typeface="Arial"/>
              <a:buChar char="•"/>
            </a:pPr>
            <a:r>
              <a:rPr lang="en-US" sz="3000">
                <a:solidFill>
                  <a:srgbClr val="00C49A"/>
                </a:solidFill>
                <a:latin typeface="Poppins Light Bold"/>
              </a:rPr>
              <a:t>Majority of users</a:t>
            </a:r>
            <a:r>
              <a:rPr lang="en-US" sz="3000">
                <a:solidFill>
                  <a:srgbClr val="333333"/>
                </a:solidFill>
                <a:latin typeface="Poppins Light"/>
              </a:rPr>
              <a:t> that start and end with the same station are</a:t>
            </a:r>
            <a:r>
              <a:rPr lang="en-US" sz="3000">
                <a:solidFill>
                  <a:srgbClr val="00C49A"/>
                </a:solidFill>
                <a:latin typeface="Poppins Light Bold"/>
              </a:rPr>
              <a:t> casual riders</a:t>
            </a:r>
            <a:r>
              <a:rPr lang="en-US" sz="3000">
                <a:solidFill>
                  <a:srgbClr val="333333"/>
                </a:solidFill>
                <a:latin typeface="Poppins Light"/>
              </a:rPr>
              <a:t> having a percentage of 60.96%</a:t>
            </a:r>
          </a:p>
          <a:p>
            <a:pPr>
              <a:lnSpc>
                <a:spcPts val="5400"/>
              </a:lnSpc>
            </a:pPr>
          </a:p>
          <a:p>
            <a:pPr>
              <a:lnSpc>
                <a:spcPts val="5400"/>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1136949"/>
            <a:ext cx="13196541" cy="858777"/>
          </a:xfrm>
          <a:prstGeom prst="rect">
            <a:avLst/>
          </a:prstGeom>
        </p:spPr>
        <p:txBody>
          <a:bodyPr anchor="t" rtlCol="false" tIns="0" lIns="0" bIns="0" rIns="0">
            <a:spAutoFit/>
          </a:bodyPr>
          <a:lstStyle/>
          <a:p>
            <a:pPr>
              <a:lnSpc>
                <a:spcPts val="7216"/>
              </a:lnSpc>
            </a:pPr>
            <a:r>
              <a:rPr lang="en-US" sz="4510">
                <a:solidFill>
                  <a:srgbClr val="333333"/>
                </a:solidFill>
                <a:latin typeface="Poppins Medium"/>
              </a:rPr>
              <a:t>Recommendations</a:t>
            </a:r>
          </a:p>
        </p:txBody>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16</a:t>
            </a:r>
          </a:p>
        </p:txBody>
      </p:sp>
      <p:sp>
        <p:nvSpPr>
          <p:cNvPr name="TextBox 6" id="6"/>
          <p:cNvSpPr txBox="true"/>
          <p:nvPr/>
        </p:nvSpPr>
        <p:spPr>
          <a:xfrm rot="0">
            <a:off x="1028700" y="2609984"/>
            <a:ext cx="15682180" cy="9142095"/>
          </a:xfrm>
          <a:prstGeom prst="rect">
            <a:avLst/>
          </a:prstGeom>
        </p:spPr>
        <p:txBody>
          <a:bodyPr anchor="t" rtlCol="false" tIns="0" lIns="0" bIns="0" rIns="0">
            <a:spAutoFit/>
          </a:bodyPr>
          <a:lstStyle/>
          <a:p>
            <a:pPr marL="626111" indent="-313055" lvl="1">
              <a:lnSpc>
                <a:spcPts val="5220"/>
              </a:lnSpc>
              <a:buFont typeface="Arial"/>
              <a:buChar char="•"/>
            </a:pPr>
            <a:r>
              <a:rPr lang="en-US" sz="2900">
                <a:solidFill>
                  <a:srgbClr val="333333"/>
                </a:solidFill>
                <a:latin typeface="Poppins Light"/>
              </a:rPr>
              <a:t>Create and improve</a:t>
            </a:r>
            <a:r>
              <a:rPr lang="en-US" sz="2900">
                <a:solidFill>
                  <a:srgbClr val="00C49A"/>
                </a:solidFill>
                <a:latin typeface="Poppins Light Bold"/>
              </a:rPr>
              <a:t> marketing campaign</a:t>
            </a:r>
            <a:r>
              <a:rPr lang="en-US" sz="2900">
                <a:solidFill>
                  <a:srgbClr val="333333"/>
                </a:solidFill>
                <a:latin typeface="Poppins Light"/>
              </a:rPr>
              <a:t> that is</a:t>
            </a:r>
            <a:r>
              <a:rPr lang="en-US" sz="2900">
                <a:solidFill>
                  <a:srgbClr val="00C49A"/>
                </a:solidFill>
                <a:latin typeface="Poppins Light Bold"/>
              </a:rPr>
              <a:t> targeted at top stations</a:t>
            </a:r>
            <a:r>
              <a:rPr lang="en-US" sz="2900">
                <a:solidFill>
                  <a:srgbClr val="333333"/>
                </a:solidFill>
                <a:latin typeface="Poppins Light"/>
              </a:rPr>
              <a:t> for casual riders.</a:t>
            </a:r>
          </a:p>
          <a:p>
            <a:pPr>
              <a:lnSpc>
                <a:spcPts val="5220"/>
              </a:lnSpc>
            </a:pPr>
          </a:p>
          <a:p>
            <a:pPr marL="626111" indent="-313055" lvl="1">
              <a:lnSpc>
                <a:spcPts val="5220"/>
              </a:lnSpc>
              <a:buFont typeface="Arial"/>
              <a:buChar char="•"/>
            </a:pPr>
            <a:r>
              <a:rPr lang="en-US" sz="2900">
                <a:solidFill>
                  <a:srgbClr val="333333"/>
                </a:solidFill>
                <a:latin typeface="Poppins Light"/>
              </a:rPr>
              <a:t>Have digital campaign which includes </a:t>
            </a:r>
            <a:r>
              <a:rPr lang="en-US" sz="2900">
                <a:solidFill>
                  <a:srgbClr val="00C49A"/>
                </a:solidFill>
                <a:latin typeface="Poppins Light Bold"/>
              </a:rPr>
              <a:t>sending email</a:t>
            </a:r>
            <a:r>
              <a:rPr lang="en-US" sz="2900">
                <a:solidFill>
                  <a:srgbClr val="333333"/>
                </a:solidFill>
                <a:latin typeface="Poppins Light"/>
              </a:rPr>
              <a:t> or texting users </a:t>
            </a:r>
            <a:r>
              <a:rPr lang="en-US" sz="2900">
                <a:solidFill>
                  <a:srgbClr val="00C49A"/>
                </a:solidFill>
                <a:latin typeface="Poppins Light Bold"/>
              </a:rPr>
              <a:t>about discounts</a:t>
            </a:r>
            <a:r>
              <a:rPr lang="en-US" sz="2900">
                <a:solidFill>
                  <a:srgbClr val="333333"/>
                </a:solidFill>
                <a:latin typeface="Poppins Light"/>
              </a:rPr>
              <a:t> in service fee for being annual member</a:t>
            </a:r>
          </a:p>
          <a:p>
            <a:pPr>
              <a:lnSpc>
                <a:spcPts val="5220"/>
              </a:lnSpc>
            </a:pPr>
          </a:p>
          <a:p>
            <a:pPr marL="626111" indent="-313055" lvl="1">
              <a:lnSpc>
                <a:spcPts val="5220"/>
              </a:lnSpc>
              <a:buFont typeface="Arial"/>
              <a:buChar char="•"/>
            </a:pPr>
            <a:r>
              <a:rPr lang="en-US" sz="2900">
                <a:solidFill>
                  <a:srgbClr val="333333"/>
                </a:solidFill>
                <a:latin typeface="Poppins Light"/>
              </a:rPr>
              <a:t>Offer </a:t>
            </a:r>
            <a:r>
              <a:rPr lang="en-US" sz="2900">
                <a:solidFill>
                  <a:srgbClr val="00C49A"/>
                </a:solidFill>
                <a:latin typeface="Poppins Light Bold"/>
              </a:rPr>
              <a:t>specialized benefits</a:t>
            </a:r>
            <a:r>
              <a:rPr lang="en-US" sz="2900">
                <a:solidFill>
                  <a:srgbClr val="333333"/>
                </a:solidFill>
                <a:latin typeface="Poppins Light"/>
              </a:rPr>
              <a:t> at</a:t>
            </a:r>
            <a:r>
              <a:rPr lang="en-US" sz="2900">
                <a:solidFill>
                  <a:srgbClr val="00C49A"/>
                </a:solidFill>
                <a:latin typeface="Poppins Light Bold"/>
              </a:rPr>
              <a:t> weekend trips</a:t>
            </a:r>
            <a:r>
              <a:rPr lang="en-US" sz="2900">
                <a:solidFill>
                  <a:srgbClr val="333333"/>
                </a:solidFill>
                <a:latin typeface="Poppins Light"/>
              </a:rPr>
              <a:t> if user purchase annual membership.</a:t>
            </a:r>
          </a:p>
          <a:p>
            <a:pPr>
              <a:lnSpc>
                <a:spcPts val="5220"/>
              </a:lnSpc>
            </a:pPr>
          </a:p>
          <a:p>
            <a:pPr marL="626111" indent="-313055" lvl="1">
              <a:lnSpc>
                <a:spcPts val="5220"/>
              </a:lnSpc>
              <a:buFont typeface="Arial"/>
              <a:buChar char="•"/>
            </a:pPr>
            <a:r>
              <a:rPr lang="en-US" sz="2900">
                <a:solidFill>
                  <a:srgbClr val="00C49A"/>
                </a:solidFill>
                <a:latin typeface="Poppins Light Bold"/>
              </a:rPr>
              <a:t>Provide reservation</a:t>
            </a:r>
            <a:r>
              <a:rPr lang="en-US" sz="2900">
                <a:solidFill>
                  <a:srgbClr val="333333"/>
                </a:solidFill>
                <a:latin typeface="Poppins Light"/>
              </a:rPr>
              <a:t> priority to annual members such as </a:t>
            </a:r>
            <a:r>
              <a:rPr lang="en-US" sz="2900">
                <a:solidFill>
                  <a:srgbClr val="00C49A"/>
                </a:solidFill>
                <a:latin typeface="Poppins Light Bold"/>
              </a:rPr>
              <a:t>bike type reservation</a:t>
            </a:r>
            <a:r>
              <a:rPr lang="en-US" sz="2900">
                <a:solidFill>
                  <a:srgbClr val="333333"/>
                </a:solidFill>
                <a:latin typeface="Poppins Light"/>
              </a:rPr>
              <a:t>, and time of ride so that members have less waiting time and can choose to use their preferred bike. </a:t>
            </a:r>
          </a:p>
          <a:p>
            <a:pPr>
              <a:lnSpc>
                <a:spcPts val="5220"/>
              </a:lnSpc>
            </a:pPr>
          </a:p>
          <a:p>
            <a:pPr>
              <a:lnSpc>
                <a:spcPts val="5220"/>
              </a:lnSpc>
            </a:pPr>
          </a:p>
          <a:p>
            <a:pPr>
              <a:lnSpc>
                <a:spcPts val="522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174322" y="24487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Objective</a:t>
            </a:r>
          </a:p>
        </p:txBody>
      </p:sp>
      <p:sp>
        <p:nvSpPr>
          <p:cNvPr name="TextBox 3" id="3"/>
          <p:cNvSpPr txBox="true"/>
          <p:nvPr/>
        </p:nvSpPr>
        <p:spPr>
          <a:xfrm rot="0">
            <a:off x="6174322" y="37332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Data and Analysis</a:t>
            </a:r>
          </a:p>
        </p:txBody>
      </p:sp>
      <p:sp>
        <p:nvSpPr>
          <p:cNvPr name="TextBox 4" id="4"/>
          <p:cNvSpPr txBox="true"/>
          <p:nvPr/>
        </p:nvSpPr>
        <p:spPr>
          <a:xfrm rot="0">
            <a:off x="6174322" y="50177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Summary of findings</a:t>
            </a:r>
          </a:p>
        </p:txBody>
      </p:sp>
      <p:sp>
        <p:nvSpPr>
          <p:cNvPr name="TextBox 5" id="5"/>
          <p:cNvSpPr txBox="true"/>
          <p:nvPr/>
        </p:nvSpPr>
        <p:spPr>
          <a:xfrm rot="0">
            <a:off x="6174322" y="63022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Recommendations</a:t>
            </a:r>
          </a:p>
        </p:txBody>
      </p:sp>
      <p:sp>
        <p:nvSpPr>
          <p:cNvPr name="TextBox 6" id="6"/>
          <p:cNvSpPr txBox="true"/>
          <p:nvPr/>
        </p:nvSpPr>
        <p:spPr>
          <a:xfrm rot="0">
            <a:off x="4881969" y="24487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a:t>
            </a:r>
          </a:p>
        </p:txBody>
      </p:sp>
      <p:sp>
        <p:nvSpPr>
          <p:cNvPr name="TextBox 7" id="7"/>
          <p:cNvSpPr txBox="true"/>
          <p:nvPr/>
        </p:nvSpPr>
        <p:spPr>
          <a:xfrm rot="0">
            <a:off x="4881969" y="37332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a:t>
            </a:r>
          </a:p>
        </p:txBody>
      </p:sp>
      <p:sp>
        <p:nvSpPr>
          <p:cNvPr name="TextBox 8" id="8"/>
          <p:cNvSpPr txBox="true"/>
          <p:nvPr/>
        </p:nvSpPr>
        <p:spPr>
          <a:xfrm rot="0">
            <a:off x="4881969" y="50177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III</a:t>
            </a:r>
          </a:p>
        </p:txBody>
      </p:sp>
      <p:sp>
        <p:nvSpPr>
          <p:cNvPr name="TextBox 9" id="9"/>
          <p:cNvSpPr txBox="true"/>
          <p:nvPr/>
        </p:nvSpPr>
        <p:spPr>
          <a:xfrm rot="0">
            <a:off x="4881969" y="63022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IV</a:t>
            </a:r>
          </a:p>
        </p:txBody>
      </p:sp>
      <p:sp>
        <p:nvSpPr>
          <p:cNvPr name="TextBox 10" id="10"/>
          <p:cNvSpPr txBox="true"/>
          <p:nvPr/>
        </p:nvSpPr>
        <p:spPr>
          <a:xfrm rot="0">
            <a:off x="16166354" y="2448793"/>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11" id="11"/>
          <p:cNvSpPr txBox="true"/>
          <p:nvPr/>
        </p:nvSpPr>
        <p:spPr>
          <a:xfrm rot="0">
            <a:off x="16166354" y="3733293"/>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sp>
        <p:nvSpPr>
          <p:cNvPr name="TextBox 12" id="12"/>
          <p:cNvSpPr txBox="true"/>
          <p:nvPr/>
        </p:nvSpPr>
        <p:spPr>
          <a:xfrm rot="0">
            <a:off x="16166354" y="5017794"/>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14</a:t>
            </a:r>
          </a:p>
        </p:txBody>
      </p:sp>
      <p:sp>
        <p:nvSpPr>
          <p:cNvPr name="TextBox 13" id="13"/>
          <p:cNvSpPr txBox="true"/>
          <p:nvPr/>
        </p:nvSpPr>
        <p:spPr>
          <a:xfrm rot="0">
            <a:off x="16166354" y="6302294"/>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16</a:t>
            </a:r>
          </a:p>
        </p:txBody>
      </p:sp>
      <p:sp>
        <p:nvSpPr>
          <p:cNvPr name="TextBox 14" id="14"/>
          <p:cNvSpPr txBox="true"/>
          <p:nvPr/>
        </p:nvSpPr>
        <p:spPr>
          <a:xfrm rot="0">
            <a:off x="15755715" y="1459004"/>
            <a:ext cx="1503585" cy="581025"/>
          </a:xfrm>
          <a:prstGeom prst="rect">
            <a:avLst/>
          </a:prstGeom>
        </p:spPr>
        <p:txBody>
          <a:bodyPr anchor="t" rtlCol="false" tIns="0" lIns="0" bIns="0" rIns="0">
            <a:spAutoFit/>
          </a:bodyPr>
          <a:lstStyle/>
          <a:p>
            <a:pPr algn="ctr">
              <a:lnSpc>
                <a:spcPts val="4800"/>
              </a:lnSpc>
            </a:pPr>
            <a:r>
              <a:rPr lang="en-US" sz="3000">
                <a:solidFill>
                  <a:srgbClr val="333333"/>
                </a:solidFill>
                <a:latin typeface="Poppins Light"/>
              </a:rPr>
              <a:t>Page</a:t>
            </a:r>
          </a:p>
        </p:txBody>
      </p:sp>
      <p:grpSp>
        <p:nvGrpSpPr>
          <p:cNvPr name="Group 15" id="15"/>
          <p:cNvGrpSpPr/>
          <p:nvPr/>
        </p:nvGrpSpPr>
        <p:grpSpPr>
          <a:xfrm rot="0">
            <a:off x="0" y="0"/>
            <a:ext cx="3580965" cy="10287000"/>
            <a:chOff x="0" y="0"/>
            <a:chExt cx="1370105" cy="3935885"/>
          </a:xfrm>
        </p:grpSpPr>
        <p:sp>
          <p:nvSpPr>
            <p:cNvPr name="Freeform 16" id="16"/>
            <p:cNvSpPr/>
            <p:nvPr/>
          </p:nvSpPr>
          <p:spPr>
            <a:xfrm>
              <a:off x="0" y="0"/>
              <a:ext cx="1370105" cy="3935885"/>
            </a:xfrm>
            <a:custGeom>
              <a:avLst/>
              <a:gdLst/>
              <a:ahLst/>
              <a:cxnLst/>
              <a:rect r="r" b="b" t="t" l="l"/>
              <a:pathLst>
                <a:path h="3935885" w="1370105">
                  <a:moveTo>
                    <a:pt x="0" y="0"/>
                  </a:moveTo>
                  <a:lnTo>
                    <a:pt x="1370105" y="0"/>
                  </a:lnTo>
                  <a:lnTo>
                    <a:pt x="1370105" y="3935885"/>
                  </a:lnTo>
                  <a:lnTo>
                    <a:pt x="0" y="3935885"/>
                  </a:lnTo>
                  <a:close/>
                </a:path>
              </a:pathLst>
            </a:custGeom>
            <a:solidFill>
              <a:srgbClr val="00C49A"/>
            </a:solidFill>
          </p:spPr>
        </p:sp>
      </p:grpSp>
      <p:sp>
        <p:nvSpPr>
          <p:cNvPr name="TextBox 17" id="17"/>
          <p:cNvSpPr txBox="true"/>
          <p:nvPr/>
        </p:nvSpPr>
        <p:spPr>
          <a:xfrm rot="0">
            <a:off x="4881969" y="771525"/>
            <a:ext cx="1909318" cy="514350"/>
          </a:xfrm>
          <a:prstGeom prst="rect">
            <a:avLst/>
          </a:prstGeom>
        </p:spPr>
        <p:txBody>
          <a:bodyPr anchor="t" rtlCol="false" tIns="0" lIns="0" bIns="0" rIns="0">
            <a:spAutoFit/>
          </a:bodyPr>
          <a:lstStyle/>
          <a:p>
            <a:pPr>
              <a:lnSpc>
                <a:spcPts val="4079"/>
              </a:lnSpc>
            </a:pPr>
            <a:r>
              <a:rPr lang="en-US" sz="3399" spc="105">
                <a:solidFill>
                  <a:srgbClr val="333333"/>
                </a:solidFill>
                <a:latin typeface="Poppins Medium"/>
              </a:rPr>
              <a:t>Agenda</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2571884"/>
            <a:ext cx="15500436" cy="2373696"/>
          </a:xfrm>
          <a:prstGeom prst="rect">
            <a:avLst/>
          </a:prstGeom>
        </p:spPr>
        <p:txBody>
          <a:bodyPr anchor="t" rtlCol="false" tIns="0" lIns="0" bIns="0" rIns="0">
            <a:spAutoFit/>
          </a:bodyPr>
          <a:lstStyle/>
          <a:p>
            <a:pPr>
              <a:lnSpc>
                <a:spcPts val="6494"/>
              </a:lnSpc>
            </a:pPr>
            <a:r>
              <a:rPr lang="en-US" sz="3608">
                <a:solidFill>
                  <a:srgbClr val="333333"/>
                </a:solidFill>
                <a:latin typeface="Poppins Light"/>
              </a:rPr>
              <a:t>Determine the difference between annual members and casual riders to form a marketing strategy aimed at converting casual riders to annual members. </a:t>
            </a:r>
          </a:p>
        </p:txBody>
      </p:sp>
      <p:sp>
        <p:nvSpPr>
          <p:cNvPr name="TextBox 5" id="5"/>
          <p:cNvSpPr txBox="true"/>
          <p:nvPr/>
        </p:nvSpPr>
        <p:spPr>
          <a:xfrm rot="0">
            <a:off x="1028700" y="1136949"/>
            <a:ext cx="13196541" cy="858777"/>
          </a:xfrm>
          <a:prstGeom prst="rect">
            <a:avLst/>
          </a:prstGeom>
        </p:spPr>
        <p:txBody>
          <a:bodyPr anchor="t" rtlCol="false" tIns="0" lIns="0" bIns="0" rIns="0">
            <a:spAutoFit/>
          </a:bodyPr>
          <a:lstStyle/>
          <a:p>
            <a:pPr>
              <a:lnSpc>
                <a:spcPts val="7216"/>
              </a:lnSpc>
            </a:pPr>
            <a:r>
              <a:rPr lang="en-US" sz="4510">
                <a:solidFill>
                  <a:srgbClr val="333333"/>
                </a:solidFill>
                <a:latin typeface="Poppins Medium"/>
              </a:rPr>
              <a:t>Objective</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2571884"/>
            <a:ext cx="15500436" cy="2373696"/>
          </a:xfrm>
          <a:prstGeom prst="rect">
            <a:avLst/>
          </a:prstGeom>
        </p:spPr>
        <p:txBody>
          <a:bodyPr anchor="t" rtlCol="false" tIns="0" lIns="0" bIns="0" rIns="0">
            <a:spAutoFit/>
          </a:bodyPr>
          <a:lstStyle/>
          <a:p>
            <a:pPr>
              <a:lnSpc>
                <a:spcPts val="6494"/>
              </a:lnSpc>
            </a:pPr>
            <a:r>
              <a:rPr lang="en-US" sz="3608">
                <a:solidFill>
                  <a:srgbClr val="333333"/>
                </a:solidFill>
                <a:latin typeface="Poppins Light"/>
              </a:rPr>
              <a:t>The analysis is performed using the historical data of Cyclistic bike share company based in Chicago. The data is used to identify trends and get insights to make informed decisions for the company.</a:t>
            </a:r>
          </a:p>
        </p:txBody>
      </p:sp>
      <p:sp>
        <p:nvSpPr>
          <p:cNvPr name="TextBox 5" id="5"/>
          <p:cNvSpPr txBox="true"/>
          <p:nvPr/>
        </p:nvSpPr>
        <p:spPr>
          <a:xfrm rot="0">
            <a:off x="1028700" y="1136949"/>
            <a:ext cx="13196541" cy="858777"/>
          </a:xfrm>
          <a:prstGeom prst="rect">
            <a:avLst/>
          </a:prstGeom>
        </p:spPr>
        <p:txBody>
          <a:bodyPr anchor="t" rtlCol="false" tIns="0" lIns="0" bIns="0" rIns="0">
            <a:spAutoFit/>
          </a:bodyPr>
          <a:lstStyle/>
          <a:p>
            <a:pPr>
              <a:lnSpc>
                <a:spcPts val="7216"/>
              </a:lnSpc>
            </a:pPr>
            <a:r>
              <a:rPr lang="en-US" sz="4510">
                <a:solidFill>
                  <a:srgbClr val="333333"/>
                </a:solidFill>
                <a:latin typeface="Poppins Medium"/>
              </a:rPr>
              <a:t>Data and Analysis</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5824064" y="2560143"/>
            <a:ext cx="11776389" cy="6181992"/>
          </a:xfrm>
          <a:prstGeom prst="rect">
            <a:avLst/>
          </a:prstGeom>
        </p:spPr>
      </p:pic>
      <p:sp>
        <p:nvSpPr>
          <p:cNvPr name="TextBox 5" id="5"/>
          <p:cNvSpPr txBox="true"/>
          <p:nvPr/>
        </p:nvSpPr>
        <p:spPr>
          <a:xfrm rot="0">
            <a:off x="1028700" y="2661709"/>
            <a:ext cx="4275068" cy="4301490"/>
          </a:xfrm>
          <a:prstGeom prst="rect">
            <a:avLst/>
          </a:prstGeom>
        </p:spPr>
        <p:txBody>
          <a:bodyPr anchor="t" rtlCol="false" tIns="0" lIns="0" bIns="0" rIns="0">
            <a:spAutoFit/>
          </a:bodyPr>
          <a:lstStyle/>
          <a:p>
            <a:pPr marL="582930" indent="-291465" lvl="1">
              <a:lnSpc>
                <a:spcPts val="4320"/>
              </a:lnSpc>
              <a:buFont typeface="Arial"/>
              <a:buChar char="•"/>
            </a:pPr>
            <a:r>
              <a:rPr lang="en-US" sz="2700">
                <a:solidFill>
                  <a:srgbClr val="333333"/>
                </a:solidFill>
                <a:latin typeface="Poppins Light"/>
              </a:rPr>
              <a:t>The chart shows the </a:t>
            </a:r>
            <a:r>
              <a:rPr lang="en-US" sz="2700">
                <a:solidFill>
                  <a:srgbClr val="00C49A"/>
                </a:solidFill>
                <a:latin typeface="Poppins Light Bold"/>
              </a:rPr>
              <a:t>average trip duration</a:t>
            </a:r>
            <a:r>
              <a:rPr lang="en-US" sz="2700">
                <a:solidFill>
                  <a:srgbClr val="333333"/>
                </a:solidFill>
                <a:latin typeface="Poppins Light"/>
              </a:rPr>
              <a:t> of bike users </a:t>
            </a:r>
            <a:r>
              <a:rPr lang="en-US" sz="2700">
                <a:solidFill>
                  <a:srgbClr val="00C49A"/>
                </a:solidFill>
                <a:latin typeface="Poppins Light Bold"/>
              </a:rPr>
              <a:t>for each day in a week.</a:t>
            </a:r>
          </a:p>
          <a:p>
            <a:pPr>
              <a:lnSpc>
                <a:spcPts val="4320"/>
              </a:lnSpc>
            </a:pPr>
          </a:p>
          <a:p>
            <a:pPr marL="582930" indent="-291465" lvl="1">
              <a:lnSpc>
                <a:spcPts val="4320"/>
              </a:lnSpc>
              <a:buFont typeface="Arial"/>
              <a:buChar char="•"/>
            </a:pPr>
            <a:r>
              <a:rPr lang="en-US" sz="2700">
                <a:solidFill>
                  <a:srgbClr val="333333"/>
                </a:solidFill>
                <a:latin typeface="Poppins Light"/>
              </a:rPr>
              <a:t>Trip duration is </a:t>
            </a:r>
            <a:r>
              <a:rPr lang="en-US" sz="2700">
                <a:solidFill>
                  <a:srgbClr val="00C49A"/>
                </a:solidFill>
                <a:latin typeface="Poppins Light Bold"/>
              </a:rPr>
              <a:t>measured in minutes.</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5</a:t>
            </a:r>
          </a:p>
        </p:txBody>
      </p:sp>
      <p:sp>
        <p:nvSpPr>
          <p:cNvPr name="TextBox 7" id="7"/>
          <p:cNvSpPr txBox="true"/>
          <p:nvPr/>
        </p:nvSpPr>
        <p:spPr>
          <a:xfrm rot="0">
            <a:off x="1028700" y="1146474"/>
            <a:ext cx="16230600" cy="1610485"/>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Average Trip Duration of Casual Riders and Annual Members</a:t>
            </a:r>
          </a:p>
          <a:p>
            <a:pPr>
              <a:lnSpc>
                <a:spcPts val="657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2772" t="0" r="2772" b="0"/>
          <a:stretch>
            <a:fillRect/>
          </a:stretch>
        </p:blipFill>
        <p:spPr>
          <a:xfrm flipH="false" flipV="false" rot="0">
            <a:off x="5824064" y="2560143"/>
            <a:ext cx="11776389" cy="6181992"/>
          </a:xfrm>
          <a:prstGeom prst="rect">
            <a:avLst/>
          </a:prstGeom>
        </p:spPr>
      </p:pic>
      <p:sp>
        <p:nvSpPr>
          <p:cNvPr name="TextBox 5" id="5"/>
          <p:cNvSpPr txBox="true"/>
          <p:nvPr/>
        </p:nvSpPr>
        <p:spPr>
          <a:xfrm rot="0">
            <a:off x="1028700" y="2185035"/>
            <a:ext cx="4275068" cy="810196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333333"/>
                </a:solidFill>
                <a:latin typeface="Poppins Light"/>
              </a:rPr>
              <a:t>The chart shows the </a:t>
            </a:r>
            <a:r>
              <a:rPr lang="en-US" sz="2700">
                <a:solidFill>
                  <a:srgbClr val="00C49A"/>
                </a:solidFill>
                <a:latin typeface="Poppins Light Bold"/>
              </a:rPr>
              <a:t>trip counts</a:t>
            </a:r>
            <a:r>
              <a:rPr lang="en-US" sz="2700">
                <a:solidFill>
                  <a:srgbClr val="00C49A"/>
                </a:solidFill>
                <a:latin typeface="Poppins Light"/>
              </a:rPr>
              <a:t> </a:t>
            </a:r>
            <a:r>
              <a:rPr lang="en-US" sz="2700">
                <a:solidFill>
                  <a:srgbClr val="333333"/>
                </a:solidFill>
                <a:latin typeface="Poppins Light"/>
              </a:rPr>
              <a:t>of bike users </a:t>
            </a:r>
            <a:r>
              <a:rPr lang="en-US" sz="2700">
                <a:solidFill>
                  <a:srgbClr val="00C49A"/>
                </a:solidFill>
                <a:latin typeface="Poppins Light Bold"/>
              </a:rPr>
              <a:t>from Sep. 2021 to Sep. 2022.</a:t>
            </a:r>
          </a:p>
          <a:p>
            <a:pPr>
              <a:lnSpc>
                <a:spcPts val="4320"/>
              </a:lnSpc>
            </a:pPr>
          </a:p>
          <a:p>
            <a:pPr marL="582932" indent="-291466" lvl="1">
              <a:lnSpc>
                <a:spcPts val="4320"/>
              </a:lnSpc>
              <a:buFont typeface="Arial"/>
              <a:buChar char="•"/>
            </a:pPr>
            <a:r>
              <a:rPr lang="en-US" sz="2700">
                <a:solidFill>
                  <a:srgbClr val="333333"/>
                </a:solidFill>
                <a:latin typeface="Poppins Light"/>
              </a:rPr>
              <a:t>Months</a:t>
            </a:r>
            <a:r>
              <a:rPr lang="en-US" sz="2700">
                <a:solidFill>
                  <a:srgbClr val="00C49A"/>
                </a:solidFill>
                <a:latin typeface="Poppins Light Bold"/>
              </a:rPr>
              <a:t> December, January, </a:t>
            </a:r>
            <a:r>
              <a:rPr lang="en-US" sz="2700">
                <a:solidFill>
                  <a:srgbClr val="000000"/>
                </a:solidFill>
                <a:latin typeface="Poppins Light"/>
              </a:rPr>
              <a:t>and</a:t>
            </a:r>
            <a:r>
              <a:rPr lang="en-US" sz="2700">
                <a:solidFill>
                  <a:srgbClr val="00C49A"/>
                </a:solidFill>
                <a:latin typeface="Poppins Light Bold"/>
              </a:rPr>
              <a:t> February</a:t>
            </a:r>
            <a:r>
              <a:rPr lang="en-US" sz="2700">
                <a:solidFill>
                  <a:srgbClr val="333333"/>
                </a:solidFill>
                <a:latin typeface="Poppins Light"/>
              </a:rPr>
              <a:t> has the </a:t>
            </a:r>
            <a:r>
              <a:rPr lang="en-US" sz="2700">
                <a:solidFill>
                  <a:srgbClr val="00C49A"/>
                </a:solidFill>
                <a:latin typeface="Poppins Light Bold"/>
              </a:rPr>
              <a:t>least number of rides.</a:t>
            </a:r>
          </a:p>
          <a:p>
            <a:pPr>
              <a:lnSpc>
                <a:spcPts val="4320"/>
              </a:lnSpc>
            </a:pPr>
          </a:p>
          <a:p>
            <a:pPr marL="582932" indent="-291466" lvl="1">
              <a:lnSpc>
                <a:spcPts val="4320"/>
              </a:lnSpc>
              <a:buFont typeface="Arial"/>
              <a:buChar char="•"/>
            </a:pPr>
            <a:r>
              <a:rPr lang="en-US" sz="2700">
                <a:solidFill>
                  <a:srgbClr val="333333"/>
                </a:solidFill>
                <a:latin typeface="Poppins Light"/>
              </a:rPr>
              <a:t>Months </a:t>
            </a:r>
            <a:r>
              <a:rPr lang="en-US" sz="2700">
                <a:solidFill>
                  <a:srgbClr val="00C49A"/>
                </a:solidFill>
                <a:latin typeface="Poppins Light Bold"/>
              </a:rPr>
              <a:t>June, July,</a:t>
            </a:r>
            <a:r>
              <a:rPr lang="en-US" sz="2700">
                <a:solidFill>
                  <a:srgbClr val="333333"/>
                </a:solidFill>
                <a:latin typeface="Poppins Light"/>
              </a:rPr>
              <a:t> and </a:t>
            </a:r>
            <a:r>
              <a:rPr lang="en-US" sz="2700">
                <a:solidFill>
                  <a:srgbClr val="00C49A"/>
                </a:solidFill>
                <a:latin typeface="Poppins Light Bold"/>
              </a:rPr>
              <a:t>August</a:t>
            </a:r>
            <a:r>
              <a:rPr lang="en-US" sz="2700">
                <a:solidFill>
                  <a:srgbClr val="333333"/>
                </a:solidFill>
                <a:latin typeface="Poppins Light"/>
              </a:rPr>
              <a:t> has the </a:t>
            </a:r>
            <a:r>
              <a:rPr lang="en-US" sz="2700">
                <a:solidFill>
                  <a:srgbClr val="00C49A"/>
                </a:solidFill>
                <a:latin typeface="Poppins Light Bold"/>
              </a:rPr>
              <a:t>most number of rides</a:t>
            </a:r>
            <a:r>
              <a:rPr lang="en-US" sz="2700">
                <a:solidFill>
                  <a:srgbClr val="00C49A"/>
                </a:solidFill>
                <a:latin typeface="Poppins Light"/>
              </a:rPr>
              <a:t> .</a:t>
            </a:r>
            <a:r>
              <a:rPr lang="en-US" sz="2700">
                <a:solidFill>
                  <a:srgbClr val="333333"/>
                </a:solidFill>
                <a:latin typeface="Poppins Light"/>
              </a:rPr>
              <a:t>.</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sp>
        <p:nvSpPr>
          <p:cNvPr name="TextBox 7" id="7"/>
          <p:cNvSpPr txBox="true"/>
          <p:nvPr/>
        </p:nvSpPr>
        <p:spPr>
          <a:xfrm rot="0">
            <a:off x="1028700" y="1146474"/>
            <a:ext cx="16230600" cy="781810"/>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Count of Trips of Annual Members and Casual Riders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5824064" y="2560143"/>
            <a:ext cx="11776389" cy="6181992"/>
          </a:xfrm>
          <a:prstGeom prst="rect">
            <a:avLst/>
          </a:prstGeom>
        </p:spPr>
      </p:pic>
      <p:sp>
        <p:nvSpPr>
          <p:cNvPr name="TextBox 5" id="5"/>
          <p:cNvSpPr txBox="true"/>
          <p:nvPr/>
        </p:nvSpPr>
        <p:spPr>
          <a:xfrm rot="0">
            <a:off x="1028700" y="2661709"/>
            <a:ext cx="4275068" cy="701611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Both </a:t>
            </a:r>
            <a:r>
              <a:rPr lang="en-US" sz="2700">
                <a:solidFill>
                  <a:srgbClr val="00C49A"/>
                </a:solidFill>
                <a:latin typeface="Poppins Light Bold"/>
              </a:rPr>
              <a:t>annual members </a:t>
            </a:r>
            <a:r>
              <a:rPr lang="en-US" sz="2700">
                <a:solidFill>
                  <a:srgbClr val="000000"/>
                </a:solidFill>
                <a:latin typeface="Poppins Light"/>
              </a:rPr>
              <a:t>and </a:t>
            </a:r>
            <a:r>
              <a:rPr lang="en-US" sz="2700">
                <a:solidFill>
                  <a:srgbClr val="00C49A"/>
                </a:solidFill>
                <a:latin typeface="Poppins Light Bold"/>
              </a:rPr>
              <a:t>casual riders</a:t>
            </a:r>
            <a:r>
              <a:rPr lang="en-US" sz="2700">
                <a:solidFill>
                  <a:srgbClr val="000000"/>
                </a:solidFill>
                <a:latin typeface="Poppins Light"/>
              </a:rPr>
              <a:t> </a:t>
            </a:r>
            <a:r>
              <a:rPr lang="en-US" sz="2700">
                <a:solidFill>
                  <a:srgbClr val="00C49A"/>
                </a:solidFill>
                <a:latin typeface="Poppins Light Bold"/>
              </a:rPr>
              <a:t>prefer</a:t>
            </a:r>
            <a:r>
              <a:rPr lang="en-US" sz="2700">
                <a:solidFill>
                  <a:srgbClr val="000000"/>
                </a:solidFill>
                <a:latin typeface="Poppins Light"/>
              </a:rPr>
              <a:t> to use </a:t>
            </a:r>
            <a:r>
              <a:rPr lang="en-US" sz="2700">
                <a:solidFill>
                  <a:srgbClr val="00C49A"/>
                </a:solidFill>
                <a:latin typeface="Poppins Light Bold"/>
              </a:rPr>
              <a:t>classic bikes</a:t>
            </a:r>
            <a:r>
              <a:rPr lang="en-US" sz="2700">
                <a:solidFill>
                  <a:srgbClr val="000000"/>
                </a:solidFill>
                <a:latin typeface="Poppins Light"/>
              </a:rPr>
              <a:t>.</a:t>
            </a:r>
          </a:p>
          <a:p>
            <a:pPr>
              <a:lnSpc>
                <a:spcPts val="4320"/>
              </a:lnSpc>
            </a:pPr>
          </a:p>
          <a:p>
            <a:pPr marL="582932" indent="-291466" lvl="1">
              <a:lnSpc>
                <a:spcPts val="4320"/>
              </a:lnSpc>
              <a:buFont typeface="Arial"/>
              <a:buChar char="•"/>
            </a:pPr>
            <a:r>
              <a:rPr lang="en-US" sz="2700">
                <a:solidFill>
                  <a:srgbClr val="000000"/>
                </a:solidFill>
                <a:latin typeface="Poppins Light"/>
              </a:rPr>
              <a:t>Annual members prefer not to use docked bikes while casual member use them.</a:t>
            </a:r>
          </a:p>
          <a:p>
            <a:pPr>
              <a:lnSpc>
                <a:spcPts val="4320"/>
              </a:lnSpc>
            </a:pPr>
          </a:p>
          <a:p>
            <a:pPr marL="582932" indent="-291466" lvl="1">
              <a:lnSpc>
                <a:spcPts val="4320"/>
              </a:lnSpc>
              <a:buFont typeface="Arial"/>
              <a:buChar char="•"/>
            </a:pPr>
            <a:r>
              <a:rPr lang="en-US" sz="2700">
                <a:solidFill>
                  <a:srgbClr val="000000"/>
                </a:solidFill>
                <a:latin typeface="Poppins Light"/>
              </a:rPr>
              <a:t>Data is from </a:t>
            </a:r>
            <a:r>
              <a:rPr lang="en-US" sz="2700">
                <a:solidFill>
                  <a:srgbClr val="00C49A"/>
                </a:solidFill>
                <a:latin typeface="Poppins Light Bold"/>
              </a:rPr>
              <a:t>Sep. 2021 to Sep. 2022.</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sp>
        <p:nvSpPr>
          <p:cNvPr name="TextBox 7" id="7"/>
          <p:cNvSpPr txBox="true"/>
          <p:nvPr/>
        </p:nvSpPr>
        <p:spPr>
          <a:xfrm rot="0">
            <a:off x="1028700" y="1146474"/>
            <a:ext cx="16230600" cy="1610485"/>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Most Preferred Bike Type of Cylistic Users</a:t>
            </a:r>
          </a:p>
          <a:p>
            <a:pPr>
              <a:lnSpc>
                <a:spcPts val="657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7458933" y="2879528"/>
            <a:ext cx="9959393" cy="6193958"/>
          </a:xfrm>
          <a:prstGeom prst="rect">
            <a:avLst/>
          </a:prstGeom>
        </p:spPr>
      </p:pic>
      <p:sp>
        <p:nvSpPr>
          <p:cNvPr name="TextBox 5" id="5"/>
          <p:cNvSpPr txBox="true"/>
          <p:nvPr/>
        </p:nvSpPr>
        <p:spPr>
          <a:xfrm rot="0">
            <a:off x="1028700" y="2661709"/>
            <a:ext cx="4275068" cy="5387340"/>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The stations showed are </a:t>
            </a:r>
            <a:r>
              <a:rPr lang="en-US" sz="2700">
                <a:solidFill>
                  <a:srgbClr val="00C49A"/>
                </a:solidFill>
                <a:latin typeface="Poppins Light Bold"/>
              </a:rPr>
              <a:t>top start stations</a:t>
            </a:r>
            <a:r>
              <a:rPr lang="en-US" sz="2700">
                <a:solidFill>
                  <a:srgbClr val="000000"/>
                </a:solidFill>
                <a:latin typeface="Poppins Light"/>
              </a:rPr>
              <a:t> for </a:t>
            </a:r>
            <a:r>
              <a:rPr lang="en-US" sz="2700">
                <a:solidFill>
                  <a:srgbClr val="00C49A"/>
                </a:solidFill>
                <a:latin typeface="Poppins Light Bold"/>
              </a:rPr>
              <a:t>casual riders.</a:t>
            </a:r>
          </a:p>
          <a:p>
            <a:pPr>
              <a:lnSpc>
                <a:spcPts val="4320"/>
              </a:lnSpc>
            </a:pPr>
          </a:p>
          <a:p>
            <a:pPr marL="582932" indent="-291466" lvl="1">
              <a:lnSpc>
                <a:spcPts val="4320"/>
              </a:lnSpc>
              <a:buFont typeface="Arial"/>
              <a:buChar char="•"/>
            </a:pPr>
            <a:r>
              <a:rPr lang="en-US" sz="2700">
                <a:solidFill>
                  <a:srgbClr val="000000"/>
                </a:solidFill>
                <a:latin typeface="Poppins Light"/>
              </a:rPr>
              <a:t>The </a:t>
            </a:r>
            <a:r>
              <a:rPr lang="en-US" sz="2700">
                <a:solidFill>
                  <a:srgbClr val="00C49A"/>
                </a:solidFill>
                <a:latin typeface="Poppins Light Bold"/>
              </a:rPr>
              <a:t>larger</a:t>
            </a:r>
            <a:r>
              <a:rPr lang="en-US" sz="2700">
                <a:solidFill>
                  <a:srgbClr val="000000"/>
                </a:solidFill>
                <a:latin typeface="Poppins Light"/>
              </a:rPr>
              <a:t> the </a:t>
            </a:r>
            <a:r>
              <a:rPr lang="en-US" sz="2700">
                <a:solidFill>
                  <a:srgbClr val="00C49A"/>
                </a:solidFill>
                <a:latin typeface="Poppins Light Bold"/>
              </a:rPr>
              <a:t>circle</a:t>
            </a:r>
            <a:r>
              <a:rPr lang="en-US" sz="2700">
                <a:solidFill>
                  <a:srgbClr val="000000"/>
                </a:solidFill>
                <a:latin typeface="Poppins Light"/>
              </a:rPr>
              <a:t>, the </a:t>
            </a:r>
            <a:r>
              <a:rPr lang="en-US" sz="2700">
                <a:solidFill>
                  <a:srgbClr val="00C49A"/>
                </a:solidFill>
                <a:latin typeface="Poppins Light Bold"/>
              </a:rPr>
              <a:t>higher</a:t>
            </a:r>
            <a:r>
              <a:rPr lang="en-US" sz="2700">
                <a:solidFill>
                  <a:srgbClr val="000000"/>
                </a:solidFill>
                <a:latin typeface="Poppins Light"/>
              </a:rPr>
              <a:t> the </a:t>
            </a:r>
            <a:r>
              <a:rPr lang="en-US" sz="2700">
                <a:solidFill>
                  <a:srgbClr val="00C49A"/>
                </a:solidFill>
                <a:latin typeface="Poppins Light Bold"/>
              </a:rPr>
              <a:t>number of trips</a:t>
            </a:r>
            <a:r>
              <a:rPr lang="en-US" sz="2700">
                <a:solidFill>
                  <a:srgbClr val="000000"/>
                </a:solidFill>
                <a:latin typeface="Poppins Light"/>
              </a:rPr>
              <a:t> that started </a:t>
            </a:r>
            <a:r>
              <a:rPr lang="en-US" sz="2700">
                <a:solidFill>
                  <a:srgbClr val="00C49A"/>
                </a:solidFill>
                <a:latin typeface="Poppins Light Bold"/>
              </a:rPr>
              <a:t>from that station.</a:t>
            </a:r>
          </a:p>
          <a:p>
            <a:pPr>
              <a:lnSpc>
                <a:spcPts val="4320"/>
              </a:lnSpc>
            </a:pP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8</a:t>
            </a:r>
          </a:p>
        </p:txBody>
      </p:sp>
      <p:sp>
        <p:nvSpPr>
          <p:cNvPr name="TextBox 7" id="7"/>
          <p:cNvSpPr txBox="true"/>
          <p:nvPr/>
        </p:nvSpPr>
        <p:spPr>
          <a:xfrm rot="0">
            <a:off x="1028700" y="1146474"/>
            <a:ext cx="16230600" cy="781810"/>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Top 15 Start Station for Casual Riders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7458933" y="2879528"/>
            <a:ext cx="9959393" cy="6193958"/>
          </a:xfrm>
          <a:prstGeom prst="rect">
            <a:avLst/>
          </a:prstGeom>
        </p:spPr>
      </p:pic>
      <p:sp>
        <p:nvSpPr>
          <p:cNvPr name="TextBox 5" id="5"/>
          <p:cNvSpPr txBox="true"/>
          <p:nvPr/>
        </p:nvSpPr>
        <p:spPr>
          <a:xfrm rot="0">
            <a:off x="1028700" y="2661709"/>
            <a:ext cx="4275068" cy="484441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000000"/>
                </a:solidFill>
                <a:latin typeface="Poppins Light"/>
              </a:rPr>
              <a:t>The stations showed are </a:t>
            </a:r>
            <a:r>
              <a:rPr lang="en-US" sz="2700">
                <a:solidFill>
                  <a:srgbClr val="00C49A"/>
                </a:solidFill>
                <a:latin typeface="Poppins Light Bold"/>
              </a:rPr>
              <a:t>top end stations</a:t>
            </a:r>
            <a:r>
              <a:rPr lang="en-US" sz="2700">
                <a:solidFill>
                  <a:srgbClr val="000000"/>
                </a:solidFill>
                <a:latin typeface="Poppins Light"/>
              </a:rPr>
              <a:t> for </a:t>
            </a:r>
            <a:r>
              <a:rPr lang="en-US" sz="2700">
                <a:solidFill>
                  <a:srgbClr val="00C49A"/>
                </a:solidFill>
                <a:latin typeface="Poppins Light Bold"/>
              </a:rPr>
              <a:t>casual riders.</a:t>
            </a:r>
          </a:p>
          <a:p>
            <a:pPr>
              <a:lnSpc>
                <a:spcPts val="4320"/>
              </a:lnSpc>
            </a:pPr>
          </a:p>
          <a:p>
            <a:pPr marL="582932" indent="-291466" lvl="1">
              <a:lnSpc>
                <a:spcPts val="4320"/>
              </a:lnSpc>
              <a:buFont typeface="Arial"/>
              <a:buChar char="•"/>
            </a:pPr>
            <a:r>
              <a:rPr lang="en-US" sz="2700">
                <a:solidFill>
                  <a:srgbClr val="000000"/>
                </a:solidFill>
                <a:latin typeface="Poppins Light"/>
              </a:rPr>
              <a:t>The </a:t>
            </a:r>
            <a:r>
              <a:rPr lang="en-US" sz="2700">
                <a:solidFill>
                  <a:srgbClr val="00C49A"/>
                </a:solidFill>
                <a:latin typeface="Poppins Light Bold"/>
              </a:rPr>
              <a:t>larger</a:t>
            </a:r>
            <a:r>
              <a:rPr lang="en-US" sz="2700">
                <a:solidFill>
                  <a:srgbClr val="000000"/>
                </a:solidFill>
                <a:latin typeface="Poppins Light"/>
              </a:rPr>
              <a:t> the </a:t>
            </a:r>
            <a:r>
              <a:rPr lang="en-US" sz="2700">
                <a:solidFill>
                  <a:srgbClr val="00C49A"/>
                </a:solidFill>
                <a:latin typeface="Poppins Light Bold"/>
              </a:rPr>
              <a:t>circle</a:t>
            </a:r>
            <a:r>
              <a:rPr lang="en-US" sz="2700">
                <a:solidFill>
                  <a:srgbClr val="000000"/>
                </a:solidFill>
                <a:latin typeface="Poppins Light"/>
              </a:rPr>
              <a:t>, the </a:t>
            </a:r>
            <a:r>
              <a:rPr lang="en-US" sz="2700">
                <a:solidFill>
                  <a:srgbClr val="00C49A"/>
                </a:solidFill>
                <a:latin typeface="Poppins Light Bold"/>
              </a:rPr>
              <a:t>higher</a:t>
            </a:r>
            <a:r>
              <a:rPr lang="en-US" sz="2700">
                <a:solidFill>
                  <a:srgbClr val="000000"/>
                </a:solidFill>
                <a:latin typeface="Poppins Light"/>
              </a:rPr>
              <a:t> the </a:t>
            </a:r>
            <a:r>
              <a:rPr lang="en-US" sz="2700">
                <a:solidFill>
                  <a:srgbClr val="00C49A"/>
                </a:solidFill>
                <a:latin typeface="Poppins Light Bold"/>
              </a:rPr>
              <a:t>number of trips</a:t>
            </a:r>
            <a:r>
              <a:rPr lang="en-US" sz="2700">
                <a:solidFill>
                  <a:srgbClr val="000000"/>
                </a:solidFill>
                <a:latin typeface="Poppins Light"/>
              </a:rPr>
              <a:t> that  ended </a:t>
            </a:r>
            <a:r>
              <a:rPr lang="en-US" sz="2700">
                <a:solidFill>
                  <a:srgbClr val="00C49A"/>
                </a:solidFill>
                <a:latin typeface="Poppins Light Bold"/>
              </a:rPr>
              <a:t>to that station.</a:t>
            </a:r>
          </a:p>
          <a:p>
            <a:pPr>
              <a:lnSpc>
                <a:spcPts val="4320"/>
              </a:lnSpc>
            </a:pP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9</a:t>
            </a:r>
          </a:p>
        </p:txBody>
      </p:sp>
      <p:sp>
        <p:nvSpPr>
          <p:cNvPr name="TextBox 7" id="7"/>
          <p:cNvSpPr txBox="true"/>
          <p:nvPr/>
        </p:nvSpPr>
        <p:spPr>
          <a:xfrm rot="0">
            <a:off x="1028700" y="1146474"/>
            <a:ext cx="16230600" cy="781810"/>
          </a:xfrm>
          <a:prstGeom prst="rect">
            <a:avLst/>
          </a:prstGeom>
        </p:spPr>
        <p:txBody>
          <a:bodyPr anchor="t" rtlCol="false" tIns="0" lIns="0" bIns="0" rIns="0">
            <a:spAutoFit/>
          </a:bodyPr>
          <a:lstStyle/>
          <a:p>
            <a:pPr>
              <a:lnSpc>
                <a:spcPts val="6576"/>
              </a:lnSpc>
            </a:pPr>
            <a:r>
              <a:rPr lang="en-US" sz="4110">
                <a:solidFill>
                  <a:srgbClr val="333333"/>
                </a:solidFill>
                <a:latin typeface="Poppins Medium"/>
              </a:rPr>
              <a:t>Top 15 End Station for Casual Riders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DAFQq30GvoE</dc:identifier>
  <dcterms:modified xsi:type="dcterms:W3CDTF">2011-08-01T06:04:30Z</dcterms:modified>
  <cp:revision>1</cp:revision>
  <dc:title>Google Data Analytics Case Study Presentation</dc:title>
</cp:coreProperties>
</file>