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6E7"/>
    <a:srgbClr val="7FBEE1"/>
    <a:srgbClr val="77BFF0"/>
    <a:srgbClr val="60B0D0"/>
    <a:srgbClr val="67D1ED"/>
    <a:srgbClr val="71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22"/>
    <p:restoredTop sz="95859"/>
  </p:normalViewPr>
  <p:slideViewPr>
    <p:cSldViewPr snapToGrid="0" snapToObjects="1">
      <p:cViewPr varScale="1">
        <p:scale>
          <a:sx n="53" d="100"/>
          <a:sy n="53" d="100"/>
        </p:scale>
        <p:origin x="20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hristianakim\Downloads\Home%20Prices%20Capst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hristianakim\Downloads\Home%20Prices%20Capst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hristianakim\Downloads\Home%20Prices%20Capst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'bsmt vs. no bsmt'!$O$6</c:f>
              <c:strCache>
                <c:ptCount val="1"/>
                <c:pt idx="0">
                  <c:v>Mean</c:v>
                </c:pt>
              </c:strCache>
            </c:strRef>
          </c:tx>
          <c:spPr>
            <a:gradFill flip="none" rotWithShape="1">
              <a:gsLst>
                <a:gs pos="0">
                  <a:srgbClr val="8AC6E7">
                    <a:lumMod val="52000"/>
                    <a:lumOff val="48000"/>
                  </a:srgbClr>
                </a:gs>
                <a:gs pos="74000">
                  <a:srgbClr val="8AC6E7"/>
                </a:gs>
                <a:gs pos="83000">
                  <a:srgbClr val="8AC6E7"/>
                </a:gs>
                <a:gs pos="100000">
                  <a:srgbClr val="8AC6E7"/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'bsmt vs. no bsmt'!$P$10:$Q$10</c:f>
                <c:numCache>
                  <c:formatCode>General</c:formatCode>
                  <c:ptCount val="2"/>
                  <c:pt idx="0">
                    <c:v>4224.9687292439176</c:v>
                  </c:pt>
                  <c:pt idx="1">
                    <c:v>9663.2791756626448</c:v>
                  </c:pt>
                </c:numCache>
              </c:numRef>
            </c:plus>
            <c:minus>
              <c:numRef>
                <c:f>'bsmt vs. no bsmt'!$P$11:$Q$11</c:f>
                <c:numCache>
                  <c:formatCode>General</c:formatCode>
                  <c:ptCount val="2"/>
                  <c:pt idx="0">
                    <c:v>4224.9687292439176</c:v>
                  </c:pt>
                  <c:pt idx="1">
                    <c:v>9663.2791756626448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'bsmt vs. no bsmt'!$P$5:$Q$5</c:f>
              <c:strCache>
                <c:ptCount val="2"/>
                <c:pt idx="0">
                  <c:v>Basement</c:v>
                </c:pt>
                <c:pt idx="1">
                  <c:v>No Basement</c:v>
                </c:pt>
              </c:strCache>
            </c:strRef>
          </c:cat>
          <c:val>
            <c:numRef>
              <c:f>'bsmt vs. no bsmt'!$P$6:$Q$6</c:f>
              <c:numCache>
                <c:formatCode>General</c:formatCode>
                <c:ptCount val="2"/>
                <c:pt idx="0">
                  <c:v>182878.27758257202</c:v>
                </c:pt>
                <c:pt idx="1">
                  <c:v>105652.89189189189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3-E14F-B86C-E6B4AE696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6553712"/>
        <c:axId val="1526556512"/>
      </c:barChart>
      <c:catAx>
        <c:axId val="152655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556512"/>
        <c:crosses val="autoZero"/>
        <c:auto val="1"/>
        <c:lblAlgn val="ctr"/>
        <c:lblOffset val="100"/>
        <c:noMultiLvlLbl val="0"/>
      </c:catAx>
      <c:valAx>
        <c:axId val="152655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553712"/>
        <c:crosses val="autoZero"/>
        <c:crossBetween val="between"/>
        <c:majorUnit val="2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'exposed vs. unexposed'!$O$6</c:f>
              <c:strCache>
                <c:ptCount val="1"/>
                <c:pt idx="0">
                  <c:v>Mean</c:v>
                </c:pt>
              </c:strCache>
            </c:strRef>
          </c:tx>
          <c:spPr>
            <a:gradFill>
              <a:gsLst>
                <a:gs pos="0">
                  <a:srgbClr val="8AC6E7">
                    <a:lumMod val="52000"/>
                    <a:lumOff val="48000"/>
                  </a:srgbClr>
                </a:gs>
                <a:gs pos="74000">
                  <a:srgbClr val="8AC6E7"/>
                </a:gs>
                <a:gs pos="83000">
                  <a:srgbClr val="8AC6E7"/>
                </a:gs>
                <a:gs pos="100000">
                  <a:srgbClr val="8AC6E7"/>
                </a:gs>
              </a:gsLst>
              <a:lin ang="16200000" scaled="1"/>
            </a:gra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'exposed vs. unexposed'!$P$10:$Q$10</c:f>
                <c:numCache>
                  <c:formatCode>General</c:formatCode>
                  <c:ptCount val="2"/>
                  <c:pt idx="0">
                    <c:v>10846.1760876116</c:v>
                  </c:pt>
                  <c:pt idx="1">
                    <c:v>3802.5339537467953</c:v>
                  </c:pt>
                </c:numCache>
              </c:numRef>
            </c:plus>
            <c:minus>
              <c:numRef>
                <c:f>'exposed vs. unexposed'!$P$11:$Q$11</c:f>
                <c:numCache>
                  <c:formatCode>General</c:formatCode>
                  <c:ptCount val="2"/>
                  <c:pt idx="0">
                    <c:v>10846.1760876116</c:v>
                  </c:pt>
                  <c:pt idx="1">
                    <c:v>3802.5339537467953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'exposed vs. unexposed'!$P$5:$Q$5</c:f>
              <c:strCache>
                <c:ptCount val="2"/>
                <c:pt idx="0">
                  <c:v>Good or Average</c:v>
                </c:pt>
                <c:pt idx="1">
                  <c:v>Minimum or None</c:v>
                </c:pt>
              </c:strCache>
            </c:strRef>
          </c:cat>
          <c:val>
            <c:numRef>
              <c:f>'exposed vs. unexposed'!$P$6:$Q$6</c:f>
              <c:numCache>
                <c:formatCode>General</c:formatCode>
                <c:ptCount val="2"/>
                <c:pt idx="0">
                  <c:v>225911.63380281691</c:v>
                </c:pt>
                <c:pt idx="1">
                  <c:v>168551.6954076851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3-FE4E-8759-FA74EF88A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6727024"/>
        <c:axId val="1826728704"/>
      </c:barChart>
      <c:catAx>
        <c:axId val="182672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728704"/>
        <c:crosses val="autoZero"/>
        <c:auto val="1"/>
        <c:lblAlgn val="ctr"/>
        <c:lblOffset val="100"/>
        <c:noMultiLvlLbl val="0"/>
      </c:catAx>
      <c:valAx>
        <c:axId val="182672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727024"/>
        <c:crosses val="autoZero"/>
        <c:crossBetween val="between"/>
        <c:majorUnit val="2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'finished vs. unfinished'!$O$6</c:f>
              <c:strCache>
                <c:ptCount val="1"/>
                <c:pt idx="0">
                  <c:v>Mean</c:v>
                </c:pt>
              </c:strCache>
            </c:strRef>
          </c:tx>
          <c:spPr>
            <a:gradFill>
              <a:gsLst>
                <a:gs pos="0">
                  <a:srgbClr val="8AC6E7">
                    <a:lumMod val="52000"/>
                    <a:lumOff val="48000"/>
                  </a:srgbClr>
                </a:gs>
                <a:gs pos="74000">
                  <a:srgbClr val="8AC6E7"/>
                </a:gs>
                <a:gs pos="83000">
                  <a:srgbClr val="8AC6E7"/>
                </a:gs>
                <a:gs pos="100000">
                  <a:srgbClr val="8AC6E7"/>
                </a:gs>
              </a:gsLst>
              <a:lin ang="16200000" scaled="1"/>
            </a:gra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'finished vs. unfinished'!$P$10:$Q$10</c:f>
                <c:numCache>
                  <c:formatCode>General</c:formatCode>
                  <c:ptCount val="2"/>
                  <c:pt idx="0">
                    <c:v>4131.288931033373</c:v>
                  </c:pt>
                  <c:pt idx="1">
                    <c:v>6870.7003913510771</c:v>
                  </c:pt>
                </c:numCache>
              </c:numRef>
            </c:plus>
            <c:minus>
              <c:numRef>
                <c:f>'finished vs. unfinished'!$P$11:$Q$11</c:f>
                <c:numCache>
                  <c:formatCode>General</c:formatCode>
                  <c:ptCount val="2"/>
                  <c:pt idx="0">
                    <c:v>4131.288931033373</c:v>
                  </c:pt>
                  <c:pt idx="1">
                    <c:v>6870.7003913510771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'finished vs. unfinished'!$P$5:$Q$5</c:f>
              <c:strCache>
                <c:ptCount val="2"/>
                <c:pt idx="0">
                  <c:v>Fimished</c:v>
                </c:pt>
                <c:pt idx="1">
                  <c:v>Unfinished</c:v>
                </c:pt>
              </c:strCache>
            </c:strRef>
          </c:cat>
          <c:val>
            <c:numRef>
              <c:f>'finished vs. unfinished'!$P$6:$Q$6</c:f>
              <c:numCache>
                <c:formatCode>General</c:formatCode>
                <c:ptCount val="2"/>
                <c:pt idx="0">
                  <c:v>182878.27758257202</c:v>
                </c:pt>
                <c:pt idx="1">
                  <c:v>170670.57674418605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4-FF40-BFE0-4404CA5C0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6751088"/>
        <c:axId val="1826752768"/>
      </c:barChart>
      <c:catAx>
        <c:axId val="182675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752768"/>
        <c:crosses val="autoZero"/>
        <c:auto val="1"/>
        <c:lblAlgn val="ctr"/>
        <c:lblOffset val="100"/>
        <c:noMultiLvlLbl val="0"/>
      </c:catAx>
      <c:valAx>
        <c:axId val="18267527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751088"/>
        <c:crosses val="autoZero"/>
        <c:crossBetween val="between"/>
        <c:majorUnit val="2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B07C5-D03D-4202-8055-23EC9B29686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8E75F6-917F-48E7-B5B9-2F6DA88E9FBF}">
      <dgm:prSet/>
      <dgm:spPr/>
      <dgm:t>
        <a:bodyPr/>
        <a:lstStyle/>
        <a:p>
          <a:r>
            <a:rPr lang="en-US"/>
            <a:t>Determine factors that drive house sale prices </a:t>
          </a:r>
        </a:p>
      </dgm:t>
    </dgm:pt>
    <dgm:pt modelId="{C1A0E1BF-1AFD-4D51-A43C-B6CE96FFE4C5}" type="parTrans" cxnId="{ABFFFCD2-5E6A-4286-803C-6683759CA32B}">
      <dgm:prSet/>
      <dgm:spPr/>
      <dgm:t>
        <a:bodyPr/>
        <a:lstStyle/>
        <a:p>
          <a:endParaRPr lang="en-US"/>
        </a:p>
      </dgm:t>
    </dgm:pt>
    <dgm:pt modelId="{5E1A42AD-5DA6-4848-AE52-B05AE3A3E8C2}" type="sibTrans" cxnId="{ABFFFCD2-5E6A-4286-803C-6683759CA32B}">
      <dgm:prSet/>
      <dgm:spPr/>
      <dgm:t>
        <a:bodyPr/>
        <a:lstStyle/>
        <a:p>
          <a:endParaRPr lang="en-US"/>
        </a:p>
      </dgm:t>
    </dgm:pt>
    <dgm:pt modelId="{5B6559DA-00CE-4A4E-A388-EED473DD10FC}">
      <dgm:prSet/>
      <dgm:spPr/>
      <dgm:t>
        <a:bodyPr/>
        <a:lstStyle/>
        <a:p>
          <a:r>
            <a:rPr lang="en-US"/>
            <a:t>Understand how to allocate investments into mortgage-backed securities</a:t>
          </a:r>
        </a:p>
      </dgm:t>
    </dgm:pt>
    <dgm:pt modelId="{8B7687DD-6DBA-4DDE-895A-076487217E9F}" type="parTrans" cxnId="{68187D8C-B1E2-422D-A456-020F6E486152}">
      <dgm:prSet/>
      <dgm:spPr/>
      <dgm:t>
        <a:bodyPr/>
        <a:lstStyle/>
        <a:p>
          <a:endParaRPr lang="en-US"/>
        </a:p>
      </dgm:t>
    </dgm:pt>
    <dgm:pt modelId="{C7A3EE8A-3D0C-4642-A020-8F675B6F9006}" type="sibTrans" cxnId="{68187D8C-B1E2-422D-A456-020F6E486152}">
      <dgm:prSet/>
      <dgm:spPr/>
      <dgm:t>
        <a:bodyPr/>
        <a:lstStyle/>
        <a:p>
          <a:endParaRPr lang="en-US"/>
        </a:p>
      </dgm:t>
    </dgm:pt>
    <dgm:pt modelId="{5870C714-9E04-CE4D-8034-15C3FC00DD3A}" type="pres">
      <dgm:prSet presAssocID="{013B07C5-D03D-4202-8055-23EC9B296861}" presName="vert0" presStyleCnt="0">
        <dgm:presLayoutVars>
          <dgm:dir/>
          <dgm:animOne val="branch"/>
          <dgm:animLvl val="lvl"/>
        </dgm:presLayoutVars>
      </dgm:prSet>
      <dgm:spPr/>
    </dgm:pt>
    <dgm:pt modelId="{9A72E8C8-2D07-8E4E-815F-FDC651A27BF5}" type="pres">
      <dgm:prSet presAssocID="{DE8E75F6-917F-48E7-B5B9-2F6DA88E9FBF}" presName="thickLine" presStyleLbl="alignNode1" presStyleIdx="0" presStyleCnt="2"/>
      <dgm:spPr/>
    </dgm:pt>
    <dgm:pt modelId="{6B5EC682-CD07-504A-887A-7668A890634F}" type="pres">
      <dgm:prSet presAssocID="{DE8E75F6-917F-48E7-B5B9-2F6DA88E9FBF}" presName="horz1" presStyleCnt="0"/>
      <dgm:spPr/>
    </dgm:pt>
    <dgm:pt modelId="{F12C122A-4BAA-B84D-AD28-E24B5EE49CE0}" type="pres">
      <dgm:prSet presAssocID="{DE8E75F6-917F-48E7-B5B9-2F6DA88E9FBF}" presName="tx1" presStyleLbl="revTx" presStyleIdx="0" presStyleCnt="2"/>
      <dgm:spPr/>
    </dgm:pt>
    <dgm:pt modelId="{983AD09F-46B5-D248-BB84-60DFBF0DDB09}" type="pres">
      <dgm:prSet presAssocID="{DE8E75F6-917F-48E7-B5B9-2F6DA88E9FBF}" presName="vert1" presStyleCnt="0"/>
      <dgm:spPr/>
    </dgm:pt>
    <dgm:pt modelId="{1F29414D-ABD3-7945-A29F-858A292222AF}" type="pres">
      <dgm:prSet presAssocID="{5B6559DA-00CE-4A4E-A388-EED473DD10FC}" presName="thickLine" presStyleLbl="alignNode1" presStyleIdx="1" presStyleCnt="2"/>
      <dgm:spPr/>
    </dgm:pt>
    <dgm:pt modelId="{81212F73-ADCE-E342-8C25-6F849E59CB30}" type="pres">
      <dgm:prSet presAssocID="{5B6559DA-00CE-4A4E-A388-EED473DD10FC}" presName="horz1" presStyleCnt="0"/>
      <dgm:spPr/>
    </dgm:pt>
    <dgm:pt modelId="{4ECF5636-B6B8-6F48-83DE-8B2433982356}" type="pres">
      <dgm:prSet presAssocID="{5B6559DA-00CE-4A4E-A388-EED473DD10FC}" presName="tx1" presStyleLbl="revTx" presStyleIdx="1" presStyleCnt="2"/>
      <dgm:spPr/>
    </dgm:pt>
    <dgm:pt modelId="{5A69593F-D879-334A-827A-36797BC88FA5}" type="pres">
      <dgm:prSet presAssocID="{5B6559DA-00CE-4A4E-A388-EED473DD10FC}" presName="vert1" presStyleCnt="0"/>
      <dgm:spPr/>
    </dgm:pt>
  </dgm:ptLst>
  <dgm:cxnLst>
    <dgm:cxn modelId="{486CE764-3B45-404D-8E8C-F5ADF7863B1B}" type="presOf" srcId="{5B6559DA-00CE-4A4E-A388-EED473DD10FC}" destId="{4ECF5636-B6B8-6F48-83DE-8B2433982356}" srcOrd="0" destOrd="0" presId="urn:microsoft.com/office/officeart/2008/layout/LinedList"/>
    <dgm:cxn modelId="{68187D8C-B1E2-422D-A456-020F6E486152}" srcId="{013B07C5-D03D-4202-8055-23EC9B296861}" destId="{5B6559DA-00CE-4A4E-A388-EED473DD10FC}" srcOrd="1" destOrd="0" parTransId="{8B7687DD-6DBA-4DDE-895A-076487217E9F}" sibTransId="{C7A3EE8A-3D0C-4642-A020-8F675B6F9006}"/>
    <dgm:cxn modelId="{1D39CC93-1169-594C-ABC4-564B60C4C513}" type="presOf" srcId="{DE8E75F6-917F-48E7-B5B9-2F6DA88E9FBF}" destId="{F12C122A-4BAA-B84D-AD28-E24B5EE49CE0}" srcOrd="0" destOrd="0" presId="urn:microsoft.com/office/officeart/2008/layout/LinedList"/>
    <dgm:cxn modelId="{0BA135C1-E701-2C44-89E5-36462A376013}" type="presOf" srcId="{013B07C5-D03D-4202-8055-23EC9B296861}" destId="{5870C714-9E04-CE4D-8034-15C3FC00DD3A}" srcOrd="0" destOrd="0" presId="urn:microsoft.com/office/officeart/2008/layout/LinedList"/>
    <dgm:cxn modelId="{ABFFFCD2-5E6A-4286-803C-6683759CA32B}" srcId="{013B07C5-D03D-4202-8055-23EC9B296861}" destId="{DE8E75F6-917F-48E7-B5B9-2F6DA88E9FBF}" srcOrd="0" destOrd="0" parTransId="{C1A0E1BF-1AFD-4D51-A43C-B6CE96FFE4C5}" sibTransId="{5E1A42AD-5DA6-4848-AE52-B05AE3A3E8C2}"/>
    <dgm:cxn modelId="{699BE428-272A-F443-8056-BB89584A01AB}" type="presParOf" srcId="{5870C714-9E04-CE4D-8034-15C3FC00DD3A}" destId="{9A72E8C8-2D07-8E4E-815F-FDC651A27BF5}" srcOrd="0" destOrd="0" presId="urn:microsoft.com/office/officeart/2008/layout/LinedList"/>
    <dgm:cxn modelId="{D1C3C088-351D-5143-8D80-6F49C0C503CB}" type="presParOf" srcId="{5870C714-9E04-CE4D-8034-15C3FC00DD3A}" destId="{6B5EC682-CD07-504A-887A-7668A890634F}" srcOrd="1" destOrd="0" presId="urn:microsoft.com/office/officeart/2008/layout/LinedList"/>
    <dgm:cxn modelId="{5ED823E4-203B-8E4F-87A1-F5FF3538C224}" type="presParOf" srcId="{6B5EC682-CD07-504A-887A-7668A890634F}" destId="{F12C122A-4BAA-B84D-AD28-E24B5EE49CE0}" srcOrd="0" destOrd="0" presId="urn:microsoft.com/office/officeart/2008/layout/LinedList"/>
    <dgm:cxn modelId="{BD1447E7-8664-C64B-8052-D328533FF8F5}" type="presParOf" srcId="{6B5EC682-CD07-504A-887A-7668A890634F}" destId="{983AD09F-46B5-D248-BB84-60DFBF0DDB09}" srcOrd="1" destOrd="0" presId="urn:microsoft.com/office/officeart/2008/layout/LinedList"/>
    <dgm:cxn modelId="{C917813C-FEF7-B843-9FE3-8FE26C7D0948}" type="presParOf" srcId="{5870C714-9E04-CE4D-8034-15C3FC00DD3A}" destId="{1F29414D-ABD3-7945-A29F-858A292222AF}" srcOrd="2" destOrd="0" presId="urn:microsoft.com/office/officeart/2008/layout/LinedList"/>
    <dgm:cxn modelId="{766866CC-A11E-1544-AB4A-E945002C6A2E}" type="presParOf" srcId="{5870C714-9E04-CE4D-8034-15C3FC00DD3A}" destId="{81212F73-ADCE-E342-8C25-6F849E59CB30}" srcOrd="3" destOrd="0" presId="urn:microsoft.com/office/officeart/2008/layout/LinedList"/>
    <dgm:cxn modelId="{1827CC0E-E128-B94C-9FBE-2918A1ED7A31}" type="presParOf" srcId="{81212F73-ADCE-E342-8C25-6F849E59CB30}" destId="{4ECF5636-B6B8-6F48-83DE-8B2433982356}" srcOrd="0" destOrd="0" presId="urn:microsoft.com/office/officeart/2008/layout/LinedList"/>
    <dgm:cxn modelId="{37F0A740-BC8E-0B48-830C-F3252829994F}" type="presParOf" srcId="{81212F73-ADCE-E342-8C25-6F849E59CB30}" destId="{5A69593F-D879-334A-827A-36797BC88FA5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81D58-539D-4F7F-91C2-7306F78B1A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15659F6-157D-4A6B-B983-8B82943D56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Sample of 1460 houses</a:t>
          </a:r>
        </a:p>
      </dgm:t>
    </dgm:pt>
    <dgm:pt modelId="{3C7E90E1-C329-476F-A522-71A06C902D70}" type="parTrans" cxnId="{7FA71BFD-500F-4063-9E87-55BE09B30FBC}">
      <dgm:prSet/>
      <dgm:spPr/>
      <dgm:t>
        <a:bodyPr/>
        <a:lstStyle/>
        <a:p>
          <a:endParaRPr lang="en-US"/>
        </a:p>
      </dgm:t>
    </dgm:pt>
    <dgm:pt modelId="{8742D5DB-634D-4F2B-AF22-5E0E7B072152}" type="sibTrans" cxnId="{7FA71BFD-500F-4063-9E87-55BE09B30FBC}">
      <dgm:prSet/>
      <dgm:spPr/>
      <dgm:t>
        <a:bodyPr/>
        <a:lstStyle/>
        <a:p>
          <a:endParaRPr lang="en-US"/>
        </a:p>
      </dgm:t>
    </dgm:pt>
    <dgm:pt modelId="{3F5E8C9D-3372-4CFC-96B9-75614D4EC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2006-2010</a:t>
          </a:r>
        </a:p>
      </dgm:t>
    </dgm:pt>
    <dgm:pt modelId="{84256C60-575B-46B6-B10C-FCC5D1FB4AB3}" type="parTrans" cxnId="{34CDD429-1940-4CB7-B7AF-710C180950BA}">
      <dgm:prSet/>
      <dgm:spPr/>
      <dgm:t>
        <a:bodyPr/>
        <a:lstStyle/>
        <a:p>
          <a:endParaRPr lang="en-US"/>
        </a:p>
      </dgm:t>
    </dgm:pt>
    <dgm:pt modelId="{082C06C6-48D4-43FF-B61C-48E1B5EAF442}" type="sibTrans" cxnId="{34CDD429-1940-4CB7-B7AF-710C180950BA}">
      <dgm:prSet/>
      <dgm:spPr/>
      <dgm:t>
        <a:bodyPr/>
        <a:lstStyle/>
        <a:p>
          <a:endParaRPr lang="en-US"/>
        </a:p>
      </dgm:t>
    </dgm:pt>
    <dgm:pt modelId="{E1ECBC51-53BB-4742-88BA-995D7087F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source: Kaggle</a:t>
          </a:r>
        </a:p>
      </dgm:t>
    </dgm:pt>
    <dgm:pt modelId="{4D606642-6224-4142-9D6E-328CE3B49AF3}" type="parTrans" cxnId="{2DF5DC61-CE63-499D-AEEA-71CE703E0429}">
      <dgm:prSet/>
      <dgm:spPr/>
      <dgm:t>
        <a:bodyPr/>
        <a:lstStyle/>
        <a:p>
          <a:endParaRPr lang="en-US"/>
        </a:p>
      </dgm:t>
    </dgm:pt>
    <dgm:pt modelId="{30AE4052-E4F1-420A-AEC6-85D09DD73A25}" type="sibTrans" cxnId="{2DF5DC61-CE63-499D-AEEA-71CE703E0429}">
      <dgm:prSet/>
      <dgm:spPr/>
      <dgm:t>
        <a:bodyPr/>
        <a:lstStyle/>
        <a:p>
          <a:endParaRPr lang="en-US"/>
        </a:p>
      </dgm:t>
    </dgm:pt>
    <dgm:pt modelId="{AB5AD5B9-CFA7-4A9D-B90D-BCAB0B173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https://www.kaggle.com/c/house-prices-advanced-regression-techniques/data</a:t>
          </a:r>
        </a:p>
      </dgm:t>
    </dgm:pt>
    <dgm:pt modelId="{A458B3AD-8C34-49A8-9054-03880AB17D0B}" type="parTrans" cxnId="{B5472B46-9660-4FED-99DC-4D2A19929AC2}">
      <dgm:prSet/>
      <dgm:spPr/>
      <dgm:t>
        <a:bodyPr/>
        <a:lstStyle/>
        <a:p>
          <a:endParaRPr lang="en-US"/>
        </a:p>
      </dgm:t>
    </dgm:pt>
    <dgm:pt modelId="{402CA9CC-B9E0-4049-832C-C206C73D459A}" type="sibTrans" cxnId="{B5472B46-9660-4FED-99DC-4D2A19929AC2}">
      <dgm:prSet/>
      <dgm:spPr/>
      <dgm:t>
        <a:bodyPr/>
        <a:lstStyle/>
        <a:p>
          <a:endParaRPr lang="en-US"/>
        </a:p>
      </dgm:t>
    </dgm:pt>
    <dgm:pt modelId="{6C20D590-F028-44A4-B6EB-5874EB1040AB}" type="pres">
      <dgm:prSet presAssocID="{55F81D58-539D-4F7F-91C2-7306F78B1A06}" presName="root" presStyleCnt="0">
        <dgm:presLayoutVars>
          <dgm:dir/>
          <dgm:resizeHandles val="exact"/>
        </dgm:presLayoutVars>
      </dgm:prSet>
      <dgm:spPr/>
    </dgm:pt>
    <dgm:pt modelId="{F6CB728A-AB50-4BE0-BF34-173F4C4F5412}" type="pres">
      <dgm:prSet presAssocID="{515659F6-157D-4A6B-B983-8B82943D5672}" presName="compNode" presStyleCnt="0"/>
      <dgm:spPr/>
    </dgm:pt>
    <dgm:pt modelId="{9EF406F5-70A3-4781-BED1-10EED15DFF0D}" type="pres">
      <dgm:prSet presAssocID="{515659F6-157D-4A6B-B983-8B82943D5672}" presName="bgRect" presStyleLbl="bgShp" presStyleIdx="0" presStyleCnt="3"/>
      <dgm:spPr/>
    </dgm:pt>
    <dgm:pt modelId="{C8A24EDC-3146-4A87-9EEB-7BE6BF69CA40}" type="pres">
      <dgm:prSet presAssocID="{515659F6-157D-4A6B-B983-8B82943D56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D0FBC0D-ED91-4B97-8B40-3E1B3A56B82C}" type="pres">
      <dgm:prSet presAssocID="{515659F6-157D-4A6B-B983-8B82943D5672}" presName="spaceRect" presStyleCnt="0"/>
      <dgm:spPr/>
    </dgm:pt>
    <dgm:pt modelId="{D7336314-9690-4005-BA76-95345A3BDBEA}" type="pres">
      <dgm:prSet presAssocID="{515659F6-157D-4A6B-B983-8B82943D5672}" presName="parTx" presStyleLbl="revTx" presStyleIdx="0" presStyleCnt="4">
        <dgm:presLayoutVars>
          <dgm:chMax val="0"/>
          <dgm:chPref val="0"/>
        </dgm:presLayoutVars>
      </dgm:prSet>
      <dgm:spPr/>
    </dgm:pt>
    <dgm:pt modelId="{C40D4027-4057-4DA0-A997-2FBD8179C66D}" type="pres">
      <dgm:prSet presAssocID="{8742D5DB-634D-4F2B-AF22-5E0E7B072152}" presName="sibTrans" presStyleCnt="0"/>
      <dgm:spPr/>
    </dgm:pt>
    <dgm:pt modelId="{D9136700-7250-4E12-86D6-7C787EB537C9}" type="pres">
      <dgm:prSet presAssocID="{3F5E8C9D-3372-4CFC-96B9-75614D4ECF04}" presName="compNode" presStyleCnt="0"/>
      <dgm:spPr/>
    </dgm:pt>
    <dgm:pt modelId="{B5C5388B-8B63-44B4-970B-08D3524987B7}" type="pres">
      <dgm:prSet presAssocID="{3F5E8C9D-3372-4CFC-96B9-75614D4ECF04}" presName="bgRect" presStyleLbl="bgShp" presStyleIdx="1" presStyleCnt="3"/>
      <dgm:spPr/>
    </dgm:pt>
    <dgm:pt modelId="{873372AF-01DD-4E12-9998-020B64548ABC}" type="pres">
      <dgm:prSet presAssocID="{3F5E8C9D-3372-4CFC-96B9-75614D4ECF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8DEF3C4-76E0-47AC-BB32-E97DCAB6B9B5}" type="pres">
      <dgm:prSet presAssocID="{3F5E8C9D-3372-4CFC-96B9-75614D4ECF04}" presName="spaceRect" presStyleCnt="0"/>
      <dgm:spPr/>
    </dgm:pt>
    <dgm:pt modelId="{197321F3-F0B6-4A79-8A37-A6FD673FE980}" type="pres">
      <dgm:prSet presAssocID="{3F5E8C9D-3372-4CFC-96B9-75614D4ECF04}" presName="parTx" presStyleLbl="revTx" presStyleIdx="1" presStyleCnt="4">
        <dgm:presLayoutVars>
          <dgm:chMax val="0"/>
          <dgm:chPref val="0"/>
        </dgm:presLayoutVars>
      </dgm:prSet>
      <dgm:spPr/>
    </dgm:pt>
    <dgm:pt modelId="{F8C2D11D-107F-4EF0-9597-D23480EE4B15}" type="pres">
      <dgm:prSet presAssocID="{082C06C6-48D4-43FF-B61C-48E1B5EAF442}" presName="sibTrans" presStyleCnt="0"/>
      <dgm:spPr/>
    </dgm:pt>
    <dgm:pt modelId="{5C8C7A90-5BA7-4752-A4F7-D612FC6ACC68}" type="pres">
      <dgm:prSet presAssocID="{E1ECBC51-53BB-4742-88BA-995D7087F233}" presName="compNode" presStyleCnt="0"/>
      <dgm:spPr/>
    </dgm:pt>
    <dgm:pt modelId="{53DEA00C-5327-410B-A2D0-86A763FEA5D0}" type="pres">
      <dgm:prSet presAssocID="{E1ECBC51-53BB-4742-88BA-995D7087F233}" presName="bgRect" presStyleLbl="bgShp" presStyleIdx="2" presStyleCnt="3"/>
      <dgm:spPr/>
    </dgm:pt>
    <dgm:pt modelId="{FB0D3D4E-17CE-4F9F-A6A3-0F120922F0D8}" type="pres">
      <dgm:prSet presAssocID="{E1ECBC51-53BB-4742-88BA-995D7087F2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8EC19C-8A6E-4AC1-AC23-5FBAACC28224}" type="pres">
      <dgm:prSet presAssocID="{E1ECBC51-53BB-4742-88BA-995D7087F233}" presName="spaceRect" presStyleCnt="0"/>
      <dgm:spPr/>
    </dgm:pt>
    <dgm:pt modelId="{2270566F-2175-4BBF-A242-B6364A312322}" type="pres">
      <dgm:prSet presAssocID="{E1ECBC51-53BB-4742-88BA-995D7087F233}" presName="parTx" presStyleLbl="revTx" presStyleIdx="2" presStyleCnt="4">
        <dgm:presLayoutVars>
          <dgm:chMax val="0"/>
          <dgm:chPref val="0"/>
        </dgm:presLayoutVars>
      </dgm:prSet>
      <dgm:spPr/>
    </dgm:pt>
    <dgm:pt modelId="{ADA9CCF2-65C4-48ED-92D0-E12D84A9ACAE}" type="pres">
      <dgm:prSet presAssocID="{E1ECBC51-53BB-4742-88BA-995D7087F233}" presName="desTx" presStyleLbl="revTx" presStyleIdx="3" presStyleCnt="4">
        <dgm:presLayoutVars/>
      </dgm:prSet>
      <dgm:spPr/>
    </dgm:pt>
  </dgm:ptLst>
  <dgm:cxnLst>
    <dgm:cxn modelId="{DAD45715-5D60-CB4A-AE11-037AF041ED2B}" type="presOf" srcId="{AB5AD5B9-CFA7-4A9D-B90D-BCAB0B173DFB}" destId="{ADA9CCF2-65C4-48ED-92D0-E12D84A9ACAE}" srcOrd="0" destOrd="0" presId="urn:microsoft.com/office/officeart/2018/2/layout/IconVerticalSolidList"/>
    <dgm:cxn modelId="{34CDD429-1940-4CB7-B7AF-710C180950BA}" srcId="{55F81D58-539D-4F7F-91C2-7306F78B1A06}" destId="{3F5E8C9D-3372-4CFC-96B9-75614D4ECF04}" srcOrd="1" destOrd="0" parTransId="{84256C60-575B-46B6-B10C-FCC5D1FB4AB3}" sibTransId="{082C06C6-48D4-43FF-B61C-48E1B5EAF442}"/>
    <dgm:cxn modelId="{96C8C33D-2128-BE4A-951A-26951CCFD8D6}" type="presOf" srcId="{3F5E8C9D-3372-4CFC-96B9-75614D4ECF04}" destId="{197321F3-F0B6-4A79-8A37-A6FD673FE980}" srcOrd="0" destOrd="0" presId="urn:microsoft.com/office/officeart/2018/2/layout/IconVerticalSolidList"/>
    <dgm:cxn modelId="{B5472B46-9660-4FED-99DC-4D2A19929AC2}" srcId="{E1ECBC51-53BB-4742-88BA-995D7087F233}" destId="{AB5AD5B9-CFA7-4A9D-B90D-BCAB0B173DFB}" srcOrd="0" destOrd="0" parTransId="{A458B3AD-8C34-49A8-9054-03880AB17D0B}" sibTransId="{402CA9CC-B9E0-4049-832C-C206C73D459A}"/>
    <dgm:cxn modelId="{AAEAA94A-9124-9D4A-8921-1BC6F4F1368A}" type="presOf" srcId="{E1ECBC51-53BB-4742-88BA-995D7087F233}" destId="{2270566F-2175-4BBF-A242-B6364A312322}" srcOrd="0" destOrd="0" presId="urn:microsoft.com/office/officeart/2018/2/layout/IconVerticalSolidList"/>
    <dgm:cxn modelId="{2DF5DC61-CE63-499D-AEEA-71CE703E0429}" srcId="{55F81D58-539D-4F7F-91C2-7306F78B1A06}" destId="{E1ECBC51-53BB-4742-88BA-995D7087F233}" srcOrd="2" destOrd="0" parTransId="{4D606642-6224-4142-9D6E-328CE3B49AF3}" sibTransId="{30AE4052-E4F1-420A-AEC6-85D09DD73A25}"/>
    <dgm:cxn modelId="{1781F8BA-B99E-504A-AEAA-48F21717EBC6}" type="presOf" srcId="{515659F6-157D-4A6B-B983-8B82943D5672}" destId="{D7336314-9690-4005-BA76-95345A3BDBEA}" srcOrd="0" destOrd="0" presId="urn:microsoft.com/office/officeart/2018/2/layout/IconVerticalSolidList"/>
    <dgm:cxn modelId="{9FB34FCF-D5FA-BC45-BE0D-9E8F2B99EB2E}" type="presOf" srcId="{55F81D58-539D-4F7F-91C2-7306F78B1A06}" destId="{6C20D590-F028-44A4-B6EB-5874EB1040AB}" srcOrd="0" destOrd="0" presId="urn:microsoft.com/office/officeart/2018/2/layout/IconVerticalSolidList"/>
    <dgm:cxn modelId="{7FA71BFD-500F-4063-9E87-55BE09B30FBC}" srcId="{55F81D58-539D-4F7F-91C2-7306F78B1A06}" destId="{515659F6-157D-4A6B-B983-8B82943D5672}" srcOrd="0" destOrd="0" parTransId="{3C7E90E1-C329-476F-A522-71A06C902D70}" sibTransId="{8742D5DB-634D-4F2B-AF22-5E0E7B072152}"/>
    <dgm:cxn modelId="{96B5A9B5-D521-9C4A-BC70-ACF0787E98EE}" type="presParOf" srcId="{6C20D590-F028-44A4-B6EB-5874EB1040AB}" destId="{F6CB728A-AB50-4BE0-BF34-173F4C4F5412}" srcOrd="0" destOrd="0" presId="urn:microsoft.com/office/officeart/2018/2/layout/IconVerticalSolidList"/>
    <dgm:cxn modelId="{29E7525E-7E8B-AA4C-BFF1-D9687C48EC85}" type="presParOf" srcId="{F6CB728A-AB50-4BE0-BF34-173F4C4F5412}" destId="{9EF406F5-70A3-4781-BED1-10EED15DFF0D}" srcOrd="0" destOrd="0" presId="urn:microsoft.com/office/officeart/2018/2/layout/IconVerticalSolidList"/>
    <dgm:cxn modelId="{7AA1734B-6579-C645-A4BF-0CD30391D058}" type="presParOf" srcId="{F6CB728A-AB50-4BE0-BF34-173F4C4F5412}" destId="{C8A24EDC-3146-4A87-9EEB-7BE6BF69CA40}" srcOrd="1" destOrd="0" presId="urn:microsoft.com/office/officeart/2018/2/layout/IconVerticalSolidList"/>
    <dgm:cxn modelId="{0CB352B9-85E5-6D43-B4C1-CC663E2DCA98}" type="presParOf" srcId="{F6CB728A-AB50-4BE0-BF34-173F4C4F5412}" destId="{1D0FBC0D-ED91-4B97-8B40-3E1B3A56B82C}" srcOrd="2" destOrd="0" presId="urn:microsoft.com/office/officeart/2018/2/layout/IconVerticalSolidList"/>
    <dgm:cxn modelId="{FFC44BC4-EEBA-3D45-A091-A568CC89A23B}" type="presParOf" srcId="{F6CB728A-AB50-4BE0-BF34-173F4C4F5412}" destId="{D7336314-9690-4005-BA76-95345A3BDBEA}" srcOrd="3" destOrd="0" presId="urn:microsoft.com/office/officeart/2018/2/layout/IconVerticalSolidList"/>
    <dgm:cxn modelId="{8A46C1E4-2181-4C48-8FDF-2A9191A20CE8}" type="presParOf" srcId="{6C20D590-F028-44A4-B6EB-5874EB1040AB}" destId="{C40D4027-4057-4DA0-A997-2FBD8179C66D}" srcOrd="1" destOrd="0" presId="urn:microsoft.com/office/officeart/2018/2/layout/IconVerticalSolidList"/>
    <dgm:cxn modelId="{8B241269-D319-A54E-80B2-C1446FBD351D}" type="presParOf" srcId="{6C20D590-F028-44A4-B6EB-5874EB1040AB}" destId="{D9136700-7250-4E12-86D6-7C787EB537C9}" srcOrd="2" destOrd="0" presId="urn:microsoft.com/office/officeart/2018/2/layout/IconVerticalSolidList"/>
    <dgm:cxn modelId="{4749EA4F-BFCB-4449-B348-C7E8DD6FA3C2}" type="presParOf" srcId="{D9136700-7250-4E12-86D6-7C787EB537C9}" destId="{B5C5388B-8B63-44B4-970B-08D3524987B7}" srcOrd="0" destOrd="0" presId="urn:microsoft.com/office/officeart/2018/2/layout/IconVerticalSolidList"/>
    <dgm:cxn modelId="{DA311C77-07C7-4A45-90B9-B916215E6481}" type="presParOf" srcId="{D9136700-7250-4E12-86D6-7C787EB537C9}" destId="{873372AF-01DD-4E12-9998-020B64548ABC}" srcOrd="1" destOrd="0" presId="urn:microsoft.com/office/officeart/2018/2/layout/IconVerticalSolidList"/>
    <dgm:cxn modelId="{58F1FDD1-3A75-8B49-8209-7D2A76F5EE60}" type="presParOf" srcId="{D9136700-7250-4E12-86D6-7C787EB537C9}" destId="{A8DEF3C4-76E0-47AC-BB32-E97DCAB6B9B5}" srcOrd="2" destOrd="0" presId="urn:microsoft.com/office/officeart/2018/2/layout/IconVerticalSolidList"/>
    <dgm:cxn modelId="{53B271ED-501A-D84F-ABA3-23B7B5406C71}" type="presParOf" srcId="{D9136700-7250-4E12-86D6-7C787EB537C9}" destId="{197321F3-F0B6-4A79-8A37-A6FD673FE980}" srcOrd="3" destOrd="0" presId="urn:microsoft.com/office/officeart/2018/2/layout/IconVerticalSolidList"/>
    <dgm:cxn modelId="{7EA49CA2-C849-9C46-A603-45B3F1E6E1D1}" type="presParOf" srcId="{6C20D590-F028-44A4-B6EB-5874EB1040AB}" destId="{F8C2D11D-107F-4EF0-9597-D23480EE4B15}" srcOrd="3" destOrd="0" presId="urn:microsoft.com/office/officeart/2018/2/layout/IconVerticalSolidList"/>
    <dgm:cxn modelId="{AA701BC7-2631-0142-9852-806E2BC57A52}" type="presParOf" srcId="{6C20D590-F028-44A4-B6EB-5874EB1040AB}" destId="{5C8C7A90-5BA7-4752-A4F7-D612FC6ACC68}" srcOrd="4" destOrd="0" presId="urn:microsoft.com/office/officeart/2018/2/layout/IconVerticalSolidList"/>
    <dgm:cxn modelId="{AAA1F994-5792-1445-AEC6-DACC0C508D76}" type="presParOf" srcId="{5C8C7A90-5BA7-4752-A4F7-D612FC6ACC68}" destId="{53DEA00C-5327-410B-A2D0-86A763FEA5D0}" srcOrd="0" destOrd="0" presId="urn:microsoft.com/office/officeart/2018/2/layout/IconVerticalSolidList"/>
    <dgm:cxn modelId="{FFD27279-75FA-DD46-9C9E-807A1B050049}" type="presParOf" srcId="{5C8C7A90-5BA7-4752-A4F7-D612FC6ACC68}" destId="{FB0D3D4E-17CE-4F9F-A6A3-0F120922F0D8}" srcOrd="1" destOrd="0" presId="urn:microsoft.com/office/officeart/2018/2/layout/IconVerticalSolidList"/>
    <dgm:cxn modelId="{82E224E8-AB75-4443-92E7-2243A5F93918}" type="presParOf" srcId="{5C8C7A90-5BA7-4752-A4F7-D612FC6ACC68}" destId="{688EC19C-8A6E-4AC1-AC23-5FBAACC28224}" srcOrd="2" destOrd="0" presId="urn:microsoft.com/office/officeart/2018/2/layout/IconVerticalSolidList"/>
    <dgm:cxn modelId="{35F0BFA7-5296-3942-914C-CD401CBC4D45}" type="presParOf" srcId="{5C8C7A90-5BA7-4752-A4F7-D612FC6ACC68}" destId="{2270566F-2175-4BBF-A242-B6364A312322}" srcOrd="3" destOrd="0" presId="urn:microsoft.com/office/officeart/2018/2/layout/IconVerticalSolidList"/>
    <dgm:cxn modelId="{0EFD8349-F58A-D44E-BF2C-59CBBAFCB122}" type="presParOf" srcId="{5C8C7A90-5BA7-4752-A4F7-D612FC6ACC68}" destId="{ADA9CCF2-65C4-48ED-92D0-E12D84A9ACA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AE00D6-CB59-403D-84E0-A37E314022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F7305-1686-444E-80C0-5F2012C5C9A1}">
      <dgm:prSet/>
      <dgm:spPr>
        <a:gradFill flip="none" rotWithShape="1">
          <a:gsLst>
            <a:gs pos="0">
              <a:srgbClr val="8AC6E7">
                <a:lumMod val="77000"/>
                <a:lumOff val="23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</dgm:spPr>
      <dgm:t>
        <a:bodyPr/>
        <a:lstStyle/>
        <a:p>
          <a:r>
            <a:rPr lang="en-US"/>
            <a:t>Basement vs. No Basement</a:t>
          </a:r>
        </a:p>
      </dgm:t>
    </dgm:pt>
    <dgm:pt modelId="{45FA6BEC-4B2B-4F96-87D9-3D9FBA1DCEAB}" type="parTrans" cxnId="{A7BBE984-EBED-4C3A-B869-8AAA0E549BDC}">
      <dgm:prSet/>
      <dgm:spPr/>
      <dgm:t>
        <a:bodyPr/>
        <a:lstStyle/>
        <a:p>
          <a:endParaRPr lang="en-US"/>
        </a:p>
      </dgm:t>
    </dgm:pt>
    <dgm:pt modelId="{C86CD7C5-A372-4D78-B092-791EEC2988B4}" type="sibTrans" cxnId="{A7BBE984-EBED-4C3A-B869-8AAA0E549BDC}">
      <dgm:prSet/>
      <dgm:spPr/>
      <dgm:t>
        <a:bodyPr/>
        <a:lstStyle/>
        <a:p>
          <a:endParaRPr lang="en-US"/>
        </a:p>
      </dgm:t>
    </dgm:pt>
    <dgm:pt modelId="{0F27B1C8-B3F2-4DDE-918E-1EAF0863C918}">
      <dgm:prSet/>
      <dgm:spPr>
        <a:gradFill flip="none" rotWithShape="1">
          <a:gsLst>
            <a:gs pos="0">
              <a:srgbClr val="8AC6E7">
                <a:lumMod val="77000"/>
                <a:lumOff val="23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</dgm:spPr>
      <dgm:t>
        <a:bodyPr/>
        <a:lstStyle/>
        <a:p>
          <a:r>
            <a:rPr lang="en-US"/>
            <a:t>Exposure vs. Minimum to No Exposure</a:t>
          </a:r>
        </a:p>
      </dgm:t>
    </dgm:pt>
    <dgm:pt modelId="{1BAD09A1-1320-4613-A903-1EF69FFDA090}" type="parTrans" cxnId="{F6FCDD59-D5DD-4352-811C-9765B38CB34C}">
      <dgm:prSet/>
      <dgm:spPr/>
      <dgm:t>
        <a:bodyPr/>
        <a:lstStyle/>
        <a:p>
          <a:endParaRPr lang="en-US"/>
        </a:p>
      </dgm:t>
    </dgm:pt>
    <dgm:pt modelId="{C77D57C2-4C2B-4BBA-9261-02E0D660DCA6}" type="sibTrans" cxnId="{F6FCDD59-D5DD-4352-811C-9765B38CB34C}">
      <dgm:prSet/>
      <dgm:spPr/>
      <dgm:t>
        <a:bodyPr/>
        <a:lstStyle/>
        <a:p>
          <a:endParaRPr lang="en-US"/>
        </a:p>
      </dgm:t>
    </dgm:pt>
    <dgm:pt modelId="{4984FAD7-0D92-4226-A700-0CDA6D25C2D1}">
      <dgm:prSet/>
      <dgm:spPr/>
      <dgm:t>
        <a:bodyPr/>
        <a:lstStyle/>
        <a:p>
          <a:r>
            <a:rPr lang="en-US"/>
            <a:t>Refers to walkout or garden level walls</a:t>
          </a:r>
        </a:p>
      </dgm:t>
    </dgm:pt>
    <dgm:pt modelId="{DC467E1E-EA4A-465F-904D-1B41195E10C9}" type="parTrans" cxnId="{86B4C83E-DB88-46DE-A67F-89B8A075BA8F}">
      <dgm:prSet/>
      <dgm:spPr/>
      <dgm:t>
        <a:bodyPr/>
        <a:lstStyle/>
        <a:p>
          <a:endParaRPr lang="en-US"/>
        </a:p>
      </dgm:t>
    </dgm:pt>
    <dgm:pt modelId="{C9F2340F-46B8-41FB-A499-4BBBDD5C8865}" type="sibTrans" cxnId="{86B4C83E-DB88-46DE-A67F-89B8A075BA8F}">
      <dgm:prSet/>
      <dgm:spPr/>
      <dgm:t>
        <a:bodyPr/>
        <a:lstStyle/>
        <a:p>
          <a:endParaRPr lang="en-US"/>
        </a:p>
      </dgm:t>
    </dgm:pt>
    <dgm:pt modelId="{14D18B56-D746-49CA-8C01-9990835F398B}">
      <dgm:prSet/>
      <dgm:spPr>
        <a:gradFill flip="none" rotWithShape="1">
          <a:gsLst>
            <a:gs pos="0">
              <a:srgbClr val="8AC6E7">
                <a:lumMod val="77000"/>
                <a:lumOff val="23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</dgm:spPr>
      <dgm:t>
        <a:bodyPr/>
        <a:lstStyle/>
        <a:p>
          <a:r>
            <a:rPr lang="en-US"/>
            <a:t>Finished vs. Unfinished</a:t>
          </a:r>
        </a:p>
      </dgm:t>
    </dgm:pt>
    <dgm:pt modelId="{27FB014C-E043-4BBE-A42B-82B3A11B13AD}" type="parTrans" cxnId="{623C8EDD-13DA-4AC7-A97E-7FE9D6A5B63F}">
      <dgm:prSet/>
      <dgm:spPr/>
      <dgm:t>
        <a:bodyPr/>
        <a:lstStyle/>
        <a:p>
          <a:endParaRPr lang="en-US"/>
        </a:p>
      </dgm:t>
    </dgm:pt>
    <dgm:pt modelId="{19512D83-DCE0-43A4-8F26-6C5F5A6C2DF0}" type="sibTrans" cxnId="{623C8EDD-13DA-4AC7-A97E-7FE9D6A5B63F}">
      <dgm:prSet/>
      <dgm:spPr/>
      <dgm:t>
        <a:bodyPr/>
        <a:lstStyle/>
        <a:p>
          <a:endParaRPr lang="en-US"/>
        </a:p>
      </dgm:t>
    </dgm:pt>
    <dgm:pt modelId="{446CA528-66FD-D942-A037-458199F0A03D}" type="pres">
      <dgm:prSet presAssocID="{F0AE00D6-CB59-403D-84E0-A37E3140226E}" presName="linear" presStyleCnt="0">
        <dgm:presLayoutVars>
          <dgm:dir/>
          <dgm:animLvl val="lvl"/>
          <dgm:resizeHandles val="exact"/>
        </dgm:presLayoutVars>
      </dgm:prSet>
      <dgm:spPr/>
    </dgm:pt>
    <dgm:pt modelId="{0D133FBA-076A-DF4C-ABB7-9CA953A3FC17}" type="pres">
      <dgm:prSet presAssocID="{A2AF7305-1686-444E-80C0-5F2012C5C9A1}" presName="parentLin" presStyleCnt="0"/>
      <dgm:spPr/>
    </dgm:pt>
    <dgm:pt modelId="{E25198EF-6CF4-C049-BD07-227FEFED12C3}" type="pres">
      <dgm:prSet presAssocID="{A2AF7305-1686-444E-80C0-5F2012C5C9A1}" presName="parentLeftMargin" presStyleLbl="node1" presStyleIdx="0" presStyleCnt="3"/>
      <dgm:spPr/>
    </dgm:pt>
    <dgm:pt modelId="{BC02DB04-835E-5D42-B464-668FD096C21F}" type="pres">
      <dgm:prSet presAssocID="{A2AF7305-1686-444E-80C0-5F2012C5C9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82B8C6-3D33-1644-8D6B-716335CE5F72}" type="pres">
      <dgm:prSet presAssocID="{A2AF7305-1686-444E-80C0-5F2012C5C9A1}" presName="negativeSpace" presStyleCnt="0"/>
      <dgm:spPr/>
    </dgm:pt>
    <dgm:pt modelId="{E328673F-F05B-6945-B567-B8CD94EFD4E9}" type="pres">
      <dgm:prSet presAssocID="{A2AF7305-1686-444E-80C0-5F2012C5C9A1}" presName="childText" presStyleLbl="conFgAcc1" presStyleIdx="0" presStyleCnt="3">
        <dgm:presLayoutVars>
          <dgm:bulletEnabled val="1"/>
        </dgm:presLayoutVars>
      </dgm:prSet>
      <dgm:spPr/>
    </dgm:pt>
    <dgm:pt modelId="{4991AF15-D663-AD44-AC0B-E80BFA16619F}" type="pres">
      <dgm:prSet presAssocID="{C86CD7C5-A372-4D78-B092-791EEC2988B4}" presName="spaceBetweenRectangles" presStyleCnt="0"/>
      <dgm:spPr/>
    </dgm:pt>
    <dgm:pt modelId="{A80606D7-C8BC-E940-947C-DE94A6323BFC}" type="pres">
      <dgm:prSet presAssocID="{0F27B1C8-B3F2-4DDE-918E-1EAF0863C918}" presName="parentLin" presStyleCnt="0"/>
      <dgm:spPr/>
    </dgm:pt>
    <dgm:pt modelId="{D8ACC7AE-2B2C-5643-AA04-39774BE64FAA}" type="pres">
      <dgm:prSet presAssocID="{0F27B1C8-B3F2-4DDE-918E-1EAF0863C918}" presName="parentLeftMargin" presStyleLbl="node1" presStyleIdx="0" presStyleCnt="3"/>
      <dgm:spPr/>
    </dgm:pt>
    <dgm:pt modelId="{DB3A8A73-C0FB-8242-9BA2-92810C36812B}" type="pres">
      <dgm:prSet presAssocID="{0F27B1C8-B3F2-4DDE-918E-1EAF0863C9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490085-7C77-DF4F-8B6E-F4343EECFDA2}" type="pres">
      <dgm:prSet presAssocID="{0F27B1C8-B3F2-4DDE-918E-1EAF0863C918}" presName="negativeSpace" presStyleCnt="0"/>
      <dgm:spPr/>
    </dgm:pt>
    <dgm:pt modelId="{E1D627B2-800D-414E-BE19-0977E9FE92ED}" type="pres">
      <dgm:prSet presAssocID="{0F27B1C8-B3F2-4DDE-918E-1EAF0863C918}" presName="childText" presStyleLbl="conFgAcc1" presStyleIdx="1" presStyleCnt="3">
        <dgm:presLayoutVars>
          <dgm:bulletEnabled val="1"/>
        </dgm:presLayoutVars>
      </dgm:prSet>
      <dgm:spPr/>
    </dgm:pt>
    <dgm:pt modelId="{99985209-02EC-AD41-A71F-0D789E232DA7}" type="pres">
      <dgm:prSet presAssocID="{C77D57C2-4C2B-4BBA-9261-02E0D660DCA6}" presName="spaceBetweenRectangles" presStyleCnt="0"/>
      <dgm:spPr/>
    </dgm:pt>
    <dgm:pt modelId="{CF9B95B1-57E9-4544-ABCE-C77807CE4AEB}" type="pres">
      <dgm:prSet presAssocID="{14D18B56-D746-49CA-8C01-9990835F398B}" presName="parentLin" presStyleCnt="0"/>
      <dgm:spPr/>
    </dgm:pt>
    <dgm:pt modelId="{91C3E624-B4DA-B346-B7DD-CC91302DA06F}" type="pres">
      <dgm:prSet presAssocID="{14D18B56-D746-49CA-8C01-9990835F398B}" presName="parentLeftMargin" presStyleLbl="node1" presStyleIdx="1" presStyleCnt="3"/>
      <dgm:spPr/>
    </dgm:pt>
    <dgm:pt modelId="{A6A8D589-CC55-8143-B89B-4884DBFDAAE7}" type="pres">
      <dgm:prSet presAssocID="{14D18B56-D746-49CA-8C01-9990835F39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C8094FA-E46F-9E4C-99DA-A68626B9FC1E}" type="pres">
      <dgm:prSet presAssocID="{14D18B56-D746-49CA-8C01-9990835F398B}" presName="negativeSpace" presStyleCnt="0"/>
      <dgm:spPr/>
    </dgm:pt>
    <dgm:pt modelId="{69AA49D6-0718-D244-9649-EFB67B1BF7D9}" type="pres">
      <dgm:prSet presAssocID="{14D18B56-D746-49CA-8C01-9990835F39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D85A12-5C15-7E44-80A2-FDC5715358B3}" type="presOf" srcId="{4984FAD7-0D92-4226-A700-0CDA6D25C2D1}" destId="{E1D627B2-800D-414E-BE19-0977E9FE92ED}" srcOrd="0" destOrd="0" presId="urn:microsoft.com/office/officeart/2005/8/layout/list1"/>
    <dgm:cxn modelId="{86B4C83E-DB88-46DE-A67F-89B8A075BA8F}" srcId="{0F27B1C8-B3F2-4DDE-918E-1EAF0863C918}" destId="{4984FAD7-0D92-4226-A700-0CDA6D25C2D1}" srcOrd="0" destOrd="0" parTransId="{DC467E1E-EA4A-465F-904D-1B41195E10C9}" sibTransId="{C9F2340F-46B8-41FB-A499-4BBBDD5C8865}"/>
    <dgm:cxn modelId="{C6B63E4F-D0D4-474C-BEC3-31D6C03193E4}" type="presOf" srcId="{0F27B1C8-B3F2-4DDE-918E-1EAF0863C918}" destId="{DB3A8A73-C0FB-8242-9BA2-92810C36812B}" srcOrd="1" destOrd="0" presId="urn:microsoft.com/office/officeart/2005/8/layout/list1"/>
    <dgm:cxn modelId="{F6FCDD59-D5DD-4352-811C-9765B38CB34C}" srcId="{F0AE00D6-CB59-403D-84E0-A37E3140226E}" destId="{0F27B1C8-B3F2-4DDE-918E-1EAF0863C918}" srcOrd="1" destOrd="0" parTransId="{1BAD09A1-1320-4613-A903-1EF69FFDA090}" sibTransId="{C77D57C2-4C2B-4BBA-9261-02E0D660DCA6}"/>
    <dgm:cxn modelId="{5DF0F560-AD8F-D842-8712-486755EE91CF}" type="presOf" srcId="{14D18B56-D746-49CA-8C01-9990835F398B}" destId="{A6A8D589-CC55-8143-B89B-4884DBFDAAE7}" srcOrd="1" destOrd="0" presId="urn:microsoft.com/office/officeart/2005/8/layout/list1"/>
    <dgm:cxn modelId="{036F7F67-E55F-FB4B-9D55-C89630153A74}" type="presOf" srcId="{A2AF7305-1686-444E-80C0-5F2012C5C9A1}" destId="{E25198EF-6CF4-C049-BD07-227FEFED12C3}" srcOrd="0" destOrd="0" presId="urn:microsoft.com/office/officeart/2005/8/layout/list1"/>
    <dgm:cxn modelId="{A7BBE984-EBED-4C3A-B869-8AAA0E549BDC}" srcId="{F0AE00D6-CB59-403D-84E0-A37E3140226E}" destId="{A2AF7305-1686-444E-80C0-5F2012C5C9A1}" srcOrd="0" destOrd="0" parTransId="{45FA6BEC-4B2B-4F96-87D9-3D9FBA1DCEAB}" sibTransId="{C86CD7C5-A372-4D78-B092-791EEC2988B4}"/>
    <dgm:cxn modelId="{8CF19B85-9F70-AF47-8724-9F3AE2BB3F0C}" type="presOf" srcId="{F0AE00D6-CB59-403D-84E0-A37E3140226E}" destId="{446CA528-66FD-D942-A037-458199F0A03D}" srcOrd="0" destOrd="0" presId="urn:microsoft.com/office/officeart/2005/8/layout/list1"/>
    <dgm:cxn modelId="{4EDC8E89-F747-2B4C-8EBD-CE115DD4D3D0}" type="presOf" srcId="{14D18B56-D746-49CA-8C01-9990835F398B}" destId="{91C3E624-B4DA-B346-B7DD-CC91302DA06F}" srcOrd="0" destOrd="0" presId="urn:microsoft.com/office/officeart/2005/8/layout/list1"/>
    <dgm:cxn modelId="{623C8EDD-13DA-4AC7-A97E-7FE9D6A5B63F}" srcId="{F0AE00D6-CB59-403D-84E0-A37E3140226E}" destId="{14D18B56-D746-49CA-8C01-9990835F398B}" srcOrd="2" destOrd="0" parTransId="{27FB014C-E043-4BBE-A42B-82B3A11B13AD}" sibTransId="{19512D83-DCE0-43A4-8F26-6C5F5A6C2DF0}"/>
    <dgm:cxn modelId="{6C0DB5ED-A265-0442-8668-3E0B36FC92BC}" type="presOf" srcId="{A2AF7305-1686-444E-80C0-5F2012C5C9A1}" destId="{BC02DB04-835E-5D42-B464-668FD096C21F}" srcOrd="1" destOrd="0" presId="urn:microsoft.com/office/officeart/2005/8/layout/list1"/>
    <dgm:cxn modelId="{B178C7F6-2759-F048-B9D0-70FC3BE41DED}" type="presOf" srcId="{0F27B1C8-B3F2-4DDE-918E-1EAF0863C918}" destId="{D8ACC7AE-2B2C-5643-AA04-39774BE64FAA}" srcOrd="0" destOrd="0" presId="urn:microsoft.com/office/officeart/2005/8/layout/list1"/>
    <dgm:cxn modelId="{A0145A73-CED4-8140-A477-48F286032E81}" type="presParOf" srcId="{446CA528-66FD-D942-A037-458199F0A03D}" destId="{0D133FBA-076A-DF4C-ABB7-9CA953A3FC17}" srcOrd="0" destOrd="0" presId="urn:microsoft.com/office/officeart/2005/8/layout/list1"/>
    <dgm:cxn modelId="{BA159A22-669A-7F4C-8A8B-08A9EEC97620}" type="presParOf" srcId="{0D133FBA-076A-DF4C-ABB7-9CA953A3FC17}" destId="{E25198EF-6CF4-C049-BD07-227FEFED12C3}" srcOrd="0" destOrd="0" presId="urn:microsoft.com/office/officeart/2005/8/layout/list1"/>
    <dgm:cxn modelId="{8C10E692-7C7A-4B41-B32B-44378A63B524}" type="presParOf" srcId="{0D133FBA-076A-DF4C-ABB7-9CA953A3FC17}" destId="{BC02DB04-835E-5D42-B464-668FD096C21F}" srcOrd="1" destOrd="0" presId="urn:microsoft.com/office/officeart/2005/8/layout/list1"/>
    <dgm:cxn modelId="{D265D7FE-348D-0046-9C9B-10F21974E001}" type="presParOf" srcId="{446CA528-66FD-D942-A037-458199F0A03D}" destId="{B182B8C6-3D33-1644-8D6B-716335CE5F72}" srcOrd="1" destOrd="0" presId="urn:microsoft.com/office/officeart/2005/8/layout/list1"/>
    <dgm:cxn modelId="{A5F423B1-385F-934D-82F6-8D5CF2DADDD4}" type="presParOf" srcId="{446CA528-66FD-D942-A037-458199F0A03D}" destId="{E328673F-F05B-6945-B567-B8CD94EFD4E9}" srcOrd="2" destOrd="0" presId="urn:microsoft.com/office/officeart/2005/8/layout/list1"/>
    <dgm:cxn modelId="{CD63BE75-B0FF-004B-86B8-41645F616EAB}" type="presParOf" srcId="{446CA528-66FD-D942-A037-458199F0A03D}" destId="{4991AF15-D663-AD44-AC0B-E80BFA16619F}" srcOrd="3" destOrd="0" presId="urn:microsoft.com/office/officeart/2005/8/layout/list1"/>
    <dgm:cxn modelId="{E4D0F65A-CBB7-AB4A-B6CA-6D238EF1F5A2}" type="presParOf" srcId="{446CA528-66FD-D942-A037-458199F0A03D}" destId="{A80606D7-C8BC-E940-947C-DE94A6323BFC}" srcOrd="4" destOrd="0" presId="urn:microsoft.com/office/officeart/2005/8/layout/list1"/>
    <dgm:cxn modelId="{220FC36F-F56F-BF4D-AC93-E0DEB1D3A272}" type="presParOf" srcId="{A80606D7-C8BC-E940-947C-DE94A6323BFC}" destId="{D8ACC7AE-2B2C-5643-AA04-39774BE64FAA}" srcOrd="0" destOrd="0" presId="urn:microsoft.com/office/officeart/2005/8/layout/list1"/>
    <dgm:cxn modelId="{D2E78BA0-94E7-F64E-95C6-3D67150B8564}" type="presParOf" srcId="{A80606D7-C8BC-E940-947C-DE94A6323BFC}" destId="{DB3A8A73-C0FB-8242-9BA2-92810C36812B}" srcOrd="1" destOrd="0" presId="urn:microsoft.com/office/officeart/2005/8/layout/list1"/>
    <dgm:cxn modelId="{FAB4D1BF-C2B2-7B41-AD18-D105B450F6FB}" type="presParOf" srcId="{446CA528-66FD-D942-A037-458199F0A03D}" destId="{72490085-7C77-DF4F-8B6E-F4343EECFDA2}" srcOrd="5" destOrd="0" presId="urn:microsoft.com/office/officeart/2005/8/layout/list1"/>
    <dgm:cxn modelId="{12C05174-26A6-7945-BDFA-F891EA4E715F}" type="presParOf" srcId="{446CA528-66FD-D942-A037-458199F0A03D}" destId="{E1D627B2-800D-414E-BE19-0977E9FE92ED}" srcOrd="6" destOrd="0" presId="urn:microsoft.com/office/officeart/2005/8/layout/list1"/>
    <dgm:cxn modelId="{4681E969-ADD5-2F47-8D25-E8C647398C9B}" type="presParOf" srcId="{446CA528-66FD-D942-A037-458199F0A03D}" destId="{99985209-02EC-AD41-A71F-0D789E232DA7}" srcOrd="7" destOrd="0" presId="urn:microsoft.com/office/officeart/2005/8/layout/list1"/>
    <dgm:cxn modelId="{3D25E50F-838B-0E48-852B-E84DEC640EDC}" type="presParOf" srcId="{446CA528-66FD-D942-A037-458199F0A03D}" destId="{CF9B95B1-57E9-4544-ABCE-C77807CE4AEB}" srcOrd="8" destOrd="0" presId="urn:microsoft.com/office/officeart/2005/8/layout/list1"/>
    <dgm:cxn modelId="{0A4FD7AD-6C69-0D46-9B95-2C117D6BD509}" type="presParOf" srcId="{CF9B95B1-57E9-4544-ABCE-C77807CE4AEB}" destId="{91C3E624-B4DA-B346-B7DD-CC91302DA06F}" srcOrd="0" destOrd="0" presId="urn:microsoft.com/office/officeart/2005/8/layout/list1"/>
    <dgm:cxn modelId="{4FF173BC-811C-6D4A-B433-F3803BC6D144}" type="presParOf" srcId="{CF9B95B1-57E9-4544-ABCE-C77807CE4AEB}" destId="{A6A8D589-CC55-8143-B89B-4884DBFDAAE7}" srcOrd="1" destOrd="0" presId="urn:microsoft.com/office/officeart/2005/8/layout/list1"/>
    <dgm:cxn modelId="{91D8CF80-4D05-F645-8C2B-C4E292642709}" type="presParOf" srcId="{446CA528-66FD-D942-A037-458199F0A03D}" destId="{DC8094FA-E46F-9E4C-99DA-A68626B9FC1E}" srcOrd="9" destOrd="0" presId="urn:microsoft.com/office/officeart/2005/8/layout/list1"/>
    <dgm:cxn modelId="{69FAAA0D-AB22-1444-88EE-9137667608A4}" type="presParOf" srcId="{446CA528-66FD-D942-A037-458199F0A03D}" destId="{69AA49D6-0718-D244-9649-EFB67B1BF7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AE14A4-6109-4BC8-971B-B37D121C5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C194F1-926A-4B7D-B111-7BDD5167B174}">
      <dgm:prSet/>
      <dgm:spPr>
        <a:gradFill flip="none" rotWithShape="1">
          <a:gsLst>
            <a:gs pos="0">
              <a:srgbClr val="8AC6E7">
                <a:lumMod val="64000"/>
                <a:lumOff val="36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Basements have a statistically significant impact on sale price</a:t>
          </a:r>
        </a:p>
      </dgm:t>
    </dgm:pt>
    <dgm:pt modelId="{8CCC55AA-20D6-4052-BA98-97542474A91A}" type="parTrans" cxnId="{0996FB63-CA01-448F-AAD0-62D09FDC0C5A}">
      <dgm:prSet/>
      <dgm:spPr/>
      <dgm:t>
        <a:bodyPr/>
        <a:lstStyle/>
        <a:p>
          <a:endParaRPr lang="en-US"/>
        </a:p>
      </dgm:t>
    </dgm:pt>
    <dgm:pt modelId="{3D64E08F-A556-441A-9632-8372EC19628C}" type="sibTrans" cxnId="{0996FB63-CA01-448F-AAD0-62D09FDC0C5A}">
      <dgm:prSet/>
      <dgm:spPr/>
      <dgm:t>
        <a:bodyPr/>
        <a:lstStyle/>
        <a:p>
          <a:endParaRPr lang="en-US"/>
        </a:p>
      </dgm:t>
    </dgm:pt>
    <dgm:pt modelId="{66AD0720-1E03-4A10-B9ED-106E3505E066}">
      <dgm:prSet/>
      <dgm:spPr>
        <a:gradFill flip="none" rotWithShape="1">
          <a:gsLst>
            <a:gs pos="0">
              <a:srgbClr val="8AC6E7">
                <a:lumMod val="64000"/>
                <a:lumOff val="36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Factors to look for when investing in a house:</a:t>
          </a:r>
        </a:p>
      </dgm:t>
    </dgm:pt>
    <dgm:pt modelId="{C3B720D5-A55A-4F6C-860C-B3DD1DDA5E3B}" type="parTrans" cxnId="{12D0AA8C-6EF6-411E-8567-535FE04540F1}">
      <dgm:prSet/>
      <dgm:spPr/>
      <dgm:t>
        <a:bodyPr/>
        <a:lstStyle/>
        <a:p>
          <a:endParaRPr lang="en-US"/>
        </a:p>
      </dgm:t>
    </dgm:pt>
    <dgm:pt modelId="{5F04D386-6F86-4C31-ADE4-59ABAE06D0B8}" type="sibTrans" cxnId="{12D0AA8C-6EF6-411E-8567-535FE04540F1}">
      <dgm:prSet/>
      <dgm:spPr/>
      <dgm:t>
        <a:bodyPr/>
        <a:lstStyle/>
        <a:p>
          <a:endParaRPr lang="en-US"/>
        </a:p>
      </dgm:t>
    </dgm:pt>
    <dgm:pt modelId="{DA04EB06-6C34-451A-998A-4CAB77943C44}">
      <dgm:prSet/>
      <dgm:spPr/>
      <dgm:t>
        <a:bodyPr/>
        <a:lstStyle/>
        <a:p>
          <a:r>
            <a:rPr lang="en-US" dirty="0"/>
            <a:t>House has a basement</a:t>
          </a:r>
        </a:p>
      </dgm:t>
    </dgm:pt>
    <dgm:pt modelId="{1D8AB18E-ADB6-4D44-B189-42F406FC8AB9}" type="parTrans" cxnId="{D1A931E4-C6A3-4C6F-9FCD-798BD0D26A1B}">
      <dgm:prSet/>
      <dgm:spPr/>
      <dgm:t>
        <a:bodyPr/>
        <a:lstStyle/>
        <a:p>
          <a:endParaRPr lang="en-US"/>
        </a:p>
      </dgm:t>
    </dgm:pt>
    <dgm:pt modelId="{53BB55E5-56D3-4EED-9851-3DB4131F6647}" type="sibTrans" cxnId="{D1A931E4-C6A3-4C6F-9FCD-798BD0D26A1B}">
      <dgm:prSet/>
      <dgm:spPr/>
      <dgm:t>
        <a:bodyPr/>
        <a:lstStyle/>
        <a:p>
          <a:endParaRPr lang="en-US"/>
        </a:p>
      </dgm:t>
    </dgm:pt>
    <dgm:pt modelId="{416F8C1A-BFCB-4DE3-8E61-A91D52451A5B}">
      <dgm:prSet/>
      <dgm:spPr/>
      <dgm:t>
        <a:bodyPr/>
        <a:lstStyle/>
        <a:p>
          <a:r>
            <a:rPr lang="en-US"/>
            <a:t>Basement has exposure</a:t>
          </a:r>
        </a:p>
      </dgm:t>
    </dgm:pt>
    <dgm:pt modelId="{8E10A8B7-D8CB-4EE7-85DE-13C875C0CFF4}" type="parTrans" cxnId="{3F36E212-1145-4D2D-A53C-B1F766CF1AC2}">
      <dgm:prSet/>
      <dgm:spPr/>
      <dgm:t>
        <a:bodyPr/>
        <a:lstStyle/>
        <a:p>
          <a:endParaRPr lang="en-US"/>
        </a:p>
      </dgm:t>
    </dgm:pt>
    <dgm:pt modelId="{E66953D4-0985-4D9B-9973-E3B89E507D86}" type="sibTrans" cxnId="{3F36E212-1145-4D2D-A53C-B1F766CF1AC2}">
      <dgm:prSet/>
      <dgm:spPr/>
      <dgm:t>
        <a:bodyPr/>
        <a:lstStyle/>
        <a:p>
          <a:endParaRPr lang="en-US"/>
        </a:p>
      </dgm:t>
    </dgm:pt>
    <dgm:pt modelId="{4EBA117A-3F86-4F2A-9174-A57F2C274FBA}">
      <dgm:prSet/>
      <dgm:spPr/>
      <dgm:t>
        <a:bodyPr/>
        <a:lstStyle/>
        <a:p>
          <a:r>
            <a:rPr lang="en-US"/>
            <a:t>Basement is finished</a:t>
          </a:r>
        </a:p>
      </dgm:t>
    </dgm:pt>
    <dgm:pt modelId="{11C5C841-D739-4B27-AF47-B7829358FCC3}" type="parTrans" cxnId="{E0EFB5D8-7E20-4335-844A-8B34C280B8C5}">
      <dgm:prSet/>
      <dgm:spPr/>
      <dgm:t>
        <a:bodyPr/>
        <a:lstStyle/>
        <a:p>
          <a:endParaRPr lang="en-US"/>
        </a:p>
      </dgm:t>
    </dgm:pt>
    <dgm:pt modelId="{378EE412-1E1F-42CB-B388-2A2399635589}" type="sibTrans" cxnId="{E0EFB5D8-7E20-4335-844A-8B34C280B8C5}">
      <dgm:prSet/>
      <dgm:spPr/>
      <dgm:t>
        <a:bodyPr/>
        <a:lstStyle/>
        <a:p>
          <a:endParaRPr lang="en-US"/>
        </a:p>
      </dgm:t>
    </dgm:pt>
    <dgm:pt modelId="{293ADFBB-B39A-264B-ACEF-83F3A858F53E}" type="pres">
      <dgm:prSet presAssocID="{F5AE14A4-6109-4BC8-971B-B37D121C530F}" presName="linear" presStyleCnt="0">
        <dgm:presLayoutVars>
          <dgm:animLvl val="lvl"/>
          <dgm:resizeHandles val="exact"/>
        </dgm:presLayoutVars>
      </dgm:prSet>
      <dgm:spPr/>
    </dgm:pt>
    <dgm:pt modelId="{033ADCB8-D418-0B43-BCF3-4A09547AA60D}" type="pres">
      <dgm:prSet presAssocID="{A5C194F1-926A-4B7D-B111-7BDD5167B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815F80-25BF-C546-9D1F-204D3C4F8B30}" type="pres">
      <dgm:prSet presAssocID="{3D64E08F-A556-441A-9632-8372EC19628C}" presName="spacer" presStyleCnt="0"/>
      <dgm:spPr/>
    </dgm:pt>
    <dgm:pt modelId="{BF647A03-8489-7348-978B-97051C5C5BD5}" type="pres">
      <dgm:prSet presAssocID="{66AD0720-1E03-4A10-B9ED-106E3505E0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07B28E-2E48-5044-B3D9-85A3F5E0406F}" type="pres">
      <dgm:prSet presAssocID="{66AD0720-1E03-4A10-B9ED-106E3505E0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F36E212-1145-4D2D-A53C-B1F766CF1AC2}" srcId="{66AD0720-1E03-4A10-B9ED-106E3505E066}" destId="{416F8C1A-BFCB-4DE3-8E61-A91D52451A5B}" srcOrd="1" destOrd="0" parTransId="{8E10A8B7-D8CB-4EE7-85DE-13C875C0CFF4}" sibTransId="{E66953D4-0985-4D9B-9973-E3B89E507D86}"/>
    <dgm:cxn modelId="{3402D337-5E8C-AF4F-A503-84EBA782842B}" type="presOf" srcId="{F5AE14A4-6109-4BC8-971B-B37D121C530F}" destId="{293ADFBB-B39A-264B-ACEF-83F3A858F53E}" srcOrd="0" destOrd="0" presId="urn:microsoft.com/office/officeart/2005/8/layout/vList2"/>
    <dgm:cxn modelId="{0996FB63-CA01-448F-AAD0-62D09FDC0C5A}" srcId="{F5AE14A4-6109-4BC8-971B-B37D121C530F}" destId="{A5C194F1-926A-4B7D-B111-7BDD5167B174}" srcOrd="0" destOrd="0" parTransId="{8CCC55AA-20D6-4052-BA98-97542474A91A}" sibTransId="{3D64E08F-A556-441A-9632-8372EC19628C}"/>
    <dgm:cxn modelId="{1D48CE69-C302-0543-A961-423543DAC7C4}" type="presOf" srcId="{4EBA117A-3F86-4F2A-9174-A57F2C274FBA}" destId="{BF07B28E-2E48-5044-B3D9-85A3F5E0406F}" srcOrd="0" destOrd="2" presId="urn:microsoft.com/office/officeart/2005/8/layout/vList2"/>
    <dgm:cxn modelId="{95846F6B-0AD9-B74C-9966-6AE141300546}" type="presOf" srcId="{66AD0720-1E03-4A10-B9ED-106E3505E066}" destId="{BF647A03-8489-7348-978B-97051C5C5BD5}" srcOrd="0" destOrd="0" presId="urn:microsoft.com/office/officeart/2005/8/layout/vList2"/>
    <dgm:cxn modelId="{12D0AA8C-6EF6-411E-8567-535FE04540F1}" srcId="{F5AE14A4-6109-4BC8-971B-B37D121C530F}" destId="{66AD0720-1E03-4A10-B9ED-106E3505E066}" srcOrd="1" destOrd="0" parTransId="{C3B720D5-A55A-4F6C-860C-B3DD1DDA5E3B}" sibTransId="{5F04D386-6F86-4C31-ADE4-59ABAE06D0B8}"/>
    <dgm:cxn modelId="{81E14D91-C2F2-CF45-BB0F-E648032B299C}" type="presOf" srcId="{DA04EB06-6C34-451A-998A-4CAB77943C44}" destId="{BF07B28E-2E48-5044-B3D9-85A3F5E0406F}" srcOrd="0" destOrd="0" presId="urn:microsoft.com/office/officeart/2005/8/layout/vList2"/>
    <dgm:cxn modelId="{8C2977BD-4C7B-064E-AAF7-90AE476177E1}" type="presOf" srcId="{A5C194F1-926A-4B7D-B111-7BDD5167B174}" destId="{033ADCB8-D418-0B43-BCF3-4A09547AA60D}" srcOrd="0" destOrd="0" presId="urn:microsoft.com/office/officeart/2005/8/layout/vList2"/>
    <dgm:cxn modelId="{E0EFB5D8-7E20-4335-844A-8B34C280B8C5}" srcId="{66AD0720-1E03-4A10-B9ED-106E3505E066}" destId="{4EBA117A-3F86-4F2A-9174-A57F2C274FBA}" srcOrd="2" destOrd="0" parTransId="{11C5C841-D739-4B27-AF47-B7829358FCC3}" sibTransId="{378EE412-1E1F-42CB-B388-2A2399635589}"/>
    <dgm:cxn modelId="{D1A931E4-C6A3-4C6F-9FCD-798BD0D26A1B}" srcId="{66AD0720-1E03-4A10-B9ED-106E3505E066}" destId="{DA04EB06-6C34-451A-998A-4CAB77943C44}" srcOrd="0" destOrd="0" parTransId="{1D8AB18E-ADB6-4D44-B189-42F406FC8AB9}" sibTransId="{53BB55E5-56D3-4EED-9851-3DB4131F6647}"/>
    <dgm:cxn modelId="{E74859F7-0460-D346-8CDE-D59E9B3FB20A}" type="presOf" srcId="{416F8C1A-BFCB-4DE3-8E61-A91D52451A5B}" destId="{BF07B28E-2E48-5044-B3D9-85A3F5E0406F}" srcOrd="0" destOrd="1" presId="urn:microsoft.com/office/officeart/2005/8/layout/vList2"/>
    <dgm:cxn modelId="{29531233-2635-D84D-A8B9-193BAD946597}" type="presParOf" srcId="{293ADFBB-B39A-264B-ACEF-83F3A858F53E}" destId="{033ADCB8-D418-0B43-BCF3-4A09547AA60D}" srcOrd="0" destOrd="0" presId="urn:microsoft.com/office/officeart/2005/8/layout/vList2"/>
    <dgm:cxn modelId="{886CFD97-3B12-934C-8C1C-E9A75A4B8B1B}" type="presParOf" srcId="{293ADFBB-B39A-264B-ACEF-83F3A858F53E}" destId="{C8815F80-25BF-C546-9D1F-204D3C4F8B30}" srcOrd="1" destOrd="0" presId="urn:microsoft.com/office/officeart/2005/8/layout/vList2"/>
    <dgm:cxn modelId="{E6A11713-AA37-EE43-A0CA-961BBE0AB01E}" type="presParOf" srcId="{293ADFBB-B39A-264B-ACEF-83F3A858F53E}" destId="{BF647A03-8489-7348-978B-97051C5C5BD5}" srcOrd="2" destOrd="0" presId="urn:microsoft.com/office/officeart/2005/8/layout/vList2"/>
    <dgm:cxn modelId="{DF1B00AE-7D6A-AE40-82D1-8303A6CFCD8B}" type="presParOf" srcId="{293ADFBB-B39A-264B-ACEF-83F3A858F53E}" destId="{BF07B28E-2E48-5044-B3D9-85A3F5E04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E8C8-2D07-8E4E-815F-FDC651A27BF5}">
      <dsp:nvSpPr>
        <dsp:cNvPr id="0" name=""/>
        <dsp:cNvSpPr/>
      </dsp:nvSpPr>
      <dsp:spPr>
        <a:xfrm>
          <a:off x="0" y="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122A-4BAA-B84D-AD28-E24B5EE49CE0}">
      <dsp:nvSpPr>
        <dsp:cNvPr id="0" name=""/>
        <dsp:cNvSpPr/>
      </dsp:nvSpPr>
      <dsp:spPr>
        <a:xfrm>
          <a:off x="0" y="0"/>
          <a:ext cx="10168127" cy="184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Determine factors that drive house sale prices </a:t>
          </a:r>
        </a:p>
      </dsp:txBody>
      <dsp:txXfrm>
        <a:off x="0" y="0"/>
        <a:ext cx="10168127" cy="1847088"/>
      </dsp:txXfrm>
    </dsp:sp>
    <dsp:sp modelId="{1F29414D-ABD3-7945-A29F-858A292222AF}">
      <dsp:nvSpPr>
        <dsp:cNvPr id="0" name=""/>
        <dsp:cNvSpPr/>
      </dsp:nvSpPr>
      <dsp:spPr>
        <a:xfrm>
          <a:off x="0" y="184708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F5636-B6B8-6F48-83DE-8B2433982356}">
      <dsp:nvSpPr>
        <dsp:cNvPr id="0" name=""/>
        <dsp:cNvSpPr/>
      </dsp:nvSpPr>
      <dsp:spPr>
        <a:xfrm>
          <a:off x="0" y="1847088"/>
          <a:ext cx="10168127" cy="184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Understand how to allocate investments into mortgage-backed securities</a:t>
          </a:r>
        </a:p>
      </dsp:txBody>
      <dsp:txXfrm>
        <a:off x="0" y="1847088"/>
        <a:ext cx="10168127" cy="1847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406F5-70A3-4781-BED1-10EED15DFF0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24EDC-3146-4A87-9EEB-7BE6BF69CA4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36314-9690-4005-BA76-95345A3BDBE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Sample of 1460 houses</a:t>
          </a:r>
        </a:p>
      </dsp:txBody>
      <dsp:txXfrm>
        <a:off x="1437631" y="531"/>
        <a:ext cx="9077968" cy="1244702"/>
      </dsp:txXfrm>
    </dsp:sp>
    <dsp:sp modelId="{B5C5388B-8B63-44B4-970B-08D3524987B7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372AF-01DD-4E12-9998-020B64548AB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321F3-F0B6-4A79-8A37-A6FD673FE98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2006-2010</a:t>
          </a:r>
        </a:p>
      </dsp:txBody>
      <dsp:txXfrm>
        <a:off x="1437631" y="1556410"/>
        <a:ext cx="9077968" cy="1244702"/>
      </dsp:txXfrm>
    </dsp:sp>
    <dsp:sp modelId="{53DEA00C-5327-410B-A2D0-86A763FEA5D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D3D4E-17CE-4F9F-A6A3-0F120922F0D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0566F-2175-4BBF-A242-B6364A312322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source: Kaggle</a:t>
          </a:r>
        </a:p>
      </dsp:txBody>
      <dsp:txXfrm>
        <a:off x="1437631" y="3112289"/>
        <a:ext cx="4732020" cy="1244702"/>
      </dsp:txXfrm>
    </dsp:sp>
    <dsp:sp modelId="{ADA9CCF2-65C4-48ED-92D0-E12D84A9ACAE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https://www.kaggle.com/c/house-prices-advanced-regression-techniques/data</a:t>
          </a:r>
        </a:p>
      </dsp:txBody>
      <dsp:txXfrm>
        <a:off x="6169651" y="3112289"/>
        <a:ext cx="434594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8673F-F05B-6945-B567-B8CD94EFD4E9}">
      <dsp:nvSpPr>
        <dsp:cNvPr id="0" name=""/>
        <dsp:cNvSpPr/>
      </dsp:nvSpPr>
      <dsp:spPr>
        <a:xfrm>
          <a:off x="0" y="425268"/>
          <a:ext cx="1016812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2DB04-835E-5D42-B464-668FD096C21F}">
      <dsp:nvSpPr>
        <dsp:cNvPr id="0" name=""/>
        <dsp:cNvSpPr/>
      </dsp:nvSpPr>
      <dsp:spPr>
        <a:xfrm>
          <a:off x="508406" y="71027"/>
          <a:ext cx="7117689" cy="708480"/>
        </a:xfrm>
        <a:prstGeom prst="roundRect">
          <a:avLst/>
        </a:prstGeom>
        <a:gradFill flip="none" rotWithShape="1">
          <a:gsLst>
            <a:gs pos="0">
              <a:srgbClr val="8AC6E7">
                <a:lumMod val="77000"/>
                <a:lumOff val="23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Basement vs. No Basement</a:t>
          </a:r>
        </a:p>
      </dsp:txBody>
      <dsp:txXfrm>
        <a:off x="542991" y="105612"/>
        <a:ext cx="7048519" cy="639310"/>
      </dsp:txXfrm>
    </dsp:sp>
    <dsp:sp modelId="{E1D627B2-800D-414E-BE19-0977E9FE92ED}">
      <dsp:nvSpPr>
        <dsp:cNvPr id="0" name=""/>
        <dsp:cNvSpPr/>
      </dsp:nvSpPr>
      <dsp:spPr>
        <a:xfrm>
          <a:off x="0" y="1513907"/>
          <a:ext cx="10168127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60" tIns="499872" rIns="7891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Refers to walkout or garden level walls</a:t>
          </a:r>
        </a:p>
      </dsp:txBody>
      <dsp:txXfrm>
        <a:off x="0" y="1513907"/>
        <a:ext cx="10168127" cy="1020600"/>
      </dsp:txXfrm>
    </dsp:sp>
    <dsp:sp modelId="{DB3A8A73-C0FB-8242-9BA2-92810C36812B}">
      <dsp:nvSpPr>
        <dsp:cNvPr id="0" name=""/>
        <dsp:cNvSpPr/>
      </dsp:nvSpPr>
      <dsp:spPr>
        <a:xfrm>
          <a:off x="508406" y="1159668"/>
          <a:ext cx="7117689" cy="708480"/>
        </a:xfrm>
        <a:prstGeom prst="roundRect">
          <a:avLst/>
        </a:prstGeom>
        <a:gradFill flip="none" rotWithShape="1">
          <a:gsLst>
            <a:gs pos="0">
              <a:srgbClr val="8AC6E7">
                <a:lumMod val="77000"/>
                <a:lumOff val="23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Exposure vs. Minimum to No Exposure</a:t>
          </a:r>
        </a:p>
      </dsp:txBody>
      <dsp:txXfrm>
        <a:off x="542991" y="1194253"/>
        <a:ext cx="7048519" cy="639310"/>
      </dsp:txXfrm>
    </dsp:sp>
    <dsp:sp modelId="{69AA49D6-0718-D244-9649-EFB67B1BF7D9}">
      <dsp:nvSpPr>
        <dsp:cNvPr id="0" name=""/>
        <dsp:cNvSpPr/>
      </dsp:nvSpPr>
      <dsp:spPr>
        <a:xfrm>
          <a:off x="0" y="3018348"/>
          <a:ext cx="1016812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8D589-CC55-8143-B89B-4884DBFDAAE7}">
      <dsp:nvSpPr>
        <dsp:cNvPr id="0" name=""/>
        <dsp:cNvSpPr/>
      </dsp:nvSpPr>
      <dsp:spPr>
        <a:xfrm>
          <a:off x="508406" y="2664108"/>
          <a:ext cx="7117689" cy="708480"/>
        </a:xfrm>
        <a:prstGeom prst="roundRect">
          <a:avLst/>
        </a:prstGeom>
        <a:gradFill flip="none" rotWithShape="1">
          <a:gsLst>
            <a:gs pos="0">
              <a:srgbClr val="8AC6E7">
                <a:lumMod val="77000"/>
                <a:lumOff val="23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Finished vs. Unfinished</a:t>
          </a:r>
        </a:p>
      </dsp:txBody>
      <dsp:txXfrm>
        <a:off x="542991" y="2698693"/>
        <a:ext cx="7048519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DCB8-D418-0B43-BCF3-4A09547AA60D}">
      <dsp:nvSpPr>
        <dsp:cNvPr id="0" name=""/>
        <dsp:cNvSpPr/>
      </dsp:nvSpPr>
      <dsp:spPr>
        <a:xfrm>
          <a:off x="0" y="20538"/>
          <a:ext cx="10168127" cy="1193400"/>
        </a:xfrm>
        <a:prstGeom prst="roundRect">
          <a:avLst/>
        </a:prstGeom>
        <a:gradFill flip="none" rotWithShape="1">
          <a:gsLst>
            <a:gs pos="0">
              <a:srgbClr val="8AC6E7">
                <a:lumMod val="64000"/>
                <a:lumOff val="36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Basements have a statistically significant impact on sale price</a:t>
          </a:r>
        </a:p>
      </dsp:txBody>
      <dsp:txXfrm>
        <a:off x="58257" y="78795"/>
        <a:ext cx="10051613" cy="1076886"/>
      </dsp:txXfrm>
    </dsp:sp>
    <dsp:sp modelId="{BF647A03-8489-7348-978B-97051C5C5BD5}">
      <dsp:nvSpPr>
        <dsp:cNvPr id="0" name=""/>
        <dsp:cNvSpPr/>
      </dsp:nvSpPr>
      <dsp:spPr>
        <a:xfrm>
          <a:off x="0" y="1300338"/>
          <a:ext cx="10168127" cy="1193400"/>
        </a:xfrm>
        <a:prstGeom prst="roundRect">
          <a:avLst/>
        </a:prstGeom>
        <a:gradFill flip="none" rotWithShape="1">
          <a:gsLst>
            <a:gs pos="0">
              <a:srgbClr val="8AC6E7">
                <a:lumMod val="64000"/>
                <a:lumOff val="36000"/>
              </a:srgbClr>
            </a:gs>
            <a:gs pos="74000">
              <a:srgbClr val="8AC6E7"/>
            </a:gs>
            <a:gs pos="83000">
              <a:srgbClr val="8AC6E7"/>
            </a:gs>
            <a:gs pos="100000">
              <a:srgbClr val="8AC6E7"/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Factors to look for when investing in a house:</a:t>
          </a:r>
        </a:p>
      </dsp:txBody>
      <dsp:txXfrm>
        <a:off x="58257" y="1358595"/>
        <a:ext cx="10051613" cy="1076886"/>
      </dsp:txXfrm>
    </dsp:sp>
    <dsp:sp modelId="{BF07B28E-2E48-5044-B3D9-85A3F5E0406F}">
      <dsp:nvSpPr>
        <dsp:cNvPr id="0" name=""/>
        <dsp:cNvSpPr/>
      </dsp:nvSpPr>
      <dsp:spPr>
        <a:xfrm>
          <a:off x="0" y="2493738"/>
          <a:ext cx="10168127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House has a basement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Basement has exposure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Basement is finished</a:t>
          </a:r>
        </a:p>
      </dsp:txBody>
      <dsp:txXfrm>
        <a:off x="0" y="2493738"/>
        <a:ext cx="10168127" cy="117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E68CEC-B327-1F4F-A596-E30199FBF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379AC-E56B-D94D-9F05-31AA3E581F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932B1-1D6B-5548-88DA-FE9C86B6529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44F9A-9BEA-1E4E-A0F7-4310B624E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31C87-098B-7F4D-A339-056A26B42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33FA-9689-FB49-9ABE-3D9B366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39671-DA2B-5040-9A4C-439B3C52F99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D818F-BD89-474D-A336-E3D7FB0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5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4C36A97-7AC8-4149-AEE5-A587688AC591}" type="datetime1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0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59E1-A219-DF4E-8C01-677B0DFDF72E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9900-47C3-2441-824A-2735233C0673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B19958B-437E-0149-BB4D-5BF8F50A36F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71C4-C94E-834E-A4B9-F1AC5CC494A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257305-D8B7-CD41-94E8-E47B5DB494C2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EEEA04C-784F-0B48-AB3B-6E93F3C9B627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7729-27BD-EB42-9975-E7FBDBEE4756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AF7-B7B3-5841-9449-48E345D23D65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6FB9E83-EF13-8B48-ABBB-281533F40C57}" type="datetime1">
              <a:rPr lang="en-US" smtClean="0"/>
              <a:t>4/21/21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4B616C-A0D4-7942-B70F-339A6F3D439B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0832-6DC5-0E45-BBCD-6D88A26E86B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54" r:id="rId6"/>
    <p:sldLayoutId id="2147483849" r:id="rId7"/>
    <p:sldLayoutId id="2147483850" r:id="rId8"/>
    <p:sldLayoutId id="2147483851" r:id="rId9"/>
    <p:sldLayoutId id="2147483853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9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3" descr="Rolls of blueprints">
            <a:extLst>
              <a:ext uri="{FF2B5EF4-FFF2-40B4-BE49-F238E27FC236}">
                <a16:creationId xmlns:a16="http://schemas.microsoft.com/office/drawing/2014/main" id="{C26C25C8-7827-48C4-8CA7-5F03E2A00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2983-A7D6-B74B-9219-0A8EB525A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Basement Impact on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A4C8-8267-C646-80FA-5D1071985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Christiana Kim</a:t>
            </a:r>
          </a:p>
        </p:txBody>
      </p:sp>
      <p:sp>
        <p:nvSpPr>
          <p:cNvPr id="166" name="Rectangle 10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0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8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Many question marks on black background">
            <a:extLst>
              <a:ext uri="{FF2B5EF4-FFF2-40B4-BE49-F238E27FC236}">
                <a16:creationId xmlns:a16="http://schemas.microsoft.com/office/drawing/2014/main" id="{211B0DF2-3319-424A-8350-1C6223E71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78560-C6F4-FC4B-AF27-FAF6F9C3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24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39"/>
    </mc:Choice>
    <mc:Fallback>
      <p:transition spd="slow" advTm="124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2599-9EE7-984A-9DBB-D2C87EF9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D1528-CB41-4D3C-942B-374724439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25908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26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26"/>
    </mc:Choice>
    <mc:Fallback>
      <p:transition spd="slow" advTm="161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86E18-FA9D-6748-A816-05C192BE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16EC5F-1412-400F-9A4A-F23DB496A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4505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0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33616-A80B-7145-878B-A0B985C9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Descriptive Statistics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CC52-7A6F-FA4E-85BF-B94407E2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sz="1700" dirty="0"/>
              <a:t>Normally distributed &amp; unbiased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700" dirty="0"/>
              <a:t>Mean: $180,921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700" dirty="0"/>
              <a:t>Median: $163,000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700" dirty="0"/>
              <a:t>Mode: $140,000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700" dirty="0"/>
              <a:t>Min: $34,900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700" dirty="0"/>
              <a:t>Max: $755,000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700" dirty="0"/>
              <a:t>Count: 1460 sales</a:t>
            </a:r>
          </a:p>
          <a:p>
            <a:pPr>
              <a:buClr>
                <a:schemeClr val="bg1"/>
              </a:buClr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4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540D7497-8142-D344-BFAD-C368E62DA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0"/>
          <a:stretch/>
        </p:blipFill>
        <p:spPr>
          <a:xfrm>
            <a:off x="5120640" y="818783"/>
            <a:ext cx="6656832" cy="51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511"/>
    </mc:Choice>
    <mc:Fallback>
      <p:transition spd="slow" advTm="545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4B4-0645-5145-BB41-4CEF2D96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basements drive sale price?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97C3A-31B2-4222-A152-C396970F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088020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9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23"/>
    </mc:Choice>
    <mc:Fallback>
      <p:transition spd="slow" advTm="4692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3AEE4-B159-2145-A7AC-F78224E0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Basement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FCDC-EE79-ED44-80EE-2920CB62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H₀: µ₁ - µ₂ = 0  </a:t>
            </a:r>
          </a:p>
          <a:p>
            <a:r>
              <a:rPr lang="en-US" sz="1700" dirty="0"/>
              <a:t>Hₐ: µ₁ - µ₂ ≠ 0</a:t>
            </a:r>
          </a:p>
          <a:p>
            <a:r>
              <a:rPr lang="en-US" sz="1700" dirty="0"/>
              <a:t>Reject null hypothesis</a:t>
            </a:r>
          </a:p>
          <a:p>
            <a:r>
              <a:rPr lang="en-US" sz="1700" dirty="0"/>
              <a:t>p &lt; 0.05</a:t>
            </a:r>
          </a:p>
          <a:p>
            <a:r>
              <a:rPr lang="en-US" sz="1700" dirty="0"/>
              <a:t>With 95% confidence, the difference in means between homes with basements vs. no basement is between $66,679 and $87,772.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7B5E74-141E-124A-805A-93A7D4F3B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785746"/>
              </p:ext>
            </p:extLst>
          </p:nvPr>
        </p:nvGraphicFramePr>
        <p:xfrm>
          <a:off x="5385816" y="625683"/>
          <a:ext cx="6440424" cy="5551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92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353"/>
    </mc:Choice>
    <mc:Fallback>
      <p:transition spd="slow" advTm="6735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3AEE4-B159-2145-A7AC-F78224E0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Basement Exposure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FCDC-EE79-ED44-80EE-2920CB62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H₀: µ₁ - µ₂ = 0  </a:t>
            </a:r>
          </a:p>
          <a:p>
            <a:r>
              <a:rPr lang="en-US" sz="1700" dirty="0"/>
              <a:t>Hₐ: µ₁ - µ₂ ≠ 0</a:t>
            </a:r>
          </a:p>
          <a:p>
            <a:r>
              <a:rPr lang="en-US" sz="1700" dirty="0"/>
              <a:t>Reject null hypothesis</a:t>
            </a:r>
          </a:p>
          <a:p>
            <a:r>
              <a:rPr lang="en-US" sz="1700" dirty="0"/>
              <a:t>p &lt; 0.05</a:t>
            </a:r>
          </a:p>
          <a:p>
            <a:r>
              <a:rPr lang="en-US" sz="1700" dirty="0"/>
              <a:t>With 95% confidence, the difference in means between basements with good or average exposure vs. minimum to no exposure is between $45,867 and $68,853.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0D93C9B-B63D-6543-AC77-DB2853A44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477248"/>
              </p:ext>
            </p:extLst>
          </p:nvPr>
        </p:nvGraphicFramePr>
        <p:xfrm>
          <a:off x="5385816" y="625683"/>
          <a:ext cx="6440424" cy="5551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998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09"/>
    </mc:Choice>
    <mc:Fallback>
      <p:transition spd="slow" advTm="677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05426-9690-DD4B-8C67-ECE9AA1D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Finished Basement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D650-6159-E446-AA16-372F6F43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H₀: µ₁ - µ₂ = 0  </a:t>
            </a:r>
          </a:p>
          <a:p>
            <a:r>
              <a:rPr lang="en-US" sz="1700" dirty="0"/>
              <a:t>Hₐ: µ₁ - µ₂ ≠ 0</a:t>
            </a:r>
          </a:p>
          <a:p>
            <a:r>
              <a:rPr lang="en-US" sz="1700" dirty="0"/>
              <a:t>Reject null hypothesis</a:t>
            </a:r>
          </a:p>
          <a:p>
            <a:r>
              <a:rPr lang="en-US" sz="1700" dirty="0"/>
              <a:t>p = 0.001</a:t>
            </a:r>
          </a:p>
          <a:p>
            <a:r>
              <a:rPr lang="en-US" sz="1700" dirty="0"/>
              <a:t>With 95% confidence, the difference in means between finished basements vs. unfinished is between $4,191 and $20,225.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DDE06C-125A-CF4D-B09F-BBF179ABB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96717"/>
              </p:ext>
            </p:extLst>
          </p:nvPr>
        </p:nvGraphicFramePr>
        <p:xfrm>
          <a:off x="5385816" y="625683"/>
          <a:ext cx="6440424" cy="5551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01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29"/>
    </mc:Choice>
    <mc:Fallback>
      <p:transition spd="slow" advTm="414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9E1-C00F-7E4F-A423-E536408F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Recommendations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003CC3-5AB1-4213-8215-783CF69FA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469189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76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28"/>
    </mc:Choice>
    <mc:Fallback>
      <p:transition spd="slow" advTm="50628"/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301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Basement Impact on House Prices</vt:lpstr>
      <vt:lpstr>Objective</vt:lpstr>
      <vt:lpstr>Data Overview</vt:lpstr>
      <vt:lpstr>Descriptive Statistics</vt:lpstr>
      <vt:lpstr>Do basements drive sale price?</vt:lpstr>
      <vt:lpstr>Basement</vt:lpstr>
      <vt:lpstr>Basement Exposure</vt:lpstr>
      <vt:lpstr>Finished Basement</vt:lpstr>
      <vt:lpstr>Conclusion &amp; 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Basement Impact on House Prices</dc:title>
  <dc:creator>Christiana Kim</dc:creator>
  <cp:lastModifiedBy>Christiana Kim</cp:lastModifiedBy>
  <cp:revision>14</cp:revision>
  <cp:lastPrinted>2021-04-21T15:59:21Z</cp:lastPrinted>
  <dcterms:created xsi:type="dcterms:W3CDTF">2021-04-20T01:28:16Z</dcterms:created>
  <dcterms:modified xsi:type="dcterms:W3CDTF">2021-04-21T18:22:24Z</dcterms:modified>
</cp:coreProperties>
</file>