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66" r:id="rId3"/>
    <p:sldId id="268" r:id="rId4"/>
    <p:sldId id="257" r:id="rId5"/>
    <p:sldId id="286" r:id="rId6"/>
    <p:sldId id="297" r:id="rId7"/>
    <p:sldId id="298" r:id="rId8"/>
    <p:sldId id="269" r:id="rId9"/>
    <p:sldId id="317" r:id="rId10"/>
    <p:sldId id="270" r:id="rId11"/>
    <p:sldId id="288" r:id="rId12"/>
    <p:sldId id="299" r:id="rId13"/>
    <p:sldId id="305" r:id="rId14"/>
    <p:sldId id="310" r:id="rId15"/>
    <p:sldId id="287" r:id="rId16"/>
    <p:sldId id="292" r:id="rId17"/>
    <p:sldId id="290" r:id="rId18"/>
    <p:sldId id="316" r:id="rId19"/>
    <p:sldId id="283" r:id="rId20"/>
    <p:sldId id="300" r:id="rId21"/>
    <p:sldId id="301" r:id="rId22"/>
    <p:sldId id="302" r:id="rId23"/>
    <p:sldId id="318" r:id="rId24"/>
    <p:sldId id="313" r:id="rId25"/>
    <p:sldId id="314" r:id="rId26"/>
    <p:sldId id="285" r:id="rId27"/>
    <p:sldId id="304" r:id="rId28"/>
    <p:sldId id="320" r:id="rId29"/>
    <p:sldId id="291" r:id="rId30"/>
    <p:sldId id="281" r:id="rId31"/>
    <p:sldId id="323" r:id="rId32"/>
    <p:sldId id="321" r:id="rId33"/>
    <p:sldId id="312" r:id="rId34"/>
    <p:sldId id="322" r:id="rId35"/>
    <p:sldId id="293" r:id="rId36"/>
    <p:sldId id="282" r:id="rId37"/>
    <p:sldId id="308" r:id="rId38"/>
    <p:sldId id="309" r:id="rId39"/>
    <p:sldId id="294" r:id="rId40"/>
    <p:sldId id="319" r:id="rId41"/>
    <p:sldId id="284" r:id="rId42"/>
    <p:sldId id="295" r:id="rId43"/>
    <p:sldId id="324" r:id="rId44"/>
    <p:sldId id="25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C70B7-EAB8-43A7-93CA-6698B183557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3B13E-6A60-42CE-BD16-32A89D05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604821.aspx#Anchor_4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zure.microsoft.com/en-us/documentation/articles/sql-database-xevent-code-event-file/" TargetMode="External"/><Relationship Id="rId4" Type="http://schemas.openxmlformats.org/officeDocument/2006/relationships/hyperlink" Target="https://msdn.microsoft.com/en-us/library/dn818146.aspx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604821.aspx#Anchor_4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zure.microsoft.com/en-us/documentation/articles/sql-database-xevent-code-event-file/" TargetMode="External"/><Relationship Id="rId4" Type="http://schemas.openxmlformats.org/officeDocument/2006/relationships/hyperlink" Target="https://msdn.microsoft.com/en-us/library/dn818146.aspx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604821.aspx#Anchor_4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zure.microsoft.com/en-us/documentation/articles/sql-database-xevent-code-event-file/" TargetMode="External"/><Relationship Id="rId4" Type="http://schemas.openxmlformats.org/officeDocument/2006/relationships/hyperlink" Target="https://msdn.microsoft.com/en-us/library/dn818146.aspx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DMVs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3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Level Security: https://msdn.microsoft.com/en-US/library/mt130841(SQL.130).aspx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1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Level Security: https://msdn.microsoft.com/en-US/library/mt130841(SQL.130).aspx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5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Level Security: https://msdn.microsoft.com/en-US/library/mt130841(SQL.130).aspx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Level Security: https://msdn.microsoft.com/en-US/library/mt130841(SQL.130).aspx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4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Level Security: https://msdn.microsoft.com/en-US/library/mt130841(SQL.130).aspx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0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XML.sql</a:t>
            </a:r>
            <a:endParaRPr lang="en-US" dirty="0" smtClean="0"/>
          </a:p>
          <a:p>
            <a:r>
              <a:rPr lang="en-US" dirty="0" err="1" smtClean="0"/>
              <a:t>Partition.sql</a:t>
            </a:r>
            <a:endParaRPr lang="en-US" dirty="0" smtClean="0"/>
          </a:p>
          <a:p>
            <a:r>
              <a:rPr lang="en-US" dirty="0" err="1" smtClean="0"/>
              <a:t>FullText.Sql</a:t>
            </a:r>
            <a:endParaRPr lang="en-US" dirty="0" smtClean="0"/>
          </a:p>
          <a:p>
            <a:r>
              <a:rPr lang="en-US" dirty="0" err="1" smtClean="0"/>
              <a:t>Contained.SQL</a:t>
            </a:r>
            <a:endParaRPr lang="en-US" dirty="0" smtClean="0"/>
          </a:p>
          <a:p>
            <a:r>
              <a:rPr lang="en-US" dirty="0" err="1" smtClean="0"/>
              <a:t>ColumnStoredIndex.SQL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QDS: </a:t>
            </a:r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https://msdn.microsoft.com/en-us/library/mt604821.aspx#Anchor_4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https://msdn.microsoft.com/en-us/library/dn818146.aspx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Extended Events:</a:t>
            </a:r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https://azure.microsoft.com/en-us/documentation/articles/sql-database-xevent-code-event-file/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QDS: </a:t>
            </a:r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https://msdn.microsoft.com/en-us/library/mt604821.aspx#Anchor_4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https://msdn.microsoft.com/en-us/library/dn818146.aspx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Extended Events:</a:t>
            </a:r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https://azure.microsoft.com/en-us/documentation/articles/sql-database-xevent-code-event-file/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QDS: </a:t>
            </a:r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https://msdn.microsoft.com/en-us/library/mt604821.aspx#Anchor_4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https://msdn.microsoft.com/en-us/library/dn818146.aspx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Extended Events:</a:t>
            </a:r>
            <a:r>
              <a:rPr lang="es-E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https://azure.microsoft.com/en-us/documentation/articles/sql-database-xevent-code-event-file/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XML.sql</a:t>
            </a:r>
            <a:endParaRPr lang="en-US" dirty="0" smtClean="0"/>
          </a:p>
          <a:p>
            <a:r>
              <a:rPr lang="en-US" dirty="0" err="1" smtClean="0"/>
              <a:t>Partition.sql</a:t>
            </a:r>
            <a:endParaRPr lang="en-US" dirty="0" smtClean="0"/>
          </a:p>
          <a:p>
            <a:r>
              <a:rPr lang="en-US" dirty="0" err="1" smtClean="0"/>
              <a:t>FullText.Sql</a:t>
            </a:r>
            <a:endParaRPr lang="en-US" dirty="0" smtClean="0"/>
          </a:p>
          <a:p>
            <a:r>
              <a:rPr lang="en-US" dirty="0" err="1" smtClean="0"/>
              <a:t>Contained.SQL</a:t>
            </a:r>
            <a:endParaRPr lang="en-US" dirty="0" smtClean="0"/>
          </a:p>
          <a:p>
            <a:r>
              <a:rPr lang="en-US" dirty="0" err="1" smtClean="0"/>
              <a:t>ColumnStoredIndex.SQL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0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7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DMVs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XML.sql</a:t>
            </a:r>
            <a:endParaRPr lang="en-US" dirty="0" smtClean="0"/>
          </a:p>
          <a:p>
            <a:r>
              <a:rPr lang="en-US" dirty="0" err="1" smtClean="0"/>
              <a:t>Partition.sql</a:t>
            </a:r>
            <a:endParaRPr lang="en-US" dirty="0" smtClean="0"/>
          </a:p>
          <a:p>
            <a:r>
              <a:rPr lang="en-US" dirty="0" err="1" smtClean="0"/>
              <a:t>FullText.Sql</a:t>
            </a:r>
            <a:endParaRPr lang="en-US" dirty="0" smtClean="0"/>
          </a:p>
          <a:p>
            <a:r>
              <a:rPr lang="en-US" dirty="0" err="1" smtClean="0"/>
              <a:t>Contained.SQL</a:t>
            </a:r>
            <a:endParaRPr lang="en-US" dirty="0" smtClean="0"/>
          </a:p>
          <a:p>
            <a:r>
              <a:rPr lang="en-US" dirty="0" err="1" smtClean="0"/>
              <a:t>ColumnStoredIndex.SQL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XML.sql</a:t>
            </a:r>
            <a:endParaRPr lang="en-US" dirty="0" smtClean="0"/>
          </a:p>
          <a:p>
            <a:r>
              <a:rPr lang="en-US" dirty="0" err="1" smtClean="0"/>
              <a:t>Partition.sql</a:t>
            </a:r>
            <a:endParaRPr lang="en-US" dirty="0" smtClean="0"/>
          </a:p>
          <a:p>
            <a:r>
              <a:rPr lang="en-US" dirty="0" err="1" smtClean="0"/>
              <a:t>FullText.Sql</a:t>
            </a:r>
            <a:endParaRPr lang="en-US" dirty="0" smtClean="0"/>
          </a:p>
          <a:p>
            <a:r>
              <a:rPr lang="en-US" dirty="0" err="1" smtClean="0"/>
              <a:t>Contained.SQL</a:t>
            </a:r>
            <a:endParaRPr lang="en-US" dirty="0" smtClean="0"/>
          </a:p>
          <a:p>
            <a:r>
              <a:rPr lang="en-US" dirty="0" err="1" smtClean="0"/>
              <a:t>ColumnStoredIndex.SQL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admin:xxxxxx.database.windows.net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SSMS Supported 2014+CU6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admin:xxxxxx.database.windows.net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SSMS Supported 2014+CU6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admin:xxxxxx.database.windows.net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SSMS Supported 2014+CU6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DMVs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9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DMVs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DMVs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8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XML.sql</a:t>
            </a:r>
            <a:endParaRPr lang="en-US" dirty="0" smtClean="0"/>
          </a:p>
          <a:p>
            <a:r>
              <a:rPr lang="en-US" dirty="0" err="1" smtClean="0"/>
              <a:t>Partition.sql</a:t>
            </a:r>
            <a:endParaRPr lang="en-US" dirty="0" smtClean="0"/>
          </a:p>
          <a:p>
            <a:r>
              <a:rPr lang="en-US" dirty="0" err="1" smtClean="0"/>
              <a:t>FullText.Sql</a:t>
            </a:r>
            <a:endParaRPr lang="en-US" dirty="0" smtClean="0"/>
          </a:p>
          <a:p>
            <a:r>
              <a:rPr lang="en-US" dirty="0" err="1" smtClean="0"/>
              <a:t>Contained.SQL</a:t>
            </a:r>
            <a:endParaRPr lang="en-US" dirty="0" smtClean="0"/>
          </a:p>
          <a:p>
            <a:r>
              <a:rPr lang="en-US" dirty="0" err="1" smtClean="0"/>
              <a:t>ColumnStoredIndex.SQL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3B13E-6A60-42CE-BD16-32A89D0518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2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893648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14" y="5649926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8112" y="6286903"/>
            <a:ext cx="2915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395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20" y="6286903"/>
            <a:ext cx="29279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395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20" y="6286903"/>
            <a:ext cx="29279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51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8112" y="6286903"/>
            <a:ext cx="2915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988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4688" y="6286903"/>
            <a:ext cx="2879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00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06880" y="6286903"/>
            <a:ext cx="2866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51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8112" y="6286903"/>
            <a:ext cx="2915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976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2496" y="6286903"/>
            <a:ext cx="289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976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2496" y="6286903"/>
            <a:ext cx="289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51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8112" y="6286903"/>
            <a:ext cx="2915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27" y="5890229"/>
            <a:ext cx="1937994" cy="9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dfurman/archive/2015/04/02/collecting-performance-counter-values-in-sql-azure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gb/documentation/articles/sql-database-v12-whats-n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querying-remote-databases-in-azure-sql-d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documentation/articles/sql-database-elastic-query-vertical-partitioning/" TargetMode="External"/><Relationship Id="rId4" Type="http://schemas.openxmlformats.org/officeDocument/2006/relationships/hyperlink" Target="https://azure.microsoft.com/en-us/documentation/articles/sql-database-elastic-query-getting-started-vertica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sql-database-elastic-jobs-overvi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azuresqldbsupport/archive/2015/06/05/stopping-or-postponing-an-upgrade-to-sql-database-v12.aspx" TargetMode="External"/><Relationship Id="rId2" Type="http://schemas.openxmlformats.org/officeDocument/2006/relationships/hyperlink" Target="http://blogs.msdn.com/b/sqlblog/archive/2013/11/01/do-i-need-to-upgrade-my-dba-skills-for-the-cloud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blog/azure-sql-database-web-and-business-edition-retirement-september-12th-2015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sql-database-elastic-scale-use-entity-framework-applications-visual-stud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7h2ahss8(v=vs.110).aspx" TargetMode="External"/><Relationship Id="rId2" Type="http://schemas.openxmlformats.org/officeDocument/2006/relationships/hyperlink" Target="https://dbstresstest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diagnostics.stopwatch(v=vs.110)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technet.microsoft.com/wiki/contents/articles/4235.retry-logic-for-transient-failures-in-windows-azure-sql-database.aspx" TargetMode="External"/><Relationship Id="rId2" Type="http://schemas.openxmlformats.org/officeDocument/2006/relationships/hyperlink" Target="https://azure.microsoft.com/en-us/documentation/articles/sql-database-connect-central-recommend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sdn.com/b/bartr/archive/2010/06/18/sql-azure-connection-retry.aspx" TargetMode="External"/><Relationship Id="rId4" Type="http://schemas.openxmlformats.org/officeDocument/2006/relationships/hyperlink" Target="https://azure.microsoft.com/en-us/documentation/articles/sql-database-develop-error-message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a01.safelinks.protection.outlook.com/?url=http://dtucalculator.azurewebsites.net/&amp;data=01|01|Jmjurado@064d.mgd.microsoft.com|28def2491d5a4b369fac08d2dba5a572|72f988bf86f141af91ab2d7cd011db47|1&amp;sdata=siLE50BtuNICntSQgznJaUgvYAouICy6YM37pT59Hm0%3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sql-database-auditing-get-starte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.microsoft.com/fwlink/?linkid=506733&amp;clcid=0x409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query-store-a-flight-data-recorder-for-your-database/" TargetMode="External"/><Relationship Id="rId7" Type="http://schemas.openxmlformats.org/officeDocument/2006/relationships/hyperlink" Target="http://pal.codeplex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agmanager.codeplex.com/" TargetMode="External"/><Relationship Id="rId5" Type="http://schemas.openxmlformats.org/officeDocument/2006/relationships/hyperlink" Target="https://sqlnexus.codeplex.com/" TargetMode="External"/><Relationship Id="rId4" Type="http://schemas.openxmlformats.org/officeDocument/2006/relationships/hyperlink" Target="https://na01.safelinks.protection.outlook.com/?url=https://azure.microsoft.com/en-us/documentation/articles/sql-database-xevent-code-event-file/&amp;data=01|01|Jmjurado@064d.mgd.microsoft.com|a06ae3ad51a94a4ef70a08d2efec01a1|72f988bf86f141af91ab2d7cd011db47|1&amp;sdata=6xoUbRFRXjLRqmZ%2bDS0xfktXpu3zSPnW54XnTwq%2b9CI%3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sql-database-use-batching-to-improve-performanc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technet.com/b/mdegre/archive/2012/03/19/what-is-parameter-sniffing.aspx" TargetMode="External"/><Relationship Id="rId4" Type="http://schemas.openxmlformats.org/officeDocument/2006/relationships/hyperlink" Target="https://azure.microsoft.com/en-us/documentation/articles/sql-database-performance-guidance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853327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sql-database-business-continuity/" TargetMode="External"/><Relationship Id="rId2" Type="http://schemas.openxmlformats.org/officeDocument/2006/relationships/hyperlink" Target="http://blogs.msdn.com/b/timomta/archive/2015/03/26/script-to-perform-azure-sql-premium-failover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itsw.com/products_services/dbmoto/DBMoto_for_SQL_Server.html" TargetMode="External"/><Relationship Id="rId4" Type="http://schemas.openxmlformats.org/officeDocument/2006/relationships/hyperlink" Target="https://channel9.msdn.com/Shows/Data-Exposed/Azure-SQL-DB-Transactional-Replication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jmjurado@microsoft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SQL Azure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22407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Lessons learned from the trenches working with V12</a:t>
            </a:r>
          </a:p>
          <a:p>
            <a:endParaRPr lang="en-US" dirty="0"/>
          </a:p>
          <a:p>
            <a:r>
              <a:rPr lang="en-US" sz="2400" dirty="0" smtClean="0"/>
              <a:t>José Manuel Jurado </a:t>
            </a:r>
          </a:p>
          <a:p>
            <a:r>
              <a:rPr lang="en-US" sz="2400" dirty="0" smtClean="0"/>
              <a:t>SQL Support Engineer </a:t>
            </a:r>
          </a:p>
          <a:p>
            <a:r>
              <a:rPr lang="en-US" sz="2400" dirty="0" smtClean="0"/>
              <a:t>Subject Master Expert SQL Azure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V11 – The Good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noisy neighbors.</a:t>
            </a:r>
          </a:p>
          <a:p>
            <a:r>
              <a:rPr lang="en-US" dirty="0" smtClean="0"/>
              <a:t>Instance per database non-shared. </a:t>
            </a:r>
          </a:p>
          <a:p>
            <a:r>
              <a:rPr lang="en-US" dirty="0" smtClean="0"/>
              <a:t>20%-30% improvement.</a:t>
            </a:r>
          </a:p>
          <a:p>
            <a:r>
              <a:rPr lang="en-US" dirty="0" smtClean="0"/>
              <a:t>Direct connection and differences depending on data </a:t>
            </a:r>
            <a:r>
              <a:rPr lang="en-US" dirty="0"/>
              <a:t>p</a:t>
            </a:r>
            <a:r>
              <a:rPr lang="en-US" dirty="0" smtClean="0"/>
              <a:t>rovider.</a:t>
            </a:r>
          </a:p>
          <a:p>
            <a:r>
              <a:rPr lang="en-US" dirty="0" smtClean="0"/>
              <a:t>Predictive performance.</a:t>
            </a:r>
          </a:p>
          <a:p>
            <a:r>
              <a:rPr lang="en-US" dirty="0" smtClean="0"/>
              <a:t>DTUs – Data Throughput Unit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V11 – The Good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end_time</a:t>
            </a:r>
            <a:r>
              <a:rPr lang="en-US" dirty="0"/>
              <a:t> , (SELECT Max(v) FROM (VALUES (</a:t>
            </a:r>
            <a:r>
              <a:rPr lang="en-US" dirty="0" err="1"/>
              <a:t>avg_cpu_percent</a:t>
            </a:r>
            <a:r>
              <a:rPr lang="en-US" dirty="0"/>
              <a:t>) , (</a:t>
            </a:r>
            <a:r>
              <a:rPr lang="en-US" dirty="0" err="1"/>
              <a:t>avg_data_io_percent</a:t>
            </a:r>
            <a:r>
              <a:rPr lang="en-US" dirty="0"/>
              <a:t>) , (</a:t>
            </a:r>
            <a:r>
              <a:rPr lang="en-US" dirty="0" err="1"/>
              <a:t>avg_log_write_percent</a:t>
            </a:r>
            <a:r>
              <a:rPr lang="en-US" dirty="0"/>
              <a:t>) ) AS value(v)) AS [</a:t>
            </a:r>
            <a:r>
              <a:rPr lang="en-US" dirty="0" err="1"/>
              <a:t>avg_DTU_percent</a:t>
            </a:r>
            <a:r>
              <a:rPr lang="en-US" dirty="0"/>
              <a:t>] FROM </a:t>
            </a:r>
            <a:r>
              <a:rPr lang="en-US" dirty="0" err="1"/>
              <a:t>sys.dm_db_resource_stats</a:t>
            </a:r>
            <a:r>
              <a:rPr lang="en-US" dirty="0"/>
              <a:t> ORDER BY </a:t>
            </a:r>
            <a:r>
              <a:rPr lang="en-US" dirty="0" err="1"/>
              <a:t>end_time</a:t>
            </a:r>
            <a:r>
              <a:rPr lang="en-US" dirty="0"/>
              <a:t> DESC</a:t>
            </a:r>
            <a:r>
              <a:rPr lang="en-US" dirty="0" smtClean="0"/>
              <a:t>;</a:t>
            </a:r>
          </a:p>
          <a:p>
            <a:pPr fontAlgn="ctr"/>
            <a:endParaRPr lang="en-US" dirty="0" smtClean="0"/>
          </a:p>
          <a:p>
            <a:pPr fontAlgn="ctr"/>
            <a:r>
              <a:rPr lang="en-US" dirty="0" err="1" smtClean="0"/>
              <a:t>Tip:To</a:t>
            </a:r>
            <a:r>
              <a:rPr lang="en-US" dirty="0" smtClean="0"/>
              <a:t> find a resource usage:</a:t>
            </a:r>
          </a:p>
          <a:p>
            <a:pPr lvl="1" fontAlgn="ctr"/>
            <a:r>
              <a:rPr lang="en-US" dirty="0" err="1" smtClean="0"/>
              <a:t>sys.dm_db_resource_stats</a:t>
            </a:r>
            <a:r>
              <a:rPr lang="en-US" dirty="0" smtClean="0"/>
              <a:t>. Has </a:t>
            </a:r>
            <a:r>
              <a:rPr lang="en-US" dirty="0"/>
              <a:t>15 second </a:t>
            </a:r>
            <a:r>
              <a:rPr lang="en-US" dirty="0" smtClean="0"/>
              <a:t>granularity.</a:t>
            </a:r>
            <a:r>
              <a:rPr lang="en-US" dirty="0"/>
              <a:t>  </a:t>
            </a:r>
            <a:endParaRPr lang="en-US" dirty="0" smtClean="0"/>
          </a:p>
          <a:p>
            <a:pPr lvl="1" fontAlgn="ctr"/>
            <a:r>
              <a:rPr lang="en-US" dirty="0" err="1" smtClean="0"/>
              <a:t>sys.resource_stats</a:t>
            </a:r>
            <a:r>
              <a:rPr lang="en-US" dirty="0" smtClean="0"/>
              <a:t> </a:t>
            </a:r>
            <a:r>
              <a:rPr lang="en-US" dirty="0"/>
              <a:t>has 5 minute </a:t>
            </a:r>
            <a:r>
              <a:rPr lang="en-US" dirty="0" smtClean="0"/>
              <a:t>granularity. </a:t>
            </a:r>
          </a:p>
          <a:p>
            <a:pPr lvl="1" fontAlgn="ctr"/>
            <a:r>
              <a:rPr lang="en-US" dirty="0" err="1"/>
              <a:t>sys.elastic_pool_resource_stats</a:t>
            </a:r>
            <a:r>
              <a:rPr lang="en-US" dirty="0"/>
              <a:t>  </a:t>
            </a:r>
            <a:r>
              <a:rPr lang="en-US" dirty="0" smtClean="0"/>
              <a:t>for elastic pool databases.</a:t>
            </a:r>
          </a:p>
          <a:p>
            <a:pPr lvl="1" fontAlgn="ctr"/>
            <a:r>
              <a:rPr lang="en-US" dirty="0" err="1" smtClean="0"/>
              <a:t>sys.dm_os_performance_counters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blogs.msdn.com/b/dfurman/archive/2015/04/02/collecting-performance-counter-values-in-sql-azure.aspx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V11 – The Good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03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customer is able to restore backups.</a:t>
            </a:r>
          </a:p>
          <a:p>
            <a:r>
              <a:rPr lang="en-US" dirty="0" smtClean="0"/>
              <a:t>Dedicated Administrative Connection.</a:t>
            </a:r>
          </a:p>
          <a:p>
            <a:r>
              <a:rPr lang="en-US" dirty="0" smtClean="0"/>
              <a:t>A lot of new DMVs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https://azure.microsoft.com/en-gb/documentation/articles/sql-database-v12-whats-new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Heap Table – No needed clustered index.</a:t>
            </a:r>
          </a:p>
          <a:p>
            <a:r>
              <a:rPr lang="en-US" dirty="0" smtClean="0"/>
              <a:t>MAXDOP &gt;1.</a:t>
            </a:r>
          </a:p>
          <a:p>
            <a:r>
              <a:rPr lang="en-US" dirty="0" smtClean="0"/>
              <a:t>Own Parallel Data Warehouse - called SOS </a:t>
            </a:r>
            <a:r>
              <a:rPr lang="en-US" dirty="0" err="1" smtClean="0"/>
              <a:t>Datawarehouse</a:t>
            </a:r>
            <a:r>
              <a:rPr lang="en-US" dirty="0" smtClean="0"/>
              <a:t> … Test it!!!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V11 – The Good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Querying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Announcement</a:t>
            </a:r>
            <a:r>
              <a:rPr lang="es-ES" dirty="0" smtClean="0"/>
              <a:t> </a:t>
            </a:r>
            <a:r>
              <a:rPr lang="es-ES" dirty="0"/>
              <a:t>blog post: </a:t>
            </a:r>
            <a:r>
              <a:rPr lang="en-US" u="sng" dirty="0">
                <a:hlinkClick r:id="rId3"/>
              </a:rPr>
              <a:t>https://azure.microsoft.com/en-us/blog/querying-remote-databases-in-azure-sql-db/</a:t>
            </a:r>
            <a:r>
              <a:rPr lang="en-US" dirty="0"/>
              <a:t> </a:t>
            </a:r>
          </a:p>
          <a:p>
            <a:pPr lvl="2"/>
            <a:r>
              <a:rPr lang="es-ES" dirty="0" err="1"/>
              <a:t>Step-by-step</a:t>
            </a:r>
            <a:r>
              <a:rPr lang="es-ES" dirty="0"/>
              <a:t> tutorial</a:t>
            </a:r>
            <a:r>
              <a:rPr lang="en-US" dirty="0"/>
              <a:t>: </a:t>
            </a:r>
            <a:r>
              <a:rPr lang="en-US" u="sng" dirty="0">
                <a:hlinkClick r:id="rId4"/>
              </a:rPr>
              <a:t>https://azure.microsoft.com/en-us/documentation/articles/sql-database-elastic-query-getting-started-vertical/</a:t>
            </a:r>
            <a:r>
              <a:rPr lang="en-US" dirty="0"/>
              <a:t> </a:t>
            </a:r>
          </a:p>
          <a:p>
            <a:pPr lvl="2"/>
            <a:r>
              <a:rPr lang="es-ES" dirty="0" err="1"/>
              <a:t>Overview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: </a:t>
            </a:r>
            <a:r>
              <a:rPr lang="en-US" u="sng" dirty="0">
                <a:hlinkClick r:id="rId5"/>
              </a:rPr>
              <a:t>https://azure.microsoft.com/en-us/documentation/articles/sql-database-elastic-query-vertical-partitioning/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13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V11 – The Good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Deleted database.</a:t>
            </a:r>
          </a:p>
          <a:p>
            <a:pPr lvl="1"/>
            <a:r>
              <a:rPr lang="en-US" b="1" dirty="0" err="1" smtClean="0"/>
              <a:t>Tip:</a:t>
            </a:r>
            <a:r>
              <a:rPr lang="en-US" dirty="0" err="1" smtClean="0"/>
              <a:t>If</a:t>
            </a:r>
            <a:r>
              <a:rPr lang="en-US" dirty="0" smtClean="0"/>
              <a:t> you drop a server you wouldn’t be able to reuse the name after 5 days.</a:t>
            </a:r>
          </a:p>
          <a:p>
            <a:r>
              <a:rPr lang="en-US" dirty="0" smtClean="0"/>
              <a:t>Elastic Jobs my SQL Agent. </a:t>
            </a:r>
          </a:p>
          <a:p>
            <a:pPr lvl="1"/>
            <a:r>
              <a:rPr lang="en-US" b="1" dirty="0" smtClean="0"/>
              <a:t>Overview </a:t>
            </a:r>
            <a:r>
              <a:rPr lang="en-US" b="1" dirty="0">
                <a:hlinkClick r:id="rId3"/>
              </a:rPr>
              <a:t>https://azure.microsoft.com/en-us/documentation/articles/sql-database-elastic-jobs-overview</a:t>
            </a:r>
            <a:r>
              <a:rPr lang="en-US" b="1" dirty="0" smtClean="0">
                <a:hlinkClick r:id="rId3"/>
              </a:rPr>
              <a:t>/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/>
              <a:t>Tip: </a:t>
            </a:r>
            <a:r>
              <a:rPr lang="en-US" sz="3000" dirty="0">
                <a:solidFill>
                  <a:schemeClr val="tx2"/>
                </a:solidFill>
              </a:rPr>
              <a:t>Using Linked Server </a:t>
            </a:r>
            <a:r>
              <a:rPr lang="en-US" sz="3000" dirty="0" smtClean="0">
                <a:solidFill>
                  <a:schemeClr val="tx2"/>
                </a:solidFill>
              </a:rPr>
              <a:t>either SSIS </a:t>
            </a:r>
            <a:r>
              <a:rPr lang="en-US" sz="3000" dirty="0">
                <a:solidFill>
                  <a:schemeClr val="tx2"/>
                </a:solidFill>
              </a:rPr>
              <a:t>or SQL Agent </a:t>
            </a:r>
            <a:r>
              <a:rPr lang="en-US" sz="3000" dirty="0" smtClean="0">
                <a:solidFill>
                  <a:schemeClr val="tx2"/>
                </a:solidFill>
              </a:rPr>
              <a:t>are our workarounds.</a:t>
            </a:r>
            <a:endParaRPr lang="en-US" sz="3000" dirty="0">
              <a:solidFill>
                <a:schemeClr val="tx2"/>
              </a:solidFill>
            </a:endParaRPr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V11 – The Bad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Basic/Standard vs Web/Business.</a:t>
            </a:r>
          </a:p>
          <a:p>
            <a:pPr lvl="1"/>
            <a:r>
              <a:rPr lang="en-US" smtClean="0"/>
              <a:t>Tip: </a:t>
            </a:r>
            <a:r>
              <a:rPr lang="en-US" dirty="0" smtClean="0"/>
              <a:t>Update stats, rebuild index, missing </a:t>
            </a:r>
            <a:r>
              <a:rPr lang="en-US" dirty="0"/>
              <a:t>index.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blogs.msdn.com/b/sqlblog/archive/2013/11/01/do-i-need-to-upgrade-my-dba-skills-for-the-cloud.aspx</a:t>
            </a:r>
            <a:r>
              <a:rPr lang="en-US" sz="1200" dirty="0" smtClean="0"/>
              <a:t> </a:t>
            </a:r>
          </a:p>
          <a:p>
            <a:pPr lvl="1"/>
            <a:r>
              <a:rPr lang="en-US" dirty="0" smtClean="0"/>
              <a:t>Postpone the migration from V11 to V12: </a:t>
            </a:r>
            <a:r>
              <a:rPr lang="en-US" sz="1200" dirty="0" smtClean="0">
                <a:hlinkClick r:id="rId3"/>
              </a:rPr>
              <a:t>http://blogs.msdn.com/b/azuresqldbsupport/archive/2015/06/05/stopping-or-postponing-an-upgrade-to-sql-database-v12.aspx</a:t>
            </a:r>
            <a:r>
              <a:rPr lang="en-US" sz="1200" dirty="0" smtClean="0"/>
              <a:t> </a:t>
            </a:r>
          </a:p>
          <a:p>
            <a:pPr lvl="1"/>
            <a:r>
              <a:rPr lang="en-US" dirty="0"/>
              <a:t>Business and Web will be migrated in automatic way started at: 12th September - </a:t>
            </a:r>
            <a:r>
              <a:rPr lang="en-US" sz="1200" dirty="0">
                <a:hlinkClick r:id="rId4"/>
              </a:rPr>
              <a:t>https://azure.microsoft.com/en-us/blog/azure-sql-database-web-and-business-edition-retirement-september-12th-2015/</a:t>
            </a:r>
            <a:r>
              <a:rPr lang="en-US" sz="1200" dirty="0"/>
              <a:t> </a:t>
            </a:r>
          </a:p>
          <a:p>
            <a:r>
              <a:rPr lang="en-US" dirty="0" smtClean="0"/>
              <a:t>Retry-Logic is more needed than before.</a:t>
            </a:r>
          </a:p>
          <a:p>
            <a:r>
              <a:rPr lang="en-US" dirty="0" smtClean="0"/>
              <a:t>Once moved V12 not possible to go back.</a:t>
            </a:r>
          </a:p>
          <a:p>
            <a:endParaRPr lang="en-US" sz="16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V11 – The Bad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BulkCopy</a:t>
            </a:r>
            <a:r>
              <a:rPr lang="en-US" dirty="0" smtClean="0"/>
              <a:t> works but not loading entire files you could use </a:t>
            </a:r>
            <a:r>
              <a:rPr lang="en-US" dirty="0" err="1" smtClean="0"/>
              <a:t>bcp</a:t>
            </a:r>
            <a:r>
              <a:rPr lang="en-US" dirty="0"/>
              <a:t> </a:t>
            </a:r>
            <a:r>
              <a:rPr lang="en-US" dirty="0" smtClean="0"/>
              <a:t>instead of.</a:t>
            </a:r>
          </a:p>
          <a:p>
            <a:r>
              <a:rPr lang="en-US" dirty="0" smtClean="0"/>
              <a:t>No more federations, now, </a:t>
            </a:r>
            <a:r>
              <a:rPr lang="en-US" dirty="0" err="1" smtClean="0"/>
              <a:t>Sharding</a:t>
            </a:r>
            <a:r>
              <a:rPr lang="en-US" dirty="0" smtClean="0"/>
              <a:t> </a:t>
            </a:r>
            <a:r>
              <a:rPr lang="en-US" dirty="0"/>
              <a:t>framework. </a:t>
            </a:r>
            <a:r>
              <a:rPr lang="en-US" dirty="0">
                <a:hlinkClick r:id="rId2"/>
              </a:rPr>
              <a:t>https://azure.microsoft.com/en-us/documentation/articles/sql-database-elastic-scale-use-entity-framework-applications-visual-studio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Lost HTML to manage the database.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V11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92066" y="2857499"/>
            <a:ext cx="8229600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DEMO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17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</p:spTree>
    <p:extLst>
      <p:ext uri="{BB962C8B-B14F-4D97-AF65-F5344CB8AC3E}">
        <p14:creationId xmlns:p14="http://schemas.microsoft.com/office/powerpoint/2010/main" val="230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Azure V12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91555"/>
            <a:ext cx="8341112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New Database Tiers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pic>
        <p:nvPicPr>
          <p:cNvPr id="3" name="Picture 2" descr="Genreality - Need a Reality Check - Part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82" y="3836542"/>
            <a:ext cx="1921030" cy="189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New Database Tiers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Basic/Standard vs Web/Business</a:t>
            </a:r>
          </a:p>
          <a:p>
            <a:r>
              <a:rPr lang="en-US" dirty="0" smtClean="0"/>
              <a:t>Premium P6 y P11</a:t>
            </a:r>
          </a:p>
          <a:p>
            <a:r>
              <a:rPr lang="en-US" dirty="0" smtClean="0"/>
              <a:t>Elastic Database Pool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19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2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9728" y="6286902"/>
            <a:ext cx="4145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3 Sponsor Sessions at </a:t>
            </a:r>
            <a:r>
              <a:rPr lang="pt-PT" b="1" u="sng" dirty="0" smtClean="0"/>
              <a:t>11:15</a:t>
            </a:r>
            <a:endParaRPr lang="en-US" b="1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99300" cy="4525963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Don’t </a:t>
            </a:r>
            <a:r>
              <a:rPr lang="pt-PT" dirty="0"/>
              <a:t>miss them, they might be getting distributing some </a:t>
            </a:r>
            <a:r>
              <a:rPr lang="pt-PT" b="1" u="sng" dirty="0"/>
              <a:t>awesome prizes</a:t>
            </a:r>
            <a:r>
              <a:rPr lang="pt-PT" dirty="0" smtClean="0"/>
              <a:t>!</a:t>
            </a:r>
            <a:endParaRPr lang="pt-PT" dirty="0"/>
          </a:p>
          <a:p>
            <a:pPr lvl="1"/>
            <a:r>
              <a:rPr lang="pt-PT" dirty="0" smtClean="0"/>
              <a:t>HP</a:t>
            </a:r>
            <a:endParaRPr lang="en-US" dirty="0"/>
          </a:p>
          <a:p>
            <a:pPr lvl="1"/>
            <a:r>
              <a:rPr lang="en-US" dirty="0" smtClean="0"/>
              <a:t>SolidQ</a:t>
            </a:r>
          </a:p>
          <a:p>
            <a:pPr lvl="1"/>
            <a:r>
              <a:rPr lang="pt-PT" dirty="0" smtClean="0"/>
              <a:t>Pyramid Analytics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Also </a:t>
            </a:r>
            <a:r>
              <a:rPr lang="pt-PT" b="1" u="sng" dirty="0" smtClean="0"/>
              <a:t>Raffle prizes </a:t>
            </a:r>
            <a:r>
              <a:rPr lang="pt-PT" dirty="0" smtClean="0"/>
              <a:t>at the end of the event provided by</a:t>
            </a:r>
          </a:p>
          <a:p>
            <a:pPr marL="0" indent="0">
              <a:buNone/>
            </a:pPr>
            <a:r>
              <a:rPr lang="pt-PT" dirty="0" smtClean="0"/>
              <a:t>HP, SolidQ, Pyramid Analytics, Altran &amp; Microsoft</a:t>
            </a:r>
          </a:p>
        </p:txBody>
      </p:sp>
    </p:spTree>
    <p:extLst>
      <p:ext uri="{BB962C8B-B14F-4D97-AF65-F5344CB8AC3E}">
        <p14:creationId xmlns:p14="http://schemas.microsoft.com/office/powerpoint/2010/main" val="813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New Database Tiers - Basic/Standard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20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2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9728" y="6286902"/>
            <a:ext cx="4145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78" y="1617095"/>
            <a:ext cx="6934802" cy="43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New Database Tiers – Elastic Pool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21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2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9728" y="6286902"/>
            <a:ext cx="4145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8" y="1559533"/>
            <a:ext cx="8485962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New Database Tiers – Elastic Pool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22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2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9728" y="6286902"/>
            <a:ext cx="4145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9" y="1668965"/>
            <a:ext cx="782435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Azure V12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193" y="2460989"/>
            <a:ext cx="8441473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Improvements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23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pic>
        <p:nvPicPr>
          <p:cNvPr id="2" name="Picture 1" descr="Mejoras en licitaciones... imprescindibles ¿y determinant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56" y="4198434"/>
            <a:ext cx="1392044" cy="13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 – Tips and Tricks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3200" u="sng" dirty="0" smtClean="0">
                <a:hlinkClick r:id="rId2"/>
              </a:rPr>
              <a:t>https</a:t>
            </a:r>
            <a:r>
              <a:rPr lang="en-US" sz="3200" u="sng" dirty="0">
                <a:hlinkClick r:id="rId2"/>
              </a:rPr>
              <a:t>://dbstresstest.codeplex.com/</a:t>
            </a:r>
            <a:r>
              <a:rPr lang="en-US" sz="3200" dirty="0"/>
              <a:t> </a:t>
            </a:r>
            <a:r>
              <a:rPr lang="en-US" sz="3200" dirty="0" smtClean="0"/>
              <a:t>for </a:t>
            </a:r>
            <a:r>
              <a:rPr lang="en-US" sz="3200" dirty="0"/>
              <a:t>playing with the connections, connection pooling, limitation of database tier per session, etc</a:t>
            </a:r>
            <a:r>
              <a:rPr lang="en-US" sz="3200" dirty="0" smtClean="0"/>
              <a:t>..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lvl="0"/>
            <a:r>
              <a:rPr lang="en-US" sz="2800" dirty="0" smtClean="0"/>
              <a:t>The </a:t>
            </a:r>
            <a:r>
              <a:rPr lang="en-US" sz="2800" dirty="0" err="1"/>
              <a:t>SQLConnection</a:t>
            </a:r>
            <a:r>
              <a:rPr lang="en-US" sz="2800" dirty="0"/>
              <a:t> object has some properties explained at: </a:t>
            </a:r>
            <a:r>
              <a:rPr lang="en-US" sz="2800" u="sng" dirty="0">
                <a:hlinkClick r:id="rId3"/>
              </a:rPr>
              <a:t>https://msdn.microsoft.com/en-us/library/7h2ahss8(v=vs.110).aspx</a:t>
            </a:r>
            <a:r>
              <a:rPr lang="en-US" sz="2800" dirty="0"/>
              <a:t> where you could obtain a good indicators about the connectivity, network server time, duration, etc.. in similar way when we are working enabling the SET STATISTICS … in SQL Server Management Studio. </a:t>
            </a:r>
          </a:p>
          <a:p>
            <a:endParaRPr lang="en-US" sz="3200" dirty="0"/>
          </a:p>
          <a:p>
            <a:r>
              <a:rPr lang="en-US" sz="3200" dirty="0"/>
              <a:t>To measure the time spent </a:t>
            </a:r>
            <a:r>
              <a:rPr lang="en-US" sz="3200" dirty="0" smtClean="0"/>
              <a:t>customer are using a tool called </a:t>
            </a:r>
            <a:r>
              <a:rPr lang="en-US" sz="3200" dirty="0"/>
              <a:t>Stopwatch  </a:t>
            </a:r>
            <a:r>
              <a:rPr lang="en-US" sz="3200" u="sng" dirty="0">
                <a:hlinkClick r:id="rId4"/>
              </a:rPr>
              <a:t>https://msdn.microsoft.com/en-us/library/system.diagnostics.stopwatch(v=vs.110).aspx</a:t>
            </a:r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24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– Tips and Tricks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Documentation </a:t>
            </a:r>
            <a:r>
              <a:rPr lang="en-US" sz="3200" dirty="0"/>
              <a:t>on handling connections to Azure SQL </a:t>
            </a:r>
            <a:r>
              <a:rPr lang="en-US" sz="3200" dirty="0" smtClean="0"/>
              <a:t>Db: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://azure.microsoft.com/en-us/documentation/articles/sql-database-connect-central-recommendations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r>
              <a:rPr lang="en-US" sz="3200" dirty="0"/>
              <a:t>Retry logic for Azure SQL </a:t>
            </a:r>
            <a:r>
              <a:rPr lang="en-US" sz="3200" dirty="0" smtClean="0"/>
              <a:t>Db: </a:t>
            </a: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://social.technet.microsoft.com/wiki/contents/articles/4235.retry-logic-for-transient-failures-in-windows-azure-sql-database.aspx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r>
              <a:rPr lang="en-US" sz="3200" dirty="0"/>
              <a:t>Error Code List for Retry Logic in Azure SQL </a:t>
            </a:r>
            <a:r>
              <a:rPr lang="en-US" sz="3200" dirty="0" smtClean="0"/>
              <a:t>Db: </a:t>
            </a:r>
            <a:r>
              <a:rPr lang="en-US" sz="3200" dirty="0" smtClean="0">
                <a:hlinkClick r:id="rId4"/>
              </a:rPr>
              <a:t>https</a:t>
            </a:r>
            <a:r>
              <a:rPr lang="en-US" sz="3200" dirty="0">
                <a:hlinkClick r:id="rId4"/>
              </a:rPr>
              <a:t>://</a:t>
            </a:r>
            <a:r>
              <a:rPr lang="en-US" sz="3200" dirty="0" smtClean="0">
                <a:hlinkClick r:id="rId4"/>
              </a:rPr>
              <a:t>azure.microsoft.com/en-us/documentation/articles/sql-database-develop-error-messages/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 smtClean="0"/>
              <a:t>SqlConnection.ClearPool</a:t>
            </a:r>
            <a:r>
              <a:rPr lang="en-US" sz="3200" dirty="0" smtClean="0"/>
              <a:t>(</a:t>
            </a:r>
            <a:r>
              <a:rPr lang="en-US" sz="3200" dirty="0" err="1" smtClean="0"/>
              <a:t>cnn</a:t>
            </a:r>
            <a:r>
              <a:rPr lang="en-US" sz="3200" dirty="0"/>
              <a:t>) - To clean up the connection from the connection pool using </a:t>
            </a:r>
            <a:r>
              <a:rPr lang="en-US" sz="3200" dirty="0" err="1"/>
              <a:t>SqlConnection.ClearPool</a:t>
            </a:r>
            <a:r>
              <a:rPr lang="en-US" sz="3200" dirty="0"/>
              <a:t>(</a:t>
            </a:r>
            <a:r>
              <a:rPr lang="en-US" sz="3200" dirty="0" err="1"/>
              <a:t>cnn</a:t>
            </a:r>
            <a:r>
              <a:rPr lang="en-US" sz="3200" dirty="0"/>
              <a:t>)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blogs.msdn.com/b/bartr/archive/2010/06/18/sql-azure-connection-retry.aspx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25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Data Type</a:t>
            </a:r>
          </a:p>
          <a:p>
            <a:r>
              <a:rPr lang="en-US" dirty="0" smtClean="0"/>
              <a:t>Partial </a:t>
            </a:r>
            <a:r>
              <a:rPr lang="en-US" dirty="0" err="1" smtClean="0"/>
              <a:t>FullText</a:t>
            </a:r>
            <a:r>
              <a:rPr lang="en-US" dirty="0" smtClean="0"/>
              <a:t> Support.</a:t>
            </a:r>
          </a:p>
          <a:p>
            <a:r>
              <a:rPr lang="en-US" dirty="0" smtClean="0"/>
              <a:t>Contained Databases.</a:t>
            </a:r>
          </a:p>
          <a:p>
            <a:r>
              <a:rPr lang="en-US" dirty="0" smtClean="0"/>
              <a:t>Partitioning Tables.</a:t>
            </a:r>
          </a:p>
          <a:p>
            <a:r>
              <a:rPr lang="en-US" dirty="0" err="1" smtClean="0"/>
              <a:t>ColumnStore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In-Memory tables</a:t>
            </a:r>
          </a:p>
          <a:p>
            <a:r>
              <a:rPr lang="en-US" dirty="0" smtClean="0"/>
              <a:t>CLR Integration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26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 - Tips &amp;Tricks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Others: </a:t>
            </a:r>
          </a:p>
          <a:p>
            <a:pPr lvl="1"/>
            <a:r>
              <a:rPr lang="en-GB" dirty="0" smtClean="0"/>
              <a:t>Azure </a:t>
            </a:r>
            <a:r>
              <a:rPr lang="en-GB" dirty="0"/>
              <a:t>SQL database calculator tool </a:t>
            </a:r>
            <a:r>
              <a:rPr lang="en-GB" dirty="0" smtClean="0"/>
              <a:t>to migrate VM Machines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://dtucalculator.azurewebsites.net/</a:t>
            </a:r>
            <a:endParaRPr lang="en-US" dirty="0"/>
          </a:p>
          <a:p>
            <a:endParaRPr lang="en-US" sz="3200" dirty="0" smtClean="0"/>
          </a:p>
          <a:p>
            <a:r>
              <a:rPr lang="en-US" sz="3200" dirty="0" smtClean="0"/>
              <a:t>Deadlock</a:t>
            </a:r>
            <a:r>
              <a:rPr lang="en-US" sz="3200" dirty="0"/>
              <a:t>:</a:t>
            </a:r>
          </a:p>
          <a:p>
            <a:pPr marL="400050" lvl="1" indent="0">
              <a:buNone/>
            </a:pPr>
            <a:r>
              <a:rPr lang="en-US" dirty="0"/>
              <a:t>SELECT </a:t>
            </a:r>
            <a:r>
              <a:rPr lang="en-US" dirty="0" smtClean="0"/>
              <a:t>*,</a:t>
            </a:r>
            <a:r>
              <a:rPr lang="en-US" dirty="0"/>
              <a:t>   CAST(</a:t>
            </a:r>
            <a:r>
              <a:rPr lang="en-US" dirty="0" err="1"/>
              <a:t>event_data</a:t>
            </a:r>
            <a:r>
              <a:rPr lang="en-US" dirty="0"/>
              <a:t> as XML).value('(/event/@timestamp)[1]', 'datetime2') AS </a:t>
            </a:r>
            <a:r>
              <a:rPr lang="en-US" dirty="0" smtClean="0"/>
              <a:t>timestamp ,</a:t>
            </a:r>
            <a:r>
              <a:rPr lang="en-US" dirty="0"/>
              <a:t>CAST(</a:t>
            </a:r>
            <a:r>
              <a:rPr lang="en-US" dirty="0" err="1"/>
              <a:t>event_data</a:t>
            </a:r>
            <a:r>
              <a:rPr lang="en-US" dirty="0"/>
              <a:t> as XML).value('(/event/data[@name="error"]/value)[1]', 'INT') AS error</a:t>
            </a:r>
          </a:p>
          <a:p>
            <a:pPr marL="400050" lvl="1" indent="0">
              <a:buNone/>
            </a:pPr>
            <a:r>
              <a:rPr lang="en-US" dirty="0"/>
              <a:t>,CAST(</a:t>
            </a:r>
            <a:r>
              <a:rPr lang="en-US" dirty="0" err="1"/>
              <a:t>event_data</a:t>
            </a:r>
            <a:r>
              <a:rPr lang="en-US" dirty="0"/>
              <a:t> as XML).value('(/event/data[@name="state"]/value)[1]', 'INT') AS </a:t>
            </a:r>
            <a:r>
              <a:rPr lang="en-US" dirty="0" smtClean="0"/>
              <a:t>state </a:t>
            </a:r>
            <a:r>
              <a:rPr lang="en-US" dirty="0"/>
              <a:t>  ,CAST(</a:t>
            </a:r>
            <a:r>
              <a:rPr lang="en-US" dirty="0" err="1"/>
              <a:t>event_data</a:t>
            </a:r>
            <a:r>
              <a:rPr lang="en-US" dirty="0"/>
              <a:t> as XML).value('(/event/data[@name="</a:t>
            </a:r>
            <a:r>
              <a:rPr lang="en-US" dirty="0" err="1"/>
              <a:t>is_success</a:t>
            </a:r>
            <a:r>
              <a:rPr lang="en-US" dirty="0"/>
              <a:t>"]/value)[1]', 'bit') AS </a:t>
            </a:r>
            <a:r>
              <a:rPr lang="en-US" dirty="0" err="1" smtClean="0"/>
              <a:t>is_success</a:t>
            </a:r>
            <a:r>
              <a:rPr lang="en-US" dirty="0" smtClean="0"/>
              <a:t> ,</a:t>
            </a:r>
            <a:r>
              <a:rPr lang="en-US" dirty="0"/>
              <a:t>CAST(</a:t>
            </a:r>
            <a:r>
              <a:rPr lang="en-US" dirty="0" err="1"/>
              <a:t>event_data</a:t>
            </a:r>
            <a:r>
              <a:rPr lang="en-US" dirty="0"/>
              <a:t> as XML).value('(/event/data[@name="</a:t>
            </a:r>
            <a:r>
              <a:rPr lang="en-US" dirty="0" err="1"/>
              <a:t>database_name</a:t>
            </a:r>
            <a:r>
              <a:rPr lang="en-US" dirty="0"/>
              <a:t>"]/value)[1]', '</a:t>
            </a:r>
            <a:r>
              <a:rPr lang="en-US" dirty="0" err="1"/>
              <a:t>sysname</a:t>
            </a:r>
            <a:r>
              <a:rPr lang="en-US" dirty="0"/>
              <a:t>') AS </a:t>
            </a:r>
            <a:r>
              <a:rPr lang="en-US" dirty="0" err="1"/>
              <a:t>database_name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FROM </a:t>
            </a:r>
            <a:r>
              <a:rPr lang="en-US" dirty="0" err="1"/>
              <a:t>sys.fn_xe_telemetry_blob_target_read_file</a:t>
            </a:r>
            <a:r>
              <a:rPr lang="en-US" dirty="0"/>
              <a:t>('el', null, null, null)</a:t>
            </a:r>
          </a:p>
          <a:p>
            <a:pPr marL="400050" lvl="1" indent="0">
              <a:buNone/>
            </a:pPr>
            <a:r>
              <a:rPr lang="en-US" dirty="0"/>
              <a:t>   where </a:t>
            </a:r>
            <a:r>
              <a:rPr lang="en-US" dirty="0" err="1"/>
              <a:t>object_name</a:t>
            </a:r>
            <a:r>
              <a:rPr lang="en-US" dirty="0"/>
              <a:t> = '</a:t>
            </a:r>
            <a:r>
              <a:rPr lang="en-US" dirty="0" err="1"/>
              <a:t>database_xml_deadlock_report</a:t>
            </a:r>
            <a:r>
              <a:rPr lang="en-US" dirty="0"/>
              <a:t>'  </a:t>
            </a:r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27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 - Tips &amp;Tricks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Others: </a:t>
            </a:r>
          </a:p>
          <a:p>
            <a:pPr lvl="1"/>
            <a:r>
              <a:rPr lang="en-US" dirty="0"/>
              <a:t>ALTER DATABASE </a:t>
            </a:r>
            <a:r>
              <a:rPr lang="en-US" dirty="0" smtClean="0"/>
              <a:t>[DDBB] </a:t>
            </a:r>
            <a:r>
              <a:rPr lang="en-US" dirty="0"/>
              <a:t>SET COMPATIBILITY_LEVEL = 110; </a:t>
            </a:r>
          </a:p>
          <a:p>
            <a:pPr lvl="1"/>
            <a:r>
              <a:rPr lang="en-US" dirty="0"/>
              <a:t>Database compatibility level 120 uses a new cardinality estimator that is tuned for modern data warehousing and OLTP workloads. Before setting database compatibility level to 110 because of performance </a:t>
            </a:r>
            <a:r>
              <a:rPr lang="en-US" dirty="0" smtClean="0"/>
              <a:t>issues.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04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215" y="6286902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28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3130061"/>
            <a:ext cx="8229600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DEMO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29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</p:spTree>
    <p:extLst>
      <p:ext uri="{BB962C8B-B14F-4D97-AF65-F5344CB8AC3E}">
        <p14:creationId xmlns:p14="http://schemas.microsoft.com/office/powerpoint/2010/main" val="28828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Our Main Sponsors: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41" y="1824227"/>
            <a:ext cx="4003936" cy="14728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95" y="3756933"/>
            <a:ext cx="2687227" cy="7642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065" y="5315673"/>
            <a:ext cx="881828" cy="687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54" y="5423337"/>
            <a:ext cx="1936162" cy="471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7" y="1417638"/>
            <a:ext cx="4252024" cy="2366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68" y="3251192"/>
            <a:ext cx="1775722" cy="17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Level Security.</a:t>
            </a:r>
          </a:p>
          <a:p>
            <a:r>
              <a:rPr lang="en-US" dirty="0" smtClean="0"/>
              <a:t>Dynamic Data Masking.</a:t>
            </a:r>
          </a:p>
          <a:p>
            <a:r>
              <a:rPr lang="en-US" dirty="0" smtClean="0"/>
              <a:t>SQL Auditing &amp; Threat detection.</a:t>
            </a:r>
          </a:p>
          <a:p>
            <a:r>
              <a:rPr lang="en-US" dirty="0" smtClean="0"/>
              <a:t>TDE – Transparent Data Encryption.</a:t>
            </a:r>
          </a:p>
          <a:p>
            <a:r>
              <a:rPr lang="en-US" dirty="0" smtClean="0"/>
              <a:t>SQL Always Encrypted.</a:t>
            </a:r>
          </a:p>
          <a:p>
            <a:r>
              <a:rPr lang="en-US" dirty="0" smtClean="0"/>
              <a:t>Azure Active Directory.</a:t>
            </a:r>
          </a:p>
          <a:p>
            <a:r>
              <a:rPr lang="en-US" dirty="0" smtClean="0"/>
              <a:t>Others: </a:t>
            </a:r>
            <a:r>
              <a:rPr lang="en-US" dirty="0" err="1" smtClean="0"/>
              <a:t>GreenSQL</a:t>
            </a:r>
            <a:r>
              <a:rPr lang="en-US" dirty="0" smtClean="0"/>
              <a:t> proxy connection.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74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0599" y="6326712"/>
            <a:ext cx="4031116" cy="32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30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74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0599" y="6326712"/>
            <a:ext cx="4031116" cy="32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31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3" name="Content Placeholder 2" descr="table in database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0" y="1859954"/>
            <a:ext cx="3980985" cy="3132753"/>
          </a:xfrm>
        </p:spPr>
      </p:pic>
      <p:sp>
        <p:nvSpPr>
          <p:cNvPr id="5" name="Rectangle 4"/>
          <p:cNvSpPr/>
          <p:nvPr/>
        </p:nvSpPr>
        <p:spPr>
          <a:xfrm>
            <a:off x="2787805" y="2698595"/>
            <a:ext cx="3568390" cy="401444"/>
          </a:xfrm>
          <a:prstGeom prst="rect">
            <a:avLst/>
          </a:prstGeom>
          <a:gradFill>
            <a:gsLst>
              <a:gs pos="0">
                <a:srgbClr val="C00000">
                  <a:alpha val="96000"/>
                  <a:lumMod val="95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9317" y="3490332"/>
            <a:ext cx="947854" cy="2899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8839" y="4148254"/>
            <a:ext cx="702527" cy="334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92459" y="3010829"/>
            <a:ext cx="1572321" cy="769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9834" y="3100039"/>
            <a:ext cx="3836020" cy="535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486400" y="3100039"/>
            <a:ext cx="2319454" cy="124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193" y="3925229"/>
            <a:ext cx="195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05854" y="2877015"/>
            <a:ext cx="1109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Data </a:t>
            </a:r>
          </a:p>
          <a:p>
            <a:r>
              <a:rPr lang="en-US" dirty="0" smtClean="0"/>
              <a:t>Masking</a:t>
            </a:r>
          </a:p>
          <a:p>
            <a:r>
              <a:rPr lang="en-US" dirty="0" smtClean="0"/>
              <a:t>(function)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43921" y="3100039"/>
            <a:ext cx="814040" cy="30108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193" y="4610353"/>
            <a:ext cx="195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Encrypted Certificate.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16" idx="1"/>
          </p:cNvCxnSpPr>
          <p:nvPr/>
        </p:nvCxnSpPr>
        <p:spPr>
          <a:xfrm flipV="1">
            <a:off x="864220" y="3250581"/>
            <a:ext cx="2079701" cy="147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618" y="1657390"/>
            <a:ext cx="195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TDE (all data files)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04691" y="2076845"/>
            <a:ext cx="1293544" cy="44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4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 Tips &amp; Tricks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74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0599" y="6326712"/>
            <a:ext cx="4031116" cy="32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32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Auditing </a:t>
            </a:r>
            <a:r>
              <a:rPr lang="en-US" dirty="0"/>
              <a:t>in this URL: </a:t>
            </a:r>
            <a:r>
              <a:rPr lang="en-US" dirty="0">
                <a:hlinkClick r:id="rId3"/>
              </a:rPr>
              <a:t>https://azure.microsoft.com/en-us/documentation/articles/sql-database-auditing-get-started/</a:t>
            </a:r>
            <a:r>
              <a:rPr lang="en-US" dirty="0"/>
              <a:t>  there is a link document about the activities and events audited line </a:t>
            </a:r>
            <a:r>
              <a:rPr lang="en-US" dirty="0">
                <a:hlinkClick r:id="rId4"/>
              </a:rPr>
              <a:t>Audit Log Format Reference (doc file download)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5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74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0599" y="6326712"/>
            <a:ext cx="4031116" cy="32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33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743075"/>
            <a:ext cx="6124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 - Tips &amp; Tricks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74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0599" y="6326712"/>
            <a:ext cx="4031116" cy="32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34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39" y="2241975"/>
            <a:ext cx="3867150" cy="3533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6329" y="1617067"/>
            <a:ext cx="431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Auditing TCP Conversation: Be aware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3130061"/>
            <a:ext cx="8229600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DEMO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35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</p:spTree>
    <p:extLst>
      <p:ext uri="{BB962C8B-B14F-4D97-AF65-F5344CB8AC3E}">
        <p14:creationId xmlns:p14="http://schemas.microsoft.com/office/powerpoint/2010/main" val="27561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Query Data </a:t>
            </a:r>
            <a:r>
              <a:rPr lang="en-US" dirty="0"/>
              <a:t>Store &amp; Workload </a:t>
            </a:r>
            <a:r>
              <a:rPr lang="en-US" dirty="0" smtClean="0"/>
              <a:t>Insights </a:t>
            </a:r>
            <a:r>
              <a:rPr lang="es-ES" u="sng" dirty="0">
                <a:hlinkClick r:id="rId3"/>
              </a:rPr>
              <a:t>https://azure.microsoft.com/en-us/blog/query-store-a-flight-data-recorder-for-your-database/</a:t>
            </a:r>
            <a:r>
              <a:rPr lang="es-ES" dirty="0"/>
              <a:t> </a:t>
            </a:r>
            <a:r>
              <a:rPr lang="es-ES" dirty="0" smtClean="0"/>
              <a:t> </a:t>
            </a:r>
            <a:endParaRPr lang="en-US" dirty="0"/>
          </a:p>
          <a:p>
            <a:r>
              <a:rPr lang="en-US" dirty="0" smtClean="0"/>
              <a:t>Extended Events </a:t>
            </a:r>
            <a:r>
              <a:rPr lang="es-ES" u="sng" dirty="0">
                <a:hlinkClick r:id="rId4"/>
              </a:rPr>
              <a:t>https://azure.microsoft.com/en-us/documentation/articles/sql-database-xevent-code-event-file/</a:t>
            </a:r>
            <a:endParaRPr lang="en-US" dirty="0" smtClean="0"/>
          </a:p>
          <a:p>
            <a:r>
              <a:rPr lang="en-US" dirty="0" smtClean="0"/>
              <a:t>Index Advisor</a:t>
            </a:r>
          </a:p>
          <a:p>
            <a:r>
              <a:rPr lang="en-US" dirty="0" smtClean="0"/>
              <a:t>Portal Alerts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PssDiag</a:t>
            </a:r>
            <a:r>
              <a:rPr lang="en-US" dirty="0" smtClean="0"/>
              <a:t> for SQL Azure &amp; SQL </a:t>
            </a:r>
            <a:r>
              <a:rPr lang="en-US" dirty="0"/>
              <a:t>Nexus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sqlnexus.codeplex.com/</a:t>
            </a:r>
            <a:r>
              <a:rPr lang="en-US" dirty="0" smtClean="0"/>
              <a:t> </a:t>
            </a:r>
            <a:r>
              <a:rPr lang="es-ES" sz="3200" dirty="0" smtClean="0">
                <a:solidFill>
                  <a:prstClr val="black"/>
                </a:solidFill>
                <a:cs typeface="Consolas" pitchFamily="49" charset="0"/>
                <a:hlinkClick r:id="rId6"/>
              </a:rPr>
              <a:t>http</a:t>
            </a:r>
            <a:r>
              <a:rPr lang="es-ES" sz="3200" dirty="0">
                <a:solidFill>
                  <a:prstClr val="black"/>
                </a:solidFill>
                <a:cs typeface="Consolas" pitchFamily="49" charset="0"/>
                <a:hlinkClick r:id="rId6"/>
              </a:rPr>
              <a:t>://diagmanager.codeplex.com</a:t>
            </a:r>
            <a:r>
              <a:rPr lang="es-ES" sz="3200" dirty="0">
                <a:solidFill>
                  <a:prstClr val="black"/>
                </a:solidFill>
                <a:cs typeface="Consolas" pitchFamily="49" charset="0"/>
              </a:rPr>
              <a:t/>
            </a:r>
            <a:br>
              <a:rPr lang="es-ES" sz="3200" dirty="0">
                <a:solidFill>
                  <a:prstClr val="black"/>
                </a:solidFill>
                <a:cs typeface="Consolas" pitchFamily="49" charset="0"/>
              </a:rPr>
            </a:br>
            <a:r>
              <a:rPr lang="es-ES" sz="3200" dirty="0" smtClean="0">
                <a:solidFill>
                  <a:prstClr val="black"/>
                </a:solidFill>
                <a:cs typeface="Consolas" pitchFamily="49" charset="0"/>
                <a:hlinkClick r:id="rId7"/>
              </a:rPr>
              <a:t>http</a:t>
            </a:r>
            <a:r>
              <a:rPr lang="es-ES" sz="3200" dirty="0">
                <a:solidFill>
                  <a:prstClr val="black"/>
                </a:solidFill>
                <a:cs typeface="Consolas" pitchFamily="49" charset="0"/>
                <a:hlinkClick r:id="rId7"/>
              </a:rPr>
              <a:t>://pal.codeplex.com</a:t>
            </a:r>
            <a:r>
              <a:rPr lang="es-ES" sz="3200" dirty="0">
                <a:solidFill>
                  <a:prstClr val="black"/>
                </a:solidFill>
                <a:cs typeface="Consolas" pitchFamily="49" charset="0"/>
              </a:rPr>
              <a:t> </a:t>
            </a:r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2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9728" y="6286902"/>
            <a:ext cx="4145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36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Code Best Practices – Tips &amp; Tricks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Batching considerations: </a:t>
            </a:r>
            <a:r>
              <a:rPr lang="en-US" dirty="0">
                <a:hlinkClick r:id="rId3"/>
              </a:rPr>
              <a:t>https://azure.microsoft.com/en-us/documentation/articles/sql-database-use-batching-to-improve-performance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Performance considerations: </a:t>
            </a:r>
            <a:r>
              <a:rPr lang="en-US" dirty="0">
                <a:hlinkClick r:id="rId4"/>
              </a:rPr>
              <a:t>https://azure.microsoft.com/en-us/documentation/articles/sql-database-performance-guidance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sz="3100" dirty="0"/>
              <a:t>To avoid any parameter sniffing </a:t>
            </a:r>
            <a:r>
              <a:rPr lang="en-US" sz="3100" dirty="0" smtClean="0"/>
              <a:t>issue. </a:t>
            </a:r>
            <a:r>
              <a:rPr lang="en-US" sz="3200" dirty="0">
                <a:hlinkClick r:id="rId5"/>
              </a:rPr>
              <a:t>http://blogs.technet.com/b/mdegre/archive/2012/03/19/what-is-parameter-sniffing.aspx</a:t>
            </a:r>
            <a:r>
              <a:rPr lang="en-US" sz="3200" dirty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2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9728" y="6286902"/>
            <a:ext cx="4145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37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Entity Framework - Tips </a:t>
            </a:r>
            <a:r>
              <a:rPr lang="en-US" dirty="0"/>
              <a:t>&amp; Tricks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lvl="1" indent="-171450"/>
            <a:r>
              <a:rPr lang="en-US" sz="2000" b="1" dirty="0"/>
              <a:t>Link describing Performance Considerations with Entity Framework – with regards to optimize query performance and model.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://msdn.microsoft.com/en-us/library/cc853327.aspx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2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9728" y="6286902"/>
            <a:ext cx="4145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38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3130061"/>
            <a:ext cx="8229600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DEMO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39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</p:spTree>
    <p:extLst>
      <p:ext uri="{BB962C8B-B14F-4D97-AF65-F5344CB8AC3E}">
        <p14:creationId xmlns:p14="http://schemas.microsoft.com/office/powerpoint/2010/main" val="1283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 And Takeaways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Session Objectives:</a:t>
            </a:r>
          </a:p>
          <a:p>
            <a:pPr lvl="1"/>
            <a:r>
              <a:rPr lang="en-US" dirty="0" smtClean="0"/>
              <a:t>Raise awareness of SQL Azure common issues, help to improve customer’s business continuity and prevent SQL Azure performance issues. </a:t>
            </a:r>
          </a:p>
          <a:p>
            <a:r>
              <a:rPr lang="en-US" dirty="0" smtClean="0"/>
              <a:t>Key Takeaway 1.</a:t>
            </a:r>
          </a:p>
          <a:p>
            <a:pPr lvl="1"/>
            <a:r>
              <a:rPr lang="en-US" dirty="0" smtClean="0"/>
              <a:t>New Options in v12 / Options saving DBA time.</a:t>
            </a:r>
          </a:p>
          <a:p>
            <a:r>
              <a:rPr lang="en-US" dirty="0"/>
              <a:t>Key Takeaway </a:t>
            </a:r>
            <a:r>
              <a:rPr lang="en-US" dirty="0" smtClean="0"/>
              <a:t>2.</a:t>
            </a:r>
            <a:endParaRPr lang="en-US" dirty="0"/>
          </a:p>
          <a:p>
            <a:pPr lvl="1"/>
            <a:r>
              <a:rPr lang="en-US" dirty="0" smtClean="0"/>
              <a:t>New diagnostic tools for performance for you.</a:t>
            </a:r>
            <a:endParaRPr lang="en-US" dirty="0"/>
          </a:p>
          <a:p>
            <a:r>
              <a:rPr lang="en-US" dirty="0" smtClean="0"/>
              <a:t>Key </a:t>
            </a:r>
            <a:r>
              <a:rPr lang="en-US" dirty="0"/>
              <a:t>Takeaway </a:t>
            </a:r>
            <a:r>
              <a:rPr lang="en-US" dirty="0" smtClean="0"/>
              <a:t>3.</a:t>
            </a:r>
            <a:endParaRPr lang="en-US" dirty="0"/>
          </a:p>
          <a:p>
            <a:pPr lvl="1"/>
            <a:r>
              <a:rPr lang="en-US" dirty="0" smtClean="0"/>
              <a:t>New database models and business continuity.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2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4560" y="6278514"/>
            <a:ext cx="3688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Lessons Learned from the trenches working with 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Azure V12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91555"/>
            <a:ext cx="8341112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High Availability and DR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40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pic>
        <p:nvPicPr>
          <p:cNvPr id="2" name="Picture 1" descr="... configured for resuming operation in the event of a disaster. Mo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37" y="4648315"/>
            <a:ext cx="2847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Azure V12 – High Availability and Disaster Recovery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SQL Azure HA and DR is in our DNA.</a:t>
            </a:r>
          </a:p>
          <a:p>
            <a:r>
              <a:rPr lang="en-US" dirty="0" smtClean="0"/>
              <a:t>Geo-Replication – more than 1 replica (</a:t>
            </a:r>
            <a:r>
              <a:rPr lang="en-US" dirty="0"/>
              <a:t>Online).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blogs.msdn.com/b/timomta/archive/2015/03/26/script-to-perform-azure-sql-premium-failover.aspx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Geo-Restore.</a:t>
            </a:r>
          </a:p>
          <a:p>
            <a:pPr lvl="1"/>
            <a:r>
              <a:rPr lang="en-US" dirty="0"/>
              <a:t>All database backups are geo-replicated.  SQL DB supports geo-restore –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any database can be restored anywhere in the world.   </a:t>
            </a:r>
            <a:r>
              <a:rPr lang="en-US" u="sng" dirty="0">
                <a:hlinkClick r:id="rId3"/>
              </a:rPr>
              <a:t>https://azure.microsoft.com/en-us/documentation/articles/sql-database-business-continuity/</a:t>
            </a:r>
            <a:endParaRPr lang="en-US" dirty="0" smtClean="0"/>
          </a:p>
          <a:p>
            <a:r>
              <a:rPr lang="en-US" dirty="0" smtClean="0"/>
              <a:t>Transactional Replication.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channel9.msdn.com/Shows/Data-Exposed/Azure-SQL-DB-Transactional-Replication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SQL </a:t>
            </a:r>
            <a:r>
              <a:rPr lang="en-US" dirty="0" err="1" smtClean="0"/>
              <a:t>DataSync</a:t>
            </a:r>
            <a:r>
              <a:rPr lang="en-US" dirty="0" smtClean="0"/>
              <a:t> is possible to use but not supported. </a:t>
            </a:r>
          </a:p>
          <a:p>
            <a:r>
              <a:rPr lang="en-US" dirty="0" smtClean="0"/>
              <a:t>Replication </a:t>
            </a:r>
            <a:r>
              <a:rPr lang="en-US" smtClean="0"/>
              <a:t>between databases. Others</a:t>
            </a:r>
            <a:r>
              <a:rPr lang="en-US" dirty="0" smtClean="0"/>
              <a:t>: </a:t>
            </a:r>
            <a:r>
              <a:rPr lang="en-US" u="sng" dirty="0" err="1" smtClean="0">
                <a:hlinkClick r:id="rId5"/>
              </a:rPr>
              <a:t>DBMoto</a:t>
            </a:r>
            <a:endParaRPr lang="en-US" dirty="0" smtClean="0"/>
          </a:p>
          <a:p>
            <a:r>
              <a:rPr lang="en-US" dirty="0" smtClean="0"/>
              <a:t>Total Disaster of the </a:t>
            </a:r>
            <a:r>
              <a:rPr lang="en-US" dirty="0" err="1" smtClean="0"/>
              <a:t>DataCenter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41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2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9728" y="6286902"/>
            <a:ext cx="4145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 &amp; Disaster Recovery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3130061"/>
            <a:ext cx="8229600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DEMO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42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</p:spTree>
    <p:extLst>
      <p:ext uri="{BB962C8B-B14F-4D97-AF65-F5344CB8AC3E}">
        <p14:creationId xmlns:p14="http://schemas.microsoft.com/office/powerpoint/2010/main" val="5314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Azure V12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92066" y="2261842"/>
            <a:ext cx="8229600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Q&amp;A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</a:t>
            </a:r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s-E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</a:t>
            </a:r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s-E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have</a:t>
            </a:r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s-E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any</a:t>
            </a:r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s-E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</a:t>
            </a:r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es-E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please</a:t>
            </a:r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s-E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</a:t>
            </a:r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s-E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</a:t>
            </a:r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email</a:t>
            </a:r>
          </a:p>
          <a:p>
            <a:pPr marL="0" indent="0" algn="ctr">
              <a:lnSpc>
                <a:spcPct val="90000"/>
              </a:lnSpc>
              <a:spcAft>
                <a:spcPts val="600"/>
              </a:spcAft>
              <a:buNone/>
            </a:pPr>
            <a:r>
              <a:rPr lang="es-E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jmjurado@microsoft.com</a:t>
            </a:r>
            <a:endParaRPr lang="es-E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lvl="1" indent="0">
              <a:buNone/>
            </a:pPr>
            <a:endParaRPr lang="en-US" sz="9600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43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</p:spTree>
    <p:extLst>
      <p:ext uri="{BB962C8B-B14F-4D97-AF65-F5344CB8AC3E}">
        <p14:creationId xmlns:p14="http://schemas.microsoft.com/office/powerpoint/2010/main" val="13842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Azure V12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81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103" y="6286903"/>
            <a:ext cx="4713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44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5687" y="2479418"/>
            <a:ext cx="8419171" cy="1613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9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Freestyle Script" panose="030804020302050B0404" pitchFamily="66" charset="0"/>
              </a:rPr>
              <a:t>Thanks</a:t>
            </a:r>
            <a:r>
              <a:rPr lang="es-E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Freestyle Script" panose="030804020302050B0404" pitchFamily="66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439460"/>
            <a:ext cx="8229600" cy="4525963"/>
          </a:xfrm>
        </p:spPr>
        <p:txBody>
          <a:bodyPr/>
          <a:lstStyle/>
          <a:p>
            <a:r>
              <a:rPr lang="en-US" dirty="0" smtClean="0"/>
              <a:t>Did you work with SQL Azure previously?</a:t>
            </a:r>
          </a:p>
          <a:p>
            <a:r>
              <a:rPr lang="en-US" dirty="0" smtClean="0"/>
              <a:t>If not, do you know what is it?</a:t>
            </a:r>
          </a:p>
          <a:p>
            <a:r>
              <a:rPr lang="en-US" dirty="0" smtClean="0"/>
              <a:t>There is not needed to answer (now): Did you have any trouble or issue working with SQL Azure previously? 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11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649" y="6308725"/>
            <a:ext cx="4103649" cy="310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2" name="Picture 1" descr="Emoticon - smile by krzysi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27" y="3702441"/>
            <a:ext cx="1188852" cy="13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- Terms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2675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0629" y="6286903"/>
            <a:ext cx="3994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 smtClean="0"/>
              <a:t>  | 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9221" y="1857692"/>
            <a:ext cx="1821409" cy="3593759"/>
            <a:chOff x="855665" y="1583373"/>
            <a:chExt cx="2427913" cy="4790431"/>
          </a:xfrm>
        </p:grpSpPr>
        <p:sp>
          <p:nvSpPr>
            <p:cNvPr id="12" name="Rectangle 11"/>
            <p:cNvSpPr/>
            <p:nvPr/>
          </p:nvSpPr>
          <p:spPr>
            <a:xfrm>
              <a:off x="1416806" y="1583373"/>
              <a:ext cx="1866772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5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Traditional</a:t>
              </a:r>
              <a:r>
                <a:rPr kumimoji="0" lang="es-US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 </a:t>
              </a:r>
              <a:r>
                <a:rPr kumimoji="0" lang="es-US" sz="15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Schema</a:t>
              </a:r>
              <a:endParaRPr kumimoji="0" lang="es-US" sz="15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6458" y="5537987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96458" y="5083168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6458" y="5992804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Network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96458" y="4173530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US" sz="1125" noProof="0" dirty="0" err="1" smtClean="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Ops.System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6458" y="3718711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6458" y="4628349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96458" y="2809073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96458" y="2354254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96458" y="3263892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1249156" y="2354254"/>
              <a:ext cx="137875" cy="401955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AEE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extBox 52"/>
            <p:cNvSpPr txBox="1"/>
            <p:nvPr/>
          </p:nvSpPr>
          <p:spPr>
            <a:xfrm>
              <a:off x="855665" y="3510372"/>
              <a:ext cx="461545" cy="169147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User</a:t>
              </a:r>
              <a:r>
                <a:rPr kumimoji="0" lang="es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 Administration</a:t>
              </a:r>
              <a:endParaRPr kumimoji="0" lang="es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2248051" y="1790508"/>
            <a:ext cx="6542220" cy="3855902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1" tIns="34286" rIns="68571" bIns="34286" numCol="1" spcCol="0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52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650" b="0" i="0" u="none" strike="noStrike" kern="0" cap="none" spc="0" normalizeH="0" baseline="0" noProof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737904" y="1960694"/>
            <a:ext cx="2079485" cy="3669605"/>
            <a:chOff x="3377366" y="1593421"/>
            <a:chExt cx="2771925" cy="4891533"/>
          </a:xfrm>
        </p:grpSpPr>
        <p:sp>
          <p:nvSpPr>
            <p:cNvPr id="26" name="Rectangle 25"/>
            <p:cNvSpPr/>
            <p:nvPr/>
          </p:nvSpPr>
          <p:spPr>
            <a:xfrm>
              <a:off x="3897998" y="1593421"/>
              <a:ext cx="2108505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5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Infrastructure</a:t>
              </a:r>
              <a:endParaRPr kumimoji="0" lang="es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(as </a:t>
              </a:r>
              <a:r>
                <a:rPr kumimoji="0" lang="es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services</a:t>
              </a:r>
              <a:r>
                <a:rPr kumimoji="0" lang="es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)</a:t>
              </a:r>
              <a:endParaRPr kumimoji="0" lang="es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8143" y="5537991"/>
              <a:ext cx="1638241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46"/>
              <a:r>
                <a:rPr lang="es-US" sz="1125" kern="0" dirty="0">
                  <a:solidFill>
                    <a:srgbClr val="FFFFFF">
                      <a:alpha val="99000"/>
                    </a:srgbClr>
                  </a:solidFill>
                  <a:ea typeface="Segoe UI" pitchFamily="34" charset="0"/>
                  <a:cs typeface="Segoe UI" pitchFamily="34" charset="0"/>
                </a:rPr>
                <a:t>Storage</a:t>
              </a:r>
            </a:p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28143" y="5083172"/>
              <a:ext cx="1638241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28143" y="5992808"/>
              <a:ext cx="1638241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Network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28143" y="4173534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Ops.System</a:t>
              </a: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28143" y="3718715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28143" y="4628353"/>
              <a:ext cx="1638241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  <a:endParaRPr kumimoji="0" lang="es-US" sz="112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28143" y="2809077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28143" y="2354258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Applications</a:t>
              </a: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28143" y="3263896"/>
              <a:ext cx="1638241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5575615" y="4587244"/>
              <a:ext cx="228600" cy="17640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AEE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56"/>
            <p:cNvSpPr txBox="1"/>
            <p:nvPr/>
          </p:nvSpPr>
          <p:spPr>
            <a:xfrm flipH="1">
              <a:off x="5687746" y="4494328"/>
              <a:ext cx="461545" cy="199062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Provider</a:t>
              </a:r>
              <a:r>
                <a:rPr kumimoji="0" lang="es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 Administration</a:t>
              </a:r>
              <a:endParaRPr kumimoji="0" lang="es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>
              <a:off x="3789635" y="2354258"/>
              <a:ext cx="167412" cy="220027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AEE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58"/>
            <p:cNvSpPr txBox="1"/>
            <p:nvPr/>
          </p:nvSpPr>
          <p:spPr>
            <a:xfrm>
              <a:off x="3377366" y="2367378"/>
              <a:ext cx="461545" cy="169147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User</a:t>
              </a:r>
              <a:r>
                <a:rPr kumimoji="0" lang="es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 Administration</a:t>
              </a:r>
              <a:endParaRPr kumimoji="0" lang="es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89953" y="1953156"/>
            <a:ext cx="2030344" cy="3599967"/>
            <a:chOff x="5979422" y="1583373"/>
            <a:chExt cx="2706420" cy="4798706"/>
          </a:xfrm>
        </p:grpSpPr>
        <p:sp>
          <p:nvSpPr>
            <p:cNvPr id="41" name="Rectangle 40"/>
            <p:cNvSpPr/>
            <p:nvPr/>
          </p:nvSpPr>
          <p:spPr>
            <a:xfrm>
              <a:off x="6405737" y="1583373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5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Platform</a:t>
              </a:r>
              <a:r>
                <a:rPr kumimoji="0" lang="es-US" sz="1500" b="0" i="0" u="none" strike="noStrike" kern="1200" cap="none" spc="0" normalizeH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 </a:t>
              </a:r>
              <a:r>
                <a:rPr kumimoji="0" lang="es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(as </a:t>
              </a:r>
              <a:r>
                <a:rPr kumimoji="0" lang="es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service</a:t>
              </a:r>
              <a:r>
                <a:rPr kumimoji="0" lang="es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)</a:t>
              </a:r>
              <a:endParaRPr kumimoji="0" lang="es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  <p:sp>
          <p:nvSpPr>
            <p:cNvPr id="42" name="Left Brace 41"/>
            <p:cNvSpPr/>
            <p:nvPr/>
          </p:nvSpPr>
          <p:spPr>
            <a:xfrm flipH="1">
              <a:off x="8131739" y="3259131"/>
              <a:ext cx="209580" cy="312294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AEE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54"/>
            <p:cNvSpPr txBox="1"/>
            <p:nvPr/>
          </p:nvSpPr>
          <p:spPr>
            <a:xfrm flipH="1">
              <a:off x="8224297" y="3842497"/>
              <a:ext cx="461545" cy="199062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Provider</a:t>
              </a:r>
              <a:r>
                <a:rPr kumimoji="0" lang="es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 Administration</a:t>
              </a:r>
              <a:endParaRPr kumimoji="0" lang="es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  <p:sp>
          <p:nvSpPr>
            <p:cNvPr id="44" name="Left Brace 43"/>
            <p:cNvSpPr/>
            <p:nvPr/>
          </p:nvSpPr>
          <p:spPr>
            <a:xfrm>
              <a:off x="6322411" y="2335206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AEE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Box 60"/>
            <p:cNvSpPr txBox="1"/>
            <p:nvPr/>
          </p:nvSpPr>
          <p:spPr>
            <a:xfrm>
              <a:off x="5979422" y="1857826"/>
              <a:ext cx="461545" cy="179617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User</a:t>
              </a:r>
              <a:r>
                <a:rPr kumimoji="0" lang="es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 </a:t>
              </a:r>
              <a:r>
                <a:rPr kumimoji="0" lang="es-US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Adminiostration</a:t>
              </a:r>
              <a:endParaRPr kumimoji="0" lang="es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84238" y="5537990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lvl="0" algn="ctr" defTabSz="914446">
                <a:defRPr/>
              </a:pPr>
              <a:r>
                <a:rPr lang="es-US" sz="1125" kern="0" dirty="0">
                  <a:solidFill>
                    <a:srgbClr val="FFFFFF">
                      <a:alpha val="99000"/>
                    </a:srgbClr>
                  </a:solidFill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84238" y="5083171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4238" y="5992807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Network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84238" y="4173533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Ops.System</a:t>
              </a: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484238" y="3718714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84238" y="4628352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Virtualization</a:t>
              </a: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84238" y="2354257"/>
              <a:ext cx="1638240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Applications</a:t>
              </a: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84238" y="3263895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84238" y="2809076"/>
              <a:ext cx="1638240" cy="38100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41596" y="1953156"/>
            <a:ext cx="1742776" cy="3599965"/>
            <a:chOff x="8980831" y="1583373"/>
            <a:chExt cx="2323096" cy="4798703"/>
          </a:xfrm>
        </p:grpSpPr>
        <p:sp>
          <p:nvSpPr>
            <p:cNvPr id="56" name="Rectangle 55"/>
            <p:cNvSpPr/>
            <p:nvPr/>
          </p:nvSpPr>
          <p:spPr>
            <a:xfrm>
              <a:off x="8980831" y="1583373"/>
              <a:ext cx="2028257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Software</a:t>
              </a:r>
            </a:p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(as </a:t>
              </a:r>
              <a:r>
                <a:rPr kumimoji="0" lang="es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service</a:t>
              </a:r>
              <a:r>
                <a:rPr kumimoji="0" lang="es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)</a:t>
              </a:r>
              <a:endParaRPr kumimoji="0" lang="es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flipH="1">
              <a:off x="10688405" y="2335204"/>
              <a:ext cx="200055" cy="4046872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AEE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TextBox 64"/>
            <p:cNvSpPr txBox="1"/>
            <p:nvPr/>
          </p:nvSpPr>
          <p:spPr>
            <a:xfrm flipH="1">
              <a:off x="10842382" y="3401571"/>
              <a:ext cx="461545" cy="19286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91437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Provider</a:t>
              </a:r>
              <a:r>
                <a:rPr kumimoji="0" lang="es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 </a:t>
              </a:r>
              <a:r>
                <a:rPr kumimoji="0" lang="es-US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</a:rPr>
                <a:t>Administation</a:t>
              </a:r>
              <a:endParaRPr kumimoji="0" lang="es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40806" y="5537987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40806" y="5083168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40806" y="5992804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Network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040806" y="4173530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Ops.System</a:t>
              </a: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040806" y="3718711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040806" y="4628349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Virtualization</a:t>
              </a: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40806" y="2354254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Applications</a:t>
              </a:r>
              <a:endParaRPr kumimoji="0" lang="es-US" sz="1125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040806" y="3263892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040806" y="2809073"/>
              <a:ext cx="1638240" cy="381000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9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– Database Platform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87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588" y="6275458"/>
            <a:ext cx="4323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 smtClean="0"/>
              <a:t>  | 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193" y="1654649"/>
            <a:ext cx="8679084" cy="4395243"/>
            <a:chOff x="613755" y="-540693"/>
            <a:chExt cx="7991852" cy="749527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260562" y="-540693"/>
              <a:ext cx="1" cy="70223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613755" y="634677"/>
              <a:ext cx="7991852" cy="6319900"/>
              <a:chOff x="613755" y="634677"/>
              <a:chExt cx="7991852" cy="63199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260563" y="6476663"/>
                <a:ext cx="5829211" cy="29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714495" y="6112210"/>
                <a:ext cx="1891112" cy="448557"/>
              </a:xfrm>
              <a:prstGeom prst="rect">
                <a:avLst/>
              </a:prstGeom>
              <a:noFill/>
            </p:spPr>
            <p:txBody>
              <a:bodyPr wrap="square" lIns="72752" tIns="36376" rIns="72752" bIns="36376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  <a:t>Low Control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-309910" y="1558342"/>
                <a:ext cx="2354138" cy="506807"/>
              </a:xfrm>
              <a:prstGeom prst="rect">
                <a:avLst/>
              </a:prstGeom>
              <a:noFill/>
            </p:spPr>
            <p:txBody>
              <a:bodyPr wrap="square" lIns="72752" tIns="36376" rIns="72752" bIns="36376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  <a:t>Shared</a:t>
                </a:r>
                <a:b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</a:b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  <a:t>Lower cost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6200000">
                <a:off x="-536502" y="4902096"/>
                <a:ext cx="2807333" cy="506807"/>
              </a:xfrm>
              <a:prstGeom prst="rect">
                <a:avLst/>
              </a:prstGeom>
              <a:noFill/>
            </p:spPr>
            <p:txBody>
              <a:bodyPr wrap="square" lIns="72752" tIns="36376" rIns="72752" bIns="36376" rtlCol="0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  <a:t>Dedicated</a:t>
                </a:r>
                <a:b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</a:b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  <a:t>Higher cost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70725" y="6506020"/>
                <a:ext cx="2622390" cy="448557"/>
              </a:xfrm>
              <a:prstGeom prst="rect">
                <a:avLst/>
              </a:prstGeom>
              <a:noFill/>
            </p:spPr>
            <p:txBody>
              <a:bodyPr wrap="square" lIns="72752" tIns="36376" rIns="72752" bIns="36376" rtlCol="0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  <a:t>High Control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332153" y="1314056"/>
            <a:ext cx="3565198" cy="299653"/>
          </a:xfrm>
          <a:prstGeom prst="rect">
            <a:avLst/>
          </a:prstGeom>
          <a:noFill/>
        </p:spPr>
        <p:txBody>
          <a:bodyPr wrap="square" lIns="72749" tIns="36374" rIns="72749" bIns="36374" rtlCol="0">
            <a:spAutoFit/>
          </a:bodyPr>
          <a:lstStyle/>
          <a:p>
            <a:pPr algn="ctr"/>
            <a:r>
              <a:rPr lang="en-US" sz="1632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 Cloud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348460" y="2699719"/>
            <a:ext cx="4450787" cy="980031"/>
            <a:chOff x="3920718" y="1915714"/>
            <a:chExt cx="3273787" cy="1268391"/>
          </a:xfrm>
        </p:grpSpPr>
        <p:sp>
          <p:nvSpPr>
            <p:cNvPr id="29" name="TextBox 28"/>
            <p:cNvSpPr txBox="1"/>
            <p:nvPr/>
          </p:nvSpPr>
          <p:spPr>
            <a:xfrm>
              <a:off x="3920718" y="1915714"/>
              <a:ext cx="2214393" cy="662685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>
                  <a:solidFill>
                    <a:srgbClr val="FFFFFF"/>
                  </a:solidFill>
                  <a:cs typeface="Calibri" pitchFamily="34" charset="0"/>
                </a:rPr>
                <a:t>100% Compatibility</a:t>
              </a:r>
            </a:p>
            <a:p>
              <a:pPr marL="0" lvl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>
                  <a:solidFill>
                    <a:srgbClr val="FFFFFF"/>
                  </a:solidFill>
                  <a:cs typeface="Calibri" pitchFamily="34" charset="0"/>
                </a:rPr>
                <a:t>R</a:t>
              </a:r>
              <a:r>
                <a:rPr lang="en-US" sz="1530" dirty="0" smtClean="0">
                  <a:solidFill>
                    <a:srgbClr val="FFFFFF"/>
                  </a:solidFill>
                  <a:cs typeface="Calibri" pitchFamily="34" charset="0"/>
                </a:rPr>
                <a:t>apid </a:t>
              </a:r>
              <a:r>
                <a:rPr lang="en-US" sz="1530" dirty="0">
                  <a:solidFill>
                    <a:srgbClr val="FFFFFF"/>
                  </a:solidFill>
                  <a:cs typeface="Calibri" pitchFamily="34" charset="0"/>
                </a:rPr>
                <a:t>self-service provisioning</a:t>
              </a:r>
            </a:p>
          </p:txBody>
        </p:sp>
        <p:pic>
          <p:nvPicPr>
            <p:cNvPr id="30" name="Picture 3" descr="C:\Users\patricmc\Pictures\DVD_ART35\Artwork_Imagery\Icons - Illustrations\_VIRTUALIZATION ICONS\Server Virtual 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0719" y="2551263"/>
              <a:ext cx="688779" cy="579708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22751" y="2555807"/>
              <a:ext cx="2496642" cy="40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32" b="1" dirty="0">
                  <a:solidFill>
                    <a:schemeClr val="bg2">
                      <a:lumMod val="10000"/>
                    </a:schemeClr>
                  </a:solidFill>
                  <a:cs typeface="Calibri" pitchFamily="34" charset="0"/>
                </a:rPr>
                <a:t>SQL Server in WA VM - IaaS</a:t>
              </a:r>
              <a:endParaRPr lang="en-US" sz="1224" b="1" dirty="0">
                <a:solidFill>
                  <a:schemeClr val="bg2">
                    <a:lumMod val="10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97775" y="2819005"/>
              <a:ext cx="2596730" cy="36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 smtClean="0">
                  <a:solidFill>
                    <a:schemeClr val="bg2">
                      <a:lumMod val="10000"/>
                    </a:schemeClr>
                  </a:solidFill>
                  <a:cs typeface="Calibri" pitchFamily="34" charset="0"/>
                </a:rPr>
                <a:t>Virtualized </a:t>
              </a:r>
              <a:r>
                <a:rPr lang="en-US" sz="1530" dirty="0">
                  <a:solidFill>
                    <a:schemeClr val="bg2">
                      <a:lumMod val="10000"/>
                    </a:schemeClr>
                  </a:solidFill>
                  <a:cs typeface="Calibri" pitchFamily="34" charset="0"/>
                </a:rPr>
                <a:t>Machine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11682" y="4708697"/>
            <a:ext cx="3982710" cy="1090877"/>
            <a:chOff x="6162184" y="1461228"/>
            <a:chExt cx="3007679" cy="1411850"/>
          </a:xfrm>
        </p:grpSpPr>
        <p:pic>
          <p:nvPicPr>
            <p:cNvPr id="34" name="Picture 2" descr="C:\Users\patricmc\Pictures\DVD_ART35\Artwork_Imagery\Icons - Illustrations\_XML ICONS\Servers SQL database 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62184" y="2295486"/>
              <a:ext cx="309463" cy="508807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/>
          </p:nvSpPr>
          <p:spPr>
            <a:xfrm>
              <a:off x="6507505" y="2232529"/>
              <a:ext cx="1637726" cy="41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32" b="1" dirty="0">
                  <a:solidFill>
                    <a:schemeClr val="bg2">
                      <a:lumMod val="10000"/>
                    </a:schemeClr>
                  </a:solidFill>
                  <a:cs typeface="Calibri" pitchFamily="34" charset="0"/>
                </a:rPr>
                <a:t>SQL Server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07505" y="2507978"/>
              <a:ext cx="2662358" cy="36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 smtClean="0">
                  <a:solidFill>
                    <a:schemeClr val="bg2">
                      <a:lumMod val="10000"/>
                    </a:schemeClr>
                  </a:solidFill>
                  <a:cs typeface="Calibri" pitchFamily="34" charset="0"/>
                </a:rPr>
                <a:t>Physical </a:t>
              </a:r>
              <a:r>
                <a:rPr lang="en-US" sz="1530" dirty="0">
                  <a:solidFill>
                    <a:schemeClr val="bg2">
                      <a:lumMod val="10000"/>
                    </a:schemeClr>
                  </a:solidFill>
                  <a:cs typeface="Calibri" pitchFamily="34" charset="0"/>
                </a:rPr>
                <a:t>Machine (raw iron)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62184" y="1461228"/>
              <a:ext cx="2548652" cy="728953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>
                  <a:solidFill>
                    <a:srgbClr val="FFFFFF"/>
                  </a:solidFill>
                  <a:cs typeface="Calibri" pitchFamily="34" charset="0"/>
                </a:rPr>
                <a:t>Full h/w control</a:t>
              </a:r>
            </a:p>
            <a:p>
              <a:pPr marL="0" lvl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>
                  <a:solidFill>
                    <a:srgbClr val="FFFFFF"/>
                  </a:solidFill>
                  <a:cs typeface="Calibri" pitchFamily="34" charset="0"/>
                </a:rPr>
                <a:t>Roll-your-own HA/DR/scale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86558" y="1702680"/>
            <a:ext cx="3703577" cy="1049894"/>
            <a:chOff x="2804459" y="2143073"/>
            <a:chExt cx="2724175" cy="1358808"/>
          </a:xfrm>
        </p:grpSpPr>
        <p:sp>
          <p:nvSpPr>
            <p:cNvPr id="39" name="TextBox 38"/>
            <p:cNvSpPr txBox="1"/>
            <p:nvPr/>
          </p:nvSpPr>
          <p:spPr>
            <a:xfrm>
              <a:off x="2946872" y="2143073"/>
              <a:ext cx="2581762" cy="6569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72752" tIns="36376" rIns="72752" bIns="36376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>
                  <a:solidFill>
                    <a:srgbClr val="FFFFFF"/>
                  </a:solidFill>
                  <a:cs typeface="Calibri" pitchFamily="34" charset="0"/>
                </a:rPr>
                <a:t>Managed database service</a:t>
              </a:r>
            </a:p>
            <a:p>
              <a:pPr marL="0" lvl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>
                  <a:solidFill>
                    <a:srgbClr val="FFFFFF"/>
                  </a:solidFill>
                  <a:cs typeface="Calibri" pitchFamily="34" charset="0"/>
                </a:rPr>
                <a:t>Focus on business logic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04459" y="2900497"/>
              <a:ext cx="2478090" cy="601384"/>
              <a:chOff x="3685302" y="3586440"/>
              <a:chExt cx="3303260" cy="721662"/>
            </a:xfrm>
            <a:solidFill>
              <a:schemeClr val="bg1"/>
            </a:solidFill>
          </p:grpSpPr>
          <p:pic>
            <p:nvPicPr>
              <p:cNvPr id="42" name="Picture 1" descr="\\server3\restrict\ftp_root\clients\white_Whale\5-00430 PDC\Working\David\Art\Mesh_Databas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85302" y="3586440"/>
                <a:ext cx="379668" cy="457200"/>
              </a:xfrm>
              <a:prstGeom prst="rect">
                <a:avLst/>
              </a:prstGeom>
              <a:noFill/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4022362" y="3869981"/>
                <a:ext cx="2966200" cy="4381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530" dirty="0" smtClean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  <a:t>Virtualized </a:t>
                </a:r>
                <a:r>
                  <a:rPr lang="en-US" sz="1530" dirty="0">
                    <a:solidFill>
                      <a:schemeClr val="bg2">
                        <a:lumMod val="10000"/>
                      </a:schemeClr>
                    </a:solidFill>
                    <a:cs typeface="Calibri" pitchFamily="34" charset="0"/>
                  </a:rPr>
                  <a:t>Database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3045472" y="2841845"/>
              <a:ext cx="1914941" cy="4041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32" b="1" dirty="0">
                  <a:solidFill>
                    <a:schemeClr val="bg2">
                      <a:lumMod val="10000"/>
                    </a:schemeClr>
                  </a:solidFill>
                  <a:cs typeface="Calibri" pitchFamily="34" charset="0"/>
                </a:rPr>
                <a:t>WA SQL Database - PaaS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71604" y="3821644"/>
            <a:ext cx="3460170" cy="850104"/>
            <a:chOff x="3217586" y="1915714"/>
            <a:chExt cx="3865814" cy="1158143"/>
          </a:xfrm>
        </p:grpSpPr>
        <p:sp>
          <p:nvSpPr>
            <p:cNvPr id="45" name="TextBox 44"/>
            <p:cNvSpPr txBox="1"/>
            <p:nvPr/>
          </p:nvSpPr>
          <p:spPr>
            <a:xfrm>
              <a:off x="3238692" y="1915714"/>
              <a:ext cx="3251278" cy="662685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>
                  <a:solidFill>
                    <a:srgbClr val="FFFFFF"/>
                  </a:solidFill>
                  <a:cs typeface="Calibri" pitchFamily="34" charset="0"/>
                </a:rPr>
                <a:t>Elastic/Self-Service capabilities</a:t>
              </a:r>
            </a:p>
            <a:p>
              <a:pPr marL="0" lvl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 smtClean="0">
                  <a:solidFill>
                    <a:srgbClr val="FFFFFF"/>
                  </a:solidFill>
                  <a:cs typeface="Calibri" pitchFamily="34" charset="0"/>
                </a:rPr>
                <a:t>Full </a:t>
              </a:r>
              <a:r>
                <a:rPr lang="en-US" sz="1530" dirty="0">
                  <a:solidFill>
                    <a:srgbClr val="FFFFFF"/>
                  </a:solidFill>
                  <a:cs typeface="Calibri" pitchFamily="34" charset="0"/>
                </a:rPr>
                <a:t>h/w control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95409" y="2605899"/>
              <a:ext cx="2487991" cy="467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32" b="1" dirty="0">
                  <a:solidFill>
                    <a:srgbClr val="FFFFFF"/>
                  </a:solidFill>
                  <a:cs typeface="Calibri" pitchFamily="34" charset="0"/>
                </a:rPr>
                <a:t>SQL Server Private </a:t>
              </a:r>
              <a:endParaRPr lang="en-US" sz="1224" b="1" dirty="0">
                <a:solidFill>
                  <a:srgbClr val="FFFFFF"/>
                </a:solidFill>
                <a:cs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17586" y="2648245"/>
              <a:ext cx="2596730" cy="36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530" dirty="0" smtClean="0">
                  <a:solidFill>
                    <a:schemeClr val="bg2">
                      <a:lumMod val="10000"/>
                    </a:schemeClr>
                  </a:solidFill>
                  <a:cs typeface="Calibri" pitchFamily="34" charset="0"/>
                </a:rPr>
                <a:t>Virtualized </a:t>
              </a:r>
              <a:r>
                <a:rPr lang="en-US" sz="1530" dirty="0">
                  <a:solidFill>
                    <a:schemeClr val="bg2">
                      <a:lumMod val="10000"/>
                    </a:schemeClr>
                  </a:solidFill>
                  <a:cs typeface="Calibri" pitchFamily="34" charset="0"/>
                </a:rPr>
                <a:t>Machine</a:t>
              </a:r>
            </a:p>
          </p:txBody>
        </p:sp>
      </p:grpSp>
      <p:sp>
        <p:nvSpPr>
          <p:cNvPr id="48" name="Left Brace 47"/>
          <p:cNvSpPr/>
          <p:nvPr/>
        </p:nvSpPr>
        <p:spPr>
          <a:xfrm rot="5400000">
            <a:off x="4991433" y="-1717658"/>
            <a:ext cx="350631" cy="674537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93256" tIns="46629" rIns="93256" bIns="46629" rtlCol="0" anchor="ctr"/>
          <a:lstStyle/>
          <a:p>
            <a:pPr algn="ctr"/>
            <a:endParaRPr lang="en-US" sz="183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with V11.</a:t>
            </a:r>
          </a:p>
          <a:p>
            <a:r>
              <a:rPr lang="en-US" dirty="0" smtClean="0"/>
              <a:t>New </a:t>
            </a:r>
            <a:r>
              <a:rPr lang="en-US" dirty="0"/>
              <a:t>database </a:t>
            </a:r>
            <a:r>
              <a:rPr lang="en-US" dirty="0" smtClean="0"/>
              <a:t>tiers.</a:t>
            </a:r>
          </a:p>
          <a:p>
            <a:r>
              <a:rPr lang="en-US" dirty="0" smtClean="0"/>
              <a:t>Improvements:</a:t>
            </a:r>
          </a:p>
          <a:p>
            <a:pPr lvl="1"/>
            <a:r>
              <a:rPr lang="en-US" dirty="0" smtClean="0"/>
              <a:t>Connectivity.</a:t>
            </a:r>
            <a:endParaRPr lang="en-US" dirty="0"/>
          </a:p>
          <a:p>
            <a:pPr lvl="1"/>
            <a:r>
              <a:rPr lang="en-US" dirty="0" smtClean="0"/>
              <a:t>Engine.</a:t>
            </a:r>
          </a:p>
          <a:p>
            <a:pPr lvl="1"/>
            <a:r>
              <a:rPr lang="en-US" dirty="0" smtClean="0"/>
              <a:t>Security.</a:t>
            </a:r>
          </a:p>
          <a:p>
            <a:pPr lvl="1"/>
            <a:r>
              <a:rPr lang="en-US" dirty="0" smtClean="0"/>
              <a:t>Tools.</a:t>
            </a:r>
          </a:p>
          <a:p>
            <a:r>
              <a:rPr lang="en-US" dirty="0" smtClean="0"/>
              <a:t>High Availability and Disaster Recovery.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99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314" y="6286903"/>
            <a:ext cx="4066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</a:t>
            </a:r>
            <a:r>
              <a:rPr lang="en-US" dirty="0" smtClean="0"/>
              <a:t>V12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Azure V12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11553"/>
            <a:ext cx="8341112" cy="54512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9600" dirty="0" smtClean="0"/>
              <a:t>Differences with V11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57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11/23/2015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615" y="6286903"/>
            <a:ext cx="405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Lessons Learned from the trenches working with V12</a:t>
            </a:r>
          </a:p>
        </p:txBody>
      </p:sp>
      <p:pic>
        <p:nvPicPr>
          <p:cNvPr id="2" name="Picture 1" descr="DucoPsychologyAP - Testing &amp; Individual Differences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895716"/>
            <a:ext cx="2105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1819</Words>
  <Application>Microsoft Office PowerPoint</Application>
  <PresentationFormat>On-screen Show (4:3)</PresentationFormat>
  <Paragraphs>459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Freestyle Script</vt:lpstr>
      <vt:lpstr>Kozuka Gothic Pro R</vt:lpstr>
      <vt:lpstr>Segoe UI</vt:lpstr>
      <vt:lpstr>Wingdings</vt:lpstr>
      <vt:lpstr>Office Theme</vt:lpstr>
      <vt:lpstr>SQL Azure Database</vt:lpstr>
      <vt:lpstr>3 Sponsor Sessions at 11:15</vt:lpstr>
      <vt:lpstr>Our Main Sponsors:</vt:lpstr>
      <vt:lpstr>Session Objectives And Takeaways</vt:lpstr>
      <vt:lpstr>Questions</vt:lpstr>
      <vt:lpstr>Azure - Terms</vt:lpstr>
      <vt:lpstr>Azure – Database Platform</vt:lpstr>
      <vt:lpstr>Agenda</vt:lpstr>
      <vt:lpstr>SQL Azure V12</vt:lpstr>
      <vt:lpstr>Differences with V11 – The Good</vt:lpstr>
      <vt:lpstr>Differences with V11 – The Good</vt:lpstr>
      <vt:lpstr>Differences with V11 – The Good</vt:lpstr>
      <vt:lpstr>Differences with V11 – The Good</vt:lpstr>
      <vt:lpstr>Differences with V11 – The Good</vt:lpstr>
      <vt:lpstr>Differences with V11 – The Bad</vt:lpstr>
      <vt:lpstr>Differences with V11 – The Bad</vt:lpstr>
      <vt:lpstr>Differences with V11</vt:lpstr>
      <vt:lpstr>SQL Azure V12</vt:lpstr>
      <vt:lpstr>New Database Tiers</vt:lpstr>
      <vt:lpstr>New Database Tiers - Basic/Standard</vt:lpstr>
      <vt:lpstr>New Database Tiers – Elastic Pool</vt:lpstr>
      <vt:lpstr>New Database Tiers – Elastic Pool</vt:lpstr>
      <vt:lpstr>SQL Azure V12</vt:lpstr>
      <vt:lpstr>Connectivity – Tips and Tricks</vt:lpstr>
      <vt:lpstr>Connectivity – Tips and Tricks</vt:lpstr>
      <vt:lpstr>Engine</vt:lpstr>
      <vt:lpstr>Engine - Tips &amp;Tricks</vt:lpstr>
      <vt:lpstr>Engine - Tips &amp;Tricks</vt:lpstr>
      <vt:lpstr>Engine</vt:lpstr>
      <vt:lpstr>Security</vt:lpstr>
      <vt:lpstr>Security</vt:lpstr>
      <vt:lpstr>Security Tips &amp; Tricks</vt:lpstr>
      <vt:lpstr>Security</vt:lpstr>
      <vt:lpstr>Security - Tips &amp; Tricks</vt:lpstr>
      <vt:lpstr>Security</vt:lpstr>
      <vt:lpstr>Tools</vt:lpstr>
      <vt:lpstr>Code Best Practices – Tips &amp; Tricks</vt:lpstr>
      <vt:lpstr>Entity Framework - Tips &amp; Tricks</vt:lpstr>
      <vt:lpstr>Tools</vt:lpstr>
      <vt:lpstr>SQL Azure V12</vt:lpstr>
      <vt:lpstr>SQL Azure V12 – High Availability and Disaster Recovery</vt:lpstr>
      <vt:lpstr>High Availability &amp; Disaster Recovery </vt:lpstr>
      <vt:lpstr>SQL Azure V12</vt:lpstr>
      <vt:lpstr>SQL Azure V12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Jose Manuel Jurado Diaz</cp:lastModifiedBy>
  <cp:revision>166</cp:revision>
  <dcterms:created xsi:type="dcterms:W3CDTF">2011-08-19T20:30:49Z</dcterms:created>
  <dcterms:modified xsi:type="dcterms:W3CDTF">2015-11-23T10:05:11Z</dcterms:modified>
</cp:coreProperties>
</file>