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3" r:id="rId7"/>
    <p:sldId id="260" r:id="rId8"/>
    <p:sldId id="264" r:id="rId9"/>
    <p:sldId id="261"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9/13/2017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10" y="4803820"/>
            <a:ext cx="8203842" cy="1738647"/>
          </a:xfrm>
        </p:spPr>
        <p:txBody>
          <a:bodyPr>
            <a:noAutofit/>
          </a:bodyPr>
          <a:lstStyle/>
          <a:p>
            <a:r>
              <a:rPr lang="en-PH" sz="4800" dirty="0" err="1" smtClean="0"/>
              <a:t>TIPid</a:t>
            </a:r>
            <a:r>
              <a:rPr lang="en-PH" sz="4800" dirty="0" smtClean="0"/>
              <a:t>:</a:t>
            </a:r>
            <a:br>
              <a:rPr lang="en-PH" sz="4800" dirty="0" smtClean="0"/>
            </a:br>
            <a:r>
              <a:rPr lang="en-PH" sz="3200" dirty="0" smtClean="0"/>
              <a:t>Decision </a:t>
            </a:r>
            <a:r>
              <a:rPr lang="en-PH" sz="3200" dirty="0"/>
              <a:t>Support System on E-Shopping Products through Graphical Visualization and Data Mining</a:t>
            </a:r>
            <a:endParaRPr lang="en-PH" sz="3600" dirty="0"/>
          </a:p>
        </p:txBody>
      </p:sp>
      <p:sp>
        <p:nvSpPr>
          <p:cNvPr id="3" name="Subtitle 2"/>
          <p:cNvSpPr>
            <a:spLocks noGrp="1"/>
          </p:cNvSpPr>
          <p:nvPr>
            <p:ph type="subTitle" idx="1"/>
          </p:nvPr>
        </p:nvSpPr>
        <p:spPr>
          <a:xfrm>
            <a:off x="8512936" y="5079427"/>
            <a:ext cx="3388217" cy="1463040"/>
          </a:xfrm>
        </p:spPr>
        <p:txBody>
          <a:bodyPr/>
          <a:lstStyle/>
          <a:p>
            <a:r>
              <a:rPr lang="en-PH" b="1" dirty="0" smtClean="0"/>
              <a:t>B S C S  4 - 2</a:t>
            </a:r>
          </a:p>
          <a:p>
            <a:r>
              <a:rPr lang="en-PH" dirty="0" smtClean="0"/>
              <a:t>AVEROS, Christian M.</a:t>
            </a:r>
          </a:p>
          <a:p>
            <a:r>
              <a:rPr lang="en-PH" dirty="0" smtClean="0"/>
              <a:t>DELICANO, </a:t>
            </a:r>
            <a:r>
              <a:rPr lang="en-PH" dirty="0" err="1" smtClean="0"/>
              <a:t>Jobea</a:t>
            </a:r>
            <a:r>
              <a:rPr lang="en-PH" dirty="0" smtClean="0"/>
              <a:t> Ann F.</a:t>
            </a:r>
            <a:endParaRPr lang="en-PH" dirty="0"/>
          </a:p>
        </p:txBody>
      </p:sp>
    </p:spTree>
    <p:extLst>
      <p:ext uri="{BB962C8B-B14F-4D97-AF65-F5344CB8AC3E}">
        <p14:creationId xmlns:p14="http://schemas.microsoft.com/office/powerpoint/2010/main" val="1516717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Sources of Data</a:t>
            </a:r>
            <a:endParaRPr lang="en-PH" dirty="0"/>
          </a:p>
        </p:txBody>
      </p:sp>
      <p:sp>
        <p:nvSpPr>
          <p:cNvPr id="3" name="Content Placeholder 2"/>
          <p:cNvSpPr>
            <a:spLocks noGrp="1"/>
          </p:cNvSpPr>
          <p:nvPr>
            <p:ph idx="1"/>
          </p:nvPr>
        </p:nvSpPr>
        <p:spPr/>
        <p:txBody>
          <a:bodyPr>
            <a:normAutofit/>
          </a:bodyPr>
          <a:lstStyle/>
          <a:p>
            <a:pPr marL="128016" lvl="1" indent="0">
              <a:buNone/>
            </a:pPr>
            <a:r>
              <a:rPr lang="en-PH" sz="2200" dirty="0"/>
              <a:t>	</a:t>
            </a:r>
            <a:r>
              <a:rPr lang="en-PH" sz="2200" b="1" dirty="0" smtClean="0"/>
              <a:t>Online</a:t>
            </a:r>
            <a:r>
              <a:rPr lang="en-PH" sz="2200" dirty="0" smtClean="0"/>
              <a:t> </a:t>
            </a:r>
            <a:r>
              <a:rPr lang="en-PH" sz="2200" b="1" dirty="0" smtClean="0"/>
              <a:t>Shoppers</a:t>
            </a:r>
            <a:r>
              <a:rPr lang="en-PH" sz="2200" dirty="0" smtClean="0"/>
              <a:t>. This study would benefit shoppers who wants to lessen their time on selecting the best deal.</a:t>
            </a:r>
          </a:p>
          <a:p>
            <a:pPr marL="128016" lvl="1" indent="0">
              <a:buNone/>
            </a:pPr>
            <a:endParaRPr lang="en-PH" sz="2200" dirty="0"/>
          </a:p>
          <a:p>
            <a:pPr marL="128016" lvl="1" indent="0">
              <a:buNone/>
            </a:pPr>
            <a:r>
              <a:rPr lang="en-PH" sz="2200" dirty="0" smtClean="0"/>
              <a:t>	</a:t>
            </a:r>
            <a:r>
              <a:rPr lang="en-PH" sz="2200" b="1" dirty="0" smtClean="0"/>
              <a:t>Store Owners</a:t>
            </a:r>
            <a:r>
              <a:rPr lang="en-PH" sz="2200" dirty="0" smtClean="0"/>
              <a:t>. This will benefit them by being able to search how they would price their own products.</a:t>
            </a:r>
          </a:p>
          <a:p>
            <a:pPr marL="128016" lvl="1" indent="0">
              <a:buNone/>
            </a:pPr>
            <a:endParaRPr lang="en-PH" sz="2200" dirty="0"/>
          </a:p>
          <a:p>
            <a:pPr marL="128016" lvl="1" indent="0">
              <a:buNone/>
            </a:pPr>
            <a:r>
              <a:rPr lang="en-PH" sz="2200" dirty="0" smtClean="0"/>
              <a:t>	</a:t>
            </a:r>
            <a:r>
              <a:rPr lang="en-PH" sz="2200" b="1" dirty="0" smtClean="0"/>
              <a:t>Future Researchers</a:t>
            </a:r>
            <a:r>
              <a:rPr lang="en-PH" sz="2200" dirty="0" smtClean="0"/>
              <a:t>. This study will be a help as a guiding reference.</a:t>
            </a:r>
            <a:endParaRPr lang="en-PH" sz="2200" dirty="0"/>
          </a:p>
        </p:txBody>
      </p:sp>
    </p:spTree>
    <p:extLst>
      <p:ext uri="{BB962C8B-B14F-4D97-AF65-F5344CB8AC3E}">
        <p14:creationId xmlns:p14="http://schemas.microsoft.com/office/powerpoint/2010/main" val="217989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System Architecture</a:t>
            </a:r>
            <a:endParaRPr lang="en-PH" dirty="0"/>
          </a:p>
        </p:txBody>
      </p:sp>
      <p:sp>
        <p:nvSpPr>
          <p:cNvPr id="3" name="Content Placeholder 2"/>
          <p:cNvSpPr>
            <a:spLocks noGrp="1"/>
          </p:cNvSpPr>
          <p:nvPr>
            <p:ph idx="1"/>
          </p:nvPr>
        </p:nvSpPr>
        <p:spPr/>
        <p:txBody>
          <a:bodyPr>
            <a:normAutofit/>
          </a:bodyPr>
          <a:lstStyle/>
          <a:p>
            <a:pPr marL="128016" lvl="1" indent="0">
              <a:buNone/>
            </a:pPr>
            <a:r>
              <a:rPr lang="en-PH" sz="2200" dirty="0"/>
              <a:t>	</a:t>
            </a:r>
            <a:r>
              <a:rPr lang="en-PH" sz="2200" b="1" dirty="0" smtClean="0"/>
              <a:t>Online</a:t>
            </a:r>
            <a:r>
              <a:rPr lang="en-PH" sz="2200" dirty="0" smtClean="0"/>
              <a:t> </a:t>
            </a:r>
            <a:r>
              <a:rPr lang="en-PH" sz="2200" b="1" dirty="0" smtClean="0"/>
              <a:t>Shoppers</a:t>
            </a:r>
            <a:r>
              <a:rPr lang="en-PH" sz="2200" dirty="0" smtClean="0"/>
              <a:t>. This study would benefit shoppers who wants to lessen their time on selecting the best deal.</a:t>
            </a:r>
          </a:p>
          <a:p>
            <a:pPr marL="128016" lvl="1" indent="0">
              <a:buNone/>
            </a:pPr>
            <a:endParaRPr lang="en-PH" sz="2200" dirty="0"/>
          </a:p>
          <a:p>
            <a:pPr marL="128016" lvl="1" indent="0">
              <a:buNone/>
            </a:pPr>
            <a:r>
              <a:rPr lang="en-PH" sz="2200" dirty="0" smtClean="0"/>
              <a:t>	</a:t>
            </a:r>
            <a:r>
              <a:rPr lang="en-PH" sz="2200" b="1" dirty="0" smtClean="0"/>
              <a:t>Store Owners</a:t>
            </a:r>
            <a:r>
              <a:rPr lang="en-PH" sz="2200" dirty="0" smtClean="0"/>
              <a:t>. This will benefit them by being able to search how they would price their own products.</a:t>
            </a:r>
          </a:p>
          <a:p>
            <a:pPr marL="128016" lvl="1" indent="0">
              <a:buNone/>
            </a:pPr>
            <a:endParaRPr lang="en-PH" sz="2200" dirty="0"/>
          </a:p>
          <a:p>
            <a:pPr marL="128016" lvl="1" indent="0">
              <a:buNone/>
            </a:pPr>
            <a:r>
              <a:rPr lang="en-PH" sz="2200" dirty="0" smtClean="0"/>
              <a:t>	</a:t>
            </a:r>
            <a:r>
              <a:rPr lang="en-PH" sz="2200" b="1" dirty="0" smtClean="0"/>
              <a:t>Future Researchers</a:t>
            </a:r>
            <a:r>
              <a:rPr lang="en-PH" sz="2200" dirty="0" smtClean="0"/>
              <a:t>. This study will be a help as a guiding reference.</a:t>
            </a:r>
            <a:endParaRPr lang="en-PH" sz="2200" dirty="0"/>
          </a:p>
        </p:txBody>
      </p:sp>
    </p:spTree>
    <p:extLst>
      <p:ext uri="{BB962C8B-B14F-4D97-AF65-F5344CB8AC3E}">
        <p14:creationId xmlns:p14="http://schemas.microsoft.com/office/powerpoint/2010/main" val="346424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Development Details</a:t>
            </a:r>
            <a:endParaRPr lang="en-PH" dirty="0"/>
          </a:p>
        </p:txBody>
      </p:sp>
      <p:sp>
        <p:nvSpPr>
          <p:cNvPr id="3" name="Content Placeholder 2"/>
          <p:cNvSpPr>
            <a:spLocks noGrp="1"/>
          </p:cNvSpPr>
          <p:nvPr>
            <p:ph idx="1"/>
          </p:nvPr>
        </p:nvSpPr>
        <p:spPr/>
        <p:txBody>
          <a:bodyPr>
            <a:normAutofit/>
          </a:bodyPr>
          <a:lstStyle/>
          <a:p>
            <a:pPr marL="128016" lvl="1" indent="0">
              <a:buNone/>
            </a:pPr>
            <a:r>
              <a:rPr lang="en-PH" sz="2200" dirty="0"/>
              <a:t>	</a:t>
            </a:r>
            <a:r>
              <a:rPr lang="en-PH" sz="2200" b="1" dirty="0" smtClean="0"/>
              <a:t>Online</a:t>
            </a:r>
            <a:r>
              <a:rPr lang="en-PH" sz="2200" dirty="0" smtClean="0"/>
              <a:t> </a:t>
            </a:r>
            <a:r>
              <a:rPr lang="en-PH" sz="2200" b="1" dirty="0" smtClean="0"/>
              <a:t>Shoppers</a:t>
            </a:r>
            <a:r>
              <a:rPr lang="en-PH" sz="2200" dirty="0" smtClean="0"/>
              <a:t>. This study would benefit shoppers who wants to lessen their time on selecting the best deal.</a:t>
            </a:r>
          </a:p>
          <a:p>
            <a:pPr marL="128016" lvl="1" indent="0">
              <a:buNone/>
            </a:pPr>
            <a:endParaRPr lang="en-PH" sz="2200" dirty="0"/>
          </a:p>
          <a:p>
            <a:pPr marL="128016" lvl="1" indent="0">
              <a:buNone/>
            </a:pPr>
            <a:r>
              <a:rPr lang="en-PH" sz="2200" dirty="0" smtClean="0"/>
              <a:t>	</a:t>
            </a:r>
            <a:r>
              <a:rPr lang="en-PH" sz="2200" b="1" dirty="0" smtClean="0"/>
              <a:t>Store Owners</a:t>
            </a:r>
            <a:r>
              <a:rPr lang="en-PH" sz="2200" dirty="0" smtClean="0"/>
              <a:t>. This will benefit them by being able to search how they would price their own products.</a:t>
            </a:r>
          </a:p>
          <a:p>
            <a:pPr marL="128016" lvl="1" indent="0">
              <a:buNone/>
            </a:pPr>
            <a:endParaRPr lang="en-PH" sz="2200" dirty="0"/>
          </a:p>
          <a:p>
            <a:pPr marL="128016" lvl="1" indent="0">
              <a:buNone/>
            </a:pPr>
            <a:r>
              <a:rPr lang="en-PH" sz="2200" dirty="0" smtClean="0"/>
              <a:t>	</a:t>
            </a:r>
            <a:r>
              <a:rPr lang="en-PH" sz="2200" b="1" dirty="0" smtClean="0"/>
              <a:t>Future Researchers</a:t>
            </a:r>
            <a:r>
              <a:rPr lang="en-PH" sz="2200" dirty="0" smtClean="0"/>
              <a:t>. This study will be a help as a guiding reference.</a:t>
            </a:r>
            <a:endParaRPr lang="en-PH" sz="2200" dirty="0"/>
          </a:p>
        </p:txBody>
      </p:sp>
    </p:spTree>
    <p:extLst>
      <p:ext uri="{BB962C8B-B14F-4D97-AF65-F5344CB8AC3E}">
        <p14:creationId xmlns:p14="http://schemas.microsoft.com/office/powerpoint/2010/main" val="208889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Research Instrument</a:t>
            </a:r>
            <a:endParaRPr lang="en-PH" dirty="0"/>
          </a:p>
        </p:txBody>
      </p:sp>
      <p:sp>
        <p:nvSpPr>
          <p:cNvPr id="3" name="Content Placeholder 2"/>
          <p:cNvSpPr>
            <a:spLocks noGrp="1"/>
          </p:cNvSpPr>
          <p:nvPr>
            <p:ph idx="1"/>
          </p:nvPr>
        </p:nvSpPr>
        <p:spPr/>
        <p:txBody>
          <a:bodyPr>
            <a:normAutofit/>
          </a:bodyPr>
          <a:lstStyle/>
          <a:p>
            <a:pPr marL="128016" lvl="1" indent="0">
              <a:buNone/>
            </a:pPr>
            <a:r>
              <a:rPr lang="en-PH" sz="2200" dirty="0"/>
              <a:t>	</a:t>
            </a:r>
            <a:r>
              <a:rPr lang="en-PH" sz="2200" b="1" dirty="0" smtClean="0"/>
              <a:t>Online</a:t>
            </a:r>
            <a:r>
              <a:rPr lang="en-PH" sz="2200" dirty="0" smtClean="0"/>
              <a:t> </a:t>
            </a:r>
            <a:r>
              <a:rPr lang="en-PH" sz="2200" b="1" dirty="0" smtClean="0"/>
              <a:t>Shoppers</a:t>
            </a:r>
            <a:r>
              <a:rPr lang="en-PH" sz="2200" dirty="0" smtClean="0"/>
              <a:t>. This study would benefit shoppers who wants to lessen their time on selecting the best deal.</a:t>
            </a:r>
          </a:p>
          <a:p>
            <a:pPr marL="128016" lvl="1" indent="0">
              <a:buNone/>
            </a:pPr>
            <a:endParaRPr lang="en-PH" sz="2200" dirty="0"/>
          </a:p>
          <a:p>
            <a:pPr marL="128016" lvl="1" indent="0">
              <a:buNone/>
            </a:pPr>
            <a:r>
              <a:rPr lang="en-PH" sz="2200" dirty="0" smtClean="0"/>
              <a:t>	</a:t>
            </a:r>
            <a:r>
              <a:rPr lang="en-PH" sz="2200" b="1" dirty="0" smtClean="0"/>
              <a:t>Store Owners</a:t>
            </a:r>
            <a:r>
              <a:rPr lang="en-PH" sz="2200" dirty="0" smtClean="0"/>
              <a:t>. This will benefit them by being able to search how they would price their own products.</a:t>
            </a:r>
          </a:p>
          <a:p>
            <a:pPr marL="128016" lvl="1" indent="0">
              <a:buNone/>
            </a:pPr>
            <a:endParaRPr lang="en-PH" sz="2200" dirty="0"/>
          </a:p>
          <a:p>
            <a:pPr marL="128016" lvl="1" indent="0">
              <a:buNone/>
            </a:pPr>
            <a:r>
              <a:rPr lang="en-PH" sz="2200" dirty="0" smtClean="0"/>
              <a:t>	</a:t>
            </a:r>
            <a:r>
              <a:rPr lang="en-PH" sz="2200" b="1" dirty="0" smtClean="0"/>
              <a:t>Future Researchers</a:t>
            </a:r>
            <a:r>
              <a:rPr lang="en-PH" sz="2200" dirty="0" smtClean="0"/>
              <a:t>. This study will be a help as a guiding reference.</a:t>
            </a:r>
            <a:endParaRPr lang="en-PH" sz="2200" dirty="0"/>
          </a:p>
        </p:txBody>
      </p:sp>
    </p:spTree>
    <p:extLst>
      <p:ext uri="{BB962C8B-B14F-4D97-AF65-F5344CB8AC3E}">
        <p14:creationId xmlns:p14="http://schemas.microsoft.com/office/powerpoint/2010/main" val="28204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Data Generation</a:t>
            </a:r>
            <a:endParaRPr lang="en-PH" dirty="0"/>
          </a:p>
        </p:txBody>
      </p:sp>
      <p:sp>
        <p:nvSpPr>
          <p:cNvPr id="3" name="Content Placeholder 2"/>
          <p:cNvSpPr>
            <a:spLocks noGrp="1"/>
          </p:cNvSpPr>
          <p:nvPr>
            <p:ph idx="1"/>
          </p:nvPr>
        </p:nvSpPr>
        <p:spPr/>
        <p:txBody>
          <a:bodyPr>
            <a:normAutofit/>
          </a:bodyPr>
          <a:lstStyle/>
          <a:p>
            <a:pPr marL="128016" lvl="1" indent="0">
              <a:buNone/>
            </a:pPr>
            <a:r>
              <a:rPr lang="en-PH" sz="2200" dirty="0"/>
              <a:t>	</a:t>
            </a:r>
            <a:r>
              <a:rPr lang="en-PH" sz="2200" b="1" dirty="0" smtClean="0"/>
              <a:t>Online</a:t>
            </a:r>
            <a:r>
              <a:rPr lang="en-PH" sz="2200" dirty="0" smtClean="0"/>
              <a:t> </a:t>
            </a:r>
            <a:r>
              <a:rPr lang="en-PH" sz="2200" b="1" dirty="0" smtClean="0"/>
              <a:t>Shoppers</a:t>
            </a:r>
            <a:r>
              <a:rPr lang="en-PH" sz="2200" dirty="0" smtClean="0"/>
              <a:t>. This study would benefit shoppers who wants to lessen their time on selecting the best deal.</a:t>
            </a:r>
          </a:p>
          <a:p>
            <a:pPr marL="128016" lvl="1" indent="0">
              <a:buNone/>
            </a:pPr>
            <a:endParaRPr lang="en-PH" sz="2200" dirty="0"/>
          </a:p>
          <a:p>
            <a:pPr marL="128016" lvl="1" indent="0">
              <a:buNone/>
            </a:pPr>
            <a:r>
              <a:rPr lang="en-PH" sz="2200" dirty="0" smtClean="0"/>
              <a:t>	</a:t>
            </a:r>
            <a:r>
              <a:rPr lang="en-PH" sz="2200" b="1" dirty="0" smtClean="0"/>
              <a:t>Store Owners</a:t>
            </a:r>
            <a:r>
              <a:rPr lang="en-PH" sz="2200" dirty="0" smtClean="0"/>
              <a:t>. This will benefit them by being able to search how they would price their own products.</a:t>
            </a:r>
          </a:p>
          <a:p>
            <a:pPr marL="128016" lvl="1" indent="0">
              <a:buNone/>
            </a:pPr>
            <a:endParaRPr lang="en-PH" sz="2200" dirty="0"/>
          </a:p>
          <a:p>
            <a:pPr marL="128016" lvl="1" indent="0">
              <a:buNone/>
            </a:pPr>
            <a:r>
              <a:rPr lang="en-PH" sz="2200" dirty="0" smtClean="0"/>
              <a:t>	</a:t>
            </a:r>
            <a:r>
              <a:rPr lang="en-PH" sz="2200" b="1" dirty="0" smtClean="0"/>
              <a:t>Future Researchers</a:t>
            </a:r>
            <a:r>
              <a:rPr lang="en-PH" sz="2200" dirty="0" smtClean="0"/>
              <a:t>. This study will be a help as a guiding reference.</a:t>
            </a:r>
            <a:endParaRPr lang="en-PH" sz="2200" dirty="0"/>
          </a:p>
        </p:txBody>
      </p:sp>
    </p:spTree>
    <p:extLst>
      <p:ext uri="{BB962C8B-B14F-4D97-AF65-F5344CB8AC3E}">
        <p14:creationId xmlns:p14="http://schemas.microsoft.com/office/powerpoint/2010/main" val="2377717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Data Analysis</a:t>
            </a:r>
            <a:endParaRPr lang="en-PH" dirty="0"/>
          </a:p>
        </p:txBody>
      </p:sp>
      <p:sp>
        <p:nvSpPr>
          <p:cNvPr id="3" name="Content Placeholder 2"/>
          <p:cNvSpPr>
            <a:spLocks noGrp="1"/>
          </p:cNvSpPr>
          <p:nvPr>
            <p:ph idx="1"/>
          </p:nvPr>
        </p:nvSpPr>
        <p:spPr/>
        <p:txBody>
          <a:bodyPr>
            <a:normAutofit/>
          </a:bodyPr>
          <a:lstStyle/>
          <a:p>
            <a:pPr marL="128016" lvl="1" indent="0">
              <a:buNone/>
            </a:pPr>
            <a:r>
              <a:rPr lang="en-PH" sz="2200" dirty="0"/>
              <a:t>	</a:t>
            </a:r>
            <a:r>
              <a:rPr lang="en-PH" sz="2200" b="1" dirty="0" smtClean="0"/>
              <a:t>Online</a:t>
            </a:r>
            <a:r>
              <a:rPr lang="en-PH" sz="2200" dirty="0" smtClean="0"/>
              <a:t> </a:t>
            </a:r>
            <a:r>
              <a:rPr lang="en-PH" sz="2200" b="1" dirty="0" smtClean="0"/>
              <a:t>Shoppers</a:t>
            </a:r>
            <a:r>
              <a:rPr lang="en-PH" sz="2200" dirty="0" smtClean="0"/>
              <a:t>. This study would benefit shoppers who wants to lessen their time on selecting the best deal.</a:t>
            </a:r>
          </a:p>
          <a:p>
            <a:pPr marL="128016" lvl="1" indent="0">
              <a:buNone/>
            </a:pPr>
            <a:endParaRPr lang="en-PH" sz="2200" dirty="0"/>
          </a:p>
          <a:p>
            <a:pPr marL="128016" lvl="1" indent="0">
              <a:buNone/>
            </a:pPr>
            <a:r>
              <a:rPr lang="en-PH" sz="2200" dirty="0" smtClean="0"/>
              <a:t>	</a:t>
            </a:r>
            <a:r>
              <a:rPr lang="en-PH" sz="2200" b="1" dirty="0" smtClean="0"/>
              <a:t>Store Owners</a:t>
            </a:r>
            <a:r>
              <a:rPr lang="en-PH" sz="2200" dirty="0" smtClean="0"/>
              <a:t>. This will benefit them by being able to search how they would price their own products.</a:t>
            </a:r>
          </a:p>
          <a:p>
            <a:pPr marL="128016" lvl="1" indent="0">
              <a:buNone/>
            </a:pPr>
            <a:endParaRPr lang="en-PH" sz="2200" dirty="0"/>
          </a:p>
          <a:p>
            <a:pPr marL="128016" lvl="1" indent="0">
              <a:buNone/>
            </a:pPr>
            <a:r>
              <a:rPr lang="en-PH" sz="2200" dirty="0" smtClean="0"/>
              <a:t>	</a:t>
            </a:r>
            <a:r>
              <a:rPr lang="en-PH" sz="2200" b="1" dirty="0" smtClean="0"/>
              <a:t>Future Researchers</a:t>
            </a:r>
            <a:r>
              <a:rPr lang="en-PH" sz="2200" dirty="0" smtClean="0"/>
              <a:t>. This study will be a help as a guiding reference.</a:t>
            </a:r>
            <a:endParaRPr lang="en-PH" sz="2200" dirty="0"/>
          </a:p>
        </p:txBody>
      </p:sp>
    </p:spTree>
    <p:extLst>
      <p:ext uri="{BB962C8B-B14F-4D97-AF65-F5344CB8AC3E}">
        <p14:creationId xmlns:p14="http://schemas.microsoft.com/office/powerpoint/2010/main" val="53602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The problem and its Background</a:t>
            </a:r>
            <a:endParaRPr lang="en-PH" dirty="0"/>
          </a:p>
        </p:txBody>
      </p:sp>
      <p:sp>
        <p:nvSpPr>
          <p:cNvPr id="5" name="Title 1"/>
          <p:cNvSpPr txBox="1">
            <a:spLocks/>
          </p:cNvSpPr>
          <p:nvPr/>
        </p:nvSpPr>
        <p:spPr>
          <a:xfrm>
            <a:off x="8519375" y="4960137"/>
            <a:ext cx="3457604"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b="0" kern="1200" cap="all" spc="200" baseline="0">
                <a:solidFill>
                  <a:schemeClr val="tx1">
                    <a:lumMod val="95000"/>
                    <a:lumOff val="5000"/>
                  </a:schemeClr>
                </a:solidFill>
                <a:latin typeface="+mj-lt"/>
                <a:ea typeface="+mj-ea"/>
                <a:cs typeface="+mj-cs"/>
              </a:defRPr>
            </a:lvl1pPr>
          </a:lstStyle>
          <a:p>
            <a:pPr algn="l"/>
            <a:r>
              <a:rPr lang="en-PH" dirty="0" smtClean="0"/>
              <a:t>Chapter 1</a:t>
            </a:r>
            <a:endParaRPr lang="en-PH" dirty="0"/>
          </a:p>
        </p:txBody>
      </p:sp>
    </p:spTree>
    <p:extLst>
      <p:ext uri="{BB962C8B-B14F-4D97-AF65-F5344CB8AC3E}">
        <p14:creationId xmlns:p14="http://schemas.microsoft.com/office/powerpoint/2010/main" val="162424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smtClean="0"/>
              <a:t>iNTRODUCTION</a:t>
            </a:r>
            <a:endParaRPr lang="en-PH" dirty="0"/>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
            </a:pPr>
            <a:r>
              <a:rPr lang="en-PH" dirty="0"/>
              <a:t> </a:t>
            </a:r>
            <a:r>
              <a:rPr lang="en-PH" dirty="0" smtClean="0"/>
              <a:t>Shoppers want to bargain to get the best when buying products.</a:t>
            </a:r>
          </a:p>
          <a:p>
            <a:pPr algn="just">
              <a:buFont typeface="Wingdings" panose="05000000000000000000" pitchFamily="2" charset="2"/>
              <a:buChar char="§"/>
            </a:pPr>
            <a:r>
              <a:rPr lang="en-PH" dirty="0"/>
              <a:t> </a:t>
            </a:r>
            <a:r>
              <a:rPr lang="en-PH" dirty="0" smtClean="0"/>
              <a:t>Today</a:t>
            </a:r>
            <a:r>
              <a:rPr lang="en-PH" dirty="0" smtClean="0"/>
              <a:t>’s  technological trend: online shopping.</a:t>
            </a:r>
          </a:p>
          <a:p>
            <a:pPr algn="just">
              <a:buFont typeface="Wingdings" panose="05000000000000000000" pitchFamily="2" charset="2"/>
              <a:buChar char="§"/>
            </a:pPr>
            <a:r>
              <a:rPr lang="en-PH" dirty="0" smtClean="0"/>
              <a:t> Problems encountered: </a:t>
            </a:r>
          </a:p>
          <a:p>
            <a:pPr marL="0" indent="0" algn="just">
              <a:buNone/>
            </a:pPr>
            <a:r>
              <a:rPr lang="en-PH" dirty="0" smtClean="0"/>
              <a:t>Most </a:t>
            </a:r>
            <a:r>
              <a:rPr lang="en-PH" dirty="0" smtClean="0"/>
              <a:t>shoppers want to bargain to get the best out of their money when buying products. In today’s technology, shopping is made easier with the use of online shopping applications. But there is still a problem, shoppers would search at numerous online shopping websites (OSW) and manually comparing them just to get the best deal. Through data mining, specifically web crawling, product information from different websites can be fetched and displayed on a single page. However, there would be redundant, repetitive data present on the product list. Also, most of the acquired data aren’t usually the best deal and therefore could be filtered out. In order to solve this, an algorithm for removing data redundancy and analysis should be applied</a:t>
            </a:r>
            <a:r>
              <a:rPr lang="en-PH" dirty="0" smtClean="0"/>
              <a:t>.</a:t>
            </a:r>
          </a:p>
          <a:p>
            <a:pPr algn="just"/>
            <a:r>
              <a:rPr lang="en-PH" dirty="0"/>
              <a:t> </a:t>
            </a:r>
            <a:r>
              <a:rPr lang="en-PH" dirty="0" smtClean="0"/>
              <a:t>Technological trend: shopping online</a:t>
            </a:r>
            <a:endParaRPr lang="en-PH" dirty="0" smtClean="0"/>
          </a:p>
        </p:txBody>
      </p:sp>
    </p:spTree>
    <p:extLst>
      <p:ext uri="{BB962C8B-B14F-4D97-AF65-F5344CB8AC3E}">
        <p14:creationId xmlns:p14="http://schemas.microsoft.com/office/powerpoint/2010/main" val="2037785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Statement of the Problem</a:t>
            </a:r>
            <a:endParaRPr lang="en-PH" dirty="0"/>
          </a:p>
        </p:txBody>
      </p:sp>
      <p:sp>
        <p:nvSpPr>
          <p:cNvPr id="3" name="Content Placeholder 2"/>
          <p:cNvSpPr>
            <a:spLocks noGrp="1"/>
          </p:cNvSpPr>
          <p:nvPr>
            <p:ph idx="1"/>
          </p:nvPr>
        </p:nvSpPr>
        <p:spPr/>
        <p:txBody>
          <a:bodyPr/>
          <a:lstStyle/>
          <a:p>
            <a:r>
              <a:rPr lang="en-US" dirty="0"/>
              <a:t>This study aims to develop a system that gets the best deal from various online shopping websites based on user’s search terms and apply a visualization technique to display the best deals. Specifically, this will address the following sub-problems:</a:t>
            </a:r>
            <a:endParaRPr lang="en-PH" dirty="0"/>
          </a:p>
          <a:p>
            <a:pPr lvl="0"/>
            <a:r>
              <a:rPr lang="en-US" dirty="0" smtClean="0"/>
              <a:t>1. Using </a:t>
            </a:r>
            <a:r>
              <a:rPr lang="en-US" dirty="0"/>
              <a:t>the a-priori algorithm, what is the accuracy of getting the relevant data from online shopping websites?</a:t>
            </a:r>
            <a:endParaRPr lang="en-PH" dirty="0"/>
          </a:p>
          <a:p>
            <a:pPr lvl="0"/>
            <a:r>
              <a:rPr lang="en-US" dirty="0" smtClean="0"/>
              <a:t>2. What </a:t>
            </a:r>
            <a:r>
              <a:rPr lang="en-US" dirty="0"/>
              <a:t>is the accuracy of applying Bayesian estimate and Interleaved Ranking in getting the best deals?</a:t>
            </a:r>
            <a:endParaRPr lang="en-PH" dirty="0"/>
          </a:p>
          <a:p>
            <a:pPr lvl="0"/>
            <a:r>
              <a:rPr lang="en-US" dirty="0" smtClean="0"/>
              <a:t>3. What </a:t>
            </a:r>
            <a:r>
              <a:rPr lang="en-US" dirty="0"/>
              <a:t>is the </a:t>
            </a:r>
            <a:r>
              <a:rPr lang="en-US" dirty="0" smtClean="0"/>
              <a:t>average degree </a:t>
            </a:r>
            <a:r>
              <a:rPr lang="en-US" dirty="0"/>
              <a:t>of </a:t>
            </a:r>
            <a:r>
              <a:rPr lang="en-US" dirty="0" smtClean="0"/>
              <a:t>maximizing </a:t>
            </a:r>
            <a:r>
              <a:rPr lang="en-US" dirty="0"/>
              <a:t>graph in plotting the best deals?</a:t>
            </a:r>
            <a:endParaRPr lang="en-PH" dirty="0"/>
          </a:p>
        </p:txBody>
      </p:sp>
    </p:spTree>
    <p:extLst>
      <p:ext uri="{BB962C8B-B14F-4D97-AF65-F5344CB8AC3E}">
        <p14:creationId xmlns:p14="http://schemas.microsoft.com/office/powerpoint/2010/main" val="99933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Scope and Limitation of the Study</a:t>
            </a:r>
            <a:endParaRPr lang="en-PH" dirty="0"/>
          </a:p>
        </p:txBody>
      </p:sp>
      <p:sp>
        <p:nvSpPr>
          <p:cNvPr id="3" name="Content Placeholder 2"/>
          <p:cNvSpPr>
            <a:spLocks noGrp="1"/>
          </p:cNvSpPr>
          <p:nvPr>
            <p:ph idx="1"/>
          </p:nvPr>
        </p:nvSpPr>
        <p:spPr/>
        <p:txBody>
          <a:bodyPr>
            <a:normAutofit fontScale="77500" lnSpcReduction="20000"/>
          </a:bodyPr>
          <a:lstStyle/>
          <a:p>
            <a:r>
              <a:rPr lang="en-US" sz="2400" dirty="0"/>
              <a:t>This study will focus on the accuracy of the finding the best deals of a product selected by the user at the top online shopping websites.</a:t>
            </a:r>
            <a:endParaRPr lang="en-PH" sz="2800" b="1" dirty="0"/>
          </a:p>
          <a:p>
            <a:r>
              <a:rPr lang="en-US" sz="2400" dirty="0"/>
              <a:t>The system will mine data from popular retailer online shopping websites and will not include second hand online shopping websites, specifically:</a:t>
            </a:r>
            <a:endParaRPr lang="en-PH" sz="2800" b="1" dirty="0"/>
          </a:p>
          <a:p>
            <a:r>
              <a:rPr lang="en-US" sz="2400" dirty="0"/>
              <a:t>1. </a:t>
            </a:r>
            <a:r>
              <a:rPr lang="en-US" sz="2400" dirty="0" err="1"/>
              <a:t>Lazada</a:t>
            </a:r>
            <a:r>
              <a:rPr lang="en-US" sz="2400" dirty="0"/>
              <a:t> (lazada.com.ph)</a:t>
            </a:r>
            <a:endParaRPr lang="en-PH" sz="2800" b="1" dirty="0"/>
          </a:p>
          <a:p>
            <a:r>
              <a:rPr lang="en-US" sz="2400" dirty="0"/>
              <a:t>2. </a:t>
            </a:r>
            <a:r>
              <a:rPr lang="en-US" sz="2400" dirty="0" err="1"/>
              <a:t>Shopee</a:t>
            </a:r>
            <a:r>
              <a:rPr lang="en-US" sz="2400" dirty="0"/>
              <a:t> (shopee.ph)</a:t>
            </a:r>
            <a:endParaRPr lang="en-PH" sz="2800" b="1" dirty="0"/>
          </a:p>
          <a:p>
            <a:r>
              <a:rPr lang="en-US" sz="2400" dirty="0"/>
              <a:t>3. Amazon (amazon.com)</a:t>
            </a:r>
            <a:endParaRPr lang="en-PH" sz="2800" b="1" dirty="0"/>
          </a:p>
          <a:p>
            <a:r>
              <a:rPr lang="en-US" sz="2400" dirty="0"/>
              <a:t>4. </a:t>
            </a:r>
            <a:r>
              <a:rPr lang="en-US" sz="2400" dirty="0" err="1"/>
              <a:t>Zalora</a:t>
            </a:r>
            <a:r>
              <a:rPr lang="en-US" sz="2400" dirty="0"/>
              <a:t> (zalora.com.ph)</a:t>
            </a:r>
            <a:endParaRPr lang="en-PH" sz="2800" b="1" dirty="0"/>
          </a:p>
          <a:p>
            <a:r>
              <a:rPr lang="en-US" sz="2400" dirty="0"/>
              <a:t>The scope in assessing the best deals will base on the relevancy, availability, price excluding the shipping fee, and numerical reviews regarding the product. The product prices will be displayed in Philippine Peso.</a:t>
            </a:r>
            <a:endParaRPr lang="en-PH" sz="2800" b="1" dirty="0"/>
          </a:p>
          <a:p>
            <a:r>
              <a:rPr lang="en-US" sz="2400" dirty="0"/>
              <a:t>The system will not be affiliated in selling products and will only act as a recommender system for finding the best deals.</a:t>
            </a:r>
            <a:endParaRPr lang="en-PH" sz="2800" b="1" dirty="0"/>
          </a:p>
        </p:txBody>
      </p:sp>
    </p:spTree>
    <p:extLst>
      <p:ext uri="{BB962C8B-B14F-4D97-AF65-F5344CB8AC3E}">
        <p14:creationId xmlns:p14="http://schemas.microsoft.com/office/powerpoint/2010/main" val="365213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Review of Related </a:t>
            </a:r>
            <a:br>
              <a:rPr lang="en-PH" dirty="0" smtClean="0"/>
            </a:br>
            <a:r>
              <a:rPr lang="en-PH" dirty="0" smtClean="0"/>
              <a:t>Literature and Studies</a:t>
            </a:r>
            <a:endParaRPr lang="en-PH" dirty="0"/>
          </a:p>
        </p:txBody>
      </p:sp>
      <p:sp>
        <p:nvSpPr>
          <p:cNvPr id="5" name="Title 1"/>
          <p:cNvSpPr txBox="1">
            <a:spLocks/>
          </p:cNvSpPr>
          <p:nvPr/>
        </p:nvSpPr>
        <p:spPr>
          <a:xfrm>
            <a:off x="8519375" y="4960137"/>
            <a:ext cx="3457604"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b="0" kern="1200" cap="all" spc="200" baseline="0">
                <a:solidFill>
                  <a:schemeClr val="tx1">
                    <a:lumMod val="95000"/>
                    <a:lumOff val="5000"/>
                  </a:schemeClr>
                </a:solidFill>
                <a:latin typeface="+mj-lt"/>
                <a:ea typeface="+mj-ea"/>
                <a:cs typeface="+mj-cs"/>
              </a:defRPr>
            </a:lvl1pPr>
          </a:lstStyle>
          <a:p>
            <a:pPr algn="l"/>
            <a:r>
              <a:rPr lang="en-PH" dirty="0" smtClean="0"/>
              <a:t>Chapter 2</a:t>
            </a:r>
            <a:endParaRPr lang="en-PH" dirty="0"/>
          </a:p>
        </p:txBody>
      </p:sp>
    </p:spTree>
    <p:extLst>
      <p:ext uri="{BB962C8B-B14F-4D97-AF65-F5344CB8AC3E}">
        <p14:creationId xmlns:p14="http://schemas.microsoft.com/office/powerpoint/2010/main" val="243852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Synthesis of the study</a:t>
            </a:r>
            <a:endParaRPr lang="en-PH" dirty="0"/>
          </a:p>
        </p:txBody>
      </p:sp>
      <p:sp>
        <p:nvSpPr>
          <p:cNvPr id="3" name="Content Placeholder 2"/>
          <p:cNvSpPr>
            <a:spLocks noGrp="1"/>
          </p:cNvSpPr>
          <p:nvPr>
            <p:ph idx="1"/>
          </p:nvPr>
        </p:nvSpPr>
        <p:spPr/>
        <p:txBody>
          <a:bodyPr>
            <a:normAutofit/>
          </a:bodyPr>
          <a:lstStyle/>
          <a:p>
            <a:pPr marL="128016" lvl="1" indent="0">
              <a:buNone/>
            </a:pPr>
            <a:r>
              <a:rPr lang="en-PH" sz="2200" dirty="0"/>
              <a:t>	</a:t>
            </a:r>
            <a:r>
              <a:rPr lang="en-PH" sz="2200" b="1" dirty="0" smtClean="0"/>
              <a:t>Online</a:t>
            </a:r>
            <a:r>
              <a:rPr lang="en-PH" sz="2200" dirty="0" smtClean="0"/>
              <a:t> </a:t>
            </a:r>
            <a:r>
              <a:rPr lang="en-PH" sz="2200" b="1" dirty="0" smtClean="0"/>
              <a:t>Shoppers</a:t>
            </a:r>
            <a:r>
              <a:rPr lang="en-PH" sz="2200" dirty="0" smtClean="0"/>
              <a:t>. This study would benefit shoppers who wants to lessen their time on selecting the best deal.</a:t>
            </a:r>
          </a:p>
          <a:p>
            <a:pPr marL="128016" lvl="1" indent="0">
              <a:buNone/>
            </a:pPr>
            <a:endParaRPr lang="en-PH" sz="2200" dirty="0"/>
          </a:p>
          <a:p>
            <a:pPr marL="128016" lvl="1" indent="0">
              <a:buNone/>
            </a:pPr>
            <a:r>
              <a:rPr lang="en-PH" sz="2200" dirty="0" smtClean="0"/>
              <a:t>	</a:t>
            </a:r>
            <a:r>
              <a:rPr lang="en-PH" sz="2200" b="1" dirty="0" smtClean="0"/>
              <a:t>Store Owners</a:t>
            </a:r>
            <a:r>
              <a:rPr lang="en-PH" sz="2200" dirty="0" smtClean="0"/>
              <a:t>. This will benefit them by being able to search how they would price their own products.</a:t>
            </a:r>
          </a:p>
          <a:p>
            <a:pPr marL="128016" lvl="1" indent="0">
              <a:buNone/>
            </a:pPr>
            <a:endParaRPr lang="en-PH" sz="2200" dirty="0"/>
          </a:p>
          <a:p>
            <a:pPr marL="128016" lvl="1" indent="0">
              <a:buNone/>
            </a:pPr>
            <a:r>
              <a:rPr lang="en-PH" sz="2200" dirty="0" smtClean="0"/>
              <a:t>	</a:t>
            </a:r>
            <a:r>
              <a:rPr lang="en-PH" sz="2200" b="1" dirty="0" smtClean="0"/>
              <a:t>Future Researchers</a:t>
            </a:r>
            <a:r>
              <a:rPr lang="en-PH" sz="2200" dirty="0" smtClean="0"/>
              <a:t>. This study will be a help as a guiding reference.</a:t>
            </a:r>
            <a:endParaRPr lang="en-PH" sz="2200" dirty="0"/>
          </a:p>
        </p:txBody>
      </p:sp>
    </p:spTree>
    <p:extLst>
      <p:ext uri="{BB962C8B-B14F-4D97-AF65-F5344CB8AC3E}">
        <p14:creationId xmlns:p14="http://schemas.microsoft.com/office/powerpoint/2010/main" val="298390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Research Methodology</a:t>
            </a:r>
            <a:endParaRPr lang="en-PH" dirty="0"/>
          </a:p>
        </p:txBody>
      </p:sp>
      <p:sp>
        <p:nvSpPr>
          <p:cNvPr id="5" name="Title 1"/>
          <p:cNvSpPr txBox="1">
            <a:spLocks/>
          </p:cNvSpPr>
          <p:nvPr/>
        </p:nvSpPr>
        <p:spPr>
          <a:xfrm>
            <a:off x="8519375" y="4960137"/>
            <a:ext cx="3457604"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b="0" kern="1200" cap="all" spc="200" baseline="0">
                <a:solidFill>
                  <a:schemeClr val="tx1">
                    <a:lumMod val="95000"/>
                    <a:lumOff val="5000"/>
                  </a:schemeClr>
                </a:solidFill>
                <a:latin typeface="+mj-lt"/>
                <a:ea typeface="+mj-ea"/>
                <a:cs typeface="+mj-cs"/>
              </a:defRPr>
            </a:lvl1pPr>
          </a:lstStyle>
          <a:p>
            <a:pPr algn="l"/>
            <a:r>
              <a:rPr lang="en-PH" dirty="0" smtClean="0"/>
              <a:t>Chapter 3</a:t>
            </a:r>
            <a:endParaRPr lang="en-PH" dirty="0"/>
          </a:p>
        </p:txBody>
      </p:sp>
    </p:spTree>
    <p:extLst>
      <p:ext uri="{BB962C8B-B14F-4D97-AF65-F5344CB8AC3E}">
        <p14:creationId xmlns:p14="http://schemas.microsoft.com/office/powerpoint/2010/main" val="389541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Research Design</a:t>
            </a:r>
            <a:endParaRPr lang="en-PH" dirty="0"/>
          </a:p>
        </p:txBody>
      </p:sp>
      <p:sp>
        <p:nvSpPr>
          <p:cNvPr id="3" name="Content Placeholder 2"/>
          <p:cNvSpPr>
            <a:spLocks noGrp="1"/>
          </p:cNvSpPr>
          <p:nvPr>
            <p:ph idx="1"/>
          </p:nvPr>
        </p:nvSpPr>
        <p:spPr/>
        <p:txBody>
          <a:bodyPr>
            <a:normAutofit/>
          </a:bodyPr>
          <a:lstStyle/>
          <a:p>
            <a:pPr marL="128016" lvl="1" indent="0">
              <a:buNone/>
            </a:pPr>
            <a:r>
              <a:rPr lang="en-PH" sz="2200" dirty="0"/>
              <a:t>	</a:t>
            </a:r>
            <a:r>
              <a:rPr lang="en-PH" sz="2200" b="1" dirty="0" smtClean="0"/>
              <a:t>Online</a:t>
            </a:r>
            <a:r>
              <a:rPr lang="en-PH" sz="2200" dirty="0" smtClean="0"/>
              <a:t> </a:t>
            </a:r>
            <a:r>
              <a:rPr lang="en-PH" sz="2200" b="1" dirty="0" smtClean="0"/>
              <a:t>Shoppers</a:t>
            </a:r>
            <a:r>
              <a:rPr lang="en-PH" sz="2200" dirty="0" smtClean="0"/>
              <a:t>. This study would benefit shoppers who wants to lessen their time on selecting the best deal.</a:t>
            </a:r>
          </a:p>
          <a:p>
            <a:pPr marL="128016" lvl="1" indent="0">
              <a:buNone/>
            </a:pPr>
            <a:endParaRPr lang="en-PH" sz="2200" dirty="0"/>
          </a:p>
          <a:p>
            <a:pPr marL="128016" lvl="1" indent="0">
              <a:buNone/>
            </a:pPr>
            <a:r>
              <a:rPr lang="en-PH" sz="2200" dirty="0" smtClean="0"/>
              <a:t>	</a:t>
            </a:r>
            <a:r>
              <a:rPr lang="en-PH" sz="2200" b="1" dirty="0" smtClean="0"/>
              <a:t>Store Owners</a:t>
            </a:r>
            <a:r>
              <a:rPr lang="en-PH" sz="2200" dirty="0" smtClean="0"/>
              <a:t>. This will benefit them by being able to search how they would price their own products.</a:t>
            </a:r>
          </a:p>
          <a:p>
            <a:pPr marL="128016" lvl="1" indent="0">
              <a:buNone/>
            </a:pPr>
            <a:endParaRPr lang="en-PH" sz="2200" dirty="0"/>
          </a:p>
          <a:p>
            <a:pPr marL="128016" lvl="1" indent="0">
              <a:buNone/>
            </a:pPr>
            <a:r>
              <a:rPr lang="en-PH" sz="2200" dirty="0" smtClean="0"/>
              <a:t>	</a:t>
            </a:r>
            <a:r>
              <a:rPr lang="en-PH" sz="2200" b="1" dirty="0" smtClean="0"/>
              <a:t>Future Researchers</a:t>
            </a:r>
            <a:r>
              <a:rPr lang="en-PH" sz="2200" dirty="0" smtClean="0"/>
              <a:t>. This study will be a help as a guiding reference.</a:t>
            </a:r>
            <a:endParaRPr lang="en-PH" sz="2200" dirty="0"/>
          </a:p>
        </p:txBody>
      </p:sp>
    </p:spTree>
    <p:extLst>
      <p:ext uri="{BB962C8B-B14F-4D97-AF65-F5344CB8AC3E}">
        <p14:creationId xmlns:p14="http://schemas.microsoft.com/office/powerpoint/2010/main" val="3562018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268</TotalTime>
  <Words>467</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Tw Cen MT</vt:lpstr>
      <vt:lpstr>Tw Cen MT Condensed</vt:lpstr>
      <vt:lpstr>Wingdings</vt:lpstr>
      <vt:lpstr>Wingdings 3</vt:lpstr>
      <vt:lpstr>Integral</vt:lpstr>
      <vt:lpstr>TIPid: Decision Support System on E-Shopping Products through Graphical Visualization and Data Mining</vt:lpstr>
      <vt:lpstr>The problem and its Background</vt:lpstr>
      <vt:lpstr>iNTRODUCTION</vt:lpstr>
      <vt:lpstr>Statement of the Problem</vt:lpstr>
      <vt:lpstr>Scope and Limitation of the Study</vt:lpstr>
      <vt:lpstr>Review of Related  Literature and Studies</vt:lpstr>
      <vt:lpstr>Synthesis of the study</vt:lpstr>
      <vt:lpstr>Research Methodology</vt:lpstr>
      <vt:lpstr>Research Design</vt:lpstr>
      <vt:lpstr>Sources of Data</vt:lpstr>
      <vt:lpstr>System Architecture</vt:lpstr>
      <vt:lpstr>Development Details</vt:lpstr>
      <vt:lpstr>Research Instrument</vt:lpstr>
      <vt:lpstr>Data Generation</vt:lpstr>
      <vt:lpstr>Data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Comparison And Analysis Through Data Mining</dc:title>
  <dc:creator>Eigengrau</dc:creator>
  <cp:lastModifiedBy>Eigengrau</cp:lastModifiedBy>
  <cp:revision>23</cp:revision>
  <dcterms:created xsi:type="dcterms:W3CDTF">2017-07-06T17:20:05Z</dcterms:created>
  <dcterms:modified xsi:type="dcterms:W3CDTF">2017-09-13T09:35:01Z</dcterms:modified>
</cp:coreProperties>
</file>