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9" r:id="rId6"/>
    <p:sldId id="268" r:id="rId7"/>
    <p:sldId id="275" r:id="rId8"/>
    <p:sldId id="276" r:id="rId9"/>
    <p:sldId id="273" r:id="rId10"/>
    <p:sldId id="287" r:id="rId11"/>
    <p:sldId id="274" r:id="rId12"/>
    <p:sldId id="278" r:id="rId13"/>
    <p:sldId id="279" r:id="rId14"/>
    <p:sldId id="265" r:id="rId15"/>
    <p:sldId id="280" r:id="rId16"/>
    <p:sldId id="281" r:id="rId17"/>
    <p:sldId id="282" r:id="rId18"/>
    <p:sldId id="286" r:id="rId19"/>
    <p:sldId id="283" r:id="rId20"/>
    <p:sldId id="284" r:id="rId21"/>
    <p:sldId id="288" r:id="rId22"/>
    <p:sldId id="289" r:id="rId23"/>
    <p:sldId id="285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PH" sz="3600" dirty="0" err="1" smtClean="0">
                <a:latin typeface="Tw Cen MT" panose="020B0602020104020603" pitchFamily="34" charset="0"/>
              </a:rPr>
              <a:t>TIPid</a:t>
            </a:r>
            <a:r>
              <a:rPr lang="en-PH" sz="3600" dirty="0" smtClean="0">
                <a:latin typeface="Tw Cen MT" panose="020B0602020104020603" pitchFamily="34" charset="0"/>
              </a:rPr>
              <a:t>:</a:t>
            </a:r>
            <a:br>
              <a:rPr lang="en-PH" sz="3600" dirty="0" smtClean="0">
                <a:latin typeface="Tw Cen MT" panose="020B0602020104020603" pitchFamily="34" charset="0"/>
              </a:rPr>
            </a:br>
            <a:r>
              <a:rPr lang="en-PH" sz="3200" dirty="0" smtClean="0">
                <a:latin typeface="Tw Cen MT" panose="020B0602020104020603" pitchFamily="34" charset="0"/>
              </a:rPr>
              <a:t>Decision Support System On E-shopping Products Through Graphical Visualization And Data Mining</a:t>
            </a:r>
            <a:endParaRPr lang="en-PH" sz="3200" dirty="0">
              <a:latin typeface="Tw Cen MT" panose="020B0602020104020603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07559" y="2636912"/>
            <a:ext cx="8735325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BSCS 4-2</a:t>
            </a:r>
          </a:p>
          <a:p>
            <a:r>
              <a:rPr lang="en-US" sz="2400" dirty="0" smtClean="0"/>
              <a:t>AVEROS, CHRISTIAN M.</a:t>
            </a:r>
          </a:p>
          <a:p>
            <a:r>
              <a:rPr lang="en-US" sz="2400" dirty="0" smtClean="0"/>
              <a:t>DELICANO, JOBEA ANN F.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DATA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dirty="0" smtClean="0"/>
              <a:t>The </a:t>
            </a:r>
            <a:r>
              <a:rPr lang="en-PH" dirty="0"/>
              <a:t>primary source of data are search terms from the respondents. </a:t>
            </a:r>
            <a:r>
              <a:rPr lang="en-PH" dirty="0" smtClean="0"/>
              <a:t>Fifty(50) </a:t>
            </a:r>
            <a:r>
              <a:rPr lang="en-PH" dirty="0"/>
              <a:t>search terms will be feed to the system and will be used to search for the best deals.</a:t>
            </a:r>
          </a:p>
        </p:txBody>
      </p:sp>
    </p:spTree>
    <p:extLst>
      <p:ext uri="{BB962C8B-B14F-4D97-AF65-F5344CB8AC3E}">
        <p14:creationId xmlns:p14="http://schemas.microsoft.com/office/powerpoint/2010/main" val="412414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651046" y="764703"/>
            <a:ext cx="27530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620688"/>
            <a:ext cx="6195447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DETAILS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 smtClean="0"/>
              <a:t>The following tools will be used in developing the system:</a:t>
            </a:r>
          </a:p>
          <a:p>
            <a:r>
              <a:rPr lang="en-PH" dirty="0" smtClean="0"/>
              <a:t>Python</a:t>
            </a:r>
          </a:p>
          <a:p>
            <a:r>
              <a:rPr lang="en-PH" dirty="0" err="1" smtClean="0"/>
              <a:t>Django</a:t>
            </a:r>
            <a:r>
              <a:rPr lang="en-PH" dirty="0" smtClean="0"/>
              <a:t> Framework</a:t>
            </a:r>
          </a:p>
          <a:p>
            <a:r>
              <a:rPr lang="en-PH" dirty="0" err="1" smtClean="0"/>
              <a:t>Scrapy</a:t>
            </a:r>
            <a:endParaRPr lang="en-PH" dirty="0" smtClean="0"/>
          </a:p>
          <a:p>
            <a:r>
              <a:rPr lang="en-PH" dirty="0" err="1" smtClean="0"/>
              <a:t>Diffbot</a:t>
            </a:r>
            <a:endParaRPr lang="en-PH" dirty="0"/>
          </a:p>
          <a:p>
            <a:r>
              <a:rPr lang="en-PH" dirty="0" err="1" smtClean="0"/>
              <a:t>Graphos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479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INSTRUMENT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dirty="0"/>
              <a:t>Experiment Paper will be used to measure and record results while testing the system.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dirty="0"/>
              <a:t>The paper will include the </a:t>
            </a:r>
            <a:r>
              <a:rPr lang="en-PH" dirty="0" smtClean="0"/>
              <a:t>following parameters:</a:t>
            </a:r>
            <a:endParaRPr lang="en-PH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PH" sz="2400" dirty="0"/>
              <a:t>	search term/keyword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PH" sz="2400" dirty="0"/>
              <a:t>	number of irrelevant </a:t>
            </a:r>
            <a:r>
              <a:rPr lang="en-PH" sz="2400" dirty="0" smtClean="0"/>
              <a:t>items</a:t>
            </a:r>
            <a:endParaRPr lang="en-PH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PH" sz="2400" dirty="0"/>
              <a:t>	degree of graph </a:t>
            </a:r>
            <a:r>
              <a:rPr lang="en-PH" sz="2400" dirty="0" smtClean="0"/>
              <a:t>maximization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PH" sz="2400" dirty="0"/>
              <a:t>	</a:t>
            </a:r>
            <a:r>
              <a:rPr lang="en-PH" sz="2400" dirty="0" smtClean="0"/>
              <a:t>no. of candidate - best deal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PH" sz="2400" dirty="0"/>
              <a:t>	no. of </a:t>
            </a:r>
            <a:r>
              <a:rPr lang="en-PH" sz="2400" dirty="0" smtClean="0"/>
              <a:t>non-candidate - best deal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PH" sz="2400" dirty="0"/>
              <a:t>	no. of </a:t>
            </a:r>
            <a:r>
              <a:rPr lang="en-PH" sz="2400" dirty="0" smtClean="0"/>
              <a:t>candidate - non-best </a:t>
            </a:r>
            <a:r>
              <a:rPr lang="en-PH" sz="2400" dirty="0"/>
              <a:t>deal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PH" sz="2400" dirty="0"/>
              <a:t>	no. of </a:t>
            </a:r>
            <a:r>
              <a:rPr lang="en-PH" sz="2400" dirty="0" smtClean="0"/>
              <a:t>non-candidate – non-best </a:t>
            </a:r>
            <a:r>
              <a:rPr lang="en-PH" sz="2400" dirty="0"/>
              <a:t>deal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PH" sz="2400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437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Software Related Data</a:t>
            </a:r>
          </a:p>
          <a:p>
            <a:r>
              <a:rPr lang="en-PH" dirty="0"/>
              <a:t>Fifteen (15) product data sets per OSW each for a </a:t>
            </a:r>
            <a:r>
              <a:rPr lang="en-PH" dirty="0" smtClean="0"/>
              <a:t>maximum of sixty (60) </a:t>
            </a:r>
            <a:r>
              <a:rPr lang="en-PH" dirty="0"/>
              <a:t>products data sets were gathered will be stored in a database.</a:t>
            </a:r>
          </a:p>
          <a:p>
            <a:r>
              <a:rPr lang="en-PH" dirty="0"/>
              <a:t>The data acquired from the four (4) OSWs are then further reduced and extracted only the best out of all the data.</a:t>
            </a:r>
          </a:p>
          <a:p>
            <a:r>
              <a:rPr lang="en-PH" dirty="0"/>
              <a:t>The data sets of 'best deals' are sorted according to the respondent's preference and finally displayed</a:t>
            </a:r>
            <a:r>
              <a:rPr lang="en-PH" dirty="0" smtClean="0"/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513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 smtClean="0"/>
              <a:t>Survey </a:t>
            </a:r>
            <a:r>
              <a:rPr lang="en-PH" dirty="0"/>
              <a:t>&amp; Testing Data</a:t>
            </a:r>
          </a:p>
          <a:p>
            <a:r>
              <a:rPr lang="en-PH" dirty="0"/>
              <a:t>A regression tests of fifty (50) unique search terms are used as testing data sets. The testing data sets are then evaluated for accuracy in getting the extracted best data sets</a:t>
            </a:r>
            <a:r>
              <a:rPr lang="en-PH" dirty="0" smtClean="0"/>
              <a:t>.</a:t>
            </a:r>
          </a:p>
          <a:p>
            <a:r>
              <a:rPr lang="en-PH" dirty="0" smtClean="0"/>
              <a:t>Ranked reviews and prices will be categorized to two: first half as candidates and other half as non-candidates. And will be counted by evaluating best deals based on the categories.</a:t>
            </a:r>
            <a:endParaRPr lang="en-PH" dirty="0"/>
          </a:p>
          <a:p>
            <a:r>
              <a:rPr lang="en-PH" dirty="0"/>
              <a:t>The degree of graph maximization is evaluated according to: highly maximized, averagely maximized and lowly maximized.</a:t>
            </a:r>
          </a:p>
        </p:txBody>
      </p:sp>
    </p:spTree>
    <p:extLst>
      <p:ext uri="{BB962C8B-B14F-4D97-AF65-F5344CB8AC3E}">
        <p14:creationId xmlns:p14="http://schemas.microsoft.com/office/powerpoint/2010/main" val="7004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PH" dirty="0" smtClean="0"/>
                  <a:t>In </a:t>
                </a:r>
                <a:r>
                  <a:rPr lang="en-PH" dirty="0"/>
                  <a:t>order to solve for the first problem, accuracy of the scraped set by A-priori algorithm is computed by the following formula</a:t>
                </a:r>
                <a:r>
                  <a:rPr lang="en-PH" dirty="0" smtClean="0"/>
                  <a:t>:</a:t>
                </a:r>
                <a:endParaRPr lang="en-PH" dirty="0"/>
              </a:p>
              <a:p>
                <a:pPr marL="0" indent="0" algn="ctr">
                  <a:buNone/>
                </a:pPr>
                <a:endParaRPr lang="en-PH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100 </m:t>
                      </m:r>
                    </m:oMath>
                  </m:oMathPara>
                </a14:m>
                <a:endParaRPr lang="en-PH" dirty="0" smtClean="0"/>
              </a:p>
              <a:p>
                <a:pPr marL="0" indent="0" algn="ctr">
                  <a:buNone/>
                </a:pPr>
                <a:endParaRPr lang="en-PH" dirty="0"/>
              </a:p>
              <a:p>
                <a:pPr marL="0" indent="0">
                  <a:buNone/>
                </a:pPr>
                <a:r>
                  <a:rPr lang="en-PH" dirty="0"/>
                  <a:t>		where: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dirty="0"/>
                  <a:t> = accuracy</a:t>
                </a:r>
              </a:p>
              <a:p>
                <a:pPr marL="0" indent="0">
                  <a:buNone/>
                </a:pPr>
                <a:r>
                  <a:rPr lang="en-PH" dirty="0"/>
                  <a:t>	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PH" dirty="0"/>
                  <a:t> = number of relevant item in set</a:t>
                </a:r>
              </a:p>
              <a:p>
                <a:pPr marL="0" indent="0">
                  <a:buNone/>
                </a:pPr>
                <a:r>
                  <a:rPr lang="en-PH" dirty="0"/>
                  <a:t>	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PH" dirty="0"/>
                  <a:t> = total number of item in set</a:t>
                </a:r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1" t="-27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9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PH" dirty="0" smtClean="0"/>
                  <a:t>The formula of Bayesian Estimation in the second problem is used for evaluation of the ranking in the 'scraped' data sets:</a:t>
                </a:r>
                <a:endParaRPr lang="en-PH" dirty="0"/>
              </a:p>
              <a:p>
                <a:pPr marL="0" indent="0">
                  <a:buNone/>
                </a:pPr>
                <a:endParaRPr lang="en-P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+1 </m:t>
                      </m:r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1 −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PH" dirty="0" smtClean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r>
                  <a:rPr lang="en-PH" dirty="0"/>
                  <a:t>	where: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dirty="0" smtClean="0"/>
                  <a:t> = Bayesian estimate</a:t>
                </a:r>
              </a:p>
              <a:p>
                <a:pPr marL="0" indent="0">
                  <a:buNone/>
                </a:pPr>
                <a:r>
                  <a:rPr lang="en-PH" dirty="0" smtClean="0"/>
                  <a:t>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PH" dirty="0" smtClean="0"/>
                  <a:t> </a:t>
                </a:r>
                <a:r>
                  <a:rPr lang="en-PH" dirty="0"/>
                  <a:t>= mean over the ratings for the items.</a:t>
                </a:r>
              </a:p>
              <a:p>
                <a:pPr marL="0" indent="0">
                  <a:buNone/>
                </a:pPr>
                <a:r>
                  <a:rPr lang="en-PH" dirty="0" smtClean="0"/>
                  <a:t>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PH" dirty="0" smtClean="0"/>
                  <a:t> = mean over all items</a:t>
                </a:r>
              </a:p>
              <a:p>
                <a:pPr marL="0" indent="0">
                  <a:buNone/>
                </a:pPr>
                <a:r>
                  <a:rPr lang="en-PH" dirty="0"/>
                  <a:t>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PH" dirty="0"/>
                  <a:t> = v/(</a:t>
                </a:r>
                <a:r>
                  <a:rPr lang="en-PH" dirty="0" err="1"/>
                  <a:t>v+m</a:t>
                </a:r>
                <a:r>
                  <a:rPr lang="en-PH" dirty="0"/>
                  <a:t>)</a:t>
                </a:r>
              </a:p>
              <a:p>
                <a:pPr marL="0" indent="0">
                  <a:buNone/>
                </a:pPr>
                <a:r>
                  <a:rPr lang="en-PH" dirty="0"/>
                  <a:t>		v = number of reviews</a:t>
                </a:r>
              </a:p>
              <a:p>
                <a:pPr marL="0" indent="0">
                  <a:buNone/>
                </a:pPr>
                <a:r>
                  <a:rPr lang="en-PH" dirty="0"/>
                  <a:t>		m = threshold parameter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 t="-2459" b="-13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PH" dirty="0" smtClean="0"/>
                  <a:t>The formula of Bayesian Estimation in the second problem is used for evaluation of the ranking in the 'scraped' data sets:</a:t>
                </a:r>
                <a:endParaRPr lang="en-PH" dirty="0"/>
              </a:p>
              <a:p>
                <a:pPr marL="0" indent="0">
                  <a:buNone/>
                </a:pPr>
                <a:endParaRPr lang="en-P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+1 </m:t>
                      </m:r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1 −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PH" dirty="0" smtClean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r>
                  <a:rPr lang="en-PH" dirty="0"/>
                  <a:t>	where: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dirty="0" smtClean="0"/>
                  <a:t> = Bayesian estimate</a:t>
                </a:r>
              </a:p>
              <a:p>
                <a:pPr marL="0" indent="0">
                  <a:buNone/>
                </a:pPr>
                <a:r>
                  <a:rPr lang="en-PH" dirty="0" smtClean="0"/>
                  <a:t>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PH" dirty="0" smtClean="0"/>
                  <a:t> </a:t>
                </a:r>
                <a:r>
                  <a:rPr lang="en-PH" dirty="0"/>
                  <a:t>= mean over the ratings for the items.</a:t>
                </a:r>
              </a:p>
              <a:p>
                <a:pPr marL="0" indent="0">
                  <a:buNone/>
                </a:pPr>
                <a:r>
                  <a:rPr lang="en-PH" dirty="0" smtClean="0"/>
                  <a:t>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PH" dirty="0" smtClean="0"/>
                  <a:t> = mean over all items</a:t>
                </a:r>
              </a:p>
              <a:p>
                <a:pPr marL="0" indent="0">
                  <a:buNone/>
                </a:pPr>
                <a:r>
                  <a:rPr lang="en-PH" dirty="0"/>
                  <a:t>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PH" dirty="0"/>
                  <a:t> = v/(</a:t>
                </a:r>
                <a:r>
                  <a:rPr lang="en-PH" dirty="0" err="1"/>
                  <a:t>v+m</a:t>
                </a:r>
                <a:r>
                  <a:rPr lang="en-PH" dirty="0"/>
                  <a:t>)</a:t>
                </a:r>
              </a:p>
              <a:p>
                <a:pPr marL="0" indent="0">
                  <a:buNone/>
                </a:pPr>
                <a:r>
                  <a:rPr lang="en-PH" dirty="0"/>
                  <a:t>		v = number of reviews</a:t>
                </a:r>
              </a:p>
              <a:p>
                <a:pPr marL="0" indent="0">
                  <a:buNone/>
                </a:pPr>
                <a:r>
                  <a:rPr lang="en-PH" dirty="0"/>
                  <a:t>		m = threshold parameter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1" t="-2459" b="-13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7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218883" y="1700808"/>
                <a:ext cx="10360501" cy="44622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dirty="0" smtClean="0"/>
                  <a:t>The formula of Recall will be used on solving second problem:</a:t>
                </a:r>
                <a:endParaRPr lang="en-PH" dirty="0"/>
              </a:p>
              <a:p>
                <a:pPr marL="0" indent="0">
                  <a:buNone/>
                </a:pPr>
                <a:endParaRPr lang="en-P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𝑐𝑏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𝑐𝑏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</m:den>
                      </m:f>
                    </m:oMath>
                  </m:oMathPara>
                </a14:m>
                <a:endParaRPr lang="en-PH" dirty="0" smtClean="0"/>
              </a:p>
              <a:p>
                <a:pPr marL="0" indent="0">
                  <a:buNone/>
                </a:pPr>
                <a:endParaRPr lang="en-PH" dirty="0"/>
              </a:p>
              <a:p>
                <a:pPr marL="0" indent="0">
                  <a:buNone/>
                </a:pPr>
                <a:r>
                  <a:rPr lang="en-PH" dirty="0"/>
                  <a:t>	where: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dirty="0" smtClean="0"/>
                  <a:t> = Bayesian estimate</a:t>
                </a:r>
              </a:p>
              <a:p>
                <a:pPr marL="0" indent="0">
                  <a:buNone/>
                </a:pPr>
                <a:r>
                  <a:rPr lang="en-PH" dirty="0" smtClean="0"/>
                  <a:t>		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r>
                  <a:rPr lang="en-PH" dirty="0" smtClean="0"/>
                  <a:t> </a:t>
                </a:r>
                <a:r>
                  <a:rPr lang="en-PH" dirty="0"/>
                  <a:t>= </a:t>
                </a:r>
                <a:r>
                  <a:rPr lang="en-PH" dirty="0" smtClean="0"/>
                  <a:t>no. of candidate - best deal item</a:t>
                </a:r>
                <a:endParaRPr lang="en-PH" dirty="0"/>
              </a:p>
              <a:p>
                <a:pPr marL="0" indent="0">
                  <a:buNone/>
                </a:pPr>
                <a:r>
                  <a:rPr lang="en-PH" dirty="0" smtClean="0"/>
                  <a:t>		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𝑛𝑏</m:t>
                    </m:r>
                  </m:oMath>
                </a14:m>
                <a:r>
                  <a:rPr lang="en-PH" dirty="0" smtClean="0"/>
                  <a:t> = no. of non-candidate – best deal item</a:t>
                </a:r>
                <a:endParaRPr lang="en-PH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883" y="1700808"/>
                <a:ext cx="10360501" cy="4462272"/>
              </a:xfrm>
              <a:blipFill rotWithShape="0">
                <a:blip r:embed="rId2"/>
                <a:stretch>
                  <a:fillRect l="-941" t="-191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8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PROBLEM AND ITS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dirty="0" smtClean="0"/>
                  <a:t>To solve the third problem, formula for frequency distribution is used:</a:t>
                </a:r>
                <a:endParaRPr lang="en-PH" dirty="0"/>
              </a:p>
              <a:p>
                <a:pPr marL="0" indent="0">
                  <a:buNone/>
                </a:pPr>
                <a:endParaRPr lang="en-P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𝑓𝑤</m:t>
                          </m:r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PH" dirty="0"/>
              </a:p>
              <a:p>
                <a:pPr marL="0" indent="0">
                  <a:buNone/>
                </a:pPr>
                <a:r>
                  <a:rPr lang="en-PH" dirty="0"/>
                  <a:t>		where: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dirty="0"/>
                  <a:t> = mean</a:t>
                </a:r>
              </a:p>
              <a:p>
                <a:pPr marL="0" indent="0">
                  <a:buNone/>
                </a:pPr>
                <a:r>
                  <a:rPr lang="en-PH" dirty="0"/>
                  <a:t>	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dirty="0"/>
                  <a:t> = frequency</a:t>
                </a:r>
              </a:p>
              <a:p>
                <a:pPr marL="0" indent="0">
                  <a:buNone/>
                </a:pPr>
                <a:r>
                  <a:rPr lang="en-PH" dirty="0"/>
                  <a:t>	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PH" dirty="0"/>
                  <a:t> = </a:t>
                </a:r>
                <a:r>
                  <a:rPr lang="en-PH" dirty="0" smtClean="0"/>
                  <a:t>weight</a:t>
                </a:r>
              </a:p>
              <a:p>
                <a:pPr marL="0" indent="0">
                  <a:buNone/>
                </a:pPr>
                <a:r>
                  <a:rPr lang="en-PH" dirty="0"/>
                  <a:t>	</a:t>
                </a:r>
                <a:r>
                  <a:rPr lang="en-PH" dirty="0" smtClean="0"/>
                  <a:t>		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PH" dirty="0" smtClean="0"/>
                  <a:t> = number of items</a:t>
                </a:r>
                <a:endParaRPr lang="en-PH" dirty="0"/>
              </a:p>
              <a:p>
                <a:pPr marL="0" indent="0">
                  <a:buNone/>
                </a:pPr>
                <a:endParaRPr lang="en-PH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1" t="-1913" r="-11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Shoppers want to bargain to get the best when buying products.</a:t>
            </a:r>
          </a:p>
          <a:p>
            <a:r>
              <a:rPr lang="en-PH" dirty="0"/>
              <a:t>Today’s  technological trend: online </a:t>
            </a:r>
            <a:r>
              <a:rPr lang="en-PH" dirty="0" smtClean="0"/>
              <a:t>shopping.</a:t>
            </a:r>
          </a:p>
          <a:p>
            <a:r>
              <a:rPr lang="en-US" dirty="0"/>
              <a:t>Problems </a:t>
            </a:r>
            <a:r>
              <a:rPr lang="en-US" dirty="0" smtClean="0"/>
              <a:t>encountered</a:t>
            </a:r>
            <a:endParaRPr lang="en-US" dirty="0"/>
          </a:p>
          <a:p>
            <a:r>
              <a:rPr lang="en-US" dirty="0" smtClean="0"/>
              <a:t>Data Mining</a:t>
            </a:r>
          </a:p>
          <a:p>
            <a:r>
              <a:rPr lang="en-US" dirty="0" smtClean="0"/>
              <a:t>Graphical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THE PROBLEM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Using the </a:t>
            </a:r>
            <a:r>
              <a:rPr lang="en-PH" dirty="0" err="1" smtClean="0"/>
              <a:t>Apriori</a:t>
            </a:r>
            <a:r>
              <a:rPr lang="en-PH" dirty="0" smtClean="0"/>
              <a:t> </a:t>
            </a:r>
            <a:r>
              <a:rPr lang="en-PH" dirty="0"/>
              <a:t>algorithm, what is the accuracy of getting the relevant data from online shopping websites?</a:t>
            </a:r>
          </a:p>
          <a:p>
            <a:r>
              <a:rPr lang="en-PH" dirty="0"/>
              <a:t>What is the accuracy of applying </a:t>
            </a:r>
            <a:r>
              <a:rPr lang="en-PH"/>
              <a:t>Bayesian </a:t>
            </a:r>
            <a:r>
              <a:rPr lang="en-PH" smtClean="0"/>
              <a:t>Estimation </a:t>
            </a:r>
            <a:r>
              <a:rPr lang="en-PH" dirty="0"/>
              <a:t>and Interleaved Ranking in getting the best deals?</a:t>
            </a:r>
          </a:p>
          <a:p>
            <a:r>
              <a:rPr lang="en-PH" dirty="0"/>
              <a:t>What is the average degree of maximizing graph in plotting the best deals</a:t>
            </a:r>
            <a:r>
              <a:rPr lang="en-PH" dirty="0" smtClean="0"/>
              <a:t>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4089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LIMITATION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dirty="0" smtClean="0"/>
              <a:t>	The study </a:t>
            </a:r>
            <a:r>
              <a:rPr lang="en-PH" dirty="0"/>
              <a:t>will focus on the accuracy of the finding the best deals of a product selected by the user at the top online shopping websites</a:t>
            </a:r>
            <a:r>
              <a:rPr lang="en-PH" dirty="0" smtClean="0"/>
              <a:t>.</a:t>
            </a:r>
          </a:p>
          <a:p>
            <a:pPr marL="0" indent="0" algn="just">
              <a:buNone/>
            </a:pPr>
            <a:r>
              <a:rPr lang="en-PH" dirty="0" smtClean="0"/>
              <a:t>The system will:</a:t>
            </a:r>
            <a:endParaRPr lang="en-PH" dirty="0"/>
          </a:p>
          <a:p>
            <a:pPr algn="just"/>
            <a:r>
              <a:rPr lang="en-US" dirty="0" smtClean="0"/>
              <a:t>Mine data from popular retailer online shopping websites </a:t>
            </a:r>
          </a:p>
          <a:p>
            <a:pPr algn="just"/>
            <a:r>
              <a:rPr lang="en-US" dirty="0" smtClean="0"/>
              <a:t>NOT include second hand online shopping websites</a:t>
            </a:r>
          </a:p>
          <a:p>
            <a:pPr algn="just"/>
            <a:r>
              <a:rPr lang="en-US" dirty="0" smtClean="0"/>
              <a:t>Assess best deals according to price and numerical reviews</a:t>
            </a:r>
          </a:p>
          <a:p>
            <a:pPr algn="just"/>
            <a:r>
              <a:rPr lang="en-US" dirty="0" smtClean="0"/>
              <a:t>Display prices on Philippine Peso 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OF RELATED LITERATURE AND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RELATED STUDIES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7868" y="1628800"/>
            <a:ext cx="10360501" cy="4462272"/>
          </a:xfrm>
        </p:spPr>
        <p:txBody>
          <a:bodyPr>
            <a:normAutofit lnSpcReduction="10000"/>
          </a:bodyPr>
          <a:lstStyle/>
          <a:p>
            <a:r>
              <a:rPr lang="en-PH" sz="2400" dirty="0"/>
              <a:t>Comparison of E-Commerce Products Using Web </a:t>
            </a:r>
            <a:r>
              <a:rPr lang="en-PH" sz="2400" dirty="0" smtClean="0"/>
              <a:t>Mining</a:t>
            </a:r>
          </a:p>
          <a:p>
            <a:pPr marL="0" indent="0">
              <a:buNone/>
            </a:pPr>
            <a:r>
              <a:rPr lang="en-PH" sz="2000" dirty="0"/>
              <a:t>	Usage of crawlers to periodically fetch information from websites, shows comparison of specifications in </a:t>
            </a:r>
            <a:r>
              <a:rPr lang="en-PH" sz="2000" dirty="0" smtClean="0"/>
              <a:t>output but simple </a:t>
            </a:r>
            <a:r>
              <a:rPr lang="en-PH" sz="2000" dirty="0"/>
              <a:t>comparison and does not identify the best </a:t>
            </a:r>
            <a:r>
              <a:rPr lang="en-PH" sz="2000" dirty="0" smtClean="0"/>
              <a:t>deals.</a:t>
            </a:r>
            <a:endParaRPr lang="en-PH" sz="2000" dirty="0"/>
          </a:p>
          <a:p>
            <a:r>
              <a:rPr lang="en-PH" sz="2400" dirty="0" smtClean="0"/>
              <a:t>Data </a:t>
            </a:r>
            <a:r>
              <a:rPr lang="en-PH" sz="2400" dirty="0"/>
              <a:t>Mining: Concepts, Background and Methods of Integrating Uncertainty in Data </a:t>
            </a:r>
            <a:r>
              <a:rPr lang="en-PH" sz="2400" dirty="0" smtClean="0"/>
              <a:t>Mining</a:t>
            </a:r>
          </a:p>
          <a:p>
            <a:pPr marL="0" indent="0">
              <a:buNone/>
            </a:pPr>
            <a:r>
              <a:rPr lang="en-PH" sz="2400" dirty="0"/>
              <a:t>	</a:t>
            </a:r>
            <a:r>
              <a:rPr lang="en-PH" sz="2000" dirty="0"/>
              <a:t>Using of different clustering techniques to deal with uncertainty on fetched </a:t>
            </a:r>
            <a:r>
              <a:rPr lang="en-PH" sz="2000" dirty="0" smtClean="0"/>
              <a:t>data but problems </a:t>
            </a:r>
            <a:r>
              <a:rPr lang="en-PH" sz="2000" dirty="0"/>
              <a:t>in minimizing the sum error in clustering the uncertain </a:t>
            </a:r>
            <a:r>
              <a:rPr lang="en-PH" sz="2000" dirty="0" smtClean="0"/>
              <a:t>data.</a:t>
            </a:r>
          </a:p>
          <a:p>
            <a:r>
              <a:rPr lang="en-PH" sz="2400" dirty="0" smtClean="0"/>
              <a:t>HCRS</a:t>
            </a:r>
            <a:r>
              <a:rPr lang="en-PH" sz="2400" dirty="0"/>
              <a:t>: A hybrid clothes recommender system based on user ratings and product </a:t>
            </a:r>
            <a:r>
              <a:rPr lang="en-PH" sz="2400" dirty="0" smtClean="0"/>
              <a:t>feature</a:t>
            </a:r>
          </a:p>
          <a:p>
            <a:pPr marL="0" indent="0">
              <a:buNone/>
            </a:pPr>
            <a:r>
              <a:rPr lang="en-PH" sz="1700" dirty="0"/>
              <a:t>	</a:t>
            </a:r>
            <a:r>
              <a:rPr lang="en-PH" sz="2000" dirty="0" smtClean="0"/>
              <a:t>Usage </a:t>
            </a:r>
            <a:r>
              <a:rPr lang="en-PH" sz="2000" dirty="0"/>
              <a:t>of user ratings and attributes as parameters to fetch correct data and use </a:t>
            </a:r>
            <a:r>
              <a:rPr lang="en-PH" sz="2000" dirty="0" smtClean="0"/>
              <a:t>of clustering </a:t>
            </a:r>
            <a:r>
              <a:rPr lang="en-PH" sz="2000" dirty="0"/>
              <a:t>to reduce the noise data. Lacks more parameters that could narrow down the fetched data</a:t>
            </a:r>
            <a:r>
              <a:rPr lang="en-PH" sz="2000" dirty="0" smtClean="0"/>
              <a:t>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6557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RESEARCH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 smtClean="0"/>
              <a:t>Experimental </a:t>
            </a:r>
            <a:r>
              <a:rPr lang="en-PH" dirty="0"/>
              <a:t>Research Design is used to </a:t>
            </a:r>
            <a:r>
              <a:rPr lang="en-PH" dirty="0" smtClean="0"/>
              <a:t>determine the answers in </a:t>
            </a:r>
            <a:r>
              <a:rPr lang="en-PH" dirty="0"/>
              <a:t>questions stated in the statement of the problem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r>
              <a:rPr lang="en-PH" dirty="0" smtClean="0"/>
              <a:t>The independent variable in the study is the keyword/search term that will be used to fetch data from online shopping websites.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1315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595</TotalTime>
  <Words>553</Words>
  <Application>Microsoft Office PowerPoint</Application>
  <PresentationFormat>Custom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Tw Cen MT</vt:lpstr>
      <vt:lpstr>Tech 16x9</vt:lpstr>
      <vt:lpstr>TIPid: Decision Support System On E-shopping Products Through Graphical Visualization And Data Mining</vt:lpstr>
      <vt:lpstr>CHAPTER 1</vt:lpstr>
      <vt:lpstr>INTRODUCTION</vt:lpstr>
      <vt:lpstr>STATEMENT OF THE PROBLEM</vt:lpstr>
      <vt:lpstr>SCOPE AND LIMITATION</vt:lpstr>
      <vt:lpstr>CHAPTER 2</vt:lpstr>
      <vt:lpstr>REVIEW OF RELATED STUDIES</vt:lpstr>
      <vt:lpstr>CHAPTER 3</vt:lpstr>
      <vt:lpstr>RESEARCH DESIGN</vt:lpstr>
      <vt:lpstr>SOURCE OF DATA</vt:lpstr>
      <vt:lpstr>System architecture</vt:lpstr>
      <vt:lpstr>DEVELOPMENT DETAILS</vt:lpstr>
      <vt:lpstr>RESEARCH INSTRUMENT</vt:lpstr>
      <vt:lpstr>DATA GENERATION</vt:lpstr>
      <vt:lpstr>DATA GENERATION</vt:lpstr>
      <vt:lpstr>DATA ANALYSIS</vt:lpstr>
      <vt:lpstr>DATA ANALYSIS</vt:lpstr>
      <vt:lpstr>DATA ANALYSIS</vt:lpstr>
      <vt:lpstr>DATA ANALYSIS</vt:lpstr>
      <vt:lpstr>DATA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TIPid: Decision Support System On E-shopping Products Through Graphical Visualization And Data Mining</dc:title>
  <dc:creator>Eigengrau</dc:creator>
  <cp:lastModifiedBy>Eigengrau</cp:lastModifiedBy>
  <cp:revision>28</cp:revision>
  <dcterms:created xsi:type="dcterms:W3CDTF">2017-09-19T05:06:15Z</dcterms:created>
  <dcterms:modified xsi:type="dcterms:W3CDTF">2017-09-22T03:30:27Z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