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277" r:id="rId3"/>
    <p:sldId id="303" r:id="rId4"/>
    <p:sldId id="278" r:id="rId5"/>
    <p:sldId id="304" r:id="rId6"/>
    <p:sldId id="282" r:id="rId7"/>
    <p:sldId id="283" r:id="rId8"/>
    <p:sldId id="284" r:id="rId9"/>
    <p:sldId id="285" r:id="rId10"/>
    <p:sldId id="257" r:id="rId11"/>
    <p:sldId id="287" r:id="rId12"/>
    <p:sldId id="288" r:id="rId13"/>
    <p:sldId id="289" r:id="rId14"/>
    <p:sldId id="305" r:id="rId15"/>
    <p:sldId id="258" r:id="rId16"/>
    <p:sldId id="259" r:id="rId17"/>
    <p:sldId id="260" r:id="rId18"/>
    <p:sldId id="306" r:id="rId19"/>
    <p:sldId id="290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91" r:id="rId28"/>
    <p:sldId id="301" r:id="rId29"/>
    <p:sldId id="270" r:id="rId30"/>
    <p:sldId id="272" r:id="rId31"/>
    <p:sldId id="271" r:id="rId32"/>
    <p:sldId id="292" r:id="rId33"/>
    <p:sldId id="302" r:id="rId34"/>
    <p:sldId id="294" r:id="rId35"/>
    <p:sldId id="295" r:id="rId36"/>
    <p:sldId id="307" r:id="rId37"/>
    <p:sldId id="269" r:id="rId38"/>
    <p:sldId id="279" r:id="rId39"/>
    <p:sldId id="280" r:id="rId40"/>
    <p:sldId id="293" r:id="rId41"/>
    <p:sldId id="281" r:id="rId42"/>
    <p:sldId id="273" r:id="rId43"/>
    <p:sldId id="296" r:id="rId44"/>
    <p:sldId id="297" r:id="rId45"/>
    <p:sldId id="298" r:id="rId46"/>
    <p:sldId id="308" r:id="rId47"/>
    <p:sldId id="299" r:id="rId48"/>
    <p:sldId id="274" r:id="rId49"/>
    <p:sldId id="275" r:id="rId5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542" autoAdjust="0"/>
    <p:restoredTop sz="87833" autoAdjust="0"/>
  </p:normalViewPr>
  <p:slideViewPr>
    <p:cSldViewPr>
      <p:cViewPr varScale="1">
        <p:scale>
          <a:sx n="96" d="100"/>
          <a:sy n="96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F2ACD-9D28-4BFD-9D1A-5A19C1DFA5CC}" type="datetimeFigureOut">
              <a:rPr lang="de-DE" smtClean="0"/>
              <a:pPr/>
              <a:t>19.01.2012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E1930-1AB8-4652-9421-3CBC8E71E18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Mapping</a:t>
            </a:r>
            <a:r>
              <a:rPr lang="de-DE" baseline="0" dirty="0" smtClean="0"/>
              <a:t> von HTTP Methoden und URLS zu einem bestimmten Controller und Action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E1930-1AB8-4652-9421-3CBC8E71E183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E1930-1AB8-4652-9421-3CBC8E71E183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E1930-1AB8-4652-9421-3CBC8E71E183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Subject enthält die cd-ids als string</a:t>
            </a:r>
          </a:p>
          <a:p>
            <a:r>
              <a:rPr lang="de-DE" smtClean="0"/>
              <a:t>Body enthält den status der Anfrage als string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E1930-1AB8-4652-9421-3CBC8E71E183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jQuerybereitgestelltenMethodendraggable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und droppable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genutzt</a:t>
            </a:r>
            <a:endParaRPr lang="en-US" dirty="0" smtClean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Problem: Hat nicht zu allen CDs die ID eingetragen, weil über Body </a:t>
            </a:r>
            <a:r>
              <a:rPr lang="de-DE" dirty="0" err="1" smtClean="0"/>
              <a:t>andDiv</a:t>
            </a:r>
            <a:endParaRPr lang="de-DE" dirty="0" smtClean="0"/>
          </a:p>
          <a:p>
            <a:pPr lvl="1"/>
            <a:r>
              <a:rPr lang="de-DE" dirty="0" smtClean="0"/>
              <a:t>Direkt über </a:t>
            </a:r>
            <a:r>
              <a:rPr lang="de-DE" dirty="0" err="1" smtClean="0"/>
              <a:t>Div</a:t>
            </a:r>
            <a:r>
              <a:rPr lang="de-DE" dirty="0" smtClean="0"/>
              <a:t> ging 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E1930-1AB8-4652-9421-3CBC8E71E183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Änderungen von Hand müssten jedem Developer mitgeteilt werden.</a:t>
            </a:r>
          </a:p>
          <a:p>
            <a:r>
              <a:rPr lang="de-DE" dirty="0" err="1" smtClean="0"/>
              <a:t>Migrations</a:t>
            </a:r>
            <a:r>
              <a:rPr lang="de-DE" dirty="0" smtClean="0"/>
              <a:t> befinden sich im Projekt, werden </a:t>
            </a:r>
            <a:r>
              <a:rPr lang="de-DE" dirty="0" err="1" smtClean="0"/>
              <a:t>commited</a:t>
            </a:r>
            <a:r>
              <a:rPr lang="de-DE" dirty="0" smtClean="0"/>
              <a:t> und von anderen ausgeführt.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E1930-1AB8-4652-9421-3CBC8E71E183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E1930-1AB8-4652-9421-3CBC8E71E183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immer zwei Gruppenmitglieder beteiligt sein müssen, um bei krankheitsbedingten Ausfällen eines Gruppenmitglied</a:t>
            </a:r>
          </a:p>
          <a:p>
            <a:pPr>
              <a:buFont typeface="Arial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Konzeption sowie die Systemmodellierung als Gruppenarbeit</a:t>
            </a:r>
          </a:p>
          <a:p>
            <a:pPr>
              <a:buFont typeface="Arial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wöchentliche Termine (dienstags 12:00-14:00 und donnerstags 11:15 - 12:30) vereinbart</a:t>
            </a:r>
          </a:p>
          <a:p>
            <a:endParaRPr lang="de-DE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E1930-1AB8-4652-9421-3CBC8E71E183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ein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-Repository</a:t>
            </a:r>
          </a:p>
          <a:p>
            <a:pPr>
              <a:buFont typeface="Arial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das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Branching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-Modell orientiert</a:t>
            </a:r>
          </a:p>
          <a:p>
            <a:pPr>
              <a:buFont typeface="Arial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folgende Strategie verfolgt: </a:t>
            </a:r>
          </a:p>
          <a:p>
            <a:pPr lvl="1">
              <a:buFont typeface="Arial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zwei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Branches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angelegt </a:t>
            </a:r>
            <a:r>
              <a:rPr lang="de-DE" sz="1200" b="1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</a:t>
            </a:r>
            <a:r>
              <a:rPr lang="de-DE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 </a:t>
            </a:r>
            <a:r>
              <a:rPr lang="de-DE" sz="1200" b="1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</a:t>
            </a:r>
            <a:endParaRPr lang="de-DE" sz="1200" b="1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Font typeface="Arial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neue und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vorallem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fehlerfreie Implementierung auf Masterbranch</a:t>
            </a:r>
          </a:p>
          <a:p>
            <a:pPr lvl="1">
              <a:buFont typeface="Arial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Erstellen von weiteren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Branches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für die jeweilige Funktionalitäten</a:t>
            </a:r>
          </a:p>
          <a:p>
            <a:pPr lvl="1">
              <a:buFont typeface="Arial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Diese dann auf den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</a:t>
            </a:r>
            <a:r>
              <a:rPr lang="de-DE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kopiert und getestet</a:t>
            </a:r>
          </a:p>
          <a:p>
            <a:pPr lvl="1">
              <a:buFont typeface="Arial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wenn dies fehlerfrei wird dieser mit dem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mastergemergt</a:t>
            </a:r>
            <a:r>
              <a:rPr lang="de-DE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de-DE" b="0" i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E1930-1AB8-4652-9421-3CBC8E71E183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E1930-1AB8-4652-9421-3CBC8E71E183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zuerst das Datenbankschema in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Rails</a:t>
            </a:r>
            <a:endParaRPr lang="de-DE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Rails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bietet dazu einen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ActiveRecord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der als Layer zwischen dem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SourceCode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 der Datenbank fungiert</a:t>
            </a:r>
          </a:p>
          <a:p>
            <a:pPr>
              <a:buFont typeface="Arial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für jede Tabelle ein Modell</a:t>
            </a:r>
          </a:p>
          <a:p>
            <a:pPr>
              <a:buFont typeface="Arial" pitchFamily="34" charset="0"/>
              <a:buChar char="•"/>
            </a:pP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Rails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bietet Möglichkeit mit einem Kommando Modell, Controller und Views zu generieren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 nicht genutzt!!!</a:t>
            </a:r>
            <a:endParaRPr lang="de-DE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Schritt für Schritt Entwicklung für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größt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mögliche Kontrolle</a:t>
            </a:r>
          </a:p>
          <a:p>
            <a:pPr>
              <a:buFont typeface="Arial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Schema in die Datenbank migriert 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 Testen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Rails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bietet Testumgebung</a:t>
            </a:r>
          </a:p>
          <a:p>
            <a:pPr>
              <a:buFont typeface="Arial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- Datenbank sicher dass sie Funktioniert ohne eine Zeile Code geschrieben zu haben</a:t>
            </a:r>
          </a:p>
          <a:p>
            <a:pPr>
              <a:buFont typeface="Arial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Änderungen im Datenbankschema können nachträglich ohne Probleme integriert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E1930-1AB8-4652-9421-3CBC8E71E183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DE" baseline="0" dirty="0" smtClean="0"/>
              <a:t> Änderung im Pflichtenheft erforderten Änderung im Datenbankschema</a:t>
            </a:r>
          </a:p>
          <a:p>
            <a:pPr lvl="1">
              <a:buFont typeface="Arial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Realisierung eines Austauschs mit mehreren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CD’s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wurde die n:m Beziehung bei den Transaktionen hinzugefügt</a:t>
            </a:r>
          </a:p>
          <a:p>
            <a:pPr lvl="1">
              <a:buFont typeface="Arial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weitere Attribute für die Realisierung andrer Funktionalitäten hinzugekommen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E1930-1AB8-4652-9421-3CBC8E71E183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E1930-1AB8-4652-9421-3CBC8E71E183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0602-AD3D-4DC3-BA15-B53F3148A07A}" type="datetime1">
              <a:rPr lang="de-DE" smtClean="0"/>
              <a:pPr/>
              <a:t>19.01.2012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Bunk, Miller, Sandvoß, Ziegler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1F09-1532-46A0-A677-E7D861EBC643}" type="datetime1">
              <a:rPr lang="de-DE" smtClean="0"/>
              <a:pPr/>
              <a:t>19.01.2012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Bunk, Miller, Sandvoß, Ziegler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E6E4-7B47-418F-B4B2-F4367B3CD64E}" type="datetime1">
              <a:rPr lang="de-DE" smtClean="0"/>
              <a:pPr/>
              <a:t>19.01.2012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Bunk, Miller, Sandvoß, Ziegler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B0D2-68D1-4648-9B72-8B3750045540}" type="datetime1">
              <a:rPr lang="de-DE" smtClean="0"/>
              <a:pPr/>
              <a:t>19.01.2012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Bunk, Miller, Sandvoß, Ziegler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77AE-8570-4AC8-AD05-FB4F97EAF2E6}" type="datetime1">
              <a:rPr lang="de-DE" smtClean="0"/>
              <a:pPr/>
              <a:t>19.01.2012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Bunk, Miller, Sandvoß, Ziegler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AE34-D8EE-42E6-BFF5-F008C8632FAD}" type="datetime1">
              <a:rPr lang="de-DE" smtClean="0"/>
              <a:pPr/>
              <a:t>19.01.2012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Bunk, Miller, Sandvoß, Ziegler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297F-262B-4276-86E5-7F4C25F14916}" type="datetime1">
              <a:rPr lang="de-DE" smtClean="0"/>
              <a:pPr/>
              <a:t>19.01.2012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Bunk, Miller, Sandvoß, Ziegler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3485-44A0-43AC-B0E6-E360EC1CD8CB}" type="datetime1">
              <a:rPr lang="de-DE" smtClean="0"/>
              <a:pPr/>
              <a:t>19.01.2012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Bunk, Miller, Sandvoß, Ziegler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F1F3-2614-4C05-B498-F38511045ADA}" type="datetime1">
              <a:rPr lang="de-DE" smtClean="0"/>
              <a:pPr/>
              <a:t>19.01.2012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Bunk, Miller, Sandvoß, Ziegler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BD43-7602-48D8-8DE8-27310ABE73C9}" type="datetime1">
              <a:rPr lang="de-DE" smtClean="0"/>
              <a:pPr/>
              <a:t>19.01.2012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Bunk, Miller, Sandvoß, Ziegler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BBCC-13F1-4970-BFDE-EABB71E1EE48}" type="datetime1">
              <a:rPr lang="de-DE" smtClean="0"/>
              <a:pPr/>
              <a:t>19.01.2012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Bunk, Miller, Sandvoß, Ziegler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A0C5-F86B-4A9E-8501-8E8066EDB484}" type="datetime1">
              <a:rPr lang="de-DE" smtClean="0"/>
              <a:pPr/>
              <a:t>19.01.2012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Bunk, Miller, Sandvoß, Ziegler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E650D-E05B-49C3-AED9-4B5D4574B47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hyperlink" Target="http://kallisto.f4.htw-berlin.de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jpe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4348" y="15716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Konzeption und Entwicklung einer CD Tauschbörse mit Ruby </a:t>
            </a:r>
            <a:r>
              <a:rPr lang="de-DE" dirty="0" err="1" smtClean="0"/>
              <a:t>Rails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57290" y="4071942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Christian Bunk</a:t>
            </a:r>
          </a:p>
          <a:p>
            <a:r>
              <a:rPr lang="de-DE" dirty="0" smtClean="0"/>
              <a:t>Alexander Miller</a:t>
            </a:r>
          </a:p>
          <a:p>
            <a:r>
              <a:rPr lang="de-DE" dirty="0" smtClean="0"/>
              <a:t>Christian </a:t>
            </a:r>
            <a:r>
              <a:rPr lang="de-DE" dirty="0" err="1" smtClean="0"/>
              <a:t>Sandvoß</a:t>
            </a:r>
            <a:endParaRPr lang="de-DE" dirty="0" smtClean="0"/>
          </a:p>
          <a:p>
            <a:r>
              <a:rPr lang="de-DE" dirty="0" smtClean="0"/>
              <a:t>Antonia Ziegler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err="1" smtClean="0"/>
              <a:t>ActiveRecord</a:t>
            </a:r>
            <a:r>
              <a:rPr lang="de-DE" dirty="0" smtClean="0"/>
              <a:t>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Abbildung von Objekten und deren Attribute in einer Datenbank</a:t>
            </a:r>
          </a:p>
          <a:p>
            <a:r>
              <a:rPr lang="de-DE" dirty="0" smtClean="0"/>
              <a:t>Hinzufügen, Entfernen und Ändern von Objekten wird direkt in der Datenbank ausgeführt.</a:t>
            </a:r>
          </a:p>
          <a:p>
            <a:r>
              <a:rPr lang="de-DE" dirty="0" err="1" smtClean="0"/>
              <a:t>SQLite</a:t>
            </a:r>
            <a:r>
              <a:rPr lang="de-DE" dirty="0" smtClean="0"/>
              <a:t>, </a:t>
            </a:r>
            <a:r>
              <a:rPr lang="de-DE" dirty="0" err="1" smtClean="0"/>
              <a:t>MySQL</a:t>
            </a:r>
            <a:r>
              <a:rPr lang="de-DE" dirty="0" smtClean="0"/>
              <a:t>, </a:t>
            </a:r>
            <a:r>
              <a:rPr lang="de-DE" dirty="0" err="1" smtClean="0"/>
              <a:t>PostgreSQL</a:t>
            </a:r>
            <a:r>
              <a:rPr lang="de-DE" dirty="0" smtClean="0"/>
              <a:t>, Microsoft SQL Server</a:t>
            </a:r>
          </a:p>
          <a:p>
            <a:r>
              <a:rPr lang="de-DE" dirty="0" smtClean="0"/>
              <a:t>3 Environments (Development, </a:t>
            </a:r>
            <a:r>
              <a:rPr lang="de-DE" dirty="0" err="1" smtClean="0"/>
              <a:t>Production</a:t>
            </a:r>
            <a:r>
              <a:rPr lang="de-DE" dirty="0" smtClean="0"/>
              <a:t>, Test)</a:t>
            </a:r>
          </a:p>
          <a:p>
            <a:r>
              <a:rPr lang="de-DE" dirty="0" smtClean="0"/>
              <a:t>Development / Test: </a:t>
            </a:r>
            <a:r>
              <a:rPr lang="de-DE" dirty="0" err="1" smtClean="0"/>
              <a:t>Sqlite</a:t>
            </a:r>
            <a:endParaRPr lang="de-DE" dirty="0" smtClean="0"/>
          </a:p>
          <a:p>
            <a:r>
              <a:rPr lang="de-DE" dirty="0" err="1" smtClean="0"/>
              <a:t>Production</a:t>
            </a:r>
            <a:r>
              <a:rPr lang="de-DE" dirty="0" smtClean="0"/>
              <a:t>: </a:t>
            </a:r>
            <a:r>
              <a:rPr lang="de-DE" dirty="0" err="1" smtClean="0"/>
              <a:t>PostgreSQL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err="1" smtClean="0"/>
              <a:t>ActiveRecord</a:t>
            </a:r>
            <a:r>
              <a:rPr lang="de-DE" dirty="0" smtClean="0"/>
              <a:t>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Bezeihungen</a:t>
            </a:r>
            <a:endParaRPr lang="de-DE" dirty="0" smtClean="0"/>
          </a:p>
          <a:p>
            <a:pPr lvl="1"/>
            <a:r>
              <a:rPr lang="de-DE" dirty="0" err="1" smtClean="0">
                <a:latin typeface="Courier New"/>
                <a:cs typeface="Courier New"/>
              </a:rPr>
              <a:t>belongs_to</a:t>
            </a:r>
            <a:endParaRPr lang="de-DE" dirty="0" smtClean="0">
              <a:latin typeface="Courier New"/>
              <a:cs typeface="Courier New"/>
            </a:endParaRPr>
          </a:p>
          <a:p>
            <a:pPr lvl="1"/>
            <a:r>
              <a:rPr lang="de-DE" dirty="0" err="1" smtClean="0">
                <a:latin typeface="Courier New"/>
                <a:cs typeface="Courier New"/>
              </a:rPr>
              <a:t>has_many</a:t>
            </a:r>
            <a:endParaRPr lang="de-DE" dirty="0" smtClean="0">
              <a:latin typeface="Courier New"/>
              <a:cs typeface="Courier New"/>
            </a:endParaRPr>
          </a:p>
          <a:p>
            <a:r>
              <a:rPr lang="de-DE" dirty="0" smtClean="0"/>
              <a:t>Validierung Attribute</a:t>
            </a:r>
          </a:p>
          <a:p>
            <a:pPr lvl="1"/>
            <a:r>
              <a:rPr lang="de-DE" dirty="0" smtClean="0">
                <a:latin typeface="Courier New"/>
                <a:cs typeface="Courier New"/>
              </a:rPr>
              <a:t>Presence</a:t>
            </a:r>
          </a:p>
          <a:p>
            <a:pPr lvl="1"/>
            <a:r>
              <a:rPr lang="de-DE" dirty="0" err="1" smtClean="0">
                <a:latin typeface="Courier New"/>
                <a:cs typeface="Courier New"/>
              </a:rPr>
              <a:t>unique</a:t>
            </a:r>
            <a:endParaRPr lang="de-DE" dirty="0">
              <a:latin typeface="Courier New"/>
              <a:cs typeface="Courier New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err="1" smtClean="0"/>
              <a:t>ActiveRecord</a:t>
            </a:r>
            <a:r>
              <a:rPr lang="de-DE" dirty="0" smtClean="0"/>
              <a:t> (3) </a:t>
            </a:r>
            <a:r>
              <a:rPr lang="de-DE" dirty="0" err="1" smtClean="0"/>
              <a:t>Migrations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Komfortable Möglichkeit Datenbank organisiert zu ändern.</a:t>
            </a:r>
          </a:p>
          <a:p>
            <a:r>
              <a:rPr lang="de-DE" dirty="0" smtClean="0"/>
              <a:t>Migrationen halten bestimmte Änderungen in der DB fest.</a:t>
            </a:r>
          </a:p>
          <a:p>
            <a:r>
              <a:rPr lang="de-DE" dirty="0" smtClean="0"/>
              <a:t>Migration: </a:t>
            </a:r>
            <a:r>
              <a:rPr lang="de-DE" dirty="0" smtClean="0">
                <a:latin typeface="Courier New"/>
                <a:cs typeface="Courier New"/>
              </a:rPr>
              <a:t>rake db:migrate</a:t>
            </a:r>
            <a:endParaRPr lang="de-DE" dirty="0" smtClean="0"/>
          </a:p>
          <a:p>
            <a:r>
              <a:rPr lang="de-DE" dirty="0" smtClean="0"/>
              <a:t>Rollback: </a:t>
            </a:r>
            <a:r>
              <a:rPr lang="de-DE" dirty="0" smtClean="0">
                <a:latin typeface="Courier New"/>
                <a:cs typeface="Courier New"/>
              </a:rPr>
              <a:t>rake db:rollback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err="1" smtClean="0"/>
              <a:t>Scaffolding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 Knopfdruck Controller Model und Views erstellen.</a:t>
            </a:r>
          </a:p>
          <a:p>
            <a:r>
              <a:rPr lang="de-DE" dirty="0" smtClean="0"/>
              <a:t>Gut für prototypische Entwicklung.</a:t>
            </a:r>
          </a:p>
          <a:p>
            <a:r>
              <a:rPr lang="de-DE" dirty="0" smtClean="0"/>
              <a:t>Das haben wir NICHT gemacht!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Projektmanagement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Projektmanagement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Treffen 2 mal wöchentlich</a:t>
            </a:r>
          </a:p>
          <a:p>
            <a:r>
              <a:rPr lang="de-DE" dirty="0" smtClean="0"/>
              <a:t>Bericht über Fortschritt und Probleme</a:t>
            </a:r>
          </a:p>
          <a:p>
            <a:r>
              <a:rPr lang="de-DE" dirty="0" smtClean="0"/>
              <a:t>Austausch von Ideen</a:t>
            </a:r>
          </a:p>
          <a:p>
            <a:r>
              <a:rPr lang="de-DE" dirty="0" smtClean="0"/>
              <a:t>Meilensteinplanung</a:t>
            </a:r>
          </a:p>
          <a:p>
            <a:r>
              <a:rPr lang="de-DE" dirty="0" smtClean="0"/>
              <a:t>Server</a:t>
            </a:r>
          </a:p>
          <a:p>
            <a:r>
              <a:rPr lang="de-DE" dirty="0" smtClean="0"/>
              <a:t>User-Stories für jede Funktionalität</a:t>
            </a:r>
          </a:p>
          <a:p>
            <a:r>
              <a:rPr lang="de-DE" dirty="0" smtClean="0"/>
              <a:t>Tickets für jede User-Story</a:t>
            </a:r>
          </a:p>
          <a:p>
            <a:r>
              <a:rPr lang="de-DE" dirty="0" smtClean="0"/>
              <a:t>Versionsverwaltung von Quellcode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Meilensteinplanung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6659" y="1600200"/>
            <a:ext cx="767068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Versionsverwaltung von Quellcode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2" y="1500174"/>
            <a:ext cx="4177743" cy="428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feld 7"/>
          <p:cNvSpPr txBox="1"/>
          <p:nvPr/>
        </p:nvSpPr>
        <p:spPr>
          <a:xfrm>
            <a:off x="428596" y="1285860"/>
            <a:ext cx="814393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err="1" smtClean="0"/>
              <a:t>GitHub</a:t>
            </a:r>
            <a:r>
              <a:rPr lang="de-DE" sz="2000" dirty="0" smtClean="0"/>
              <a:t>-Repository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/>
              <a:t>Master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err="1" smtClean="0"/>
              <a:t>Develop</a:t>
            </a:r>
            <a:endParaRPr lang="de-DE" sz="20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/>
              <a:t>Transaction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/>
              <a:t>…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000" dirty="0" smtClean="0"/>
              <a:t>Deployment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/>
              <a:t>Apache Webserver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/>
              <a:t>Ruby 1.9.2 und Rails 3.1.1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/>
              <a:t>PostGreSQL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/>
              <a:t>Capistrano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hlinkClick r:id="rId5"/>
              </a:rPr>
              <a:t>http://kallisto.f4.htw-berlin.de</a:t>
            </a:r>
            <a:r>
              <a:rPr lang="de-DE" sz="2000" dirty="0" smtClean="0"/>
              <a:t/>
            </a:r>
            <a:br>
              <a:rPr lang="de-DE" sz="2000" dirty="0" smtClean="0"/>
            </a:br>
            <a:endParaRPr lang="de-DE" sz="2000" dirty="0" smtClean="0"/>
          </a:p>
          <a:p>
            <a:pPr marL="342900" lvl="0" indent="-342900">
              <a:spcBef>
                <a:spcPct val="20000"/>
              </a:spcBef>
            </a:pPr>
            <a:endParaRPr lang="de-DE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de-DE" sz="2000" dirty="0" smtClean="0"/>
              <a:t>		http://nvie.com/posts/a-successful-git-branching-model/</a:t>
            </a:r>
          </a:p>
          <a:p>
            <a:endParaRPr lang="de-DE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smtClean="0"/>
              <a:t>Herangehensweise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de-DE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Erstellen des Models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Validierung des Models mit Unit Tests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Funktionalität und View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Aufgabenstellung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Framework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Projektmanagement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Implementierung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Veröffentlichung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Extras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Konzeption der Datenbasis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254" y="1428736"/>
            <a:ext cx="8774902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Änderungen im Datenbankschema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7665" y="1357298"/>
            <a:ext cx="8590615" cy="484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Benutzerverwaltung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 eigene Implementierungen, dabei festgestellt </a:t>
            </a:r>
            <a:endParaRPr lang="de-DE" dirty="0" smtClean="0"/>
          </a:p>
          <a:p>
            <a:pPr lvl="1">
              <a:buFont typeface="Wingdings"/>
              <a:buChar char="à"/>
            </a:pPr>
            <a:r>
              <a:rPr lang="de-DE" dirty="0" smtClean="0">
                <a:sym typeface="Wingdings" pitchFamily="2" charset="2"/>
              </a:rPr>
              <a:t> nur </a:t>
            </a:r>
            <a:r>
              <a:rPr lang="de-DE" dirty="0" smtClean="0">
                <a:sym typeface="Wingdings" pitchFamily="2" charset="2"/>
              </a:rPr>
              <a:t>Grundgerüst </a:t>
            </a:r>
            <a:r>
              <a:rPr lang="de-DE" dirty="0" smtClean="0"/>
              <a:t>der Autorisierung-Funktionalität</a:t>
            </a:r>
          </a:p>
          <a:p>
            <a:pPr lvl="1">
              <a:buFont typeface="Wingdings"/>
              <a:buChar char="à"/>
            </a:pPr>
            <a:r>
              <a:rPr lang="de-DE" dirty="0" smtClean="0"/>
              <a:t> mehrere Sicherheitsrisiken</a:t>
            </a:r>
          </a:p>
          <a:p>
            <a:r>
              <a:rPr lang="de-DE" dirty="0" smtClean="0"/>
              <a:t>sicherer </a:t>
            </a:r>
            <a:r>
              <a:rPr lang="de-DE" dirty="0"/>
              <a:t>und gut </a:t>
            </a:r>
            <a:r>
              <a:rPr lang="de-DE" dirty="0" smtClean="0"/>
              <a:t>dokumentierter Plug-In</a:t>
            </a:r>
          </a:p>
          <a:p>
            <a:r>
              <a:rPr lang="de-DE" dirty="0"/>
              <a:t>Plug-Ins </a:t>
            </a:r>
            <a:r>
              <a:rPr lang="de-DE" dirty="0" smtClean="0"/>
              <a:t>evaluiert</a:t>
            </a:r>
          </a:p>
          <a:p>
            <a:pPr lvl="1">
              <a:buNone/>
            </a:pP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Devise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smtClean="0"/>
              <a:t>Devise- </a:t>
            </a:r>
            <a:r>
              <a:rPr lang="de-DE" dirty="0" err="1" smtClean="0"/>
              <a:t>Plugin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 smtClean="0"/>
              <a:t>Rails</a:t>
            </a:r>
            <a:r>
              <a:rPr lang="de-DE" dirty="0" smtClean="0"/>
              <a:t> keine Komponenten zur Authentifizierung </a:t>
            </a:r>
          </a:p>
          <a:p>
            <a:r>
              <a:rPr lang="de-DE" dirty="0" smtClean="0"/>
              <a:t>flexible Lösung zur Benutzerauthentifizierung für </a:t>
            </a:r>
            <a:r>
              <a:rPr lang="de-DE" dirty="0" err="1" smtClean="0"/>
              <a:t>Rails</a:t>
            </a:r>
            <a:endParaRPr lang="de-DE" dirty="0" smtClean="0"/>
          </a:p>
          <a:p>
            <a:r>
              <a:rPr lang="de-DE" dirty="0" smtClean="0"/>
              <a:t>besteht aus 12 Modulen, nach MVC Prinzip implementiert  und nach Bedarf kombiniert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Devise NUR Benutzerauthentifizierung</a:t>
            </a:r>
          </a:p>
          <a:p>
            <a:pPr lvl="1">
              <a:buNone/>
            </a:pPr>
            <a:endParaRPr lang="de-DE" dirty="0" smtClean="0"/>
          </a:p>
          <a:p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23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Rollenverwaltung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Rollenmanagement zu </a:t>
            </a:r>
            <a:r>
              <a:rPr lang="de-DE" dirty="0"/>
              <a:t>realisieren</a:t>
            </a:r>
            <a:r>
              <a:rPr lang="de-DE" dirty="0" smtClean="0"/>
              <a:t>,</a:t>
            </a:r>
          </a:p>
          <a:p>
            <a:pPr lvl="1">
              <a:buFont typeface="Wingdings"/>
              <a:buChar char="à"/>
            </a:pPr>
            <a:r>
              <a:rPr lang="de-DE" dirty="0" smtClean="0"/>
              <a:t>Nutzern mit unterschiedliche Rechten</a:t>
            </a:r>
          </a:p>
          <a:p>
            <a:pPr lvl="1">
              <a:buFont typeface="Wingdings"/>
              <a:buChar char="à"/>
            </a:pPr>
            <a:r>
              <a:rPr lang="de-DE" dirty="0" smtClean="0"/>
              <a:t>Dadurch die Anwendung zu schützen</a:t>
            </a:r>
          </a:p>
          <a:p>
            <a:r>
              <a:rPr lang="de-DE" dirty="0" smtClean="0"/>
              <a:t>Definition </a:t>
            </a:r>
            <a:r>
              <a:rPr lang="de-DE" dirty="0"/>
              <a:t>von</a:t>
            </a:r>
          </a:p>
          <a:p>
            <a:pPr lvl="1"/>
            <a:r>
              <a:rPr lang="de-DE" dirty="0"/>
              <a:t>mehreren Gruppen (Gast, Benutzer, </a:t>
            </a:r>
            <a:r>
              <a:rPr lang="de-DE" dirty="0" smtClean="0"/>
              <a:t>Admin)</a:t>
            </a:r>
          </a:p>
          <a:p>
            <a:pPr lvl="1"/>
            <a:r>
              <a:rPr lang="de-DE" dirty="0" smtClean="0"/>
              <a:t>Jeder angemeldete Nutzer wird automatisch der Gruppe „Nutzer“ zugewiesen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Transaktionen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Sollte durch Messaging-Systems </a:t>
            </a:r>
            <a:r>
              <a:rPr lang="de-DE" dirty="0"/>
              <a:t>realisiert werden </a:t>
            </a:r>
            <a:endParaRPr lang="de-DE" dirty="0" smtClean="0"/>
          </a:p>
          <a:p>
            <a:r>
              <a:rPr lang="en-US" dirty="0" smtClean="0"/>
              <a:t>Gem </a:t>
            </a:r>
            <a:r>
              <a:rPr lang="en-US" dirty="0" err="1" smtClean="0"/>
              <a:t>für</a:t>
            </a:r>
            <a:r>
              <a:rPr lang="en-US" dirty="0" smtClean="0"/>
              <a:t> die interne </a:t>
            </a:r>
            <a:r>
              <a:rPr lang="en-US" dirty="0" err="1" smtClean="0"/>
              <a:t>Kommunikationbzw</a:t>
            </a:r>
            <a:r>
              <a:rPr lang="en-US" dirty="0" smtClean="0"/>
              <a:t>. den </a:t>
            </a:r>
            <a:r>
              <a:rPr lang="en-US" dirty="0" err="1" smtClean="0"/>
              <a:t>Nachrichtenaustauch</a:t>
            </a:r>
            <a:endParaRPr lang="en-US" dirty="0" smtClean="0"/>
          </a:p>
          <a:p>
            <a:pPr lvl="1"/>
            <a:r>
              <a:rPr lang="en-US" dirty="0" smtClean="0"/>
              <a:t>simple-private-message</a:t>
            </a:r>
          </a:p>
          <a:p>
            <a:endParaRPr lang="en-US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25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Transaktionen (2)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800" indent="-304800">
              <a:spcBef>
                <a:spcPct val="0"/>
              </a:spcBef>
            </a:pPr>
            <a:r>
              <a:rPr lang="en-US" dirty="0" err="1" smtClean="0"/>
              <a:t>Sobald</a:t>
            </a:r>
            <a:r>
              <a:rPr lang="en-US" dirty="0" smtClean="0"/>
              <a:t> </a:t>
            </a:r>
            <a:r>
              <a:rPr lang="en-US" dirty="0" err="1" smtClean="0"/>
              <a:t>Anfrage</a:t>
            </a:r>
            <a:r>
              <a:rPr lang="en-US" dirty="0" smtClean="0"/>
              <a:t> auf </a:t>
            </a:r>
            <a:r>
              <a:rPr lang="en-US" dirty="0" err="1" smtClean="0"/>
              <a:t>einer</a:t>
            </a:r>
            <a:r>
              <a:rPr lang="en-US" dirty="0" smtClean="0"/>
              <a:t> CD </a:t>
            </a:r>
            <a:r>
              <a:rPr lang="en-US" dirty="0" err="1" smtClean="0"/>
              <a:t>existiert</a:t>
            </a:r>
            <a:r>
              <a:rPr lang="en-US" dirty="0" smtClean="0"/>
              <a:t>,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r>
              <a:rPr lang="en-US" dirty="0" smtClean="0"/>
              <a:t> </a:t>
            </a:r>
            <a:r>
              <a:rPr lang="en-US" dirty="0" err="1" smtClean="0"/>
              <a:t>gesperrt</a:t>
            </a:r>
            <a:endParaRPr lang="en-US" dirty="0" smtClean="0"/>
          </a:p>
          <a:p>
            <a:pPr marL="304800" indent="-304800"/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Transaktionssicherheit</a:t>
            </a:r>
            <a:endParaRPr lang="en-US" dirty="0" smtClean="0"/>
          </a:p>
          <a:p>
            <a:pPr lvl="1"/>
            <a:r>
              <a:rPr lang="en-US" dirty="0" err="1" smtClean="0"/>
              <a:t>nur</a:t>
            </a:r>
            <a:r>
              <a:rPr lang="en-US" dirty="0" smtClean="0"/>
              <a:t> CDs die </a:t>
            </a:r>
            <a:r>
              <a:rPr lang="en-US" dirty="0" err="1" smtClean="0"/>
              <a:t>nicht</a:t>
            </a:r>
            <a:r>
              <a:rPr lang="en-US" dirty="0" smtClean="0"/>
              <a:t>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Transaktion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getauscht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endParaRPr lang="de-DE" dirty="0" smtClean="0"/>
          </a:p>
          <a:p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26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Transaktionen (3)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Mittels </a:t>
            </a:r>
            <a:r>
              <a:rPr lang="de-DE" dirty="0" err="1" smtClean="0"/>
              <a:t>Javascript</a:t>
            </a:r>
            <a:r>
              <a:rPr lang="de-DE" dirty="0" smtClean="0"/>
              <a:t> / </a:t>
            </a:r>
            <a:r>
              <a:rPr lang="de-DE" dirty="0" err="1" smtClean="0"/>
              <a:t>jQuery</a:t>
            </a:r>
            <a:r>
              <a:rPr lang="de-DE" dirty="0" smtClean="0"/>
              <a:t> IDs der CDs auslesen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Daten werden an Controller geschickt, der dann Nachricht generiert und verschickt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Empfänger erhält Nachricht und hat verschiedene Möglichkeiten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Beim Modifizieren (wieder zu 1.)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Annehmen oder Ablehnen</a:t>
            </a:r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/>
            <a:r>
              <a:rPr lang="de-DE" dirty="0" smtClean="0"/>
              <a:t>Bei Annehmen: Tauschen (</a:t>
            </a:r>
            <a:r>
              <a:rPr lang="de-DE" dirty="0" err="1" smtClean="0"/>
              <a:t>User_IDs</a:t>
            </a:r>
            <a:r>
              <a:rPr lang="de-DE" dirty="0" smtClean="0"/>
              <a:t> in CDs tauschen)</a:t>
            </a:r>
          </a:p>
          <a:p>
            <a:pPr marL="514350" indent="-514350"/>
            <a:r>
              <a:rPr lang="de-DE" dirty="0" smtClean="0"/>
              <a:t>Daten müssen </a:t>
            </a:r>
            <a:r>
              <a:rPr lang="de-DE" dirty="0" err="1" smtClean="0"/>
              <a:t>geparsed</a:t>
            </a:r>
            <a:r>
              <a:rPr lang="de-DE" dirty="0" smtClean="0"/>
              <a:t> und </a:t>
            </a:r>
            <a:r>
              <a:rPr lang="de-DE" dirty="0" err="1" smtClean="0"/>
              <a:t>gesplitted</a:t>
            </a:r>
            <a:r>
              <a:rPr lang="de-DE" dirty="0" smtClean="0"/>
              <a:t> werden, da sie als String vorliegen (z.B. CD IDs)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Transaktionen (4)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Anfrage</a:t>
            </a:r>
          </a:p>
          <a:p>
            <a:pPr lvl="1"/>
            <a:r>
              <a:rPr lang="de-DE" dirty="0" smtClean="0"/>
              <a:t>Subject: „4,7;32,8“</a:t>
            </a:r>
          </a:p>
          <a:p>
            <a:pPr lvl="1"/>
            <a:r>
              <a:rPr lang="de-DE" dirty="0" smtClean="0"/>
              <a:t>Body: „Anfrage“</a:t>
            </a:r>
          </a:p>
          <a:p>
            <a:r>
              <a:rPr lang="de-DE" dirty="0" smtClean="0"/>
              <a:t>Modifikation</a:t>
            </a:r>
          </a:p>
          <a:p>
            <a:pPr lvl="1"/>
            <a:r>
              <a:rPr lang="de-DE" dirty="0" smtClean="0"/>
              <a:t>Subject: „4,7 ; 32,8 ; 3,44 ; 3 “</a:t>
            </a:r>
          </a:p>
          <a:p>
            <a:pPr lvl="1"/>
            <a:r>
              <a:rPr lang="de-DE" dirty="0" smtClean="0"/>
              <a:t>Body: „Modifikation“</a:t>
            </a:r>
          </a:p>
          <a:p>
            <a:pPr>
              <a:buNone/>
            </a:pPr>
            <a:endParaRPr lang="de-DE" dirty="0" smtClean="0"/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28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Drag </a:t>
            </a:r>
            <a:r>
              <a:rPr lang="de-DE" dirty="0" err="1" smtClean="0"/>
              <a:t>and</a:t>
            </a:r>
            <a:r>
              <a:rPr lang="de-DE" dirty="0" smtClean="0"/>
              <a:t> Drop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/>
          </a:bodyPr>
          <a:lstStyle/>
          <a:p>
            <a:pPr marL="304800" indent="-304800">
              <a:spcBef>
                <a:spcPct val="0"/>
              </a:spcBef>
            </a:pPr>
            <a:r>
              <a:rPr lang="en-US" dirty="0" err="1" smtClean="0"/>
              <a:t>Einleiten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Tausches</a:t>
            </a:r>
            <a:r>
              <a:rPr lang="en-US" dirty="0" smtClean="0"/>
              <a:t>/</a:t>
            </a:r>
            <a:r>
              <a:rPr lang="en-US" dirty="0" err="1" smtClean="0"/>
              <a:t>Transaktion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Drag and Drop</a:t>
            </a:r>
          </a:p>
          <a:p>
            <a:pPr marL="304800" indent="-304800"/>
            <a:r>
              <a:rPr lang="en-US" dirty="0" smtClean="0"/>
              <a:t>Funktionalität wurde durch jQuery realisiert</a:t>
            </a:r>
          </a:p>
          <a:p>
            <a:pPr marL="304800" indent="-304800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3276600"/>
            <a:ext cx="510417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 smtClean="0"/>
              <a:t>Graphic</a:t>
            </a:r>
            <a:r>
              <a:rPr lang="de-DE" dirty="0" smtClean="0"/>
              <a:t> User Interface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Erste Entwürfe in analoger Form </a:t>
            </a:r>
          </a:p>
          <a:p>
            <a:r>
              <a:rPr lang="de-DE" dirty="0" err="1" smtClean="0"/>
              <a:t>Mokups</a:t>
            </a:r>
            <a:r>
              <a:rPr lang="de-DE" dirty="0" smtClean="0"/>
              <a:t> mittels Adobe Photoshop</a:t>
            </a:r>
          </a:p>
          <a:p>
            <a:r>
              <a:rPr lang="de-DE" dirty="0" smtClean="0"/>
              <a:t>Umsetzung mittels HTML5 und CSS</a:t>
            </a:r>
          </a:p>
          <a:p>
            <a:r>
              <a:rPr lang="de-DE" dirty="0" smtClean="0"/>
              <a:t>Nach Woche 7 und ersten Test wurde das Layout und Design als unzureichend deklariert</a:t>
            </a:r>
          </a:p>
          <a:p>
            <a:pPr lvl="1">
              <a:buNone/>
            </a:pPr>
            <a:r>
              <a:rPr lang="de-DE" dirty="0" smtClean="0">
                <a:sym typeface="Wingdings" pitchFamily="2" charset="2"/>
              </a:rPr>
              <a:t> Wert auf Usability</a:t>
            </a:r>
            <a:endParaRPr lang="de-DE" dirty="0" smtClean="0"/>
          </a:p>
          <a:p>
            <a:pPr lvl="1">
              <a:buFont typeface="Wingdings"/>
              <a:buChar char="à"/>
            </a:pPr>
            <a:r>
              <a:rPr lang="de-DE" dirty="0" smtClean="0">
                <a:sym typeface="Wingdings" pitchFamily="2" charset="2"/>
              </a:rPr>
              <a:t> Evaluierung </a:t>
            </a:r>
            <a:r>
              <a:rPr lang="de-DE" dirty="0" smtClean="0">
                <a:sym typeface="Wingdings" pitchFamily="2" charset="2"/>
              </a:rPr>
              <a:t>von Plug-ins, Templates und</a:t>
            </a:r>
            <a:r>
              <a:rPr lang="de-DE" dirty="0" smtClean="0">
                <a:sym typeface="Wingdings" pitchFamily="2" charset="2"/>
              </a:rPr>
              <a:t>  Frameworks</a:t>
            </a:r>
            <a:endParaRPr lang="de-DE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de-DE" dirty="0" smtClean="0">
                <a:sym typeface="Wingdings" pitchFamily="2" charset="2"/>
              </a:rPr>
              <a:t>Bootstrap von </a:t>
            </a:r>
            <a:r>
              <a:rPr lang="de-DE" dirty="0" err="1" smtClean="0">
                <a:sym typeface="Wingdings" pitchFamily="2" charset="2"/>
              </a:rPr>
              <a:t>Twitter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30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Bootstrap (Twitter)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mtClean="0"/>
              <a:t>Bootstrap ist ein spezielles Toolkit, das im Wesentlichen ein HTML- und CSS-Template bereitstellt, in das Twitter seine Erfahrungen einfließen ließ</a:t>
            </a:r>
          </a:p>
          <a:p>
            <a:pPr lvl="1"/>
            <a:r>
              <a:rPr lang="de-DE" smtClean="0"/>
              <a:t>praxiserprobte Frontend-Entwurfsmuster</a:t>
            </a:r>
          </a:p>
          <a:p>
            <a:pPr lvl="1"/>
            <a:r>
              <a:rPr lang="de-DE" smtClean="0"/>
              <a:t>Grid-System</a:t>
            </a:r>
          </a:p>
          <a:p>
            <a:pPr lvl="1"/>
            <a:r>
              <a:rPr lang="de-DE" smtClean="0"/>
              <a:t>Styling für typographische Elemente</a:t>
            </a:r>
          </a:p>
          <a:p>
            <a:pPr lvl="1"/>
            <a:r>
              <a:rPr lang="de-DE" smtClean="0"/>
              <a:t>Formulare und Buttons Designs</a:t>
            </a:r>
          </a:p>
          <a:p>
            <a:pPr lvl="1"/>
            <a:r>
              <a:rPr lang="de-DE" smtClean="0"/>
              <a:t>viele Lösungsansätze zur Realisierung von Javascript Effekten </a:t>
            </a:r>
            <a:r>
              <a:rPr lang="de-DE" smtClean="0">
                <a:sym typeface="Wingdings" pitchFamily="2" charset="2"/>
              </a:rPr>
              <a:t> </a:t>
            </a:r>
            <a:r>
              <a:rPr lang="de-DE" smtClean="0"/>
              <a:t>Tooltips und Popover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31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 smtClean="0"/>
              <a:t>Usability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Einheitlichkeit</a:t>
            </a:r>
          </a:p>
          <a:p>
            <a:r>
              <a:rPr lang="de-DE" dirty="0" smtClean="0"/>
              <a:t>Wiedererkennung</a:t>
            </a:r>
          </a:p>
          <a:p>
            <a:r>
              <a:rPr lang="de-DE" dirty="0" smtClean="0"/>
              <a:t>Einfacheit</a:t>
            </a:r>
          </a:p>
          <a:p>
            <a:r>
              <a:rPr lang="de-DE" dirty="0" smtClean="0"/>
              <a:t>Intuitive Bedienung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32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Veröffentlichung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 smtClean="0"/>
              <a:t>Deployment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Automatisiertes </a:t>
            </a:r>
            <a:r>
              <a:rPr lang="de-DE" dirty="0" err="1" smtClean="0"/>
              <a:t>Deployment</a:t>
            </a:r>
            <a:r>
              <a:rPr lang="de-DE" dirty="0" smtClean="0"/>
              <a:t> mit </a:t>
            </a:r>
            <a:r>
              <a:rPr lang="de-DE" dirty="0" err="1" smtClean="0"/>
              <a:t>Capistrano</a:t>
            </a:r>
            <a:endParaRPr lang="de-DE" dirty="0" smtClean="0"/>
          </a:p>
          <a:p>
            <a:pPr marL="514350" indent="-514350"/>
            <a:r>
              <a:rPr lang="de-DE" dirty="0" err="1" smtClean="0"/>
              <a:t>Deployment</a:t>
            </a:r>
            <a:r>
              <a:rPr lang="de-DE" dirty="0" smtClean="0"/>
              <a:t> mit einem Kommando</a:t>
            </a:r>
          </a:p>
          <a:p>
            <a:pPr lvl="1"/>
            <a:r>
              <a:rPr lang="de-DE" dirty="0" err="1" smtClean="0"/>
              <a:t>Auscheken</a:t>
            </a:r>
            <a:r>
              <a:rPr lang="de-DE" dirty="0" smtClean="0"/>
              <a:t> der Daten</a:t>
            </a:r>
          </a:p>
          <a:p>
            <a:pPr lvl="1"/>
            <a:r>
              <a:rPr lang="de-DE" dirty="0" smtClean="0"/>
              <a:t>Ausführen von Migrationen</a:t>
            </a:r>
          </a:p>
          <a:p>
            <a:pPr lvl="1"/>
            <a:r>
              <a:rPr lang="de-DE" dirty="0" smtClean="0"/>
              <a:t>Ausführen der Tests</a:t>
            </a:r>
          </a:p>
          <a:p>
            <a:pPr lvl="1"/>
            <a:r>
              <a:rPr lang="de-DE" dirty="0" err="1" smtClean="0"/>
              <a:t>Symlink</a:t>
            </a:r>
            <a:r>
              <a:rPr lang="de-DE" dirty="0" smtClean="0"/>
              <a:t> setzen</a:t>
            </a:r>
          </a:p>
          <a:p>
            <a:pPr lvl="1"/>
            <a:r>
              <a:rPr lang="de-DE" dirty="0" smtClean="0"/>
              <a:t>Server neu starten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34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Serverkonfiguration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Webserver Apache 2.2</a:t>
            </a:r>
          </a:p>
          <a:p>
            <a:r>
              <a:rPr lang="de-DE" dirty="0" smtClean="0"/>
              <a:t>Datenbank </a:t>
            </a:r>
            <a:r>
              <a:rPr lang="de-DE" dirty="0" err="1" smtClean="0"/>
              <a:t>PostgreSQL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35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Bild 6" descr="apache-web-server-feather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42974" y="3505200"/>
            <a:ext cx="6437378" cy="2514600"/>
          </a:xfrm>
          <a:prstGeom prst="rect">
            <a:avLst/>
          </a:prstGeom>
        </p:spPr>
      </p:pic>
      <p:pic>
        <p:nvPicPr>
          <p:cNvPr id="8" name="Bild 4" descr="200px-Postgresql_elepha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57818" y="3429000"/>
            <a:ext cx="2540000" cy="26162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Extras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36</a:t>
            </a:fld>
            <a:endParaRPr lang="de-DE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/>
              <a:t>Seitennavigation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CDs können mehrere hundert sein</a:t>
            </a:r>
          </a:p>
          <a:p>
            <a:pPr lvl="1">
              <a:buFont typeface="Wingdings"/>
              <a:buChar char="à"/>
            </a:pPr>
            <a:r>
              <a:rPr lang="de-DE" dirty="0" smtClean="0">
                <a:sym typeface="Wingdings" pitchFamily="2" charset="2"/>
              </a:rPr>
              <a:t>Diese sollen nicht alle auf einer Seite angezeigt werden</a:t>
            </a:r>
          </a:p>
          <a:p>
            <a:pPr>
              <a:buFont typeface="Wingdings"/>
              <a:buChar char="à"/>
            </a:pPr>
            <a:r>
              <a:rPr lang="de-DE" i="1" dirty="0" err="1" smtClean="0"/>
              <a:t>WillPaginate</a:t>
            </a:r>
            <a:r>
              <a:rPr lang="de-DE" i="1" dirty="0" smtClean="0"/>
              <a:t> –Plug-in</a:t>
            </a:r>
          </a:p>
          <a:p>
            <a:pPr lvl="1">
              <a:buFont typeface="Wingdings"/>
              <a:buChar char="à"/>
            </a:pPr>
            <a:r>
              <a:rPr lang="de-DE" dirty="0" smtClean="0"/>
              <a:t>Begrenzt die Anzahl der CDs auf einer Seite und bietet eine Seitennavigation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37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5176854"/>
            <a:ext cx="5999132" cy="110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 smtClean="0"/>
              <a:t>MusicBrainz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rBrainz</a:t>
            </a:r>
            <a:r>
              <a:rPr lang="de-DE" dirty="0" smtClean="0"/>
              <a:t> stellt API für Anfragen</a:t>
            </a:r>
          </a:p>
          <a:p>
            <a:r>
              <a:rPr lang="de-DE" dirty="0" smtClean="0"/>
              <a:t>Eingabe des Album und Interpret</a:t>
            </a:r>
          </a:p>
          <a:p>
            <a:r>
              <a:rPr lang="de-DE" dirty="0" smtClean="0"/>
              <a:t>Auslesen von Erscheinungsjahr und Tracks</a:t>
            </a:r>
          </a:p>
          <a:p>
            <a:r>
              <a:rPr lang="de-DE" dirty="0" smtClean="0"/>
              <a:t>Generierung einer Cover-URL</a:t>
            </a:r>
          </a:p>
          <a:p>
            <a:r>
              <a:rPr lang="de-DE" dirty="0" smtClean="0"/>
              <a:t>Amazon Standard </a:t>
            </a:r>
            <a:r>
              <a:rPr lang="de-DE" dirty="0" err="1" smtClean="0"/>
              <a:t>IdentificationNumber</a:t>
            </a:r>
            <a:r>
              <a:rPr lang="de-DE" dirty="0" smtClean="0"/>
              <a:t> (ASIN)</a:t>
            </a:r>
          </a:p>
          <a:p>
            <a:pPr lvl="1">
              <a:buNone/>
            </a:pPr>
            <a:r>
              <a:rPr lang="de-DE" sz="2000" dirty="0" smtClean="0">
                <a:latin typeface="Courier New"/>
              </a:rPr>
              <a:t>http://images.amazon.com/images/P/&lt;ASIN&gt;.jpg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38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Bild 6" descr="musicbrainz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0400" y="228600"/>
            <a:ext cx="1828800" cy="126675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File Upload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Upload von Bild und Audio</a:t>
            </a:r>
          </a:p>
          <a:p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Paperclip</a:t>
            </a:r>
            <a:endParaRPr lang="de-DE" dirty="0" smtClean="0"/>
          </a:p>
          <a:p>
            <a:r>
              <a:rPr lang="de-DE" dirty="0" smtClean="0"/>
              <a:t>Einfache Konfiguration im Model:</a:t>
            </a:r>
          </a:p>
          <a:p>
            <a:r>
              <a:rPr lang="de-DE" dirty="0" smtClean="0"/>
              <a:t>Speicherung im Dateisystem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39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Bild 7" descr="Bildschirmfoto 2012-01-12 um 17.46.2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4038600"/>
            <a:ext cx="8458200" cy="15124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smtClean="0"/>
              <a:t>Aufgabe und Zielstellung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Konzeption und Entwicklung einer CD-Tauschbörse</a:t>
            </a:r>
          </a:p>
          <a:p>
            <a:r>
              <a:rPr lang="de-DE" dirty="0" smtClean="0"/>
              <a:t>Rich-Applikation (RIA)</a:t>
            </a:r>
          </a:p>
          <a:p>
            <a:r>
              <a:rPr lang="de-DE" dirty="0" smtClean="0"/>
              <a:t>Framework: Ruby on </a:t>
            </a:r>
            <a:r>
              <a:rPr lang="de-DE" dirty="0" err="1" smtClean="0"/>
              <a:t>Rails</a:t>
            </a:r>
            <a:endParaRPr lang="de-DE" dirty="0" smtClean="0"/>
          </a:p>
          <a:p>
            <a:r>
              <a:rPr lang="de-DE" dirty="0" smtClean="0"/>
              <a:t>Projektmanagement und Dokumentation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e-DE" dirty="0" smtClean="0"/>
              <a:t>Unterstützung von Audio im Browser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Systemtool </a:t>
            </a:r>
            <a:r>
              <a:rPr lang="de-DE" dirty="0" err="1" smtClean="0"/>
              <a:t>ffmpeg</a:t>
            </a:r>
            <a:endParaRPr lang="de-DE" dirty="0" smtClean="0"/>
          </a:p>
          <a:p>
            <a:r>
              <a:rPr lang="de-DE" dirty="0" smtClean="0"/>
              <a:t>Konvertierung nach .</a:t>
            </a:r>
            <a:r>
              <a:rPr lang="de-DE" dirty="0" err="1" smtClean="0"/>
              <a:t>ogg</a:t>
            </a:r>
            <a:r>
              <a:rPr lang="de-DE" dirty="0" smtClean="0"/>
              <a:t> und .mp3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40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Inhaltsplatzhalter 6"/>
          <p:cNvGraphicFramePr>
            <a:graphicFrameLocks/>
          </p:cNvGraphicFramePr>
          <p:nvPr/>
        </p:nvGraphicFramePr>
        <p:xfrm>
          <a:off x="2362200" y="1752600"/>
          <a:ext cx="42672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3716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Brower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Ogg Vorbis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MP3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FireFox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✓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Safari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✓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Chrome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✓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✓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Opera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✓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Internet Explorer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✓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Background Jobs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Plugin Resque</a:t>
            </a:r>
            <a:endParaRPr lang="de-DE" dirty="0" smtClean="0"/>
          </a:p>
          <a:p>
            <a:r>
              <a:rPr lang="de-DE" dirty="0" smtClean="0"/>
              <a:t>Erstellen von Background Jobs</a:t>
            </a:r>
          </a:p>
          <a:p>
            <a:r>
              <a:rPr lang="de-DE" dirty="0" smtClean="0"/>
              <a:t>Benötigt für Audiokonvertierung und Versand von Emails</a:t>
            </a:r>
          </a:p>
          <a:p>
            <a:r>
              <a:rPr lang="de-DE" dirty="0" smtClean="0"/>
              <a:t>Abarbeiten von Jobs in einer Queue</a:t>
            </a:r>
          </a:p>
          <a:p>
            <a:pPr lvl="1"/>
            <a:r>
              <a:rPr lang="de-DE" dirty="0" smtClean="0"/>
              <a:t>Konvertierung der Musik</a:t>
            </a:r>
          </a:p>
          <a:p>
            <a:pPr lvl="1"/>
            <a:r>
              <a:rPr lang="de-DE" dirty="0" smtClean="0"/>
              <a:t>Versenden der </a:t>
            </a:r>
            <a:r>
              <a:rPr lang="de-DE" dirty="0" err="1" smtClean="0"/>
              <a:t>eMails</a:t>
            </a:r>
            <a:endParaRPr lang="de-DE" dirty="0" smtClean="0"/>
          </a:p>
          <a:p>
            <a:r>
              <a:rPr lang="de-DE" dirty="0" smtClean="0"/>
              <a:t>Läuft als Dämon</a:t>
            </a:r>
          </a:p>
          <a:p>
            <a:r>
              <a:rPr lang="de-DE" dirty="0" smtClean="0"/>
              <a:t>Über Webinterface aufrufbar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41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Internationalisierung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jede </a:t>
            </a:r>
            <a:r>
              <a:rPr lang="de-DE" dirty="0" smtClean="0"/>
              <a:t>gute Webanwendung </a:t>
            </a:r>
            <a:r>
              <a:rPr lang="de-DE" dirty="0"/>
              <a:t>mehrere Sprachen unterstützen </a:t>
            </a:r>
            <a:r>
              <a:rPr lang="de-DE" dirty="0" smtClean="0"/>
              <a:t>sollte, um möglichst viele Nutzer zu erreichen</a:t>
            </a:r>
          </a:p>
          <a:p>
            <a:r>
              <a:rPr lang="de-DE" dirty="0"/>
              <a:t>in </a:t>
            </a:r>
            <a:r>
              <a:rPr lang="de-DE" dirty="0" err="1"/>
              <a:t>Rails</a:t>
            </a:r>
            <a:r>
              <a:rPr lang="de-DE" dirty="0"/>
              <a:t> über eine </a:t>
            </a:r>
            <a:r>
              <a:rPr lang="de-DE" i="1" dirty="0" err="1" smtClean="0"/>
              <a:t>localize</a:t>
            </a:r>
            <a:r>
              <a:rPr lang="de-DE" dirty="0" smtClean="0"/>
              <a:t>Datei</a:t>
            </a:r>
          </a:p>
          <a:p>
            <a:r>
              <a:rPr lang="de-DE" dirty="0"/>
              <a:t>In den </a:t>
            </a:r>
            <a:r>
              <a:rPr lang="de-DE" dirty="0" smtClean="0"/>
              <a:t>Views werden </a:t>
            </a:r>
            <a:r>
              <a:rPr lang="de-DE" dirty="0"/>
              <a:t>nun Variablen für die Bezeichnungen </a:t>
            </a:r>
            <a:r>
              <a:rPr lang="de-DE" dirty="0" smtClean="0"/>
              <a:t>eingetragen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42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Tests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43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Suche nach Benutzern (Name, Vorname, </a:t>
            </a:r>
            <a:r>
              <a:rPr lang="de-DE" dirty="0" err="1" smtClean="0"/>
              <a:t>eMail</a:t>
            </a:r>
            <a:r>
              <a:rPr lang="de-DE" dirty="0" smtClean="0"/>
              <a:t>, Alias) und CDs (Title, Künstler, Songs)</a:t>
            </a:r>
          </a:p>
          <a:p>
            <a:r>
              <a:rPr lang="de-DE" dirty="0" err="1" smtClean="0"/>
              <a:t>Autocomplete</a:t>
            </a:r>
            <a:r>
              <a:rPr lang="de-DE" dirty="0" smtClean="0"/>
              <a:t> der Suche</a:t>
            </a:r>
          </a:p>
          <a:p>
            <a:r>
              <a:rPr lang="de-DE" dirty="0" smtClean="0"/>
              <a:t>Doppelte Einträge werden in </a:t>
            </a:r>
            <a:r>
              <a:rPr lang="de-DE" dirty="0" err="1" smtClean="0"/>
              <a:t>Suchfeld</a:t>
            </a:r>
            <a:r>
              <a:rPr lang="de-DE" dirty="0" smtClean="0"/>
              <a:t> entfernt</a:t>
            </a:r>
          </a:p>
          <a:p>
            <a:r>
              <a:rPr lang="de-DE" dirty="0" smtClean="0"/>
              <a:t>Benutzer kann entscheiden ob eigene CDs in der Suche aufgelistet werden</a:t>
            </a:r>
          </a:p>
          <a:p>
            <a:r>
              <a:rPr lang="de-DE" dirty="0" smtClean="0"/>
              <a:t>Ansichten</a:t>
            </a:r>
          </a:p>
          <a:p>
            <a:pPr lvl="1"/>
            <a:r>
              <a:rPr lang="de-DE" dirty="0" smtClean="0"/>
              <a:t>Alle CDs</a:t>
            </a:r>
          </a:p>
          <a:p>
            <a:pPr lvl="1"/>
            <a:r>
              <a:rPr lang="de-DE" dirty="0" smtClean="0"/>
              <a:t>Neueste CDs (zeigt die 10 letzten CDs an)</a:t>
            </a:r>
          </a:p>
          <a:p>
            <a:pPr lvl="1"/>
            <a:r>
              <a:rPr lang="de-DE" dirty="0" smtClean="0"/>
              <a:t>Tollste CDs</a:t>
            </a:r>
          </a:p>
          <a:p>
            <a:pPr lvl="1"/>
            <a:r>
              <a:rPr lang="de-DE" dirty="0" smtClean="0"/>
              <a:t>Aktivste Benutzer (zeigt die 10 Aktivsten Benutzer) </a:t>
            </a:r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44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Upload von Cover via URL</a:t>
            </a:r>
          </a:p>
          <a:p>
            <a:r>
              <a:rPr lang="de-DE" dirty="0" smtClean="0"/>
              <a:t>Nutzen von </a:t>
            </a:r>
            <a:r>
              <a:rPr lang="de-DE" dirty="0" err="1" smtClean="0"/>
              <a:t>MusicBrainz</a:t>
            </a:r>
            <a:r>
              <a:rPr lang="de-DE" dirty="0" smtClean="0"/>
              <a:t> für Eintragung von Songs, Erscheinungsjahr und Cover-URL</a:t>
            </a:r>
          </a:p>
          <a:p>
            <a:r>
              <a:rPr lang="de-DE" dirty="0" smtClean="0"/>
              <a:t>Eintragen von CD-Songs</a:t>
            </a:r>
          </a:p>
          <a:p>
            <a:r>
              <a:rPr lang="de-DE" dirty="0" smtClean="0"/>
              <a:t>Konvertierung von DemoSongs in .oggund .mp3 (im Hintergrund)</a:t>
            </a:r>
          </a:p>
          <a:p>
            <a:r>
              <a:rPr lang="de-DE" dirty="0" smtClean="0"/>
              <a:t>Benachrichtigung via </a:t>
            </a:r>
            <a:r>
              <a:rPr lang="de-DE" dirty="0" err="1" smtClean="0"/>
              <a:t>eMail</a:t>
            </a:r>
            <a:r>
              <a:rPr lang="de-DE" dirty="0" smtClean="0"/>
              <a:t> über neue Tauschangebote</a:t>
            </a:r>
          </a:p>
          <a:p>
            <a:r>
              <a:rPr lang="de-DE" dirty="0" smtClean="0"/>
              <a:t>Abschalten von </a:t>
            </a:r>
            <a:r>
              <a:rPr lang="de-DE" dirty="0" err="1" smtClean="0"/>
              <a:t>Benachrichtungen</a:t>
            </a:r>
            <a:endParaRPr lang="de-DE" dirty="0" smtClean="0"/>
          </a:p>
          <a:p>
            <a:r>
              <a:rPr lang="de-DE" dirty="0" smtClean="0"/>
              <a:t>Benutzer kann alle 2 Stunden eine CD </a:t>
            </a:r>
            <a:r>
              <a:rPr lang="de-DE" dirty="0" err="1" smtClean="0"/>
              <a:t>liken</a:t>
            </a:r>
            <a:endParaRPr lang="de-DE" dirty="0" smtClean="0"/>
          </a:p>
          <a:p>
            <a:r>
              <a:rPr lang="de-DE" dirty="0" err="1" smtClean="0"/>
              <a:t>Tooltips</a:t>
            </a:r>
            <a:r>
              <a:rPr lang="de-DE" dirty="0" smtClean="0"/>
              <a:t> zu jeder CD (</a:t>
            </a:r>
            <a:r>
              <a:rPr lang="de-DE" dirty="0" err="1" smtClean="0"/>
              <a:t>Popovers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45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46</a:t>
            </a:fld>
            <a:endParaRPr lang="de-DE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 smtClean="0"/>
              <a:t>RésuméPlugins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Plugins</a:t>
            </a:r>
            <a:r>
              <a:rPr lang="de-DE" dirty="0" smtClean="0"/>
              <a:t> sinnvoll?</a:t>
            </a:r>
          </a:p>
          <a:p>
            <a:r>
              <a:rPr lang="de-DE" dirty="0" smtClean="0"/>
              <a:t>Meistens ja, da ausgereift und sicherer</a:t>
            </a:r>
          </a:p>
          <a:p>
            <a:r>
              <a:rPr lang="de-DE" dirty="0" smtClean="0"/>
              <a:t>Nein, wenn Funktionalität systemkritisch ist</a:t>
            </a:r>
          </a:p>
          <a:p>
            <a:pPr lvl="1"/>
            <a:r>
              <a:rPr lang="de-DE" dirty="0" smtClean="0"/>
              <a:t>Mehr Funktionalität</a:t>
            </a:r>
          </a:p>
          <a:p>
            <a:pPr lvl="1"/>
            <a:r>
              <a:rPr lang="de-DE" dirty="0" smtClean="0"/>
              <a:t>Updates</a:t>
            </a:r>
          </a:p>
          <a:p>
            <a:r>
              <a:rPr lang="de-DE" dirty="0" smtClean="0"/>
              <a:t>Teilweise sperrig, wenn eigene Funktionalität eingebracht werden soll</a:t>
            </a:r>
          </a:p>
          <a:p>
            <a:r>
              <a:rPr lang="de-DE" dirty="0" err="1" smtClean="0"/>
              <a:t>Plugin</a:t>
            </a:r>
            <a:r>
              <a:rPr lang="de-DE" dirty="0" smtClean="0"/>
              <a:t> muss der gewünschten Funktionalität entsprechen</a:t>
            </a:r>
          </a:p>
          <a:p>
            <a:r>
              <a:rPr lang="de-DE" dirty="0" smtClean="0"/>
              <a:t>Gute Dokumentation vorausgesetzt</a:t>
            </a:r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47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 smtClean="0"/>
              <a:t>RésuméRails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Gut für prototypische Entwicklung</a:t>
            </a:r>
          </a:p>
          <a:p>
            <a:r>
              <a:rPr lang="de-DE" dirty="0" smtClean="0"/>
              <a:t>Gut für größere Projekte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48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Bild 8" descr="redmine_logo_v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3429000"/>
            <a:ext cx="2471351" cy="1143000"/>
          </a:xfrm>
          <a:prstGeom prst="rect">
            <a:avLst/>
          </a:prstGeom>
        </p:spPr>
      </p:pic>
      <p:pic>
        <p:nvPicPr>
          <p:cNvPr id="8" name="Bild 6" descr="twitter-logo-0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0800" y="4572000"/>
            <a:ext cx="2193925" cy="1462617"/>
          </a:xfrm>
          <a:prstGeom prst="rect">
            <a:avLst/>
          </a:prstGeom>
        </p:spPr>
      </p:pic>
      <p:pic>
        <p:nvPicPr>
          <p:cNvPr id="9" name="Bild 7" descr="github-profile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5000" y="3124200"/>
            <a:ext cx="19812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Danke für Ihre Aufmerksamkeit	</a:t>
            </a:r>
            <a:br>
              <a:rPr lang="de-DE" dirty="0" smtClean="0"/>
            </a:br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4391044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Christian Bunk</a:t>
            </a:r>
          </a:p>
          <a:p>
            <a:r>
              <a:rPr lang="de-DE" dirty="0" smtClean="0"/>
              <a:t>Alexander Miller</a:t>
            </a:r>
          </a:p>
          <a:p>
            <a:r>
              <a:rPr lang="de-DE" dirty="0" smtClean="0"/>
              <a:t>Christian </a:t>
            </a:r>
            <a:r>
              <a:rPr lang="de-DE" dirty="0" err="1" smtClean="0"/>
              <a:t>Sandvoß</a:t>
            </a:r>
            <a:endParaRPr lang="de-DE" dirty="0" smtClean="0"/>
          </a:p>
          <a:p>
            <a:r>
              <a:rPr lang="de-DE" dirty="0" smtClean="0"/>
              <a:t>Antonia Ziegler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49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Framework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smtClean="0"/>
              <a:t>Ruby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Entwickelt von Yukihiro Matsumoto (1995)</a:t>
            </a:r>
          </a:p>
          <a:p>
            <a:r>
              <a:rPr lang="de-DE" dirty="0" smtClean="0"/>
              <a:t>Version 1.9.3</a:t>
            </a:r>
          </a:p>
          <a:p>
            <a:r>
              <a:rPr lang="de-DE" dirty="0" smtClean="0"/>
              <a:t>Interpretiert, plattformunabhängig</a:t>
            </a:r>
          </a:p>
          <a:p>
            <a:r>
              <a:rPr lang="de-DE" dirty="0" smtClean="0"/>
              <a:t>Vollständig Objektorientiert	</a:t>
            </a:r>
            <a:r>
              <a:rPr lang="de-DE" sz="2800" dirty="0" smtClean="0">
                <a:latin typeface="Courier New"/>
                <a:cs typeface="Courier New"/>
              </a:rPr>
              <a:t>5.times{...}</a:t>
            </a:r>
          </a:p>
          <a:p>
            <a:r>
              <a:rPr lang="de-DE" dirty="0" smtClean="0"/>
              <a:t>Große Community</a:t>
            </a:r>
          </a:p>
          <a:p>
            <a:r>
              <a:rPr lang="de-DE" dirty="0" smtClean="0"/>
              <a:t>Sehr viel Dokumentation</a:t>
            </a:r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smtClean="0"/>
              <a:t>Ruby on </a:t>
            </a:r>
            <a:r>
              <a:rPr lang="de-DE" dirty="0" err="1" smtClean="0"/>
              <a:t>Rails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Webframework auf der Sprache Ruby</a:t>
            </a:r>
          </a:p>
          <a:p>
            <a:r>
              <a:rPr lang="de-DE" dirty="0" smtClean="0"/>
              <a:t>Prinzipien</a:t>
            </a:r>
          </a:p>
          <a:p>
            <a:pPr lvl="1"/>
            <a:r>
              <a:rPr lang="de-DE" dirty="0" err="1" smtClean="0"/>
              <a:t>Don‘t</a:t>
            </a:r>
            <a:r>
              <a:rPr lang="de-DE" dirty="0" smtClean="0"/>
              <a:t> Repeat </a:t>
            </a:r>
            <a:r>
              <a:rPr lang="de-DE" dirty="0" err="1" smtClean="0"/>
              <a:t>Yourself</a:t>
            </a:r>
            <a:r>
              <a:rPr lang="de-DE" dirty="0" smtClean="0"/>
              <a:t> (DRY)</a:t>
            </a:r>
          </a:p>
          <a:p>
            <a:pPr lvl="1"/>
            <a:r>
              <a:rPr lang="de-DE" dirty="0" err="1" smtClean="0"/>
              <a:t>ConventionOverConfiguration</a:t>
            </a:r>
            <a:endParaRPr lang="de-DE" dirty="0" smtClean="0"/>
          </a:p>
          <a:p>
            <a:r>
              <a:rPr lang="de-DE" dirty="0" smtClean="0"/>
              <a:t>MVC bestehend aus fünf Komponenten:</a:t>
            </a:r>
          </a:p>
          <a:p>
            <a:pPr lvl="1"/>
            <a:r>
              <a:rPr lang="de-DE" dirty="0" err="1" smtClean="0"/>
              <a:t>Active</a:t>
            </a:r>
            <a:r>
              <a:rPr lang="de-DE" dirty="0" smtClean="0"/>
              <a:t> Support</a:t>
            </a:r>
            <a:endParaRPr lang="de-DE" sz="2162" dirty="0" smtClean="0"/>
          </a:p>
          <a:p>
            <a:pPr lvl="1"/>
            <a:r>
              <a:rPr lang="de-DE" dirty="0" smtClean="0"/>
              <a:t>Action Pack</a:t>
            </a:r>
          </a:p>
          <a:p>
            <a:pPr lvl="1"/>
            <a:r>
              <a:rPr lang="de-DE" dirty="0" smtClean="0"/>
              <a:t>Action Mailer</a:t>
            </a:r>
          </a:p>
          <a:p>
            <a:pPr lvl="1"/>
            <a:r>
              <a:rPr lang="de-DE" dirty="0" err="1" smtClean="0"/>
              <a:t>Active</a:t>
            </a:r>
            <a:r>
              <a:rPr lang="de-DE" dirty="0" smtClean="0"/>
              <a:t> Ressource</a:t>
            </a:r>
          </a:p>
          <a:p>
            <a:pPr lvl="1"/>
            <a:r>
              <a:rPr lang="de-DE" dirty="0" err="1" smtClean="0"/>
              <a:t>ActiveRecord</a:t>
            </a:r>
            <a:endParaRPr lang="de-DE" dirty="0" smtClean="0"/>
          </a:p>
          <a:p>
            <a:r>
              <a:rPr lang="de-DE" dirty="0" err="1" smtClean="0"/>
              <a:t>WEBrick</a:t>
            </a:r>
            <a:r>
              <a:rPr lang="de-DE" dirty="0" smtClean="0"/>
              <a:t> als Webserver für Development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err="1" smtClean="0"/>
              <a:t>Rails</a:t>
            </a:r>
            <a:r>
              <a:rPr lang="de-DE" dirty="0" smtClean="0"/>
              <a:t>: Request &amp; Response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Inhaltsplatzhalter 6" descr="Komponenten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-4243" b="-4243"/>
          <a:stretch>
            <a:fillRect/>
          </a:stretch>
        </p:blipFill>
        <p:spPr>
          <a:xfrm>
            <a:off x="371912" y="1412149"/>
            <a:ext cx="8343492" cy="458861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smtClean="0"/>
              <a:t>Routing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650D-E05B-49C3-AED9-4B5D4574B47F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357958"/>
            <a:ext cx="285752" cy="34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Definieren von Routen </a:t>
            </a:r>
            <a:r>
              <a:rPr lang="de-DE" sz="2400" dirty="0" err="1" smtClean="0">
                <a:latin typeface="Courier New"/>
                <a:cs typeface="Courier New"/>
              </a:rPr>
              <a:t>resources</a:t>
            </a:r>
            <a:r>
              <a:rPr lang="de-DE" sz="2400" dirty="0" smtClean="0">
                <a:latin typeface="Courier New"/>
                <a:cs typeface="Courier New"/>
              </a:rPr>
              <a:t> :</a:t>
            </a:r>
            <a:r>
              <a:rPr lang="de-DE" sz="2400" dirty="0" err="1" smtClean="0">
                <a:latin typeface="Courier New"/>
                <a:cs typeface="Courier New"/>
              </a:rPr>
              <a:t>users</a:t>
            </a:r>
            <a:endParaRPr lang="de-DE" sz="2400" dirty="0" smtClean="0"/>
          </a:p>
          <a:p>
            <a:endParaRPr lang="de-DE" dirty="0"/>
          </a:p>
        </p:txBody>
      </p:sp>
      <p:graphicFrame>
        <p:nvGraphicFramePr>
          <p:cNvPr id="8" name="Inhaltsplatzhalter 5"/>
          <p:cNvGraphicFramePr>
            <a:graphicFrameLocks/>
          </p:cNvGraphicFramePr>
          <p:nvPr/>
        </p:nvGraphicFramePr>
        <p:xfrm>
          <a:off x="1447800" y="2819400"/>
          <a:ext cx="6172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HTTP Verb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Path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Action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/users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index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/users/new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new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POST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/users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create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/users/:id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show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/users/:id/edit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edit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PUT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/users/:id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update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DELETE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/users/:id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destroy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1536</Words>
  <Application>Microsoft Macintosh PowerPoint</Application>
  <PresentationFormat>Bildschirmpräsentation (4:3)</PresentationFormat>
  <Paragraphs>386</Paragraphs>
  <Slides>49</Slides>
  <Notes>13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49</vt:i4>
      </vt:variant>
    </vt:vector>
  </HeadingPairs>
  <TitlesOfParts>
    <vt:vector size="50" baseType="lpstr">
      <vt:lpstr>Larissa-Design</vt:lpstr>
      <vt:lpstr>Konzeption und Entwicklung einer CD Tauschbörse mit Ruby Rails</vt:lpstr>
      <vt:lpstr>Inhalt</vt:lpstr>
      <vt:lpstr>Aufgabenstellung</vt:lpstr>
      <vt:lpstr>Aufgabe und Zielstellung</vt:lpstr>
      <vt:lpstr>Framework</vt:lpstr>
      <vt:lpstr>Ruby</vt:lpstr>
      <vt:lpstr>Ruby on Rails</vt:lpstr>
      <vt:lpstr>Rails: Request &amp; Response</vt:lpstr>
      <vt:lpstr>Routing</vt:lpstr>
      <vt:lpstr>ActiveRecord (1)</vt:lpstr>
      <vt:lpstr>ActiveRecord (2)</vt:lpstr>
      <vt:lpstr>ActiveRecord (3) Migrations</vt:lpstr>
      <vt:lpstr>Scaffolding</vt:lpstr>
      <vt:lpstr>Projektmanagement </vt:lpstr>
      <vt:lpstr>Projektmanagement</vt:lpstr>
      <vt:lpstr>Meilensteinplanung</vt:lpstr>
      <vt:lpstr>Versionsverwaltung von Quellcode</vt:lpstr>
      <vt:lpstr>Implementierung</vt:lpstr>
      <vt:lpstr>Herangehensweise</vt:lpstr>
      <vt:lpstr>Konzeption der Datenbasis</vt:lpstr>
      <vt:lpstr>Änderungen im Datenbankschema</vt:lpstr>
      <vt:lpstr>Benutzerverwaltung</vt:lpstr>
      <vt:lpstr>Devise- Plugin</vt:lpstr>
      <vt:lpstr>Rollenverwaltung</vt:lpstr>
      <vt:lpstr>Transaktionen (1)</vt:lpstr>
      <vt:lpstr>Transaktionen (2) </vt:lpstr>
      <vt:lpstr>Transaktionen (3)</vt:lpstr>
      <vt:lpstr>Transaktionen (4) </vt:lpstr>
      <vt:lpstr>Drag and Drop</vt:lpstr>
      <vt:lpstr>Graphic User Interface</vt:lpstr>
      <vt:lpstr>Bootstrap (Twitter)</vt:lpstr>
      <vt:lpstr>Usability</vt:lpstr>
      <vt:lpstr>Veröffentlichung</vt:lpstr>
      <vt:lpstr>Deployment</vt:lpstr>
      <vt:lpstr>Serverkonfiguration</vt:lpstr>
      <vt:lpstr>Extras</vt:lpstr>
      <vt:lpstr>Seitennavigation</vt:lpstr>
      <vt:lpstr>MusicBrainz</vt:lpstr>
      <vt:lpstr>File Upload </vt:lpstr>
      <vt:lpstr>Unterstützung von Audio im Browser</vt:lpstr>
      <vt:lpstr>Background Jobs</vt:lpstr>
      <vt:lpstr>Internationalisierung</vt:lpstr>
      <vt:lpstr>Tests</vt:lpstr>
      <vt:lpstr>Features</vt:lpstr>
      <vt:lpstr>Features</vt:lpstr>
      <vt:lpstr>Zusammenfassung</vt:lpstr>
      <vt:lpstr>RésuméPlugins</vt:lpstr>
      <vt:lpstr>RésuméRails</vt:lpstr>
      <vt:lpstr>Danke für Ihre Aufmerksamkeit  Fragen?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Konzeption und Entwicklung einer CD Tauschbörse mit Ruby Rails</dc:title>
  <dc:creator>Toni</dc:creator>
  <cp:lastModifiedBy>Christian Bunk</cp:lastModifiedBy>
  <cp:revision>57</cp:revision>
  <dcterms:created xsi:type="dcterms:W3CDTF">2012-01-19T08:21:54Z</dcterms:created>
  <dcterms:modified xsi:type="dcterms:W3CDTF">2012-01-19T08:25:17Z</dcterms:modified>
</cp:coreProperties>
</file>