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61" r:id="rId2"/>
  </p:sldMasterIdLst>
  <p:notesMasterIdLst>
    <p:notesMasterId r:id="rId21"/>
  </p:notesMasterIdLst>
  <p:handoutMasterIdLst>
    <p:handoutMasterId r:id="rId22"/>
  </p:handoutMasterIdLst>
  <p:sldIdLst>
    <p:sldId id="257" r:id="rId3"/>
    <p:sldId id="258" r:id="rId4"/>
    <p:sldId id="276" r:id="rId5"/>
    <p:sldId id="277" r:id="rId6"/>
    <p:sldId id="272" r:id="rId7"/>
    <p:sldId id="266" r:id="rId8"/>
    <p:sldId id="263" r:id="rId9"/>
    <p:sldId id="270" r:id="rId10"/>
    <p:sldId id="262" r:id="rId11"/>
    <p:sldId id="282" r:id="rId12"/>
    <p:sldId id="273" r:id="rId13"/>
    <p:sldId id="278" r:id="rId14"/>
    <p:sldId id="279" r:id="rId15"/>
    <p:sldId id="280" r:id="rId16"/>
    <p:sldId id="271" r:id="rId17"/>
    <p:sldId id="265" r:id="rId18"/>
    <p:sldId id="281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09BDD9"/>
    <a:srgbClr val="2E2E2E"/>
    <a:srgbClr val="636363"/>
    <a:srgbClr val="E7F84A"/>
    <a:srgbClr val="FE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76" d="100"/>
          <a:sy n="76" d="100"/>
        </p:scale>
        <p:origin x="177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BA8AE-7B3D-4961-8547-F6A0A87DC5BF}" type="doc">
      <dgm:prSet loTypeId="urn:microsoft.com/office/officeart/2011/layout/CircleProcess" loCatId="process" qsTypeId="urn:microsoft.com/office/officeart/2005/8/quickstyle/simple1" qsCatId="simple" csTypeId="urn:microsoft.com/office/officeart/2005/8/colors/accent0_3" csCatId="mainScheme" phldr="1"/>
      <dgm:spPr/>
    </dgm:pt>
    <dgm:pt modelId="{DB01962B-A29E-48DF-848B-FA11FFA833D9}">
      <dgm:prSet phldrT="[Text]"/>
      <dgm:spPr>
        <a:solidFill>
          <a:srgbClr val="2E2E2E"/>
        </a:solidFill>
        <a:ln>
          <a:solidFill>
            <a:srgbClr val="2E2E2E"/>
          </a:solidFill>
        </a:ln>
      </dgm:spPr>
      <dgm:t>
        <a:bodyPr/>
        <a:lstStyle/>
        <a:p>
          <a:r>
            <a:rPr lang="en-US" dirty="0" smtClean="0">
              <a:solidFill>
                <a:srgbClr val="09BDD9"/>
              </a:solidFill>
            </a:rPr>
            <a:t>Message</a:t>
          </a:r>
          <a:endParaRPr lang="en-US" dirty="0">
            <a:solidFill>
              <a:srgbClr val="09BDD9"/>
            </a:solidFill>
          </a:endParaRPr>
        </a:p>
      </dgm:t>
    </dgm:pt>
    <dgm:pt modelId="{2B684F7F-D7F8-413A-B201-2D1B6E9D8175}" type="parTrans" cxnId="{AC0EE7E6-7EB8-4B1C-9126-8FF5541EABEB}">
      <dgm:prSet/>
      <dgm:spPr/>
      <dgm:t>
        <a:bodyPr/>
        <a:lstStyle/>
        <a:p>
          <a:endParaRPr lang="en-US"/>
        </a:p>
      </dgm:t>
    </dgm:pt>
    <dgm:pt modelId="{1F706A0A-73B1-4404-9C47-DE16441718EF}" type="sibTrans" cxnId="{AC0EE7E6-7EB8-4B1C-9126-8FF5541EABEB}">
      <dgm:prSet/>
      <dgm:spPr/>
      <dgm:t>
        <a:bodyPr/>
        <a:lstStyle/>
        <a:p>
          <a:endParaRPr lang="en-US"/>
        </a:p>
      </dgm:t>
    </dgm:pt>
    <dgm:pt modelId="{52799D0A-B620-4483-9321-49DB58284E90}">
      <dgm:prSet phldrT="[Text]"/>
      <dgm:spPr>
        <a:solidFill>
          <a:srgbClr val="2E2E2E"/>
        </a:solidFill>
      </dgm:spPr>
      <dgm:t>
        <a:bodyPr/>
        <a:lstStyle/>
        <a:p>
          <a:r>
            <a:rPr lang="en-US" dirty="0" smtClean="0">
              <a:solidFill>
                <a:srgbClr val="09BDD9"/>
              </a:solidFill>
            </a:rPr>
            <a:t>Encrypt</a:t>
          </a:r>
          <a:endParaRPr lang="en-US" dirty="0">
            <a:solidFill>
              <a:srgbClr val="09BDD9"/>
            </a:solidFill>
          </a:endParaRPr>
        </a:p>
      </dgm:t>
    </dgm:pt>
    <dgm:pt modelId="{4F98E169-706F-4D89-846A-367DA6D9DD27}" type="parTrans" cxnId="{8FA5CE46-EBFD-4682-96BF-9A727C8BA0B5}">
      <dgm:prSet/>
      <dgm:spPr/>
      <dgm:t>
        <a:bodyPr/>
        <a:lstStyle/>
        <a:p>
          <a:endParaRPr lang="en-US"/>
        </a:p>
      </dgm:t>
    </dgm:pt>
    <dgm:pt modelId="{03196055-B0AB-43F6-AC40-32C5E7145336}" type="sibTrans" cxnId="{8FA5CE46-EBFD-4682-96BF-9A727C8BA0B5}">
      <dgm:prSet/>
      <dgm:spPr/>
      <dgm:t>
        <a:bodyPr/>
        <a:lstStyle/>
        <a:p>
          <a:endParaRPr lang="en-US"/>
        </a:p>
      </dgm:t>
    </dgm:pt>
    <dgm:pt modelId="{653F8558-6EC8-4C0B-B272-E30B56737979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>
                  <a:lumMod val="65000"/>
                </a:schemeClr>
              </a:solidFill>
            </a:rPr>
            <a:t>Encode</a:t>
          </a:r>
          <a:endParaRPr lang="en-US" dirty="0">
            <a:solidFill>
              <a:schemeClr val="tx1">
                <a:lumMod val="65000"/>
              </a:schemeClr>
            </a:solidFill>
          </a:endParaRPr>
        </a:p>
      </dgm:t>
    </dgm:pt>
    <dgm:pt modelId="{59E553CF-32CB-4D13-ABD2-1E2CDFF171FC}" type="parTrans" cxnId="{F50AB98C-A852-4B45-A738-53B33926C614}">
      <dgm:prSet/>
      <dgm:spPr/>
      <dgm:t>
        <a:bodyPr/>
        <a:lstStyle/>
        <a:p>
          <a:endParaRPr lang="en-US"/>
        </a:p>
      </dgm:t>
    </dgm:pt>
    <dgm:pt modelId="{DC7D772F-3029-4B0D-8867-281DAE1A3771}" type="sibTrans" cxnId="{F50AB98C-A852-4B45-A738-53B33926C614}">
      <dgm:prSet/>
      <dgm:spPr/>
      <dgm:t>
        <a:bodyPr/>
        <a:lstStyle/>
        <a:p>
          <a:endParaRPr lang="en-US"/>
        </a:p>
      </dgm:t>
    </dgm:pt>
    <dgm:pt modelId="{BB1C4C7A-BDEF-4832-9330-E12496062711}" type="pres">
      <dgm:prSet presAssocID="{07EBA8AE-7B3D-4961-8547-F6A0A87DC5BF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C8614B38-7ADA-486B-A7AC-85FFA9BCF353}" type="pres">
      <dgm:prSet presAssocID="{653F8558-6EC8-4C0B-B272-E30B56737979}" presName="Accent3" presStyleCnt="0"/>
      <dgm:spPr/>
    </dgm:pt>
    <dgm:pt modelId="{6CA1306B-0A2F-4B06-BA59-1D7A1AACBF36}" type="pres">
      <dgm:prSet presAssocID="{653F8558-6EC8-4C0B-B272-E30B56737979}" presName="Accent" presStyleLbl="node1" presStyleIdx="0" presStyleCnt="3"/>
      <dgm:spPr/>
    </dgm:pt>
    <dgm:pt modelId="{53198D33-E22A-418E-89B9-EF688E5809CF}" type="pres">
      <dgm:prSet presAssocID="{653F8558-6EC8-4C0B-B272-E30B56737979}" presName="ParentBackground3" presStyleCnt="0"/>
      <dgm:spPr/>
    </dgm:pt>
    <dgm:pt modelId="{3C0AF85E-76D9-4926-BB81-1040FD854AF1}" type="pres">
      <dgm:prSet presAssocID="{653F8558-6EC8-4C0B-B272-E30B56737979}" presName="ParentBackground" presStyleLbl="fgAcc1" presStyleIdx="0" presStyleCnt="3"/>
      <dgm:spPr/>
      <dgm:t>
        <a:bodyPr/>
        <a:lstStyle/>
        <a:p>
          <a:endParaRPr lang="en-US"/>
        </a:p>
      </dgm:t>
    </dgm:pt>
    <dgm:pt modelId="{B4A65EF0-C442-4ACF-B934-CD04329E7A86}" type="pres">
      <dgm:prSet presAssocID="{653F8558-6EC8-4C0B-B272-E30B56737979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55DD40-6B1C-4220-8C3B-46D8245A48D7}" type="pres">
      <dgm:prSet presAssocID="{52799D0A-B620-4483-9321-49DB58284E90}" presName="Accent2" presStyleCnt="0"/>
      <dgm:spPr/>
    </dgm:pt>
    <dgm:pt modelId="{D008CEDD-EA49-49FB-B914-C2EF7A2557C7}" type="pres">
      <dgm:prSet presAssocID="{52799D0A-B620-4483-9321-49DB58284E90}" presName="Accent" presStyleLbl="node1" presStyleIdx="1" presStyleCnt="3"/>
      <dgm:spPr/>
    </dgm:pt>
    <dgm:pt modelId="{7B14B646-97A6-4D32-9733-A8F59E9194BD}" type="pres">
      <dgm:prSet presAssocID="{52799D0A-B620-4483-9321-49DB58284E90}" presName="ParentBackground2" presStyleCnt="0"/>
      <dgm:spPr/>
    </dgm:pt>
    <dgm:pt modelId="{24972F8E-72AC-4CBA-BB0F-2534DD6DA6C6}" type="pres">
      <dgm:prSet presAssocID="{52799D0A-B620-4483-9321-49DB58284E90}" presName="ParentBackground" presStyleLbl="fgAcc1" presStyleIdx="1" presStyleCnt="3"/>
      <dgm:spPr/>
      <dgm:t>
        <a:bodyPr/>
        <a:lstStyle/>
        <a:p>
          <a:endParaRPr lang="en-US"/>
        </a:p>
      </dgm:t>
    </dgm:pt>
    <dgm:pt modelId="{19B4FFCE-9358-4EAF-A042-58CD630AB58B}" type="pres">
      <dgm:prSet presAssocID="{52799D0A-B620-4483-9321-49DB58284E90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93CCAC9-3E70-41B7-B7A8-BC7FD973E5A2}" type="pres">
      <dgm:prSet presAssocID="{DB01962B-A29E-48DF-848B-FA11FFA833D9}" presName="Accent1" presStyleCnt="0"/>
      <dgm:spPr/>
    </dgm:pt>
    <dgm:pt modelId="{650D5516-2536-4992-B7B3-7EB35B3AE934}" type="pres">
      <dgm:prSet presAssocID="{DB01962B-A29E-48DF-848B-FA11FFA833D9}" presName="Accent" presStyleLbl="node1" presStyleIdx="2" presStyleCnt="3"/>
      <dgm:spPr/>
    </dgm:pt>
    <dgm:pt modelId="{859E72B5-E4CF-4CFB-AB58-CB4887D0E4BD}" type="pres">
      <dgm:prSet presAssocID="{DB01962B-A29E-48DF-848B-FA11FFA833D9}" presName="ParentBackground1" presStyleCnt="0"/>
      <dgm:spPr/>
    </dgm:pt>
    <dgm:pt modelId="{29C8C2D9-689A-414E-95BD-664036CA3032}" type="pres">
      <dgm:prSet presAssocID="{DB01962B-A29E-48DF-848B-FA11FFA833D9}" presName="ParentBackground" presStyleLbl="fgAcc1" presStyleIdx="2" presStyleCnt="3"/>
      <dgm:spPr/>
      <dgm:t>
        <a:bodyPr/>
        <a:lstStyle/>
        <a:p>
          <a:endParaRPr lang="en-US"/>
        </a:p>
      </dgm:t>
    </dgm:pt>
    <dgm:pt modelId="{E4A525F4-2982-4BAC-8BC0-D325B29AF6CD}" type="pres">
      <dgm:prSet presAssocID="{DB01962B-A29E-48DF-848B-FA11FFA833D9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F50AB98C-A852-4B45-A738-53B33926C614}" srcId="{07EBA8AE-7B3D-4961-8547-F6A0A87DC5BF}" destId="{653F8558-6EC8-4C0B-B272-E30B56737979}" srcOrd="2" destOrd="0" parTransId="{59E553CF-32CB-4D13-ABD2-1E2CDFF171FC}" sibTransId="{DC7D772F-3029-4B0D-8867-281DAE1A3771}"/>
    <dgm:cxn modelId="{01418F24-1D24-4890-BCDA-F8D2595C0B4D}" type="presOf" srcId="{DB01962B-A29E-48DF-848B-FA11FFA833D9}" destId="{E4A525F4-2982-4BAC-8BC0-D325B29AF6CD}" srcOrd="1" destOrd="0" presId="urn:microsoft.com/office/officeart/2011/layout/CircleProcess"/>
    <dgm:cxn modelId="{9DE5F310-1BDE-42CD-8306-652D50E054A2}" type="presOf" srcId="{DB01962B-A29E-48DF-848B-FA11FFA833D9}" destId="{29C8C2D9-689A-414E-95BD-664036CA3032}" srcOrd="0" destOrd="0" presId="urn:microsoft.com/office/officeart/2011/layout/CircleProcess"/>
    <dgm:cxn modelId="{E281978C-DFBC-416F-BD1A-4A0A20AAC7E2}" type="presOf" srcId="{52799D0A-B620-4483-9321-49DB58284E90}" destId="{19B4FFCE-9358-4EAF-A042-58CD630AB58B}" srcOrd="1" destOrd="0" presId="urn:microsoft.com/office/officeart/2011/layout/CircleProcess"/>
    <dgm:cxn modelId="{2B720E91-3152-49FF-BC70-C9F5A0C5198F}" type="presOf" srcId="{653F8558-6EC8-4C0B-B272-E30B56737979}" destId="{3C0AF85E-76D9-4926-BB81-1040FD854AF1}" srcOrd="0" destOrd="0" presId="urn:microsoft.com/office/officeart/2011/layout/CircleProcess"/>
    <dgm:cxn modelId="{840C9BAF-17A6-4194-BDB8-944031877384}" type="presOf" srcId="{52799D0A-B620-4483-9321-49DB58284E90}" destId="{24972F8E-72AC-4CBA-BB0F-2534DD6DA6C6}" srcOrd="0" destOrd="0" presId="urn:microsoft.com/office/officeart/2011/layout/CircleProcess"/>
    <dgm:cxn modelId="{44E93733-673E-4E75-A59B-7AC35BD1616F}" type="presOf" srcId="{653F8558-6EC8-4C0B-B272-E30B56737979}" destId="{B4A65EF0-C442-4ACF-B934-CD04329E7A86}" srcOrd="1" destOrd="0" presId="urn:microsoft.com/office/officeart/2011/layout/CircleProcess"/>
    <dgm:cxn modelId="{74A0B67A-D1FF-4C4D-928B-4259B8E1472F}" type="presOf" srcId="{07EBA8AE-7B3D-4961-8547-F6A0A87DC5BF}" destId="{BB1C4C7A-BDEF-4832-9330-E12496062711}" srcOrd="0" destOrd="0" presId="urn:microsoft.com/office/officeart/2011/layout/CircleProcess"/>
    <dgm:cxn modelId="{8FA5CE46-EBFD-4682-96BF-9A727C8BA0B5}" srcId="{07EBA8AE-7B3D-4961-8547-F6A0A87DC5BF}" destId="{52799D0A-B620-4483-9321-49DB58284E90}" srcOrd="1" destOrd="0" parTransId="{4F98E169-706F-4D89-846A-367DA6D9DD27}" sibTransId="{03196055-B0AB-43F6-AC40-32C5E7145336}"/>
    <dgm:cxn modelId="{AC0EE7E6-7EB8-4B1C-9126-8FF5541EABEB}" srcId="{07EBA8AE-7B3D-4961-8547-F6A0A87DC5BF}" destId="{DB01962B-A29E-48DF-848B-FA11FFA833D9}" srcOrd="0" destOrd="0" parTransId="{2B684F7F-D7F8-413A-B201-2D1B6E9D8175}" sibTransId="{1F706A0A-73B1-4404-9C47-DE16441718EF}"/>
    <dgm:cxn modelId="{500C724A-11E0-44DC-B57E-516E0FFA0455}" type="presParOf" srcId="{BB1C4C7A-BDEF-4832-9330-E12496062711}" destId="{C8614B38-7ADA-486B-A7AC-85FFA9BCF353}" srcOrd="0" destOrd="0" presId="urn:microsoft.com/office/officeart/2011/layout/CircleProcess"/>
    <dgm:cxn modelId="{8AD48CC6-9458-4DF9-910D-DE72CADB13F0}" type="presParOf" srcId="{C8614B38-7ADA-486B-A7AC-85FFA9BCF353}" destId="{6CA1306B-0A2F-4B06-BA59-1D7A1AACBF36}" srcOrd="0" destOrd="0" presId="urn:microsoft.com/office/officeart/2011/layout/CircleProcess"/>
    <dgm:cxn modelId="{F07E141B-F559-4825-B155-3F1A308334A2}" type="presParOf" srcId="{BB1C4C7A-BDEF-4832-9330-E12496062711}" destId="{53198D33-E22A-418E-89B9-EF688E5809CF}" srcOrd="1" destOrd="0" presId="urn:microsoft.com/office/officeart/2011/layout/CircleProcess"/>
    <dgm:cxn modelId="{38D49E3A-4BAB-46F5-A603-F17B3E753FCF}" type="presParOf" srcId="{53198D33-E22A-418E-89B9-EF688E5809CF}" destId="{3C0AF85E-76D9-4926-BB81-1040FD854AF1}" srcOrd="0" destOrd="0" presId="urn:microsoft.com/office/officeart/2011/layout/CircleProcess"/>
    <dgm:cxn modelId="{35DBD2F6-E2EB-4DAA-993D-9E3180AE61B4}" type="presParOf" srcId="{BB1C4C7A-BDEF-4832-9330-E12496062711}" destId="{B4A65EF0-C442-4ACF-B934-CD04329E7A86}" srcOrd="2" destOrd="0" presId="urn:microsoft.com/office/officeart/2011/layout/CircleProcess"/>
    <dgm:cxn modelId="{A68A3719-0B02-49C3-A36F-664073A049EF}" type="presParOf" srcId="{BB1C4C7A-BDEF-4832-9330-E12496062711}" destId="{EB55DD40-6B1C-4220-8C3B-46D8245A48D7}" srcOrd="3" destOrd="0" presId="urn:microsoft.com/office/officeart/2011/layout/CircleProcess"/>
    <dgm:cxn modelId="{C667DF3E-1B4E-4D79-9119-E8E5464A80F5}" type="presParOf" srcId="{EB55DD40-6B1C-4220-8C3B-46D8245A48D7}" destId="{D008CEDD-EA49-49FB-B914-C2EF7A2557C7}" srcOrd="0" destOrd="0" presId="urn:microsoft.com/office/officeart/2011/layout/CircleProcess"/>
    <dgm:cxn modelId="{67BC1D8A-C95E-4C1C-AB9E-A834CD69E292}" type="presParOf" srcId="{BB1C4C7A-BDEF-4832-9330-E12496062711}" destId="{7B14B646-97A6-4D32-9733-A8F59E9194BD}" srcOrd="4" destOrd="0" presId="urn:microsoft.com/office/officeart/2011/layout/CircleProcess"/>
    <dgm:cxn modelId="{7D586458-6937-4147-8296-E07F47F09BF8}" type="presParOf" srcId="{7B14B646-97A6-4D32-9733-A8F59E9194BD}" destId="{24972F8E-72AC-4CBA-BB0F-2534DD6DA6C6}" srcOrd="0" destOrd="0" presId="urn:microsoft.com/office/officeart/2011/layout/CircleProcess"/>
    <dgm:cxn modelId="{13141647-F645-46E0-BD5E-0F3D058D8D76}" type="presParOf" srcId="{BB1C4C7A-BDEF-4832-9330-E12496062711}" destId="{19B4FFCE-9358-4EAF-A042-58CD630AB58B}" srcOrd="5" destOrd="0" presId="urn:microsoft.com/office/officeart/2011/layout/CircleProcess"/>
    <dgm:cxn modelId="{8762787D-A4DB-40E9-B2A3-C344B9A1AE8B}" type="presParOf" srcId="{BB1C4C7A-BDEF-4832-9330-E12496062711}" destId="{E93CCAC9-3E70-41B7-B7A8-BC7FD973E5A2}" srcOrd="6" destOrd="0" presId="urn:microsoft.com/office/officeart/2011/layout/CircleProcess"/>
    <dgm:cxn modelId="{259D8D31-E297-4600-A4B1-6659A7DE47F4}" type="presParOf" srcId="{E93CCAC9-3E70-41B7-B7A8-BC7FD973E5A2}" destId="{650D5516-2536-4992-B7B3-7EB35B3AE934}" srcOrd="0" destOrd="0" presId="urn:microsoft.com/office/officeart/2011/layout/CircleProcess"/>
    <dgm:cxn modelId="{670D5AF8-4672-49C7-99FF-AB258B31A287}" type="presParOf" srcId="{BB1C4C7A-BDEF-4832-9330-E12496062711}" destId="{859E72B5-E4CF-4CFB-AB58-CB4887D0E4BD}" srcOrd="7" destOrd="0" presId="urn:microsoft.com/office/officeart/2011/layout/CircleProcess"/>
    <dgm:cxn modelId="{923B86EE-FEC7-472D-9714-A36ED66BFBF2}" type="presParOf" srcId="{859E72B5-E4CF-4CFB-AB58-CB4887D0E4BD}" destId="{29C8C2D9-689A-414E-95BD-664036CA3032}" srcOrd="0" destOrd="0" presId="urn:microsoft.com/office/officeart/2011/layout/CircleProcess"/>
    <dgm:cxn modelId="{40C0A474-C0A2-4A9B-8BCA-9DDE9DB99F50}" type="presParOf" srcId="{BB1C4C7A-BDEF-4832-9330-E12496062711}" destId="{E4A525F4-2982-4BAC-8BC0-D325B29AF6CD}" srcOrd="8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A1306B-0A2F-4B06-BA59-1D7A1AACBF36}">
      <dsp:nvSpPr>
        <dsp:cNvPr id="0" name=""/>
        <dsp:cNvSpPr/>
      </dsp:nvSpPr>
      <dsp:spPr>
        <a:xfrm>
          <a:off x="3638544" y="1074605"/>
          <a:ext cx="1587197" cy="1587490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0AF85E-76D9-4926-BB81-1040FD854AF1}">
      <dsp:nvSpPr>
        <dsp:cNvPr id="0" name=""/>
        <dsp:cNvSpPr/>
      </dsp:nvSpPr>
      <dsp:spPr>
        <a:xfrm>
          <a:off x="3691244" y="1127531"/>
          <a:ext cx="1481797" cy="1481639"/>
        </a:xfrm>
        <a:prstGeom prst="ellipse">
          <a:avLst/>
        </a:prstGeom>
        <a:solidFill>
          <a:schemeClr val="accent1">
            <a:lumMod val="50000"/>
          </a:schemeClr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>
                  <a:lumMod val="65000"/>
                </a:schemeClr>
              </a:solidFill>
            </a:rPr>
            <a:t>Encode</a:t>
          </a:r>
          <a:endParaRPr lang="en-US" sz="1800" kern="1200" dirty="0">
            <a:solidFill>
              <a:schemeClr val="tx1">
                <a:lumMod val="65000"/>
              </a:schemeClr>
            </a:solidFill>
          </a:endParaRPr>
        </a:p>
      </dsp:txBody>
      <dsp:txXfrm>
        <a:off x="3903076" y="1339234"/>
        <a:ext cx="1058131" cy="1058234"/>
      </dsp:txXfrm>
    </dsp:sp>
    <dsp:sp modelId="{D008CEDD-EA49-49FB-B914-C2EF7A2557C7}">
      <dsp:nvSpPr>
        <dsp:cNvPr id="0" name=""/>
        <dsp:cNvSpPr/>
      </dsp:nvSpPr>
      <dsp:spPr>
        <a:xfrm rot="2700000">
          <a:off x="2000041" y="1076524"/>
          <a:ext cx="1583374" cy="1583374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72F8E-72AC-4CBA-BB0F-2534DD6DA6C6}">
      <dsp:nvSpPr>
        <dsp:cNvPr id="0" name=""/>
        <dsp:cNvSpPr/>
      </dsp:nvSpPr>
      <dsp:spPr>
        <a:xfrm>
          <a:off x="2050830" y="1127531"/>
          <a:ext cx="1481797" cy="1481639"/>
        </a:xfrm>
        <a:prstGeom prst="ellipse">
          <a:avLst/>
        </a:prstGeom>
        <a:solidFill>
          <a:srgbClr val="2E2E2E"/>
        </a:solidFill>
        <a:ln w="15875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9BDD9"/>
              </a:solidFill>
            </a:rPr>
            <a:t>Encrypt</a:t>
          </a:r>
          <a:endParaRPr lang="en-US" sz="1800" kern="1200" dirty="0">
            <a:solidFill>
              <a:srgbClr val="09BDD9"/>
            </a:solidFill>
          </a:endParaRPr>
        </a:p>
      </dsp:txBody>
      <dsp:txXfrm>
        <a:off x="2262663" y="1339234"/>
        <a:ext cx="1058131" cy="1058234"/>
      </dsp:txXfrm>
    </dsp:sp>
    <dsp:sp modelId="{650D5516-2536-4992-B7B3-7EB35B3AE934}">
      <dsp:nvSpPr>
        <dsp:cNvPr id="0" name=""/>
        <dsp:cNvSpPr/>
      </dsp:nvSpPr>
      <dsp:spPr>
        <a:xfrm rot="2700000">
          <a:off x="359628" y="1076524"/>
          <a:ext cx="1583374" cy="1583374"/>
        </a:xfrm>
        <a:prstGeom prst="teardrop">
          <a:avLst>
            <a:gd name="adj" fmla="val 10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C8C2D9-689A-414E-95BD-664036CA3032}">
      <dsp:nvSpPr>
        <dsp:cNvPr id="0" name=""/>
        <dsp:cNvSpPr/>
      </dsp:nvSpPr>
      <dsp:spPr>
        <a:xfrm>
          <a:off x="410416" y="1127531"/>
          <a:ext cx="1481797" cy="1481639"/>
        </a:xfrm>
        <a:prstGeom prst="ellipse">
          <a:avLst/>
        </a:prstGeom>
        <a:solidFill>
          <a:srgbClr val="2E2E2E"/>
        </a:solidFill>
        <a:ln w="15875" cap="rnd" cmpd="sng" algn="ctr">
          <a:solidFill>
            <a:srgbClr val="2E2E2E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rgbClr val="09BDD9"/>
              </a:solidFill>
            </a:rPr>
            <a:t>Message</a:t>
          </a:r>
          <a:endParaRPr lang="en-US" sz="1800" kern="1200" dirty="0">
            <a:solidFill>
              <a:srgbClr val="09BDD9"/>
            </a:solidFill>
          </a:endParaRPr>
        </a:p>
      </dsp:txBody>
      <dsp:txXfrm>
        <a:off x="622249" y="1339234"/>
        <a:ext cx="1058131" cy="1058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16/11/2014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16/11/2014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3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3B5DE-687E-4601-9C25-48F7ABE0D7C5}" type="datetime1">
              <a:rPr lang="en-US" smtClean="0"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86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16/11/2014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11354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52972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734DBA-6852-4C6A-AB8B-E28C0C52CB53}" type="datetime1">
              <a:rPr lang="en-US" smtClean="0"/>
              <a:t>16/11/2014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00426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467DE-D084-42AA-B27F-22F6084CB8BB}" type="datetime1">
              <a:rPr lang="en-US" smtClean="0"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2E027-C2A0-4932-A761-986BAD82B671}" type="datetime1">
              <a:rPr lang="en-US" smtClean="0"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110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C42F1-294F-4AFB-8F78-2EF579F09459}" type="datetime1">
              <a:rPr lang="en-US" smtClean="0"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77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80A6EB-69F5-4723-B5E3-A6D9E36A957A}" type="datetime1">
              <a:rPr lang="en-US" smtClean="0"/>
              <a:t>16/11/2014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10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02ED0-9CAE-481B-8D1D-B242F0282967}" type="datetime1">
              <a:rPr lang="en-US" smtClean="0"/>
              <a:t>16/11/2014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7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6AB3F-7B84-45BD-A122-497866A73F4B}" type="datetime1">
              <a:rPr lang="en-US" smtClean="0"/>
              <a:t>16/11/2014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25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5E536-1457-4CE4-8497-197239F05587}" type="datetime1">
              <a:rPr lang="en-US" smtClean="0"/>
              <a:t>16/11/2014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70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F2F65-2726-4707-A7A6-DE21D14E80C5}" type="datetime1">
              <a:rPr lang="en-US" smtClean="0"/>
              <a:t>16/11/2014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512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85564-6B99-4FC4-9CE3-22E750398B2E}" type="datetime1">
              <a:rPr lang="en-US" smtClean="0"/>
              <a:t>16/11/2014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98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2BCD2BEA-7F40-407D-B082-13022E8B2C99}" type="datetime1">
              <a:rPr lang="en-US" smtClean="0"/>
              <a:t>16/11/2014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881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A734DBA-6852-4C6A-AB8B-E28C0C52CB53}" type="datetime1">
              <a:rPr lang="en-US" smtClean="0"/>
              <a:t>16/11/2014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696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  <p:sldLayoutId id="2147483873" r:id="rId12"/>
    <p:sldLayoutId id="2147483874" r:id="rId13"/>
    <p:sldLayoutId id="2147483875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Development of A Secure Communication System Based On Steganography For Mobile </a:t>
            </a:r>
            <a:r>
              <a:rPr lang="en-US" dirty="0" smtClean="0"/>
              <a:t>Devices      </a:t>
            </a:r>
            <a:br>
              <a:rPr lang="en-US" dirty="0" smtClean="0"/>
            </a:br>
            <a:r>
              <a:rPr lang="en-US" dirty="0"/>
              <a:t>	</a:t>
            </a:r>
            <a:r>
              <a:rPr lang="en-US" dirty="0" smtClean="0"/>
              <a:t>							</a:t>
            </a:r>
            <a:r>
              <a:rPr lang="en-US" sz="2800" b="0" dirty="0" smtClean="0"/>
              <a:t>A Master Thesis</a:t>
            </a:r>
            <a:endParaRPr lang="en-US" b="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6"/>
            <a:ext cx="3278673" cy="1185267"/>
          </a:xfrm>
        </p:spPr>
        <p:txBody>
          <a:bodyPr>
            <a:noAutofit/>
          </a:bodyPr>
          <a:lstStyle/>
          <a:p>
            <a:r>
              <a:rPr lang="en-US" sz="1600" dirty="0" smtClean="0"/>
              <a:t>By</a:t>
            </a:r>
          </a:p>
          <a:p>
            <a:r>
              <a:rPr lang="en-US" sz="1600" dirty="0" err="1" smtClean="0"/>
              <a:t>Dasarathan</a:t>
            </a:r>
            <a:r>
              <a:rPr lang="en-US" sz="1600" dirty="0" smtClean="0"/>
              <a:t> </a:t>
            </a:r>
            <a:r>
              <a:rPr lang="en-US" sz="1600" dirty="0" err="1" smtClean="0"/>
              <a:t>Selvaraj</a:t>
            </a:r>
            <a:endParaRPr lang="en-US" sz="1600" dirty="0" smtClean="0"/>
          </a:p>
          <a:p>
            <a:r>
              <a:rPr lang="en-US" sz="1600" dirty="0" smtClean="0"/>
              <a:t>Matriculation No:1028405</a:t>
            </a:r>
            <a:endParaRPr lang="en-US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5975" y="3784562"/>
            <a:ext cx="2098182" cy="879385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7903032" y="5855617"/>
            <a:ext cx="4178511" cy="95013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Advisor : </a:t>
            </a:r>
            <a:r>
              <a:rPr lang="en-US" sz="1600" dirty="0" smtClean="0"/>
              <a:t>Prof. Dr. Christian </a:t>
            </a:r>
            <a:r>
              <a:rPr lang="en-US" sz="1600" dirty="0" err="1" smtClean="0"/>
              <a:t>Baun</a:t>
            </a:r>
            <a:endParaRPr lang="en-US" sz="1600" dirty="0" smtClean="0"/>
          </a:p>
          <a:p>
            <a:r>
              <a:rPr lang="en-US" sz="1600" b="1" dirty="0" smtClean="0"/>
              <a:t>Co – Advisor :</a:t>
            </a:r>
            <a:r>
              <a:rPr lang="en-US" sz="1600" dirty="0" smtClean="0"/>
              <a:t> </a:t>
            </a:r>
            <a:r>
              <a:rPr lang="en-US" sz="1600" dirty="0"/>
              <a:t>Prof. Dr. </a:t>
            </a:r>
            <a:r>
              <a:rPr lang="en-US" sz="1600" dirty="0" smtClean="0"/>
              <a:t>Matthias Wagner</a:t>
            </a:r>
            <a:endParaRPr lang="en-US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10228357" y="4911515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Nov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8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 </a:t>
            </a:r>
            <a:r>
              <a:rPr lang="en-US" sz="3200" dirty="0" smtClean="0">
                <a:solidFill>
                  <a:schemeClr val="bg2"/>
                </a:solidFill>
              </a:rPr>
              <a:t>Program Input Validation</a:t>
            </a:r>
            <a:endParaRPr lang="en-US" dirty="0">
              <a:solidFill>
                <a:schemeClr val="bg2"/>
              </a:solidFill>
            </a:endParaRP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206392119"/>
              </p:ext>
            </p:extLst>
          </p:nvPr>
        </p:nvGraphicFramePr>
        <p:xfrm>
          <a:off x="509451" y="2287815"/>
          <a:ext cx="10872924" cy="34798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08515"/>
                <a:gridCol w="8064409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Input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Valid Criteria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Encode Text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 null and length between 1 to 50 characters. It can be numeric,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alphabets and special characters.</a:t>
                      </a:r>
                    </a:p>
                    <a:p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Password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Null or length between 3 to 15 character. It can be numeric, alphabets</a:t>
                      </a:r>
                    </a:p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and special characters.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Image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JPG, JPEG, PNG file formats are accepted.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Audio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WAV file formats is accepted.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5" name="Straight Connector 4"/>
          <p:cNvCxnSpPr/>
          <p:nvPr/>
        </p:nvCxnSpPr>
        <p:spPr>
          <a:xfrm flipH="1" flipV="1">
            <a:off x="4902334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638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 </a:t>
            </a:r>
            <a:r>
              <a:rPr lang="en-US" sz="3200" dirty="0" smtClean="0">
                <a:solidFill>
                  <a:schemeClr val="bg2"/>
                </a:solidFill>
              </a:rPr>
              <a:t>Home and Navigation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92" y="2212492"/>
            <a:ext cx="7856123" cy="4497401"/>
          </a:xfrm>
        </p:spPr>
      </p:pic>
      <p:cxnSp>
        <p:nvCxnSpPr>
          <p:cNvPr id="5" name="Straight Connector 4"/>
          <p:cNvCxnSpPr/>
          <p:nvPr/>
        </p:nvCxnSpPr>
        <p:spPr>
          <a:xfrm flipH="1" flipV="1">
            <a:off x="4902334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791" y="2212492"/>
            <a:ext cx="7856123" cy="4497401"/>
          </a:xfrm>
        </p:spPr>
      </p:pic>
    </p:spTree>
    <p:extLst>
      <p:ext uri="{BB962C8B-B14F-4D97-AF65-F5344CB8AC3E}">
        <p14:creationId xmlns:p14="http://schemas.microsoft.com/office/powerpoint/2010/main" val="32895163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 </a:t>
            </a:r>
            <a:r>
              <a:rPr lang="en-US" sz="3200" dirty="0" smtClean="0">
                <a:solidFill>
                  <a:schemeClr val="bg2"/>
                </a:solidFill>
              </a:rPr>
              <a:t>Encode Text To Image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38" y="2193812"/>
            <a:ext cx="7462702" cy="4664188"/>
          </a:xfrm>
        </p:spPr>
      </p:pic>
      <p:cxnSp>
        <p:nvCxnSpPr>
          <p:cNvPr id="5" name="Straight Connector 4"/>
          <p:cNvCxnSpPr/>
          <p:nvPr/>
        </p:nvCxnSpPr>
        <p:spPr>
          <a:xfrm flipH="1" flipV="1">
            <a:off x="4902334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163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glow rad="101600">
              <a:schemeClr val="accent1">
                <a:satMod val="175000"/>
                <a:alpha val="40000"/>
              </a:schemeClr>
            </a:glow>
            <a:outerShdw blurRad="50800" dir="14400000">
              <a:srgbClr val="000000">
                <a:alpha val="40000"/>
              </a:srgbClr>
            </a:outerShdw>
          </a:effectLst>
        </p:spPr>
      </p:pic>
      <p:grpSp>
        <p:nvGrpSpPr>
          <p:cNvPr id="90" name="Group 89"/>
          <p:cNvGrpSpPr/>
          <p:nvPr/>
        </p:nvGrpSpPr>
        <p:grpSpPr>
          <a:xfrm>
            <a:off x="3653304" y="715364"/>
            <a:ext cx="7932610" cy="6091712"/>
            <a:chOff x="3653304" y="715364"/>
            <a:chExt cx="7932610" cy="6091712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3657600" y="1417638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3655452" y="2188221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>
              <a:off x="4026791" y="1417638"/>
              <a:ext cx="4296" cy="770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028939" y="1803042"/>
              <a:ext cx="208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3655452" y="2278375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3653304" y="2894410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4026791" y="2278375"/>
              <a:ext cx="2148" cy="61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026791" y="2599384"/>
              <a:ext cx="208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3655453" y="3051107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H="1">
              <a:off x="4026791" y="3051107"/>
              <a:ext cx="2150" cy="101953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4026792" y="3565296"/>
              <a:ext cx="208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664036" y="4064248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666184" y="6345581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3676915" y="6807076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H="1">
              <a:off x="4050401" y="6345581"/>
              <a:ext cx="2149" cy="461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>
              <a:off x="4050402" y="6576328"/>
              <a:ext cx="208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3668331" y="4364751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flipH="1">
              <a:off x="4039670" y="4364751"/>
              <a:ext cx="2148" cy="11673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039670" y="4969092"/>
              <a:ext cx="208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3666183" y="5534581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>
              <a:off x="3664036" y="5738120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3674767" y="6199615"/>
              <a:ext cx="37348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flipH="1">
              <a:off x="4048253" y="5738120"/>
              <a:ext cx="2149" cy="46149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4048254" y="5968867"/>
              <a:ext cx="20821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Group 75"/>
            <p:cNvGrpSpPr/>
            <p:nvPr/>
          </p:nvGrpSpPr>
          <p:grpSpPr>
            <a:xfrm>
              <a:off x="10993481" y="715364"/>
              <a:ext cx="592433" cy="461495"/>
              <a:chOff x="10800296" y="650969"/>
              <a:chExt cx="592433" cy="461495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11008511" y="650969"/>
                <a:ext cx="3734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>
                <a:off x="11019242" y="1112464"/>
                <a:ext cx="37348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/>
              <p:nvPr/>
            </p:nvCxnSpPr>
            <p:spPr>
              <a:xfrm flipH="1">
                <a:off x="11006363" y="650969"/>
                <a:ext cx="2149" cy="4614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/>
              <p:cNvCxnSpPr/>
              <p:nvPr/>
            </p:nvCxnSpPr>
            <p:spPr>
              <a:xfrm>
                <a:off x="10800296" y="881716"/>
                <a:ext cx="20821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TextBox 76"/>
          <p:cNvSpPr txBox="1"/>
          <p:nvPr/>
        </p:nvSpPr>
        <p:spPr>
          <a:xfrm>
            <a:off x="4321433" y="1616368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Message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321433" y="2421016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Password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318857" y="3367755"/>
            <a:ext cx="2563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Choose cover object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325296" y="4763761"/>
            <a:ext cx="26933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Selected cover object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11376" y="5781264"/>
            <a:ext cx="2879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Error or hidden Message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4318856" y="6395159"/>
            <a:ext cx="3092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Button to start the process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419958" y="74774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Share file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551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/>
      <p:bldP spid="78" grpId="0"/>
      <p:bldP spid="79" grpId="0"/>
      <p:bldP spid="81" grpId="0"/>
      <p:bldP spid="82" grpId="0"/>
      <p:bldP spid="83" grpId="0"/>
      <p:bldP spid="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 </a:t>
            </a:r>
            <a:r>
              <a:rPr lang="en-US" sz="3200" dirty="0" smtClean="0">
                <a:solidFill>
                  <a:schemeClr val="bg2"/>
                </a:solidFill>
              </a:rPr>
              <a:t>Encode Text To Image</a:t>
            </a:r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2638" y="2193812"/>
            <a:ext cx="7462702" cy="4664188"/>
          </a:xfrm>
        </p:spPr>
      </p:pic>
      <p:cxnSp>
        <p:nvCxnSpPr>
          <p:cNvPr id="5" name="Straight Connector 4"/>
          <p:cNvCxnSpPr/>
          <p:nvPr/>
        </p:nvCxnSpPr>
        <p:spPr>
          <a:xfrm flipH="1" flipV="1">
            <a:off x="4902334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1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9749" y="3771250"/>
            <a:ext cx="2257143" cy="485714"/>
          </a:xfrm>
        </p:spPr>
      </p:pic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1357" y="2948861"/>
            <a:ext cx="2257143" cy="628571"/>
          </a:xfrm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3349029" y="3628769"/>
            <a:ext cx="3457074" cy="7706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Browse Picture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7924924" y="4658272"/>
            <a:ext cx="3457074" cy="770676"/>
            <a:chOff x="7924924" y="4658272"/>
            <a:chExt cx="3457074" cy="77067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0013" y="4903803"/>
              <a:ext cx="390476" cy="371429"/>
            </a:xfrm>
            <a:prstGeom prst="rect">
              <a:avLst/>
            </a:prstGeom>
          </p:spPr>
        </p:pic>
        <p:sp>
          <p:nvSpPr>
            <p:cNvPr id="14" name="Content Placeholder 2"/>
            <p:cNvSpPr txBox="1">
              <a:spLocks/>
            </p:cNvSpPr>
            <p:nvPr/>
          </p:nvSpPr>
          <p:spPr>
            <a:xfrm>
              <a:off x="7924924" y="4658272"/>
              <a:ext cx="3457074" cy="770676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Share file</a:t>
              </a:r>
            </a:p>
          </p:txBody>
        </p:sp>
      </p:grpSp>
      <p:sp>
        <p:nvSpPr>
          <p:cNvPr id="15" name="Content Placeholder 2"/>
          <p:cNvSpPr txBox="1">
            <a:spLocks/>
          </p:cNvSpPr>
          <p:nvPr/>
        </p:nvSpPr>
        <p:spPr>
          <a:xfrm>
            <a:off x="7219045" y="2845286"/>
            <a:ext cx="3457074" cy="7706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Capture Picture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 flipV="1">
            <a:off x="4902334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 </a:t>
            </a:r>
            <a:r>
              <a:rPr lang="en-US" sz="3200" dirty="0" smtClean="0">
                <a:solidFill>
                  <a:schemeClr val="bg2"/>
                </a:solidFill>
              </a:rPr>
              <a:t>Supporting Features</a:t>
            </a:r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153563" y="2209106"/>
            <a:ext cx="4561836" cy="770676"/>
            <a:chOff x="1153563" y="2209106"/>
            <a:chExt cx="4561836" cy="770676"/>
          </a:xfrm>
        </p:grpSpPr>
        <p:sp>
          <p:nvSpPr>
            <p:cNvPr id="11" name="Content Placeholder 2"/>
            <p:cNvSpPr txBox="1">
              <a:spLocks/>
            </p:cNvSpPr>
            <p:nvPr/>
          </p:nvSpPr>
          <p:spPr>
            <a:xfrm>
              <a:off x="1153563" y="2209106"/>
              <a:ext cx="3457074" cy="770676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Browse Audio</a:t>
              </a:r>
            </a:p>
          </p:txBody>
        </p:sp>
        <p:pic>
          <p:nvPicPr>
            <p:cNvPr id="23" name="Content Placeholder 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875" y="2323681"/>
              <a:ext cx="2209524" cy="619048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25" name="Group 24"/>
          <p:cNvGrpSpPr/>
          <p:nvPr/>
        </p:nvGrpSpPr>
        <p:grpSpPr>
          <a:xfrm>
            <a:off x="1153563" y="4976778"/>
            <a:ext cx="5321714" cy="1009524"/>
            <a:chOff x="1153563" y="4976778"/>
            <a:chExt cx="5321714" cy="1009524"/>
          </a:xfrm>
        </p:grpSpPr>
        <p:sp>
          <p:nvSpPr>
            <p:cNvPr id="13" name="Content Placeholder 2"/>
            <p:cNvSpPr txBox="1">
              <a:spLocks/>
            </p:cNvSpPr>
            <p:nvPr/>
          </p:nvSpPr>
          <p:spPr>
            <a:xfrm>
              <a:off x="1153563" y="5088279"/>
              <a:ext cx="3457074" cy="770676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Record Audio</a:t>
              </a:r>
            </a:p>
          </p:txBody>
        </p:sp>
        <p:pic>
          <p:nvPicPr>
            <p:cNvPr id="24" name="Content Placeholder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390" y="4976778"/>
              <a:ext cx="3145887" cy="1009524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</p:pic>
      </p:grpSp>
      <p:grpSp>
        <p:nvGrpSpPr>
          <p:cNvPr id="28" name="Group 27"/>
          <p:cNvGrpSpPr/>
          <p:nvPr/>
        </p:nvGrpSpPr>
        <p:grpSpPr>
          <a:xfrm>
            <a:off x="3349029" y="6024939"/>
            <a:ext cx="8479471" cy="490656"/>
            <a:chOff x="8832510" y="4699122"/>
            <a:chExt cx="4089014" cy="770676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73730" y="4723749"/>
              <a:ext cx="2747794" cy="736926"/>
            </a:xfrm>
            <a:prstGeom prst="rect">
              <a:avLst/>
            </a:prstGeom>
          </p:spPr>
        </p:pic>
        <p:sp>
          <p:nvSpPr>
            <p:cNvPr id="30" name="Content Placeholder 2"/>
            <p:cNvSpPr txBox="1">
              <a:spLocks/>
            </p:cNvSpPr>
            <p:nvPr/>
          </p:nvSpPr>
          <p:spPr>
            <a:xfrm>
              <a:off x="8832510" y="4699122"/>
              <a:ext cx="3040718" cy="770676"/>
            </a:xfrm>
            <a:prstGeom prst="rect">
              <a:avLst/>
            </a:prstGeom>
            <a:effectLst>
              <a:outerShdw blurRad="50800" dir="14400000">
                <a:srgbClr val="000000">
                  <a:alpha val="40000"/>
                </a:srgbClr>
              </a:outerShdw>
            </a:effectLst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4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8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00000" indent="-228600" algn="l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accent1"/>
                </a:buClr>
                <a:buFont typeface="Wingdings 2" charset="2"/>
                <a:buChar char=""/>
                <a:defRPr sz="1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smtClean="0"/>
                <a:t>Selected Audio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58435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 </a:t>
            </a:r>
            <a:r>
              <a:rPr lang="en-US" sz="3200" dirty="0" smtClean="0">
                <a:solidFill>
                  <a:schemeClr val="bg2"/>
                </a:solidFill>
              </a:rPr>
              <a:t>Summary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11120739" cy="3638763"/>
          </a:xfrm>
        </p:spPr>
        <p:txBody>
          <a:bodyPr/>
          <a:lstStyle/>
          <a:p>
            <a:r>
              <a:rPr lang="en-US" dirty="0" smtClean="0"/>
              <a:t>Implementation of LSB steganography technique in android.</a:t>
            </a:r>
          </a:p>
          <a:p>
            <a:r>
              <a:rPr lang="en-US" dirty="0" smtClean="0"/>
              <a:t>Other requirements are </a:t>
            </a:r>
            <a:r>
              <a:rPr lang="en-US" dirty="0"/>
              <a:t>theoretically designed and implemented in practice as an </a:t>
            </a:r>
            <a:r>
              <a:rPr lang="en-US" dirty="0" smtClean="0"/>
              <a:t>android app </a:t>
            </a:r>
            <a:r>
              <a:rPr lang="en-US" dirty="0"/>
              <a:t>named </a:t>
            </a:r>
            <a:r>
              <a:rPr lang="en-US" dirty="0" smtClean="0"/>
              <a:t>“</a:t>
            </a:r>
            <a:r>
              <a:rPr lang="en-US" dirty="0" smtClean="0">
                <a:solidFill>
                  <a:srgbClr val="FFC000"/>
                </a:solidFill>
              </a:rPr>
              <a:t>protectMSG</a:t>
            </a:r>
            <a:r>
              <a:rPr lang="en-US" dirty="0" smtClean="0">
                <a:solidFill>
                  <a:schemeClr val="bg1"/>
                </a:solidFill>
              </a:rPr>
              <a:t>”</a:t>
            </a:r>
          </a:p>
          <a:p>
            <a:r>
              <a:rPr lang="en-US" dirty="0" smtClean="0"/>
              <a:t>The developed app is found to be stable </a:t>
            </a:r>
            <a:r>
              <a:rPr lang="en-US" dirty="0"/>
              <a:t>and fulfills all the initial requirements.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3765868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0933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 </a:t>
            </a:r>
            <a:r>
              <a:rPr lang="en-US" sz="3200" dirty="0" smtClean="0">
                <a:solidFill>
                  <a:schemeClr val="bg2"/>
                </a:solidFill>
              </a:rPr>
              <a:t>Future Enhancement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Validity for the </a:t>
            </a:r>
            <a:r>
              <a:rPr lang="en-US" dirty="0" smtClean="0"/>
              <a:t>message</a:t>
            </a:r>
          </a:p>
          <a:p>
            <a:r>
              <a:rPr lang="en-US" dirty="0"/>
              <a:t>Other input file </a:t>
            </a:r>
            <a:r>
              <a:rPr lang="en-US" dirty="0" smtClean="0"/>
              <a:t>types</a:t>
            </a:r>
          </a:p>
          <a:p>
            <a:r>
              <a:rPr lang="en-US" dirty="0"/>
              <a:t>Hide an image in a cover </a:t>
            </a:r>
            <a:r>
              <a:rPr lang="en-US" dirty="0" smtClean="0"/>
              <a:t>image</a:t>
            </a:r>
          </a:p>
          <a:p>
            <a:r>
              <a:rPr lang="en-US" dirty="0"/>
              <a:t>Hide an audio in a cover </a:t>
            </a:r>
            <a:r>
              <a:rPr lang="en-US" dirty="0" smtClean="0"/>
              <a:t>audio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3765868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1036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2"/>
                </a:solidFill>
              </a:rPr>
              <a:t>Thank You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2400" dirty="0" err="1" smtClean="0"/>
              <a:t>Dasarathan</a:t>
            </a:r>
            <a:r>
              <a:rPr lang="en-US" sz="2400" dirty="0" smtClean="0"/>
              <a:t> </a:t>
            </a:r>
            <a:r>
              <a:rPr lang="en-US" sz="2400" dirty="0" err="1" smtClean="0"/>
              <a:t>Selvaraj</a:t>
            </a:r>
            <a:endParaRPr lang="en-US" sz="2400" dirty="0" smtClean="0"/>
          </a:p>
          <a:p>
            <a:r>
              <a:rPr lang="en-US" sz="1600" dirty="0" smtClean="0"/>
              <a:t>Master of Science,</a:t>
            </a:r>
          </a:p>
          <a:p>
            <a:r>
              <a:rPr lang="en-US" sz="1600" dirty="0" smtClean="0"/>
              <a:t>High Integrity System,</a:t>
            </a:r>
          </a:p>
          <a:p>
            <a:r>
              <a:rPr lang="en-US" sz="1600" dirty="0" smtClean="0"/>
              <a:t>Frankfurt University of Applied Sciences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8894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Agenda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Introduction</a:t>
            </a:r>
          </a:p>
          <a:p>
            <a:pPr lvl="0"/>
            <a:r>
              <a:rPr lang="en-US" dirty="0" smtClean="0"/>
              <a:t>Objective</a:t>
            </a:r>
          </a:p>
          <a:p>
            <a:pPr lvl="0"/>
            <a:r>
              <a:rPr lang="en-US" dirty="0" smtClean="0"/>
              <a:t>Application Feature</a:t>
            </a:r>
          </a:p>
          <a:p>
            <a:pPr lvl="0"/>
            <a:r>
              <a:rPr lang="en-US" dirty="0" smtClean="0"/>
              <a:t>Design</a:t>
            </a:r>
          </a:p>
          <a:p>
            <a:pPr lvl="0"/>
            <a:r>
              <a:rPr lang="en-US" dirty="0" smtClean="0"/>
              <a:t>Implementation</a:t>
            </a:r>
          </a:p>
          <a:p>
            <a:pPr lvl="0"/>
            <a:r>
              <a:rPr lang="en-US" dirty="0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44311295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Steganography</a:t>
            </a:r>
          </a:p>
          <a:p>
            <a:r>
              <a:rPr lang="en-US" dirty="0" smtClean="0"/>
              <a:t>Different type of steganography</a:t>
            </a:r>
          </a:p>
          <a:p>
            <a:r>
              <a:rPr lang="en-US" dirty="0" smtClean="0"/>
              <a:t>Additional security by encryption</a:t>
            </a:r>
          </a:p>
          <a:p>
            <a:r>
              <a:rPr lang="en-US" dirty="0" smtClean="0"/>
              <a:t>Development of Android app called “</a:t>
            </a:r>
            <a:r>
              <a:rPr lang="en-US" dirty="0" smtClean="0">
                <a:solidFill>
                  <a:schemeClr val="accent2"/>
                </a:solidFill>
              </a:rPr>
              <a:t>protectMSG</a:t>
            </a:r>
            <a:r>
              <a:rPr lang="en-US" dirty="0" smtClean="0"/>
              <a:t>” for mobile devices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5633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develop an android </a:t>
            </a:r>
            <a:r>
              <a:rPr lang="en-US" dirty="0"/>
              <a:t>app </a:t>
            </a:r>
            <a:r>
              <a:rPr lang="en-US" dirty="0" smtClean="0"/>
              <a:t> which implements steganography.</a:t>
            </a:r>
            <a:endParaRPr lang="en-US" dirty="0"/>
          </a:p>
          <a:p>
            <a:r>
              <a:rPr lang="en-US" dirty="0" smtClean="0"/>
              <a:t>It should support Android </a:t>
            </a:r>
            <a:r>
              <a:rPr lang="en-US" dirty="0" smtClean="0">
                <a:solidFill>
                  <a:schemeClr val="accent2"/>
                </a:solidFill>
              </a:rPr>
              <a:t>4.0</a:t>
            </a:r>
            <a:r>
              <a:rPr lang="en-US" dirty="0" smtClean="0"/>
              <a:t> Ice </a:t>
            </a:r>
            <a:r>
              <a:rPr lang="en-US" dirty="0"/>
              <a:t>Cream </a:t>
            </a:r>
            <a:r>
              <a:rPr lang="en-US" dirty="0" smtClean="0"/>
              <a:t>Sandwich </a:t>
            </a:r>
            <a:r>
              <a:rPr lang="en-US" dirty="0"/>
              <a:t>to Android </a:t>
            </a:r>
            <a:r>
              <a:rPr lang="en-US" dirty="0" smtClean="0">
                <a:solidFill>
                  <a:schemeClr val="accent2"/>
                </a:solidFill>
              </a:rPr>
              <a:t>4.4</a:t>
            </a:r>
            <a:r>
              <a:rPr lang="en-US" dirty="0" smtClean="0"/>
              <a:t> KitKat.</a:t>
            </a:r>
            <a:endParaRPr lang="en-US" dirty="0"/>
          </a:p>
          <a:p>
            <a:r>
              <a:rPr lang="en-US" dirty="0"/>
              <a:t>Hide message into a cover </a:t>
            </a:r>
            <a:r>
              <a:rPr lang="en-US" dirty="0" smtClean="0"/>
              <a:t>file.</a:t>
            </a:r>
            <a:endParaRPr lang="en-US" dirty="0"/>
          </a:p>
          <a:p>
            <a:r>
              <a:rPr lang="en-US" dirty="0" smtClean="0"/>
              <a:t>Additional </a:t>
            </a:r>
            <a:r>
              <a:rPr lang="en-US" dirty="0"/>
              <a:t>security </a:t>
            </a:r>
            <a:r>
              <a:rPr lang="en-US" dirty="0" smtClean="0"/>
              <a:t>for </a:t>
            </a:r>
            <a:r>
              <a:rPr lang="en-US" dirty="0"/>
              <a:t>protecting the message </a:t>
            </a:r>
            <a:r>
              <a:rPr lang="en-US" dirty="0" smtClean="0"/>
              <a:t>using password.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285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 Feature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/>
          <a:lstStyle/>
          <a:p>
            <a:r>
              <a:rPr lang="en-US" dirty="0" smtClean="0"/>
              <a:t>Encode Text To Image</a:t>
            </a:r>
          </a:p>
          <a:p>
            <a:r>
              <a:rPr lang="en-US" dirty="0" smtClean="0"/>
              <a:t>Encode Text To Audio</a:t>
            </a:r>
          </a:p>
          <a:p>
            <a:r>
              <a:rPr lang="en-US" dirty="0" smtClean="0"/>
              <a:t>Encode Audio To Image</a:t>
            </a:r>
          </a:p>
          <a:p>
            <a:r>
              <a:rPr lang="en-US" dirty="0"/>
              <a:t>Decode Text From Image</a:t>
            </a:r>
          </a:p>
          <a:p>
            <a:r>
              <a:rPr lang="en-US" dirty="0"/>
              <a:t>Decode Text From Audio</a:t>
            </a:r>
          </a:p>
          <a:p>
            <a:r>
              <a:rPr lang="en-US" dirty="0"/>
              <a:t>Decode Audio From Image</a:t>
            </a:r>
          </a:p>
          <a:p>
            <a:endParaRPr lang="en-US" dirty="0" smtClean="0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560543" y="2222287"/>
            <a:ext cx="5185873" cy="3638763"/>
          </a:xfrm>
        </p:spPr>
        <p:txBody>
          <a:bodyPr/>
          <a:lstStyle/>
          <a:p>
            <a:r>
              <a:rPr lang="en-US" dirty="0" smtClean="0"/>
              <a:t>Select Image</a:t>
            </a:r>
          </a:p>
          <a:p>
            <a:r>
              <a:rPr lang="en-US" dirty="0" smtClean="0"/>
              <a:t>Capture Image</a:t>
            </a:r>
          </a:p>
          <a:p>
            <a:r>
              <a:rPr lang="en-US" dirty="0" smtClean="0"/>
              <a:t>Select audio</a:t>
            </a:r>
          </a:p>
          <a:p>
            <a:r>
              <a:rPr lang="en-US" dirty="0" smtClean="0"/>
              <a:t>Record audio</a:t>
            </a:r>
          </a:p>
          <a:p>
            <a:r>
              <a:rPr lang="en-US" dirty="0"/>
              <a:t>Share</a:t>
            </a:r>
          </a:p>
          <a:p>
            <a:r>
              <a:rPr lang="en-US" dirty="0"/>
              <a:t>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3079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 </a:t>
            </a:r>
            <a:r>
              <a:rPr lang="en-US" sz="3200" dirty="0" smtClean="0">
                <a:solidFill>
                  <a:schemeClr val="bg2"/>
                </a:solidFill>
              </a:rPr>
              <a:t>LSB Technique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3714651" cy="4436090"/>
          </a:xfrm>
        </p:spPr>
        <p:txBody>
          <a:bodyPr/>
          <a:lstStyle/>
          <a:p>
            <a:r>
              <a:rPr lang="en-US" dirty="0" smtClean="0"/>
              <a:t>Extract the bit from message byte</a:t>
            </a:r>
          </a:p>
          <a:p>
            <a:r>
              <a:rPr lang="en-US" dirty="0" smtClean="0"/>
              <a:t>Replace the LSB of Cover Byte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945481" y="2021979"/>
            <a:ext cx="5705343" cy="463639"/>
            <a:chOff x="4945481" y="2021979"/>
            <a:chExt cx="5705343" cy="463639"/>
          </a:xfrm>
        </p:grpSpPr>
        <p:sp>
          <p:nvSpPr>
            <p:cNvPr id="7" name="Rectangle 6"/>
            <p:cNvSpPr/>
            <p:nvPr/>
          </p:nvSpPr>
          <p:spPr>
            <a:xfrm>
              <a:off x="4945481" y="2021979"/>
              <a:ext cx="1094705" cy="4636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Message Byte</a:t>
              </a:r>
              <a:endPara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336402" y="2021979"/>
              <a:ext cx="4314422" cy="463639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439430" y="2091349"/>
              <a:ext cx="437885" cy="3406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952441" y="2091349"/>
              <a:ext cx="437885" cy="3406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7467589" y="2091349"/>
              <a:ext cx="437885" cy="3406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980599" y="2091349"/>
              <a:ext cx="437885" cy="3406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506489" y="2091349"/>
              <a:ext cx="437885" cy="3406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9034517" y="2091349"/>
              <a:ext cx="437885" cy="3406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9549671" y="2091349"/>
              <a:ext cx="437885" cy="3406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0053015" y="2091349"/>
              <a:ext cx="437885" cy="340610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0</a:t>
              </a:r>
              <a:endParaRPr lang="en-US" dirty="0"/>
            </a:p>
          </p:txBody>
        </p:sp>
      </p:grpSp>
      <p:sp>
        <p:nvSpPr>
          <p:cNvPr id="24" name="Rectangle 23"/>
          <p:cNvSpPr/>
          <p:nvPr/>
        </p:nvSpPr>
        <p:spPr>
          <a:xfrm>
            <a:off x="6439430" y="30544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6952441" y="30544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67589" y="30544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980599" y="30544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506489" y="30544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9034517" y="30544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9549671" y="30544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10053015" y="30544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439430" y="3488246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6952441" y="3488246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7467589" y="3488246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980599" y="3488246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506489" y="3488246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9034517" y="3488246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9549671" y="3488246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10053015" y="3488246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6439430" y="39185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6952441" y="39185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467589" y="39185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7980599" y="39185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8506489" y="39185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9034517" y="39185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9549671" y="39185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10053015" y="391859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6439430" y="435945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6952441" y="435945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7467589" y="435945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7980599" y="435945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8506489" y="435945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9034517" y="435945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9549671" y="435945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10053015" y="4359451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6439430" y="479674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6952441" y="479674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7467589" y="479674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7980599" y="479674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8506489" y="479674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9034517" y="479674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2" name="Rectangle 61"/>
          <p:cNvSpPr/>
          <p:nvPr/>
        </p:nvSpPr>
        <p:spPr>
          <a:xfrm>
            <a:off x="9549671" y="479674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0053015" y="479674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6439430" y="523402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6952441" y="523402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7467589" y="523402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7980599" y="523402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68" name="Rectangle 67"/>
          <p:cNvSpPr/>
          <p:nvPr/>
        </p:nvSpPr>
        <p:spPr>
          <a:xfrm>
            <a:off x="8506489" y="523402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9034517" y="523402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9549671" y="523402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10053015" y="5234020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2" name="Rectangle 71"/>
          <p:cNvSpPr/>
          <p:nvPr/>
        </p:nvSpPr>
        <p:spPr>
          <a:xfrm>
            <a:off x="6439430" y="5685377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6952441" y="5685377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7467589" y="5685377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75" name="Rectangle 74"/>
          <p:cNvSpPr/>
          <p:nvPr/>
        </p:nvSpPr>
        <p:spPr>
          <a:xfrm>
            <a:off x="7980599" y="5685377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8506489" y="5685377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7" name="Rectangle 76"/>
          <p:cNvSpPr/>
          <p:nvPr/>
        </p:nvSpPr>
        <p:spPr>
          <a:xfrm>
            <a:off x="9034517" y="5685377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78" name="Rectangle 77"/>
          <p:cNvSpPr/>
          <p:nvPr/>
        </p:nvSpPr>
        <p:spPr>
          <a:xfrm>
            <a:off x="9549671" y="5685377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79" name="Rectangle 78"/>
          <p:cNvSpPr/>
          <p:nvPr/>
        </p:nvSpPr>
        <p:spPr>
          <a:xfrm>
            <a:off x="10053015" y="5685377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0" name="Rectangle 79"/>
          <p:cNvSpPr/>
          <p:nvPr/>
        </p:nvSpPr>
        <p:spPr>
          <a:xfrm>
            <a:off x="6439430" y="6122668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1" name="Rectangle 80"/>
          <p:cNvSpPr/>
          <p:nvPr/>
        </p:nvSpPr>
        <p:spPr>
          <a:xfrm>
            <a:off x="6952441" y="6122668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2" name="Rectangle 81"/>
          <p:cNvSpPr/>
          <p:nvPr/>
        </p:nvSpPr>
        <p:spPr>
          <a:xfrm>
            <a:off x="7467589" y="6122668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3" name="Rectangle 82"/>
          <p:cNvSpPr/>
          <p:nvPr/>
        </p:nvSpPr>
        <p:spPr>
          <a:xfrm>
            <a:off x="7980599" y="6122668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4" name="Rectangle 83"/>
          <p:cNvSpPr/>
          <p:nvPr/>
        </p:nvSpPr>
        <p:spPr>
          <a:xfrm>
            <a:off x="8506489" y="6122668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85" name="Rectangle 84"/>
          <p:cNvSpPr/>
          <p:nvPr/>
        </p:nvSpPr>
        <p:spPr>
          <a:xfrm>
            <a:off x="9034517" y="6122668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6" name="Rectangle 85"/>
          <p:cNvSpPr/>
          <p:nvPr/>
        </p:nvSpPr>
        <p:spPr>
          <a:xfrm>
            <a:off x="9549671" y="6122668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10053015" y="6122668"/>
            <a:ext cx="437885" cy="34061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99" name="Rectangle 98"/>
          <p:cNvSpPr/>
          <p:nvPr/>
        </p:nvSpPr>
        <p:spPr>
          <a:xfrm>
            <a:off x="11416028" y="3054491"/>
            <a:ext cx="437885" cy="3406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11416028" y="3488246"/>
            <a:ext cx="437885" cy="3406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11416028" y="3918591"/>
            <a:ext cx="437885" cy="3406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02" name="Rectangle 101"/>
          <p:cNvSpPr/>
          <p:nvPr/>
        </p:nvSpPr>
        <p:spPr>
          <a:xfrm>
            <a:off x="11416028" y="4359451"/>
            <a:ext cx="437885" cy="3406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3" name="Rectangle 102"/>
          <p:cNvSpPr/>
          <p:nvPr/>
        </p:nvSpPr>
        <p:spPr>
          <a:xfrm>
            <a:off x="11416028" y="4796740"/>
            <a:ext cx="437885" cy="3406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11416028" y="5234020"/>
            <a:ext cx="437885" cy="3406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11416028" y="5685377"/>
            <a:ext cx="437885" cy="3406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1416028" y="6122668"/>
            <a:ext cx="437885" cy="34061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</a:t>
            </a:r>
            <a:endParaRPr lang="en-US" dirty="0"/>
          </a:p>
        </p:txBody>
      </p:sp>
      <p:sp>
        <p:nvSpPr>
          <p:cNvPr id="110" name="Rectangle 109"/>
          <p:cNvSpPr/>
          <p:nvPr/>
        </p:nvSpPr>
        <p:spPr>
          <a:xfrm>
            <a:off x="4966949" y="4359451"/>
            <a:ext cx="1094705" cy="4636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Cover Bytes</a:t>
            </a:r>
            <a:endParaRPr lang="en-US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10001989" y="255683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LSB</a:t>
            </a:r>
            <a:endParaRPr lang="en-US" dirty="0"/>
          </a:p>
        </p:txBody>
      </p:sp>
      <p:sp>
        <p:nvSpPr>
          <p:cNvPr id="113" name="TextBox 112"/>
          <p:cNvSpPr txBox="1"/>
          <p:nvPr/>
        </p:nvSpPr>
        <p:spPr>
          <a:xfrm>
            <a:off x="6411908" y="2580590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dirty="0" smtClean="0"/>
              <a:t>SB</a:t>
            </a:r>
            <a:endParaRPr lang="en-US" dirty="0"/>
          </a:p>
        </p:txBody>
      </p:sp>
      <p:sp>
        <p:nvSpPr>
          <p:cNvPr id="114" name="TextBox 113"/>
          <p:cNvSpPr txBox="1"/>
          <p:nvPr/>
        </p:nvSpPr>
        <p:spPr>
          <a:xfrm>
            <a:off x="5033138" y="3053202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Byte</a:t>
            </a:r>
            <a:endParaRPr lang="en-US" dirty="0"/>
          </a:p>
        </p:txBody>
      </p:sp>
      <p:sp>
        <p:nvSpPr>
          <p:cNvPr id="115" name="TextBox 114"/>
          <p:cNvSpPr txBox="1"/>
          <p:nvPr/>
        </p:nvSpPr>
        <p:spPr>
          <a:xfrm>
            <a:off x="5029973" y="61226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r>
              <a:rPr lang="en-US" baseline="30000" dirty="0" smtClean="0"/>
              <a:t>th</a:t>
            </a:r>
            <a:r>
              <a:rPr lang="en-US" dirty="0" smtClean="0"/>
              <a:t> Byte</a:t>
            </a:r>
            <a:endParaRPr lang="en-US" dirty="0"/>
          </a:p>
        </p:txBody>
      </p:sp>
      <p:cxnSp>
        <p:nvCxnSpPr>
          <p:cNvPr id="92" name="Straight Connector 91"/>
          <p:cNvCxnSpPr/>
          <p:nvPr/>
        </p:nvCxnSpPr>
        <p:spPr>
          <a:xfrm flipH="1" flipV="1">
            <a:off x="2661409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/>
          <p:cNvCxnSpPr/>
          <p:nvPr/>
        </p:nvCxnSpPr>
        <p:spPr>
          <a:xfrm rot="16200000" flipH="1">
            <a:off x="10936392" y="2258693"/>
            <a:ext cx="703883" cy="631069"/>
          </a:xfrm>
          <a:prstGeom prst="bentConnector3">
            <a:avLst>
              <a:gd name="adj1" fmla="val 598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410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5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1.11111E-6 L -0.11211 1.11111E-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33333E-6 L -0.11211 -3.33333E-6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81481E-6 L -0.11211 0.00024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3.33333E-6 L -0.11211 0.0004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23"/>
                                    </p:animMotion>
                                  </p:childTnLst>
                                </p:cTn>
                              </p:par>
                              <p:par>
                                <p:cTn id="52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4.44444E-6 L -0.11211 -0.0004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-23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96296E-6 L -0.11211 -2.96296E-6 " pathEditMode="relative" rAng="0" ptsTypes="AA">
                                      <p:cBhvr>
                                        <p:cTn id="55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12" y="0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3.7037E-6 L -0.11107 -3.7037E-6 " pathEditMode="relative" rAng="0" ptsTypes="AA">
                                      <p:cBhvr>
                                        <p:cTn id="57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0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2.59259E-6 L -0.11107 -2.59259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9" grpId="0" animBg="1"/>
      <p:bldP spid="47" grpId="0" animBg="1"/>
      <p:bldP spid="55" grpId="0" animBg="1"/>
      <p:bldP spid="63" grpId="0" animBg="1"/>
      <p:bldP spid="71" grpId="0" animBg="1"/>
      <p:bldP spid="79" grpId="0" animBg="1"/>
      <p:bldP spid="87" grpId="0" animBg="1"/>
      <p:bldP spid="99" grpId="1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357" y="2459867"/>
            <a:ext cx="5185873" cy="4108358"/>
          </a:xfrm>
        </p:spPr>
        <p:txBody>
          <a:bodyPr>
            <a:normAutofit/>
          </a:bodyPr>
          <a:lstStyle/>
          <a:p>
            <a:r>
              <a:rPr lang="en-US" dirty="0" smtClean="0"/>
              <a:t>Message Length – Size of the message to be hidden</a:t>
            </a:r>
          </a:p>
          <a:p>
            <a:r>
              <a:rPr lang="en-US" dirty="0" smtClean="0"/>
              <a:t>Flag – Used for error detection</a:t>
            </a:r>
          </a:p>
          <a:p>
            <a:r>
              <a:rPr lang="en-US" dirty="0" smtClean="0"/>
              <a:t>Message – Message to be hidden</a:t>
            </a:r>
          </a:p>
          <a:p>
            <a:r>
              <a:rPr lang="en-US" dirty="0"/>
              <a:t>Frame Size</a:t>
            </a:r>
          </a:p>
          <a:p>
            <a:pPr lvl="1"/>
            <a:r>
              <a:rPr lang="en-US" dirty="0"/>
              <a:t>Message Length – 32 bits</a:t>
            </a:r>
          </a:p>
          <a:p>
            <a:pPr lvl="1"/>
            <a:r>
              <a:rPr lang="en-US" dirty="0"/>
              <a:t>Flag – 32 bits</a:t>
            </a:r>
          </a:p>
          <a:p>
            <a:pPr lvl="1"/>
            <a:r>
              <a:rPr lang="en-US" dirty="0"/>
              <a:t>Message – Variable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pPr lvl="1"/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814229" y="3825025"/>
            <a:ext cx="6214639" cy="502274"/>
            <a:chOff x="6187414" y="2318198"/>
            <a:chExt cx="4919056" cy="450760"/>
          </a:xfrm>
          <a:solidFill>
            <a:srgbClr val="2E2E2E"/>
          </a:solidFill>
        </p:grpSpPr>
        <p:sp>
          <p:nvSpPr>
            <p:cNvPr id="5" name="Rectangle 4"/>
            <p:cNvSpPr/>
            <p:nvPr/>
          </p:nvSpPr>
          <p:spPr>
            <a:xfrm>
              <a:off x="6187414" y="2318198"/>
              <a:ext cx="1433433" cy="45076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9BDD9"/>
                  </a:solidFill>
                </a:rPr>
                <a:t>Message Length</a:t>
              </a:r>
              <a:endParaRPr lang="en-US" sz="2000" dirty="0">
                <a:solidFill>
                  <a:srgbClr val="09BDD9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671818" y="2318198"/>
              <a:ext cx="900927" cy="45076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9BDD9"/>
                  </a:solidFill>
                </a:rPr>
                <a:t>Flag</a:t>
              </a:r>
              <a:endParaRPr lang="en-US" dirty="0">
                <a:solidFill>
                  <a:srgbClr val="09BDD9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617018" y="2318198"/>
              <a:ext cx="2489452" cy="450760"/>
            </a:xfrm>
            <a:prstGeom prst="rect">
              <a:avLst/>
            </a:prstGeom>
            <a:grpFill/>
            <a:ln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09BDD9"/>
                  </a:solidFill>
                </a:rPr>
                <a:t>Message</a:t>
              </a:r>
              <a:endParaRPr lang="en-US" sz="1600" dirty="0">
                <a:solidFill>
                  <a:srgbClr val="09BDD9"/>
                </a:solidFill>
              </a:endParaRPr>
            </a:p>
          </p:txBody>
        </p:sp>
      </p:grpSp>
      <p:sp>
        <p:nvSpPr>
          <p:cNvPr id="8" name="Title 1"/>
          <p:cNvSpPr txBox="1">
            <a:spLocks/>
          </p:cNvSpPr>
          <p:nvPr/>
        </p:nvSpPr>
        <p:spPr>
          <a:xfrm>
            <a:off x="2719580" y="786322"/>
            <a:ext cx="4711529" cy="592679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dirty="0" smtClean="0">
                <a:solidFill>
                  <a:schemeClr val="bg2"/>
                </a:solidFill>
              </a:rPr>
              <a:t>Encode Data Packet</a:t>
            </a:r>
            <a:endParaRPr lang="en-US" sz="3200" dirty="0">
              <a:solidFill>
                <a:schemeClr val="bg2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flipH="1" flipV="1">
            <a:off x="2661409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3" idx="3"/>
          </p:cNvCxnSpPr>
          <p:nvPr/>
        </p:nvCxnSpPr>
        <p:spPr>
          <a:xfrm flipH="1">
            <a:off x="5814229" y="4514046"/>
            <a:ext cx="1" cy="41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5814229" y="4932608"/>
            <a:ext cx="3013581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8825741" y="4511898"/>
            <a:ext cx="1" cy="4185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431109" y="4945487"/>
            <a:ext cx="0" cy="296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994130" y="5254580"/>
            <a:ext cx="873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9BDD9"/>
                </a:solidFill>
                <a:latin typeface="Dotum" panose="020B0600000101010101" pitchFamily="34" charset="-127"/>
                <a:ea typeface="Dotum" panose="020B0600000101010101" pitchFamily="34" charset="-127"/>
              </a:rPr>
              <a:t>Header</a:t>
            </a:r>
            <a:endParaRPr lang="en-US" sz="1600" dirty="0">
              <a:solidFill>
                <a:srgbClr val="09BDD9"/>
              </a:solidFill>
              <a:latin typeface="Dotum" panose="020B0600000101010101" pitchFamily="34" charset="-127"/>
              <a:ea typeface="Dot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203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 </a:t>
            </a:r>
            <a:r>
              <a:rPr lang="en-US" sz="3200" dirty="0" smtClean="0">
                <a:solidFill>
                  <a:schemeClr val="bg2"/>
                </a:solidFill>
              </a:rPr>
              <a:t>Encryption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AES Encryption</a:t>
            </a:r>
          </a:p>
          <a:p>
            <a:r>
              <a:rPr lang="en-US" dirty="0" smtClean="0"/>
              <a:t>128 </a:t>
            </a:r>
            <a:r>
              <a:rPr lang="en-US" dirty="0"/>
              <a:t>bits cipher key </a:t>
            </a:r>
            <a:r>
              <a:rPr lang="en-US" dirty="0" smtClean="0"/>
              <a:t>size</a:t>
            </a:r>
          </a:p>
          <a:p>
            <a:r>
              <a:rPr lang="en-US" dirty="0" smtClean="0"/>
              <a:t>User password is used </a:t>
            </a:r>
            <a:r>
              <a:rPr lang="en-US" dirty="0"/>
              <a:t>to generate </a:t>
            </a:r>
            <a:r>
              <a:rPr lang="en-US" dirty="0" smtClean="0"/>
              <a:t>key</a:t>
            </a:r>
          </a:p>
          <a:p>
            <a:r>
              <a:rPr lang="en-US" dirty="0"/>
              <a:t>Password </a:t>
            </a:r>
            <a:r>
              <a:rPr lang="en-US" dirty="0" smtClean="0"/>
              <a:t>padding for appropriate key size</a:t>
            </a:r>
            <a:endParaRPr lang="en-US" dirty="0"/>
          </a:p>
          <a:p>
            <a:r>
              <a:rPr lang="en-US" dirty="0" smtClean="0"/>
              <a:t>Base64 </a:t>
            </a:r>
            <a:r>
              <a:rPr lang="en-US" dirty="0"/>
              <a:t>encoding scheme</a:t>
            </a:r>
            <a:endParaRPr lang="en-US" dirty="0" smtClean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4902334" y="935633"/>
            <a:ext cx="3329" cy="379926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252623"/>
              </p:ext>
            </p:extLst>
          </p:nvPr>
        </p:nvGraphicFramePr>
        <p:xfrm>
          <a:off x="6442468" y="2222287"/>
          <a:ext cx="5257442" cy="3736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6387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/>
          <a:lstStyle/>
          <a:p>
            <a:r>
              <a:rPr lang="en-US" dirty="0" smtClean="0"/>
              <a:t>Enter text to hide</a:t>
            </a:r>
          </a:p>
          <a:p>
            <a:r>
              <a:rPr lang="en-US" dirty="0" smtClean="0"/>
              <a:t>Enter password for optional encryption</a:t>
            </a:r>
          </a:p>
          <a:p>
            <a:r>
              <a:rPr lang="en-US" dirty="0" smtClean="0"/>
              <a:t>Select cover Image from device storage</a:t>
            </a:r>
          </a:p>
          <a:p>
            <a:r>
              <a:rPr lang="en-US" dirty="0" smtClean="0"/>
              <a:t>Capture image using device camera to use it as a cover image.</a:t>
            </a:r>
          </a:p>
          <a:p>
            <a:r>
              <a:rPr lang="en-US" dirty="0" smtClean="0"/>
              <a:t>Share encoded image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6560543" y="2222287"/>
            <a:ext cx="5185873" cy="2439865"/>
          </a:xfrm>
        </p:spPr>
        <p:txBody>
          <a:bodyPr/>
          <a:lstStyle/>
          <a:p>
            <a:r>
              <a:rPr lang="en-US" dirty="0" smtClean="0"/>
              <a:t>Select encoded image</a:t>
            </a:r>
          </a:p>
          <a:p>
            <a:r>
              <a:rPr lang="en-US" dirty="0" smtClean="0"/>
              <a:t>Enter password if the image was protected by password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443447" y="2364377"/>
            <a:ext cx="312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Encode Text To Image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7147565" y="2364377"/>
            <a:ext cx="3128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Decode Text From </a:t>
            </a:r>
            <a:r>
              <a:rPr lang="en-US" dirty="0" smtClean="0">
                <a:solidFill>
                  <a:schemeClr val="accent2"/>
                </a:solidFill>
              </a:rPr>
              <a:t>Image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6669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Custom 3">
      <a:dk1>
        <a:srgbClr val="FFFFFF"/>
      </a:dk1>
      <a:lt1>
        <a:sysClr val="window" lastClr="FFFFFF"/>
      </a:lt1>
      <a:dk2>
        <a:srgbClr val="212121"/>
      </a:dk2>
      <a:lt2>
        <a:srgbClr val="636363"/>
      </a:lt2>
      <a:accent1>
        <a:srgbClr val="318F7F"/>
      </a:accent1>
      <a:accent2>
        <a:srgbClr val="E19933"/>
      </a:accent2>
      <a:accent3>
        <a:srgbClr val="DC5D3D"/>
      </a:accent3>
      <a:accent4>
        <a:srgbClr val="A967CB"/>
      </a:accent4>
      <a:accent5>
        <a:srgbClr val="5EA5DD"/>
      </a:accent5>
      <a:accent6>
        <a:srgbClr val="44BEA9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98D1675B-7325-48AD-994B-0DEF3379A9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TC103457503[[fn=Quotable]]</Template>
  <TotalTime>0</TotalTime>
  <Words>573</Words>
  <Application>Microsoft Office PowerPoint</Application>
  <PresentationFormat>Widescreen</PresentationFormat>
  <Paragraphs>207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Dotum</vt:lpstr>
      <vt:lpstr>Century Gothic</vt:lpstr>
      <vt:lpstr>Wingdings 2</vt:lpstr>
      <vt:lpstr>Quotable</vt:lpstr>
      <vt:lpstr>Development of A Secure Communication System Based On Steganography For Mobile Devices               A Master Thesis</vt:lpstr>
      <vt:lpstr>Agenda</vt:lpstr>
      <vt:lpstr>Introduction</vt:lpstr>
      <vt:lpstr>Objective</vt:lpstr>
      <vt:lpstr>Application Feature</vt:lpstr>
      <vt:lpstr>Design  LSB Technique</vt:lpstr>
      <vt:lpstr>Design</vt:lpstr>
      <vt:lpstr>Implementation  Encryption</vt:lpstr>
      <vt:lpstr>Implementation</vt:lpstr>
      <vt:lpstr>Implementation  Program Input Validation</vt:lpstr>
      <vt:lpstr>Implementation  Home and Navigation</vt:lpstr>
      <vt:lpstr>Implementation  Encode Text To Image</vt:lpstr>
      <vt:lpstr>PowerPoint Presentation</vt:lpstr>
      <vt:lpstr>Implementation  Encode Text To Image</vt:lpstr>
      <vt:lpstr>Implementation  Supporting Features</vt:lpstr>
      <vt:lpstr>Conclusion  Summary</vt:lpstr>
      <vt:lpstr>Conclusion  Future Enhancement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2014-10-26T21:14:49Z</dcterms:created>
  <dcterms:modified xsi:type="dcterms:W3CDTF">2014-11-16T21:33:54Z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