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7AB1-6094-734F-69A0-1F164EE2F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792F6-2D69-E830-E3D3-7EF55A373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6E929-AD70-03BE-8660-772316E5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EE5E-541D-824F-892B-17706F0D1167}" type="datetimeFigureOut">
              <a:rPr lang="en-DE" smtClean="0"/>
              <a:t>30.01.23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A612D-E398-3A8F-9943-92176519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940E9-DC9B-266B-C196-459EE8A2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1332-F12E-8342-9210-F6B1CC9F4B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5688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A624F-F896-0048-0487-14876C87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77D27-3A5C-EC5F-6C54-5B26DE26C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21BEA-3E6C-C8DC-CAE6-A341786B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EE5E-541D-824F-892B-17706F0D1167}" type="datetimeFigureOut">
              <a:rPr lang="en-DE" smtClean="0"/>
              <a:t>30.01.23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5B95D-FB90-4284-8762-BE765F2C4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77A63-F936-EC43-FFD9-F3B28957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1332-F12E-8342-9210-F6B1CC9F4B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6644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B693E-4FD0-9163-8ECF-83CD4B4B3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79419-A5B9-3119-F32A-2ECAF8CA5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765D4-420B-630E-ECF7-0A3A97BB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EE5E-541D-824F-892B-17706F0D1167}" type="datetimeFigureOut">
              <a:rPr lang="en-DE" smtClean="0"/>
              <a:t>30.01.23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89476-2D05-320F-4873-0D49F82C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FEC7B-6A7D-36F3-291F-4C8FA270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1332-F12E-8342-9210-F6B1CC9F4B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834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2396-38CD-D954-2F33-0A8A8898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B1EE1-B5ED-D2FE-8F77-80EFD07FB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AD461-FE15-B8A5-2244-66EAE5D3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EE5E-541D-824F-892B-17706F0D1167}" type="datetimeFigureOut">
              <a:rPr lang="en-DE" smtClean="0"/>
              <a:t>30.01.23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27756-0884-E80B-8F4A-85BA886F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BB13F-5AE7-2066-A4EB-80C6624E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1332-F12E-8342-9210-F6B1CC9F4B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5569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9C010-AE29-B1EB-A631-1232CBBE7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66B30-6950-501B-EDCD-635FE9EEC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85040-7E68-3434-83C5-7792974B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EE5E-541D-824F-892B-17706F0D1167}" type="datetimeFigureOut">
              <a:rPr lang="en-DE" smtClean="0"/>
              <a:t>30.01.23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9E6C-8330-3627-2756-09821B41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8E90A-1D99-CD30-0BDE-65A1E737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1332-F12E-8342-9210-F6B1CC9F4B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217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B213-A7F4-9A70-9FA7-A48EE771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EC442-ED1F-7EE2-524E-8883C2AA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E506C-AFDD-E6CE-695E-616F69745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97CE1-DCD1-0CF1-4126-610C7389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EE5E-541D-824F-892B-17706F0D1167}" type="datetimeFigureOut">
              <a:rPr lang="en-DE" smtClean="0"/>
              <a:t>30.01.23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E2D61-E067-28E7-F4FA-C7EE9220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D9359-1D6A-18F2-6208-8A60C3E2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1332-F12E-8342-9210-F6B1CC9F4B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742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A3A79-02EB-6E7E-5021-5FFB160D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B837A-59F1-BD03-0703-2B23D1C55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6FBC5-42F1-9DAB-DDB1-39CFA09F1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6C2C0-A1A8-F29C-CF47-6718435CF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DFC51-9803-571B-D687-64D0CBD16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2E778-441C-9048-2F66-916BB31C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EE5E-541D-824F-892B-17706F0D1167}" type="datetimeFigureOut">
              <a:rPr lang="en-DE" smtClean="0"/>
              <a:t>30.01.23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36743-CB6C-532E-8B06-0E62B9EAE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183C27-A2FE-4EBC-B94A-B39BE6EC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1332-F12E-8342-9210-F6B1CC9F4B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988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4A20-07D3-A942-3D32-737678DB3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B83F8C-522B-2F90-E090-854D3EC3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EE5E-541D-824F-892B-17706F0D1167}" type="datetimeFigureOut">
              <a:rPr lang="en-DE" smtClean="0"/>
              <a:t>30.01.23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AFD9D-4481-514C-3F45-29B556DE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A50B5-7412-DA00-8B3D-E3E654D5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1332-F12E-8342-9210-F6B1CC9F4B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340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8F12C2-49BE-562E-EFA8-19631432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EE5E-541D-824F-892B-17706F0D1167}" type="datetimeFigureOut">
              <a:rPr lang="en-DE" smtClean="0"/>
              <a:t>30.01.23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32FFD-B4A9-E7FE-58B8-A620D0553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06BFB-6B75-3266-7AA9-071FBD42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1332-F12E-8342-9210-F6B1CC9F4B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6729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BD546-F516-88EB-520C-509D46E8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6EF13-FAB6-68CC-D829-8E118686C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177D9-20FC-D840-ACA8-0D0F0B753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E6CF3-1B15-3EE3-0302-4F317FF0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EE5E-541D-824F-892B-17706F0D1167}" type="datetimeFigureOut">
              <a:rPr lang="en-DE" smtClean="0"/>
              <a:t>30.01.23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03553-6B12-6C8A-2767-95D5FF63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98767-8F88-B99E-AD50-7B1F5EB7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1332-F12E-8342-9210-F6B1CC9F4B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214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A187-4CDD-7CD8-5A78-F90AE55CD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ED98B-4E3E-3A17-C72B-52AB7BDE5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56AB9-B6F2-FA60-D64E-360066371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3C904-874E-60B0-DA43-8503C0EA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EE5E-541D-824F-892B-17706F0D1167}" type="datetimeFigureOut">
              <a:rPr lang="en-DE" smtClean="0"/>
              <a:t>30.01.23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32906-E4D6-8B2D-6E68-4C4918159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6A3B9-B115-9B70-D21D-05ACC8C8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1332-F12E-8342-9210-F6B1CC9F4B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269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AEA6AC-3D14-DAFF-FDF3-4A5478B57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B799D-BA33-5760-547D-C17A79189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75EDB-3CB5-1D10-33C5-0FDB67E66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DEE5E-541D-824F-892B-17706F0D1167}" type="datetimeFigureOut">
              <a:rPr lang="en-DE" smtClean="0"/>
              <a:t>30.01.23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A9E53-B8BE-989E-FF88-7A0EE9C3E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5E746-318C-4B14-F2E4-337F5F39F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81332-F12E-8342-9210-F6B1CC9F4B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228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3B99DA-B310-4700-853D-ACB030AB1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36321"/>
            <a:ext cx="548640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37B385-097B-5329-ADF0-7D7874CC89AE}"/>
              </a:ext>
            </a:extLst>
          </p:cNvPr>
          <p:cNvSpPr txBox="1"/>
          <p:nvPr/>
        </p:nvSpPr>
        <p:spPr>
          <a:xfrm>
            <a:off x="1419610" y="289990"/>
            <a:ext cx="3866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dirty="0"/>
              <a:t>Temporal lobectomy(n = 1816) </a:t>
            </a:r>
          </a:p>
          <a:p>
            <a:pPr algn="ctr"/>
            <a:r>
              <a:rPr lang="en-DE" dirty="0"/>
              <a:t>vs. extratemporal lobectomy (n = 1089)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28A39-E1D8-3A1F-61A1-811CA552795B}"/>
              </a:ext>
            </a:extLst>
          </p:cNvPr>
          <p:cNvSpPr txBox="1"/>
          <p:nvPr/>
        </p:nvSpPr>
        <p:spPr>
          <a:xfrm>
            <a:off x="6096000" y="2756191"/>
            <a:ext cx="4676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Memory impairment and psychiatric comorbidity more common in TLE, other neurological abnormalities in ExTLE</a:t>
            </a:r>
          </a:p>
        </p:txBody>
      </p:sp>
    </p:spTree>
    <p:extLst>
      <p:ext uri="{BB962C8B-B14F-4D97-AF65-F5344CB8AC3E}">
        <p14:creationId xmlns:p14="http://schemas.microsoft.com/office/powerpoint/2010/main" val="403751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3B99DA-B310-4700-853D-ACB030AB19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" y="936321"/>
            <a:ext cx="548640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37B385-097B-5329-ADF0-7D7874CC89AE}"/>
              </a:ext>
            </a:extLst>
          </p:cNvPr>
          <p:cNvSpPr txBox="1"/>
          <p:nvPr/>
        </p:nvSpPr>
        <p:spPr>
          <a:xfrm>
            <a:off x="1399130" y="289990"/>
            <a:ext cx="3907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dirty="0"/>
              <a:t>VNS (n = 222) </a:t>
            </a:r>
          </a:p>
          <a:p>
            <a:pPr algn="ctr"/>
            <a:r>
              <a:rPr lang="en-DE" dirty="0"/>
              <a:t>vs. resective epilepsy surgery (n = 2905)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28A39-E1D8-3A1F-61A1-811CA552795B}"/>
              </a:ext>
            </a:extLst>
          </p:cNvPr>
          <p:cNvSpPr txBox="1"/>
          <p:nvPr/>
        </p:nvSpPr>
        <p:spPr>
          <a:xfrm>
            <a:off x="6096000" y="2756191"/>
            <a:ext cx="4676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Somatic and developmental comorbidities more common in VNS group, some probably age-related (i.e. feeding difficulties)</a:t>
            </a:r>
          </a:p>
        </p:txBody>
      </p:sp>
    </p:spTree>
    <p:extLst>
      <p:ext uri="{BB962C8B-B14F-4D97-AF65-F5344CB8AC3E}">
        <p14:creationId xmlns:p14="http://schemas.microsoft.com/office/powerpoint/2010/main" val="67763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3B99DA-B310-4700-853D-ACB030AB19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" y="936321"/>
            <a:ext cx="548640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37B385-097B-5329-ADF0-7D7874CC89AE}"/>
              </a:ext>
            </a:extLst>
          </p:cNvPr>
          <p:cNvSpPr txBox="1"/>
          <p:nvPr/>
        </p:nvSpPr>
        <p:spPr>
          <a:xfrm>
            <a:off x="1399130" y="289990"/>
            <a:ext cx="3907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dirty="0"/>
              <a:t>Callosotomy (n = 25) </a:t>
            </a:r>
          </a:p>
          <a:p>
            <a:pPr algn="ctr"/>
            <a:r>
              <a:rPr lang="en-DE" dirty="0"/>
              <a:t>vs. resective epilepsy surgery (n = 2905)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28A39-E1D8-3A1F-61A1-811CA552795B}"/>
              </a:ext>
            </a:extLst>
          </p:cNvPr>
          <p:cNvSpPr txBox="1"/>
          <p:nvPr/>
        </p:nvSpPr>
        <p:spPr>
          <a:xfrm>
            <a:off x="6096000" y="2756191"/>
            <a:ext cx="4676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Severe behavioral and developmental comorbidities. However, large group imbalance and small case sample size.</a:t>
            </a:r>
          </a:p>
        </p:txBody>
      </p:sp>
    </p:spTree>
    <p:extLst>
      <p:ext uri="{BB962C8B-B14F-4D97-AF65-F5344CB8AC3E}">
        <p14:creationId xmlns:p14="http://schemas.microsoft.com/office/powerpoint/2010/main" val="200515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3B99DA-B310-4700-853D-ACB030AB19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" y="936321"/>
            <a:ext cx="548640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37B385-097B-5329-ADF0-7D7874CC89AE}"/>
              </a:ext>
            </a:extLst>
          </p:cNvPr>
          <p:cNvSpPr txBox="1"/>
          <p:nvPr/>
        </p:nvSpPr>
        <p:spPr>
          <a:xfrm>
            <a:off x="1399130" y="289990"/>
            <a:ext cx="3907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dirty="0"/>
              <a:t>Hemispherectomy (n = 322) </a:t>
            </a:r>
          </a:p>
          <a:p>
            <a:pPr algn="ctr"/>
            <a:r>
              <a:rPr lang="en-DE" dirty="0"/>
              <a:t>vs. resective epilepsy surgery (n = 2905)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28A39-E1D8-3A1F-61A1-811CA552795B}"/>
              </a:ext>
            </a:extLst>
          </p:cNvPr>
          <p:cNvSpPr txBox="1"/>
          <p:nvPr/>
        </p:nvSpPr>
        <p:spPr>
          <a:xfrm>
            <a:off x="6096000" y="2756191"/>
            <a:ext cx="4676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Interesting: Terms for hemipareses, diplegia and cerebral palsy are already enriched before surgery.</a:t>
            </a:r>
          </a:p>
        </p:txBody>
      </p:sp>
    </p:spTree>
    <p:extLst>
      <p:ext uri="{BB962C8B-B14F-4D97-AF65-F5344CB8AC3E}">
        <p14:creationId xmlns:p14="http://schemas.microsoft.com/office/powerpoint/2010/main" val="32149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3B99DA-B310-4700-853D-ACB030AB19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" y="936321"/>
            <a:ext cx="548640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37B385-097B-5329-ADF0-7D7874CC89AE}"/>
              </a:ext>
            </a:extLst>
          </p:cNvPr>
          <p:cNvSpPr txBox="1"/>
          <p:nvPr/>
        </p:nvSpPr>
        <p:spPr>
          <a:xfrm>
            <a:off x="1968774" y="289990"/>
            <a:ext cx="2768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dirty="0"/>
              <a:t>VNS Implantation (n = 152) </a:t>
            </a:r>
          </a:p>
          <a:p>
            <a:pPr algn="ctr"/>
            <a:r>
              <a:rPr lang="en-DE" dirty="0"/>
              <a:t>vs. VNS Removal (n = 70)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28A39-E1D8-3A1F-61A1-811CA552795B}"/>
              </a:ext>
            </a:extLst>
          </p:cNvPr>
          <p:cNvSpPr txBox="1"/>
          <p:nvPr/>
        </p:nvSpPr>
        <p:spPr>
          <a:xfrm>
            <a:off x="6096000" y="2756191"/>
            <a:ext cx="4676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Neck pain most significant (typical indication for VNS removal), followed by psychiatric comorbidities</a:t>
            </a:r>
          </a:p>
        </p:txBody>
      </p:sp>
    </p:spTree>
    <p:extLst>
      <p:ext uri="{BB962C8B-B14F-4D97-AF65-F5344CB8AC3E}">
        <p14:creationId xmlns:p14="http://schemas.microsoft.com/office/powerpoint/2010/main" val="200338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3B99DA-B310-4700-853D-ACB030AB19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" y="936321"/>
            <a:ext cx="548640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37B385-097B-5329-ADF0-7D7874CC89AE}"/>
              </a:ext>
            </a:extLst>
          </p:cNvPr>
          <p:cNvSpPr txBox="1"/>
          <p:nvPr/>
        </p:nvSpPr>
        <p:spPr>
          <a:xfrm>
            <a:off x="1647439" y="289990"/>
            <a:ext cx="3410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dirty="0"/>
              <a:t>Multilobar resection (n = 388) </a:t>
            </a:r>
          </a:p>
          <a:p>
            <a:pPr algn="ctr"/>
            <a:r>
              <a:rPr lang="en-DE" dirty="0"/>
              <a:t>vs. Temporal lobectomy (n = 1816)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28A39-E1D8-3A1F-61A1-811CA552795B}"/>
              </a:ext>
            </a:extLst>
          </p:cNvPr>
          <p:cNvSpPr txBox="1"/>
          <p:nvPr/>
        </p:nvSpPr>
        <p:spPr>
          <a:xfrm>
            <a:off x="6096000" y="2756191"/>
            <a:ext cx="4676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Unclear. Surprising number of severe ICU/medical comorbidities.</a:t>
            </a:r>
          </a:p>
        </p:txBody>
      </p:sp>
    </p:spTree>
    <p:extLst>
      <p:ext uri="{BB962C8B-B14F-4D97-AF65-F5344CB8AC3E}">
        <p14:creationId xmlns:p14="http://schemas.microsoft.com/office/powerpoint/2010/main" val="1360328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191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Bosselmann</dc:creator>
  <cp:lastModifiedBy>Christian Bosselmann</cp:lastModifiedBy>
  <cp:revision>2</cp:revision>
  <dcterms:created xsi:type="dcterms:W3CDTF">2023-01-30T12:57:18Z</dcterms:created>
  <dcterms:modified xsi:type="dcterms:W3CDTF">2023-01-30T14:31:50Z</dcterms:modified>
</cp:coreProperties>
</file>