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4"/>
  </p:notesMasterIdLst>
  <p:handoutMasterIdLst>
    <p:handoutMasterId r:id="rId15"/>
  </p:handoutMasterIdLst>
  <p:sldIdLst>
    <p:sldId id="256" r:id="rId2"/>
    <p:sldId id="272" r:id="rId3"/>
    <p:sldId id="271" r:id="rId4"/>
    <p:sldId id="273" r:id="rId5"/>
    <p:sldId id="274" r:id="rId6"/>
    <p:sldId id="275" r:id="rId7"/>
    <p:sldId id="277" r:id="rId8"/>
    <p:sldId id="276" r:id="rId9"/>
    <p:sldId id="279" r:id="rId10"/>
    <p:sldId id="278" r:id="rId11"/>
    <p:sldId id="280" r:id="rId12"/>
    <p:sldId id="270" r:id="rId13"/>
  </p:sldIdLst>
  <p:sldSz cx="9144000" cy="6858000" type="screen4x3"/>
  <p:notesSz cx="7023100" cy="93091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4" autoAdjust="0"/>
    <p:restoredTop sz="96763" autoAdjust="0"/>
  </p:normalViewPr>
  <p:slideViewPr>
    <p:cSldViewPr>
      <p:cViewPr varScale="1">
        <p:scale>
          <a:sx n="125" d="100"/>
          <a:sy n="125" d="100"/>
        </p:scale>
        <p:origin x="1248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6" d="100"/>
        <a:sy n="9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43449" cy="464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23" tIns="46661" rIns="93323" bIns="46661" numCol="1" anchor="t" anchorCtr="0" compatLnSpc="1">
            <a:prstTxWarp prst="textNoShape">
              <a:avLst/>
            </a:prstTxWarp>
          </a:bodyPr>
          <a:lstStyle>
            <a:lvl1pPr defTabSz="933077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8065" y="0"/>
            <a:ext cx="3043449" cy="464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23" tIns="46661" rIns="93323" bIns="46661" numCol="1" anchor="t" anchorCtr="0" compatLnSpc="1">
            <a:prstTxWarp prst="textNoShape">
              <a:avLst/>
            </a:prstTxWarp>
          </a:bodyPr>
          <a:lstStyle>
            <a:lvl1pPr algn="r" defTabSz="933077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842534"/>
            <a:ext cx="3043449" cy="464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23" tIns="46661" rIns="93323" bIns="46661" numCol="1" anchor="b" anchorCtr="0" compatLnSpc="1">
            <a:prstTxWarp prst="textNoShape">
              <a:avLst/>
            </a:prstTxWarp>
          </a:bodyPr>
          <a:lstStyle>
            <a:lvl1pPr defTabSz="933077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8065" y="8842534"/>
            <a:ext cx="3043449" cy="464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23" tIns="46661" rIns="93323" bIns="46661" numCol="1" anchor="b" anchorCtr="0" compatLnSpc="1">
            <a:prstTxWarp prst="textNoShape">
              <a:avLst/>
            </a:prstTxWarp>
          </a:bodyPr>
          <a:lstStyle>
            <a:lvl1pPr algn="r" defTabSz="933077">
              <a:defRPr sz="1200"/>
            </a:lvl1pPr>
          </a:lstStyle>
          <a:p>
            <a:fld id="{1491C47E-6A01-436D-9384-66EBCFBEC04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964749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43449" cy="464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23" tIns="46661" rIns="93323" bIns="46661" numCol="1" anchor="t" anchorCtr="0" compatLnSpc="1">
            <a:prstTxWarp prst="textNoShape">
              <a:avLst/>
            </a:prstTxWarp>
          </a:bodyPr>
          <a:lstStyle>
            <a:lvl1pPr defTabSz="933077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8065" y="0"/>
            <a:ext cx="3043449" cy="464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23" tIns="46661" rIns="93323" bIns="46661" numCol="1" anchor="t" anchorCtr="0" compatLnSpc="1">
            <a:prstTxWarp prst="textNoShape">
              <a:avLst/>
            </a:prstTxWarp>
          </a:bodyPr>
          <a:lstStyle>
            <a:lvl1pPr algn="r" defTabSz="933077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5863" y="698500"/>
            <a:ext cx="4652962" cy="34909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2945" y="4421267"/>
            <a:ext cx="5617211" cy="4189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23" tIns="46661" rIns="93323" bIns="466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42534"/>
            <a:ext cx="3043449" cy="464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23" tIns="46661" rIns="93323" bIns="46661" numCol="1" anchor="b" anchorCtr="0" compatLnSpc="1">
            <a:prstTxWarp prst="textNoShape">
              <a:avLst/>
            </a:prstTxWarp>
          </a:bodyPr>
          <a:lstStyle>
            <a:lvl1pPr defTabSz="933077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8065" y="8842534"/>
            <a:ext cx="3043449" cy="464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23" tIns="46661" rIns="93323" bIns="46661" numCol="1" anchor="b" anchorCtr="0" compatLnSpc="1">
            <a:prstTxWarp prst="textNoShape">
              <a:avLst/>
            </a:prstTxWarp>
          </a:bodyPr>
          <a:lstStyle>
            <a:lvl1pPr algn="r" defTabSz="933077">
              <a:defRPr sz="1200"/>
            </a:lvl1pPr>
          </a:lstStyle>
          <a:p>
            <a:fld id="{9AAB4A90-C1CF-4B26-972B-3C72836B9ED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847760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1960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182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914400"/>
            <a:ext cx="2019300" cy="5216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0"/>
            <a:ext cx="5905500" cy="5216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476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781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8632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28800"/>
            <a:ext cx="3962400" cy="4302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828800"/>
            <a:ext cx="3962400" cy="4302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08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035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357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690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45102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22458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 descr="ppt 100"/>
          <p:cNvPicPr preferRelativeResize="0">
            <a:picLocks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685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28800"/>
            <a:ext cx="8077200" cy="430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text styles</a:t>
            </a:r>
          </a:p>
          <a:p>
            <a:pPr lvl="1"/>
            <a:r>
              <a:rPr lang="en-US" altLang="en-US" dirty="0" smtClean="0"/>
              <a:t>Second level</a:t>
            </a:r>
          </a:p>
          <a:p>
            <a:pPr lvl="2"/>
            <a:r>
              <a:rPr lang="en-US" altLang="en-US" dirty="0" smtClean="0"/>
              <a:t>Third level</a:t>
            </a:r>
          </a:p>
          <a:p>
            <a:pPr lvl="3"/>
            <a:r>
              <a:rPr lang="en-US" altLang="en-US" dirty="0" smtClean="0"/>
              <a:t>Fourth level</a:t>
            </a:r>
          </a:p>
          <a:p>
            <a:pPr lvl="4"/>
            <a:r>
              <a:rPr lang="en-US" altLang="en-US" dirty="0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0" y="753208"/>
            <a:ext cx="8763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title style</a:t>
            </a:r>
          </a:p>
        </p:txBody>
      </p:sp>
      <p:sp>
        <p:nvSpPr>
          <p:cNvPr id="16390" name="Text Box 6"/>
          <p:cNvSpPr txBox="1">
            <a:spLocks noChangeArrowheads="1"/>
          </p:cNvSpPr>
          <p:nvPr/>
        </p:nvSpPr>
        <p:spPr bwMode="auto">
          <a:xfrm>
            <a:off x="8686800" y="6613525"/>
            <a:ext cx="457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000" b="1" dirty="0"/>
              <a:t> </a:t>
            </a:r>
            <a:r>
              <a:rPr lang="en-US" altLang="en-US" sz="1000" b="1" dirty="0" smtClean="0"/>
              <a:t> </a:t>
            </a:r>
            <a:endParaRPr lang="en-US" altLang="en-US" sz="1000" b="1" dirty="0"/>
          </a:p>
        </p:txBody>
      </p:sp>
      <p:sp>
        <p:nvSpPr>
          <p:cNvPr id="16391" name="Text Box 7"/>
          <p:cNvSpPr txBox="1">
            <a:spLocks noChangeArrowheads="1"/>
          </p:cNvSpPr>
          <p:nvPr/>
        </p:nvSpPr>
        <p:spPr bwMode="auto">
          <a:xfrm>
            <a:off x="0" y="457200"/>
            <a:ext cx="80772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1400" b="1" i="1" dirty="0" smtClean="0">
                <a:latin typeface="Arial" charset="0"/>
                <a:cs typeface="Arial" charset="0"/>
              </a:rPr>
              <a:t>MS </a:t>
            </a:r>
            <a:r>
              <a:rPr lang="en-US" sz="1400" b="1" i="1" dirty="0">
                <a:latin typeface="Arial" charset="0"/>
                <a:cs typeface="Arial" charset="0"/>
              </a:rPr>
              <a:t>102, Lesson </a:t>
            </a:r>
            <a:r>
              <a:rPr lang="en-US" sz="1400" b="1" i="1" dirty="0" smtClean="0">
                <a:latin typeface="Arial" charset="0"/>
                <a:cs typeface="Arial" charset="0"/>
              </a:rPr>
              <a:t>02: Introduction to Battle Drills</a:t>
            </a:r>
            <a:endParaRPr lang="en-US" sz="1400" b="1" i="1" dirty="0">
              <a:latin typeface="Arial" charset="0"/>
              <a:cs typeface="Arial" charset="0"/>
            </a:endParaRPr>
          </a:p>
        </p:txBody>
      </p:sp>
      <p:sp>
        <p:nvSpPr>
          <p:cNvPr id="16392" name="Text Box 8"/>
          <p:cNvSpPr txBox="1">
            <a:spLocks noChangeArrowheads="1"/>
          </p:cNvSpPr>
          <p:nvPr/>
        </p:nvSpPr>
        <p:spPr bwMode="auto">
          <a:xfrm>
            <a:off x="0" y="6611938"/>
            <a:ext cx="216758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000" dirty="0">
                <a:solidFill>
                  <a:srgbClr val="000000"/>
                </a:solidFill>
                <a:latin typeface="Arial" charset="0"/>
                <a:cs typeface="Arial" charset="0"/>
              </a:rPr>
              <a:t>Revision Date: </a:t>
            </a:r>
            <a:r>
              <a:rPr lang="en-US" sz="10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30 September 2019</a:t>
            </a:r>
            <a:endParaRPr lang="en-US" sz="1000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2"/>
          </a:solidFill>
          <a:latin typeface="Arial" charset="0"/>
          <a:cs typeface="Arial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0000"/>
        <a:buFont typeface="Wingdings" panose="05000000000000000000" pitchFamily="2" charset="2"/>
        <a:buChar char="o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n"/>
        <a:defRPr sz="2800">
          <a:solidFill>
            <a:srgbClr val="000000"/>
          </a:solidFill>
          <a:latin typeface="+mn-lt"/>
          <a:cs typeface="+mn-cs"/>
        </a:defRPr>
      </a:lvl2pPr>
      <a:lvl3pPr marL="1377950" indent="-468313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o"/>
        <a:defRPr sz="2400">
          <a:solidFill>
            <a:srgbClr val="000000"/>
          </a:solidFill>
          <a:latin typeface="+mn-lt"/>
          <a:cs typeface="+mn-cs"/>
        </a:defRPr>
      </a:lvl3pPr>
      <a:lvl4pPr marL="1827213" indent="-4381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n"/>
        <a:defRPr sz="2000">
          <a:solidFill>
            <a:srgbClr val="000000"/>
          </a:solidFill>
          <a:latin typeface="+mn-lt"/>
          <a:cs typeface="+mn-cs"/>
        </a:defRPr>
      </a:lvl4pPr>
      <a:lvl5pPr marL="2297113" indent="-46831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o"/>
        <a:defRPr sz="2000">
          <a:solidFill>
            <a:srgbClr val="000000"/>
          </a:solidFill>
          <a:latin typeface="+mn-lt"/>
          <a:cs typeface="+mn-cs"/>
        </a:defRPr>
      </a:lvl5pPr>
      <a:lvl6pPr marL="2754313" indent="-468313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sz="2000">
          <a:solidFill>
            <a:schemeClr val="bg2"/>
          </a:solidFill>
          <a:latin typeface="+mn-lt"/>
          <a:cs typeface="+mn-cs"/>
        </a:defRPr>
      </a:lvl6pPr>
      <a:lvl7pPr marL="3211513" indent="-468313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sz="2000">
          <a:solidFill>
            <a:schemeClr val="bg2"/>
          </a:solidFill>
          <a:latin typeface="+mn-lt"/>
          <a:cs typeface="+mn-cs"/>
        </a:defRPr>
      </a:lvl7pPr>
      <a:lvl8pPr marL="3668713" indent="-468313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sz="2000">
          <a:solidFill>
            <a:schemeClr val="bg2"/>
          </a:solidFill>
          <a:latin typeface="+mn-lt"/>
          <a:cs typeface="+mn-cs"/>
        </a:defRPr>
      </a:lvl8pPr>
      <a:lvl9pPr marL="4125913" indent="-468313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sz="2000">
          <a:solidFill>
            <a:schemeClr val="bg2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altura.com/tiny/sylm8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838200"/>
            <a:ext cx="8763000" cy="533400"/>
          </a:xfrm>
        </p:spPr>
        <p:txBody>
          <a:bodyPr/>
          <a:lstStyle/>
          <a:p>
            <a:r>
              <a:rPr lang="en-US" altLang="en-US" dirty="0"/>
              <a:t>Introduction to Battle Drills</a:t>
            </a:r>
            <a:endParaRPr lang="en-US" alt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175" y="1499124"/>
            <a:ext cx="5962650" cy="39814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0" y="762000"/>
            <a:ext cx="8763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>
              <a:defRPr/>
            </a:pPr>
            <a:r>
              <a:rPr lang="en-US" sz="3600" b="1" kern="0" dirty="0" smtClean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React to Indirect Fire</a:t>
            </a:r>
            <a:endParaRPr lang="en-US" sz="3600" b="1" kern="0" dirty="0">
              <a:solidFill>
                <a:srgbClr val="00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600" y="1676400"/>
            <a:ext cx="17764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0000"/>
                </a:solidFill>
              </a:rPr>
              <a:t>Key Steps:</a:t>
            </a:r>
            <a:endParaRPr lang="en-US" sz="2400" b="1" dirty="0">
              <a:solidFill>
                <a:srgbClr val="000000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228600" y="2133600"/>
            <a:ext cx="8305800" cy="4126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itchFamily="2" charset="2"/>
              <a:buChar char="o"/>
              <a:defRPr sz="3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bg2"/>
                </a:solidFill>
                <a:latin typeface="+mn-lt"/>
                <a:cs typeface="+mn-cs"/>
              </a:defRPr>
            </a:lvl2pPr>
            <a:lvl3pPr marL="1377950" indent="-4683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o"/>
              <a:defRPr sz="2400">
                <a:solidFill>
                  <a:schemeClr val="bg2"/>
                </a:solidFill>
                <a:latin typeface="+mn-lt"/>
                <a:cs typeface="+mn-cs"/>
              </a:defRPr>
            </a:lvl3pPr>
            <a:lvl4pPr marL="1827213" indent="-4381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n"/>
              <a:defRPr sz="2000">
                <a:solidFill>
                  <a:schemeClr val="bg2"/>
                </a:solidFill>
                <a:latin typeface="+mn-lt"/>
                <a:cs typeface="+mn-cs"/>
              </a:defRPr>
            </a:lvl4pPr>
            <a:lvl5pPr marL="2297113" indent="-4683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chemeClr val="bg2"/>
                </a:solidFill>
                <a:latin typeface="+mn-lt"/>
                <a:cs typeface="+mn-cs"/>
              </a:defRPr>
            </a:lvl5pPr>
            <a:lvl6pPr marL="2754313" indent="-4683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chemeClr val="bg2"/>
                </a:solidFill>
                <a:latin typeface="+mn-lt"/>
                <a:cs typeface="+mn-cs"/>
              </a:defRPr>
            </a:lvl6pPr>
            <a:lvl7pPr marL="3211513" indent="-4683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chemeClr val="bg2"/>
                </a:solidFill>
                <a:latin typeface="+mn-lt"/>
                <a:cs typeface="+mn-cs"/>
              </a:defRPr>
            </a:lvl7pPr>
            <a:lvl8pPr marL="3668713" indent="-4683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chemeClr val="bg2"/>
                </a:solidFill>
                <a:latin typeface="+mn-lt"/>
                <a:cs typeface="+mn-cs"/>
              </a:defRPr>
            </a:lvl8pPr>
            <a:lvl9pPr marL="4125913" indent="-4683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chemeClr val="bg2"/>
                </a:solidFill>
                <a:latin typeface="+mn-lt"/>
                <a:cs typeface="+mn-cs"/>
              </a:defRPr>
            </a:lvl9pPr>
          </a:lstStyle>
          <a:p>
            <a:pPr>
              <a:buClrTx/>
              <a:buSzPct val="100000"/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Begins when any squad member alerts “INCOMING” or a round impacts</a:t>
            </a:r>
          </a:p>
          <a:p>
            <a:pPr>
              <a:buClrTx/>
              <a:buSzPct val="100000"/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Soldiers immediately seek the best available cover</a:t>
            </a:r>
          </a:p>
          <a:p>
            <a:pPr>
              <a:buClrTx/>
              <a:buSzPct val="100000"/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Units move to designated rally points after the impacts</a:t>
            </a:r>
          </a:p>
          <a:p>
            <a:pPr>
              <a:buClrTx/>
              <a:buSzPct val="100000"/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Unit Leaders report the contact to higher headquarters</a:t>
            </a:r>
          </a:p>
        </p:txBody>
      </p:sp>
    </p:spTree>
    <p:extLst>
      <p:ext uri="{BB962C8B-B14F-4D97-AF65-F5344CB8AC3E}">
        <p14:creationId xmlns:p14="http://schemas.microsoft.com/office/powerpoint/2010/main" val="1985984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0" y="762000"/>
            <a:ext cx="8763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>
              <a:defRPr/>
            </a:pPr>
            <a:r>
              <a:rPr lang="en-US" sz="3600" b="1" kern="0" dirty="0" smtClean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Practical Exercise</a:t>
            </a:r>
            <a:endParaRPr lang="en-US" sz="3600" b="1" kern="0" dirty="0">
              <a:solidFill>
                <a:srgbClr val="00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600" y="1588532"/>
            <a:ext cx="20473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0000"/>
                </a:solidFill>
              </a:rPr>
              <a:t>Instructions:</a:t>
            </a:r>
            <a:endParaRPr lang="en-US" sz="2400" b="1" dirty="0">
              <a:solidFill>
                <a:srgbClr val="000000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228600" y="2045732"/>
            <a:ext cx="8305800" cy="4126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itchFamily="2" charset="2"/>
              <a:buChar char="o"/>
              <a:defRPr sz="3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bg2"/>
                </a:solidFill>
                <a:latin typeface="+mn-lt"/>
                <a:cs typeface="+mn-cs"/>
              </a:defRPr>
            </a:lvl2pPr>
            <a:lvl3pPr marL="1377950" indent="-4683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o"/>
              <a:defRPr sz="2400">
                <a:solidFill>
                  <a:schemeClr val="bg2"/>
                </a:solidFill>
                <a:latin typeface="+mn-lt"/>
                <a:cs typeface="+mn-cs"/>
              </a:defRPr>
            </a:lvl3pPr>
            <a:lvl4pPr marL="1827213" indent="-4381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n"/>
              <a:defRPr sz="2000">
                <a:solidFill>
                  <a:schemeClr val="bg2"/>
                </a:solidFill>
                <a:latin typeface="+mn-lt"/>
                <a:cs typeface="+mn-cs"/>
              </a:defRPr>
            </a:lvl4pPr>
            <a:lvl5pPr marL="2297113" indent="-4683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chemeClr val="bg2"/>
                </a:solidFill>
                <a:latin typeface="+mn-lt"/>
                <a:cs typeface="+mn-cs"/>
              </a:defRPr>
            </a:lvl5pPr>
            <a:lvl6pPr marL="2754313" indent="-4683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chemeClr val="bg2"/>
                </a:solidFill>
                <a:latin typeface="+mn-lt"/>
                <a:cs typeface="+mn-cs"/>
              </a:defRPr>
            </a:lvl6pPr>
            <a:lvl7pPr marL="3211513" indent="-4683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chemeClr val="bg2"/>
                </a:solidFill>
                <a:latin typeface="+mn-lt"/>
                <a:cs typeface="+mn-cs"/>
              </a:defRPr>
            </a:lvl7pPr>
            <a:lvl8pPr marL="3668713" indent="-4683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chemeClr val="bg2"/>
                </a:solidFill>
                <a:latin typeface="+mn-lt"/>
                <a:cs typeface="+mn-cs"/>
              </a:defRPr>
            </a:lvl8pPr>
            <a:lvl9pPr marL="4125913" indent="-4683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chemeClr val="bg2"/>
                </a:solidFill>
                <a:latin typeface="+mn-lt"/>
                <a:cs typeface="+mn-cs"/>
              </a:defRPr>
            </a:lvl9pPr>
          </a:lstStyle>
          <a:p>
            <a:pPr lvl="0">
              <a:buClrTx/>
              <a:buSzPct val="100000"/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000000"/>
                </a:solidFill>
              </a:rPr>
              <a:t>Count off by fours, </a:t>
            </a:r>
            <a:r>
              <a:rPr lang="en-US" sz="2400" dirty="0" smtClean="0">
                <a:solidFill>
                  <a:srgbClr val="000000"/>
                </a:solidFill>
              </a:rPr>
              <a:t>and divide </a:t>
            </a:r>
            <a:r>
              <a:rPr lang="en-US" sz="2400" dirty="0">
                <a:solidFill>
                  <a:srgbClr val="000000"/>
                </a:solidFill>
              </a:rPr>
              <a:t>into four equal groups; each stand next to a whiteboard or butcher block paper</a:t>
            </a:r>
          </a:p>
          <a:p>
            <a:pPr lvl="0">
              <a:buClrTx/>
              <a:buSzPct val="100000"/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000000"/>
                </a:solidFill>
              </a:rPr>
              <a:t>Select a group </a:t>
            </a:r>
            <a:r>
              <a:rPr lang="en-US" sz="2400" dirty="0" smtClean="0">
                <a:solidFill>
                  <a:srgbClr val="000000"/>
                </a:solidFill>
              </a:rPr>
              <a:t>Leader, one per </a:t>
            </a:r>
            <a:r>
              <a:rPr lang="en-US" sz="2400" dirty="0">
                <a:solidFill>
                  <a:srgbClr val="000000"/>
                </a:solidFill>
              </a:rPr>
              <a:t>group</a:t>
            </a:r>
          </a:p>
          <a:p>
            <a:pPr lvl="0">
              <a:buClrTx/>
              <a:buSzPct val="100000"/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000000"/>
                </a:solidFill>
              </a:rPr>
              <a:t>Fall into assigned Battle Drills by your numbered group (</a:t>
            </a:r>
            <a:r>
              <a:rPr lang="en-US" sz="2400" dirty="0" smtClean="0">
                <a:solidFill>
                  <a:srgbClr val="000000"/>
                </a:solidFill>
              </a:rPr>
              <a:t>1’s = </a:t>
            </a:r>
            <a:r>
              <a:rPr lang="en-US" sz="2400" dirty="0">
                <a:solidFill>
                  <a:srgbClr val="000000"/>
                </a:solidFill>
              </a:rPr>
              <a:t>Establish Security at the Halt; </a:t>
            </a:r>
            <a:r>
              <a:rPr lang="en-US" sz="2400" dirty="0" smtClean="0">
                <a:solidFill>
                  <a:srgbClr val="000000"/>
                </a:solidFill>
              </a:rPr>
              <a:t>2’s = React </a:t>
            </a:r>
            <a:r>
              <a:rPr lang="en-US" sz="2400" dirty="0">
                <a:solidFill>
                  <a:srgbClr val="000000"/>
                </a:solidFill>
              </a:rPr>
              <a:t>to Contact; </a:t>
            </a:r>
            <a:r>
              <a:rPr lang="en-US" sz="2400" dirty="0" smtClean="0">
                <a:solidFill>
                  <a:srgbClr val="000000"/>
                </a:solidFill>
              </a:rPr>
              <a:t>3’s = React </a:t>
            </a:r>
            <a:r>
              <a:rPr lang="en-US" sz="2400" dirty="0">
                <a:solidFill>
                  <a:srgbClr val="000000"/>
                </a:solidFill>
              </a:rPr>
              <a:t>to Ambush (Near); </a:t>
            </a:r>
            <a:r>
              <a:rPr lang="en-US" sz="2400" dirty="0" smtClean="0">
                <a:solidFill>
                  <a:srgbClr val="000000"/>
                </a:solidFill>
              </a:rPr>
              <a:t>4’s = React </a:t>
            </a:r>
            <a:r>
              <a:rPr lang="en-US" sz="2400" dirty="0">
                <a:solidFill>
                  <a:srgbClr val="000000"/>
                </a:solidFill>
              </a:rPr>
              <a:t>to Indirect Fire) </a:t>
            </a:r>
          </a:p>
          <a:p>
            <a:pPr lvl="0">
              <a:buClrTx/>
              <a:buSzPct val="100000"/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000000"/>
                </a:solidFill>
              </a:rPr>
              <a:t>Each group has five (5) minutes to recall and annotate the major steps (in order) of your assigned Battle </a:t>
            </a:r>
            <a:r>
              <a:rPr lang="en-US" sz="2400" dirty="0" smtClean="0">
                <a:solidFill>
                  <a:srgbClr val="000000"/>
                </a:solidFill>
              </a:rPr>
              <a:t>Drill</a:t>
            </a:r>
            <a:endParaRPr lang="en-US" sz="2400" dirty="0">
              <a:solidFill>
                <a:srgbClr val="000000"/>
              </a:solidFill>
            </a:endParaRPr>
          </a:p>
          <a:p>
            <a:pPr lvl="0">
              <a:buClrTx/>
              <a:buSzPct val="100000"/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000000"/>
                </a:solidFill>
              </a:rPr>
              <a:t>Be prepared to discuss the steps, and take comments from other groups</a:t>
            </a:r>
          </a:p>
        </p:txBody>
      </p:sp>
    </p:spTree>
    <p:extLst>
      <p:ext uri="{BB962C8B-B14F-4D97-AF65-F5344CB8AC3E}">
        <p14:creationId xmlns:p14="http://schemas.microsoft.com/office/powerpoint/2010/main" val="3059953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52669"/>
            <a:ext cx="8763000" cy="609600"/>
          </a:xfrm>
        </p:spPr>
        <p:txBody>
          <a:bodyPr/>
          <a:lstStyle/>
          <a:p>
            <a:pPr algn="ctr" eaLnBrk="1" hangingPunct="1"/>
            <a:r>
              <a:rPr lang="en-US" altLang="en-US" dirty="0" smtClean="0"/>
              <a:t>Closing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8763000" cy="4876800"/>
          </a:xfrm>
        </p:spPr>
        <p:txBody>
          <a:bodyPr>
            <a:normAutofit lnSpcReduction="10000"/>
          </a:bodyPr>
          <a:lstStyle/>
          <a:p>
            <a:pPr marL="0" lvl="0" indent="0" eaLnBrk="1" hangingPunct="1">
              <a:buClr>
                <a:srgbClr val="000000"/>
              </a:buClr>
              <a:buSzTx/>
              <a:buNone/>
            </a:pPr>
            <a:r>
              <a:rPr lang="en-US" altLang="en-US" sz="2400" b="1" dirty="0"/>
              <a:t>Review Learning Objectives:</a:t>
            </a:r>
          </a:p>
          <a:p>
            <a:pPr marL="461963" lvl="1">
              <a:buClr>
                <a:srgbClr val="000000"/>
              </a:buClr>
              <a:buSzTx/>
              <a:buFont typeface="Wingdings" panose="05000000000000000000" pitchFamily="2" charset="2"/>
              <a:buChar char="q"/>
            </a:pPr>
            <a:r>
              <a:rPr lang="en-US" altLang="en-US" sz="2400" dirty="0"/>
              <a:t>Explain the purpose and characteristics of Battle Drills</a:t>
            </a:r>
          </a:p>
          <a:p>
            <a:pPr marL="461963" lvl="1">
              <a:buClr>
                <a:srgbClr val="000000"/>
              </a:buClr>
              <a:buSzTx/>
              <a:buFont typeface="Wingdings" panose="05000000000000000000" pitchFamily="2" charset="2"/>
              <a:buChar char="q"/>
            </a:pPr>
            <a:r>
              <a:rPr lang="en-US" altLang="en-US" sz="2400" dirty="0"/>
              <a:t>Identify </a:t>
            </a:r>
            <a:r>
              <a:rPr lang="en-US" altLang="en-US" sz="2400" dirty="0" smtClean="0"/>
              <a:t>four main Battle </a:t>
            </a:r>
            <a:r>
              <a:rPr lang="en-US" altLang="en-US" sz="2400" dirty="0"/>
              <a:t>Drills</a:t>
            </a:r>
          </a:p>
          <a:p>
            <a:pPr marL="461963" lvl="1">
              <a:buClr>
                <a:srgbClr val="000000"/>
              </a:buClr>
              <a:buSzTx/>
              <a:buFont typeface="Wingdings" panose="05000000000000000000" pitchFamily="2" charset="2"/>
              <a:buChar char="q"/>
            </a:pPr>
            <a:r>
              <a:rPr lang="en-US" altLang="en-US" sz="2400" dirty="0"/>
              <a:t>Explain the individual’s role within selected Battle Drills</a:t>
            </a:r>
          </a:p>
          <a:p>
            <a:pPr marL="25400" lvl="1" indent="0">
              <a:spcBef>
                <a:spcPts val="0"/>
              </a:spcBef>
              <a:buClr>
                <a:srgbClr val="000000"/>
              </a:buClr>
              <a:buSzTx/>
              <a:buNone/>
            </a:pPr>
            <a:endParaRPr lang="en-US" altLang="en-US" sz="2400" b="1" dirty="0"/>
          </a:p>
          <a:p>
            <a:pPr marL="25400" lvl="1" indent="0">
              <a:spcBef>
                <a:spcPts val="0"/>
              </a:spcBef>
              <a:buClr>
                <a:srgbClr val="000000"/>
              </a:buClr>
              <a:buSzTx/>
              <a:buNone/>
            </a:pPr>
            <a:r>
              <a:rPr lang="en-US" altLang="en-US" sz="2400" b="1" dirty="0" smtClean="0"/>
              <a:t>Questions:</a:t>
            </a:r>
            <a:endParaRPr lang="en-US" altLang="en-US" sz="2400" b="1" dirty="0"/>
          </a:p>
          <a:p>
            <a:pPr marL="471487" lvl="1" indent="0" eaLnBrk="1" hangingPunct="1">
              <a:spcBef>
                <a:spcPts val="0"/>
              </a:spcBef>
              <a:buClr>
                <a:srgbClr val="000000"/>
              </a:buClr>
              <a:buSzTx/>
              <a:buNone/>
            </a:pPr>
            <a:endParaRPr lang="en-US" altLang="en-US" sz="2400" dirty="0"/>
          </a:p>
          <a:p>
            <a:pPr marL="0" lvl="0" indent="0" eaLnBrk="1" hangingPunct="1">
              <a:spcBef>
                <a:spcPts val="0"/>
              </a:spcBef>
              <a:buClr>
                <a:srgbClr val="000000"/>
              </a:buClr>
              <a:buSzTx/>
              <a:buNone/>
            </a:pPr>
            <a:r>
              <a:rPr lang="en-US" altLang="en-US" sz="2400" b="1" dirty="0"/>
              <a:t>Next Lesson</a:t>
            </a:r>
            <a:r>
              <a:rPr lang="en-US" altLang="en-US" sz="2400" b="1" dirty="0" smtClean="0"/>
              <a:t>:</a:t>
            </a:r>
          </a:p>
          <a:p>
            <a:pPr marL="0" lvl="0" indent="0" eaLnBrk="1" hangingPunct="1">
              <a:spcBef>
                <a:spcPts val="0"/>
              </a:spcBef>
              <a:buClr>
                <a:srgbClr val="000000"/>
              </a:buClr>
              <a:buSzTx/>
              <a:buNone/>
            </a:pPr>
            <a:endParaRPr lang="en-US" altLang="en-US" sz="2400" b="1" dirty="0"/>
          </a:p>
          <a:p>
            <a:pPr marL="0" lvl="1" indent="0">
              <a:spcBef>
                <a:spcPts val="0"/>
              </a:spcBef>
              <a:buClr>
                <a:srgbClr val="000000"/>
              </a:buClr>
              <a:buSzTx/>
              <a:buNone/>
            </a:pPr>
            <a:r>
              <a:rPr lang="en-US" altLang="en-US" sz="2400" b="1" dirty="0" smtClean="0"/>
              <a:t>CADET POST-CLASS ASSIGNMENT:</a:t>
            </a:r>
            <a:endParaRPr lang="en-US" altLang="en-US" sz="2400" b="1" dirty="0"/>
          </a:p>
          <a:p>
            <a:pPr marL="461963" lvl="1">
              <a:buClr>
                <a:srgbClr val="000000"/>
              </a:buClr>
              <a:buSzTx/>
              <a:buFont typeface="Wingdings" panose="05000000000000000000" pitchFamily="2" charset="2"/>
              <a:buChar char="q"/>
            </a:pPr>
            <a:r>
              <a:rPr lang="en-US" altLang="en-US" sz="2400" dirty="0" smtClean="0"/>
              <a:t>Complete </a:t>
            </a:r>
            <a:r>
              <a:rPr lang="en-US" altLang="en-US" sz="2400" dirty="0"/>
              <a:t>writing program journal assignment (one paragraph); turn in next class</a:t>
            </a:r>
          </a:p>
          <a:p>
            <a:pPr marL="461963" lvl="1">
              <a:buClr>
                <a:srgbClr val="000000"/>
              </a:buClr>
              <a:buSzTx/>
              <a:buFont typeface="Wingdings" panose="05000000000000000000" pitchFamily="2" charset="2"/>
              <a:buChar char="q"/>
            </a:pPr>
            <a:r>
              <a:rPr lang="en-US" altLang="en-US" sz="2400" dirty="0" smtClean="0"/>
              <a:t>Complete </a:t>
            </a:r>
            <a:r>
              <a:rPr lang="en-US" altLang="en-US" sz="2400" dirty="0"/>
              <a:t>any Student Reading assignments, if </a:t>
            </a:r>
            <a:r>
              <a:rPr lang="en-US" altLang="en-US" sz="2400" dirty="0" smtClean="0"/>
              <a:t>required</a:t>
            </a:r>
            <a:endParaRPr lang="en-US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0" y="762000"/>
            <a:ext cx="8763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>
              <a:defRPr/>
            </a:pPr>
            <a:r>
              <a:rPr lang="en-US" sz="3600" b="1" kern="0" dirty="0" smtClean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Why do we Drill?</a:t>
            </a:r>
            <a:endParaRPr lang="en-US" sz="3600" b="1" kern="0" dirty="0">
              <a:solidFill>
                <a:srgbClr val="000000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23200" t="20312" r="55600" b="60938"/>
          <a:stretch/>
        </p:blipFill>
        <p:spPr>
          <a:xfrm>
            <a:off x="342900" y="1828800"/>
            <a:ext cx="8077200" cy="41148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581400" y="5955268"/>
            <a:ext cx="1981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‘Why do we Drill?’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228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0" y="762000"/>
            <a:ext cx="8763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>
              <a:defRPr/>
            </a:pPr>
            <a:r>
              <a:rPr lang="en-US" sz="3600" b="1" kern="0" dirty="0" smtClean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Learning Objectives</a:t>
            </a:r>
            <a:endParaRPr lang="en-US" sz="3600" b="1" kern="0" dirty="0">
              <a:solidFill>
                <a:srgbClr val="00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0" y="2052697"/>
            <a:ext cx="8763000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685800" indent="-685800" eaLnBrk="1" hangingPunct="1">
              <a:buFont typeface="Wingdings" panose="05000000000000000000" pitchFamily="2" charset="2"/>
              <a:buChar char="q"/>
            </a:pPr>
            <a:r>
              <a:rPr lang="en-US" altLang="en-US" sz="3200" dirty="0">
                <a:solidFill>
                  <a:srgbClr val="000000"/>
                </a:solidFill>
                <a:latin typeface="+mn-lt"/>
                <a:cs typeface="Times New Roman" panose="02020603050405020304" pitchFamily="18" charset="0"/>
              </a:rPr>
              <a:t>Explain the purpose and characteristics of Battle Drills</a:t>
            </a:r>
          </a:p>
          <a:p>
            <a:pPr marL="685800" indent="-685800" eaLnBrk="1" hangingPunct="1">
              <a:buFont typeface="Wingdings" panose="05000000000000000000" pitchFamily="2" charset="2"/>
              <a:buChar char="q"/>
            </a:pPr>
            <a:r>
              <a:rPr lang="en-US" altLang="en-US" sz="3200" dirty="0">
                <a:solidFill>
                  <a:srgbClr val="000000"/>
                </a:solidFill>
                <a:latin typeface="+mn-lt"/>
                <a:cs typeface="Times New Roman" panose="02020603050405020304" pitchFamily="18" charset="0"/>
              </a:rPr>
              <a:t>Identify </a:t>
            </a:r>
            <a:r>
              <a:rPr lang="en-US" altLang="en-US" sz="3200" dirty="0" smtClean="0">
                <a:solidFill>
                  <a:srgbClr val="000000"/>
                </a:solidFill>
                <a:latin typeface="+mn-lt"/>
                <a:cs typeface="Times New Roman" panose="02020603050405020304" pitchFamily="18" charset="0"/>
              </a:rPr>
              <a:t>four main </a:t>
            </a:r>
            <a:r>
              <a:rPr lang="en-US" altLang="en-US" sz="3200" dirty="0">
                <a:solidFill>
                  <a:srgbClr val="000000"/>
                </a:solidFill>
                <a:latin typeface="+mn-lt"/>
                <a:cs typeface="Times New Roman" panose="02020603050405020304" pitchFamily="18" charset="0"/>
              </a:rPr>
              <a:t>Battle Drills</a:t>
            </a:r>
          </a:p>
          <a:p>
            <a:pPr marL="685800" indent="-685800" eaLnBrk="1" hangingPunct="1">
              <a:buFont typeface="Wingdings" panose="05000000000000000000" pitchFamily="2" charset="2"/>
              <a:buChar char="q"/>
            </a:pPr>
            <a:r>
              <a:rPr lang="en-US" altLang="en-US" sz="3200" dirty="0">
                <a:solidFill>
                  <a:srgbClr val="000000"/>
                </a:solidFill>
                <a:latin typeface="+mn-lt"/>
                <a:cs typeface="Times New Roman" panose="02020603050405020304" pitchFamily="18" charset="0"/>
              </a:rPr>
              <a:t>Explain the individual’s role within selected Battle Drills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0" y="762000"/>
            <a:ext cx="8763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>
              <a:defRPr/>
            </a:pPr>
            <a:r>
              <a:rPr lang="en-US" sz="3600" b="1" kern="0" dirty="0" smtClean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Purpose </a:t>
            </a:r>
            <a:r>
              <a:rPr lang="en-US" sz="3600" b="1" kern="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of Battle Drills</a:t>
            </a:r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0" y="2052697"/>
            <a:ext cx="8763000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685800" indent="-685800" eaLnBrk="1" hangingPunct="1">
              <a:buFont typeface="Wingdings" panose="05000000000000000000" pitchFamily="2" charset="2"/>
              <a:buChar char="q"/>
            </a:pPr>
            <a:r>
              <a:rPr lang="en-US" altLang="en-US" sz="3200" dirty="0" smtClean="0">
                <a:solidFill>
                  <a:srgbClr val="000000"/>
                </a:solidFill>
                <a:latin typeface="+mn-lt"/>
                <a:cs typeface="Times New Roman" panose="02020603050405020304" pitchFamily="18" charset="0"/>
              </a:rPr>
              <a:t>Group </a:t>
            </a:r>
            <a:r>
              <a:rPr lang="en-US" altLang="en-US" sz="3200" dirty="0">
                <a:solidFill>
                  <a:srgbClr val="000000"/>
                </a:solidFill>
                <a:latin typeface="+mn-lt"/>
                <a:cs typeface="Times New Roman" panose="02020603050405020304" pitchFamily="18" charset="0"/>
              </a:rPr>
              <a:t>skills designed to </a:t>
            </a:r>
            <a:r>
              <a:rPr lang="en-US" altLang="en-US" sz="3200" dirty="0" smtClean="0">
                <a:solidFill>
                  <a:srgbClr val="000000"/>
                </a:solidFill>
                <a:latin typeface="+mn-lt"/>
                <a:cs typeface="Times New Roman" panose="02020603050405020304" pitchFamily="18" charset="0"/>
              </a:rPr>
              <a:t>train </a:t>
            </a:r>
            <a:r>
              <a:rPr lang="en-US" altLang="en-US" sz="3200" dirty="0">
                <a:solidFill>
                  <a:srgbClr val="000000"/>
                </a:solidFill>
                <a:latin typeface="+mn-lt"/>
                <a:cs typeface="Times New Roman" panose="02020603050405020304" pitchFamily="18" charset="0"/>
              </a:rPr>
              <a:t>a unit to react and survive in common combat </a:t>
            </a:r>
            <a:r>
              <a:rPr lang="en-US" altLang="en-US" sz="3200" dirty="0" smtClean="0">
                <a:solidFill>
                  <a:srgbClr val="000000"/>
                </a:solidFill>
                <a:latin typeface="+mn-lt"/>
                <a:cs typeface="Times New Roman" panose="02020603050405020304" pitchFamily="18" charset="0"/>
              </a:rPr>
              <a:t>situations</a:t>
            </a:r>
          </a:p>
          <a:p>
            <a:pPr marL="685800" indent="-685800" eaLnBrk="1" hangingPunct="1">
              <a:buFont typeface="Wingdings" panose="05000000000000000000" pitchFamily="2" charset="2"/>
              <a:buChar char="q"/>
            </a:pPr>
            <a:r>
              <a:rPr lang="en-US" sz="3200" dirty="0" smtClean="0">
                <a:solidFill>
                  <a:srgbClr val="000000"/>
                </a:solidFill>
              </a:rPr>
              <a:t>Designed </a:t>
            </a:r>
            <a:r>
              <a:rPr lang="en-US" sz="3200" dirty="0">
                <a:solidFill>
                  <a:srgbClr val="000000"/>
                </a:solidFill>
              </a:rPr>
              <a:t>for rapid reaction situations without the application of a deliberate decision-making process.</a:t>
            </a:r>
          </a:p>
          <a:p>
            <a:pPr marL="685800" indent="-685800" eaLnBrk="1" hangingPunct="1">
              <a:buFont typeface="Wingdings" panose="05000000000000000000" pitchFamily="2" charset="2"/>
              <a:buChar char="q"/>
            </a:pPr>
            <a:endParaRPr lang="en-US" altLang="en-US" sz="3200" dirty="0">
              <a:solidFill>
                <a:srgbClr val="000000"/>
              </a:solidFill>
              <a:latin typeface="+mn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4719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0" y="762000"/>
            <a:ext cx="8763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>
              <a:defRPr/>
            </a:pPr>
            <a:r>
              <a:rPr lang="en-US" sz="3600" b="1" kern="0" dirty="0" smtClean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Characteristics </a:t>
            </a:r>
            <a:r>
              <a:rPr lang="en-US" sz="3600" b="1" kern="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of Battle Drills</a:t>
            </a:r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0" y="1600200"/>
            <a:ext cx="8763000" cy="4401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685800" indent="-685800" eaLnBrk="1" hangingPunct="1">
              <a:buFont typeface="Wingdings" panose="05000000000000000000" pitchFamily="2" charset="2"/>
              <a:buChar char="q"/>
            </a:pPr>
            <a:r>
              <a:rPr lang="en-US" altLang="en-US" sz="2800" dirty="0" smtClean="0">
                <a:solidFill>
                  <a:srgbClr val="000000"/>
                </a:solidFill>
                <a:latin typeface="+mn-lt"/>
                <a:cs typeface="Times New Roman" panose="02020603050405020304" pitchFamily="18" charset="0"/>
              </a:rPr>
              <a:t>Standardized </a:t>
            </a:r>
            <a:r>
              <a:rPr lang="en-US" altLang="en-US" sz="2800" dirty="0">
                <a:solidFill>
                  <a:srgbClr val="000000"/>
                </a:solidFill>
                <a:latin typeface="+mn-lt"/>
                <a:cs typeface="Times New Roman" panose="02020603050405020304" pitchFamily="18" charset="0"/>
              </a:rPr>
              <a:t>collective actions made in response to common battle </a:t>
            </a:r>
            <a:r>
              <a:rPr lang="en-US" altLang="en-US" sz="2800" dirty="0" smtClean="0">
                <a:solidFill>
                  <a:srgbClr val="000000"/>
                </a:solidFill>
                <a:latin typeface="+mn-lt"/>
                <a:cs typeface="Times New Roman" panose="02020603050405020304" pitchFamily="18" charset="0"/>
              </a:rPr>
              <a:t>occurrences</a:t>
            </a:r>
          </a:p>
          <a:p>
            <a:pPr marL="685800" indent="-685800" eaLnBrk="1" hangingPunct="1">
              <a:buFont typeface="Wingdings" panose="05000000000000000000" pitchFamily="2" charset="2"/>
              <a:buChar char="q"/>
            </a:pPr>
            <a:r>
              <a:rPr lang="en-US" altLang="en-US" sz="2800" dirty="0" smtClean="0">
                <a:solidFill>
                  <a:srgbClr val="000000"/>
                </a:solidFill>
                <a:latin typeface="+mn-lt"/>
                <a:cs typeface="Times New Roman" panose="02020603050405020304" pitchFamily="18" charset="0"/>
              </a:rPr>
              <a:t>Initiated </a:t>
            </a:r>
            <a:r>
              <a:rPr lang="en-US" altLang="en-US" sz="2800" dirty="0">
                <a:solidFill>
                  <a:srgbClr val="000000"/>
                </a:solidFill>
                <a:latin typeface="+mn-lt"/>
                <a:cs typeface="Times New Roman" panose="02020603050405020304" pitchFamily="18" charset="0"/>
              </a:rPr>
              <a:t>on a </a:t>
            </a:r>
            <a:r>
              <a:rPr lang="en-US" altLang="en-US" sz="2800" dirty="0" smtClean="0">
                <a:solidFill>
                  <a:srgbClr val="000000"/>
                </a:solidFill>
                <a:latin typeface="+mn-lt"/>
                <a:cs typeface="Times New Roman" panose="02020603050405020304" pitchFamily="18" charset="0"/>
              </a:rPr>
              <a:t>cue</a:t>
            </a:r>
          </a:p>
          <a:p>
            <a:pPr marL="685800" indent="-685800" eaLnBrk="1" hangingPunct="1">
              <a:buFont typeface="Wingdings" panose="05000000000000000000" pitchFamily="2" charset="2"/>
              <a:buChar char="q"/>
            </a:pPr>
            <a:r>
              <a:rPr lang="en-US" altLang="en-US" sz="2800" dirty="0" smtClean="0">
                <a:solidFill>
                  <a:srgbClr val="000000"/>
                </a:solidFill>
                <a:latin typeface="+mn-lt"/>
                <a:cs typeface="Times New Roman" panose="02020603050405020304" pitchFamily="18" charset="0"/>
              </a:rPr>
              <a:t>Trained response </a:t>
            </a:r>
            <a:r>
              <a:rPr lang="en-US" altLang="en-US" sz="2800" dirty="0">
                <a:solidFill>
                  <a:srgbClr val="000000"/>
                </a:solidFill>
                <a:latin typeface="+mn-lt"/>
                <a:cs typeface="Times New Roman" panose="02020603050405020304" pitchFamily="18" charset="0"/>
              </a:rPr>
              <a:t>to </a:t>
            </a:r>
            <a:r>
              <a:rPr lang="en-US" altLang="en-US" sz="2800" dirty="0" smtClean="0">
                <a:solidFill>
                  <a:srgbClr val="000000"/>
                </a:solidFill>
                <a:latin typeface="+mn-lt"/>
                <a:cs typeface="Times New Roman" panose="02020603050405020304" pitchFamily="18" charset="0"/>
              </a:rPr>
              <a:t>a stimulus</a:t>
            </a:r>
          </a:p>
          <a:p>
            <a:pPr marL="685800" indent="-685800" eaLnBrk="1" hangingPunct="1">
              <a:buFont typeface="Wingdings" panose="05000000000000000000" pitchFamily="2" charset="2"/>
              <a:buChar char="q"/>
            </a:pPr>
            <a:r>
              <a:rPr lang="en-US" altLang="en-US" sz="2800" dirty="0" smtClean="0">
                <a:solidFill>
                  <a:srgbClr val="000000"/>
                </a:solidFill>
                <a:latin typeface="+mn-lt"/>
                <a:cs typeface="Times New Roman" panose="02020603050405020304" pitchFamily="18" charset="0"/>
              </a:rPr>
              <a:t>Require </a:t>
            </a:r>
            <a:r>
              <a:rPr lang="en-US" altLang="en-US" sz="2800" dirty="0">
                <a:solidFill>
                  <a:srgbClr val="000000"/>
                </a:solidFill>
                <a:latin typeface="+mn-lt"/>
                <a:cs typeface="Times New Roman" panose="02020603050405020304" pitchFamily="18" charset="0"/>
              </a:rPr>
              <a:t>minimal leader orders to </a:t>
            </a:r>
            <a:r>
              <a:rPr lang="en-US" altLang="en-US" sz="2800" dirty="0" smtClean="0">
                <a:solidFill>
                  <a:srgbClr val="000000"/>
                </a:solidFill>
                <a:latin typeface="+mn-lt"/>
                <a:cs typeface="Times New Roman" panose="02020603050405020304" pitchFamily="18" charset="0"/>
              </a:rPr>
              <a:t>accomplish</a:t>
            </a:r>
          </a:p>
          <a:p>
            <a:pPr marL="685800" indent="-685800" eaLnBrk="1" hangingPunct="1">
              <a:buFont typeface="Wingdings" panose="05000000000000000000" pitchFamily="2" charset="2"/>
              <a:buChar char="q"/>
            </a:pPr>
            <a:r>
              <a:rPr lang="en-US" altLang="en-US" sz="2800" dirty="0" smtClean="0">
                <a:solidFill>
                  <a:srgbClr val="000000"/>
                </a:solidFill>
                <a:latin typeface="+mn-lt"/>
                <a:cs typeface="Times New Roman" panose="02020603050405020304" pitchFamily="18" charset="0"/>
              </a:rPr>
              <a:t>Vital </a:t>
            </a:r>
            <a:r>
              <a:rPr lang="en-US" altLang="en-US" sz="2800" dirty="0">
                <a:solidFill>
                  <a:srgbClr val="000000"/>
                </a:solidFill>
                <a:latin typeface="+mn-lt"/>
                <a:cs typeface="Times New Roman" panose="02020603050405020304" pitchFamily="18" charset="0"/>
              </a:rPr>
              <a:t>to success in </a:t>
            </a:r>
            <a:r>
              <a:rPr lang="en-US" altLang="en-US" sz="2800" dirty="0" smtClean="0">
                <a:solidFill>
                  <a:srgbClr val="000000"/>
                </a:solidFill>
                <a:latin typeface="+mn-lt"/>
                <a:cs typeface="Times New Roman" panose="02020603050405020304" pitchFamily="18" charset="0"/>
              </a:rPr>
              <a:t>combat and critical </a:t>
            </a:r>
            <a:r>
              <a:rPr lang="en-US" altLang="en-US" sz="2800" dirty="0">
                <a:solidFill>
                  <a:srgbClr val="000000"/>
                </a:solidFill>
                <a:latin typeface="+mn-lt"/>
                <a:cs typeface="Times New Roman" panose="02020603050405020304" pitchFamily="18" charset="0"/>
              </a:rPr>
              <a:t>to preserving </a:t>
            </a:r>
            <a:r>
              <a:rPr lang="en-US" altLang="en-US" sz="2800" dirty="0" smtClean="0">
                <a:solidFill>
                  <a:srgbClr val="000000"/>
                </a:solidFill>
                <a:latin typeface="+mn-lt"/>
                <a:cs typeface="Times New Roman" panose="02020603050405020304" pitchFamily="18" charset="0"/>
              </a:rPr>
              <a:t>life</a:t>
            </a:r>
          </a:p>
          <a:p>
            <a:pPr marL="685800" indent="-685800" eaLnBrk="1" hangingPunct="1">
              <a:buFont typeface="Wingdings" panose="05000000000000000000" pitchFamily="2" charset="2"/>
              <a:buChar char="q"/>
            </a:pPr>
            <a:r>
              <a:rPr lang="en-US" altLang="en-US" sz="2800" dirty="0" smtClean="0">
                <a:solidFill>
                  <a:srgbClr val="000000"/>
                </a:solidFill>
                <a:latin typeface="+mn-lt"/>
                <a:cs typeface="Times New Roman" panose="02020603050405020304" pitchFamily="18" charset="0"/>
              </a:rPr>
              <a:t>Designed </a:t>
            </a:r>
            <a:r>
              <a:rPr lang="en-US" altLang="en-US" sz="2800" dirty="0">
                <a:solidFill>
                  <a:srgbClr val="000000"/>
                </a:solidFill>
                <a:latin typeface="+mn-lt"/>
                <a:cs typeface="Times New Roman" panose="02020603050405020304" pitchFamily="18" charset="0"/>
              </a:rPr>
              <a:t>for rapid reaction situations without the application of a deliberate decision-making </a:t>
            </a:r>
            <a:r>
              <a:rPr lang="en-US" altLang="en-US" sz="2800" dirty="0" smtClean="0">
                <a:solidFill>
                  <a:srgbClr val="000000"/>
                </a:solidFill>
                <a:latin typeface="+mn-lt"/>
                <a:cs typeface="Times New Roman" panose="02020603050405020304" pitchFamily="18" charset="0"/>
              </a:rPr>
              <a:t>process</a:t>
            </a:r>
            <a:endParaRPr lang="en-US" altLang="en-US" sz="2800" dirty="0">
              <a:solidFill>
                <a:srgbClr val="000000"/>
              </a:solidFill>
              <a:latin typeface="+mn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7953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0" y="762000"/>
            <a:ext cx="8763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>
              <a:defRPr/>
            </a:pPr>
            <a:r>
              <a:rPr lang="en-US" sz="3600" b="1" kern="0" dirty="0" smtClean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Battle </a:t>
            </a:r>
            <a:r>
              <a:rPr lang="en-US" sz="3600" b="1" kern="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Drills</a:t>
            </a:r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0" y="1828800"/>
            <a:ext cx="8763000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685800" indent="-685800" eaLnBrk="1" hangingPunct="1">
              <a:buFont typeface="Wingdings" panose="05000000000000000000" pitchFamily="2" charset="2"/>
              <a:buChar char="q"/>
            </a:pPr>
            <a:r>
              <a:rPr lang="en-US" altLang="en-US" sz="3200" dirty="0" smtClean="0">
                <a:solidFill>
                  <a:srgbClr val="000000"/>
                </a:solidFill>
                <a:latin typeface="+mn-lt"/>
                <a:cs typeface="Times New Roman" panose="02020603050405020304" pitchFamily="18" charset="0"/>
              </a:rPr>
              <a:t>Establish </a:t>
            </a:r>
            <a:r>
              <a:rPr lang="en-US" altLang="en-US" sz="3200" dirty="0">
                <a:solidFill>
                  <a:srgbClr val="000000"/>
                </a:solidFill>
                <a:latin typeface="+mn-lt"/>
                <a:cs typeface="Times New Roman" panose="02020603050405020304" pitchFamily="18" charset="0"/>
              </a:rPr>
              <a:t>Security at the </a:t>
            </a:r>
            <a:r>
              <a:rPr lang="en-US" altLang="en-US" sz="3200" dirty="0" smtClean="0">
                <a:solidFill>
                  <a:srgbClr val="000000"/>
                </a:solidFill>
                <a:latin typeface="+mn-lt"/>
                <a:cs typeface="Times New Roman" panose="02020603050405020304" pitchFamily="18" charset="0"/>
              </a:rPr>
              <a:t>Halt</a:t>
            </a:r>
          </a:p>
          <a:p>
            <a:pPr marL="685800" indent="-685800" eaLnBrk="1" hangingPunct="1">
              <a:buFont typeface="Wingdings" panose="05000000000000000000" pitchFamily="2" charset="2"/>
              <a:buChar char="q"/>
            </a:pPr>
            <a:r>
              <a:rPr lang="en-US" altLang="en-US" sz="3200" dirty="0">
                <a:solidFill>
                  <a:srgbClr val="000000"/>
                </a:solidFill>
                <a:cs typeface="Times New Roman" panose="02020603050405020304" pitchFamily="18" charset="0"/>
              </a:rPr>
              <a:t>React to Contact</a:t>
            </a:r>
          </a:p>
          <a:p>
            <a:pPr marL="685800" indent="-685800" eaLnBrk="1" hangingPunct="1">
              <a:buFont typeface="Wingdings" panose="05000000000000000000" pitchFamily="2" charset="2"/>
              <a:buChar char="q"/>
            </a:pPr>
            <a:r>
              <a:rPr lang="en-US" altLang="en-US" sz="3200" dirty="0" smtClean="0">
                <a:solidFill>
                  <a:srgbClr val="000000"/>
                </a:solidFill>
                <a:latin typeface="+mn-lt"/>
                <a:cs typeface="Times New Roman" panose="02020603050405020304" pitchFamily="18" charset="0"/>
              </a:rPr>
              <a:t>React </a:t>
            </a:r>
            <a:r>
              <a:rPr lang="en-US" altLang="en-US" sz="3200" dirty="0">
                <a:solidFill>
                  <a:srgbClr val="000000"/>
                </a:solidFill>
                <a:latin typeface="+mn-lt"/>
                <a:cs typeface="Times New Roman" panose="02020603050405020304" pitchFamily="18" charset="0"/>
              </a:rPr>
              <a:t>to Ambush (</a:t>
            </a:r>
            <a:r>
              <a:rPr lang="en-US" altLang="en-US" sz="3200" dirty="0" smtClean="0">
                <a:solidFill>
                  <a:srgbClr val="000000"/>
                </a:solidFill>
                <a:latin typeface="+mn-lt"/>
                <a:cs typeface="Times New Roman" panose="02020603050405020304" pitchFamily="18" charset="0"/>
              </a:rPr>
              <a:t>Near)</a:t>
            </a:r>
          </a:p>
          <a:p>
            <a:pPr marL="685800" indent="-685800" eaLnBrk="1" hangingPunct="1">
              <a:buFont typeface="Wingdings" panose="05000000000000000000" pitchFamily="2" charset="2"/>
              <a:buChar char="q"/>
            </a:pPr>
            <a:r>
              <a:rPr lang="en-US" altLang="en-US" sz="3200" dirty="0" smtClean="0">
                <a:solidFill>
                  <a:srgbClr val="000000"/>
                </a:solidFill>
                <a:latin typeface="+mn-lt"/>
                <a:cs typeface="Times New Roman" panose="02020603050405020304" pitchFamily="18" charset="0"/>
              </a:rPr>
              <a:t>React to Indirect Fire</a:t>
            </a:r>
          </a:p>
          <a:p>
            <a:pPr marL="0" indent="0" eaLnBrk="1" hangingPunct="1"/>
            <a:endParaRPr lang="en-US" altLang="en-US" sz="3200" dirty="0" smtClean="0">
              <a:solidFill>
                <a:srgbClr val="000000"/>
              </a:solidFill>
              <a:latin typeface="+mn-lt"/>
              <a:cs typeface="Times New Roman" panose="02020603050405020304" pitchFamily="18" charset="0"/>
            </a:endParaRPr>
          </a:p>
          <a:p>
            <a:pPr marL="0" indent="0" eaLnBrk="1" hangingPunct="1"/>
            <a:endParaRPr lang="en-US" altLang="en-US" sz="3200" dirty="0">
              <a:solidFill>
                <a:srgbClr val="000000"/>
              </a:solidFill>
              <a:latin typeface="+mn-lt"/>
              <a:cs typeface="Times New Roman" panose="02020603050405020304" pitchFamily="18" charset="0"/>
            </a:endParaRPr>
          </a:p>
          <a:p>
            <a:pPr marL="0" indent="0" eaLnBrk="1" hangingPunct="1"/>
            <a:r>
              <a:rPr lang="en-US" altLang="en-US" sz="2400" b="1" dirty="0">
                <a:solidFill>
                  <a:srgbClr val="000000"/>
                </a:solidFill>
                <a:latin typeface="+mn-lt"/>
                <a:cs typeface="Times New Roman" panose="02020603050405020304" pitchFamily="18" charset="0"/>
              </a:rPr>
              <a:t>NOTE: </a:t>
            </a:r>
            <a:r>
              <a:rPr lang="en-US" altLang="en-US" sz="2400" dirty="0">
                <a:solidFill>
                  <a:srgbClr val="000000"/>
                </a:solidFill>
                <a:latin typeface="+mn-lt"/>
                <a:cs typeface="Times New Roman" panose="02020603050405020304" pitchFamily="18" charset="0"/>
              </a:rPr>
              <a:t>Each drill is made up of individual tasks.</a:t>
            </a:r>
          </a:p>
        </p:txBody>
      </p:sp>
    </p:spTree>
    <p:extLst>
      <p:ext uri="{BB962C8B-B14F-4D97-AF65-F5344CB8AC3E}">
        <p14:creationId xmlns:p14="http://schemas.microsoft.com/office/powerpoint/2010/main" val="3313061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0" y="762000"/>
            <a:ext cx="8763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>
              <a:defRPr/>
            </a:pPr>
            <a:r>
              <a:rPr lang="en-US" sz="3600" b="1" kern="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Establish Security at the Halt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8600" y="1676400"/>
            <a:ext cx="17764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0000"/>
                </a:solidFill>
              </a:rPr>
              <a:t>Key Steps:</a:t>
            </a:r>
            <a:endParaRPr lang="en-US" sz="2400" b="1" dirty="0">
              <a:solidFill>
                <a:srgbClr val="000000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28600" y="2133600"/>
            <a:ext cx="8382000" cy="4126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itchFamily="2" charset="2"/>
              <a:buChar char="o"/>
              <a:defRPr sz="3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bg2"/>
                </a:solidFill>
                <a:latin typeface="+mn-lt"/>
                <a:cs typeface="+mn-cs"/>
              </a:defRPr>
            </a:lvl2pPr>
            <a:lvl3pPr marL="1377950" indent="-4683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o"/>
              <a:defRPr sz="2400">
                <a:solidFill>
                  <a:schemeClr val="bg2"/>
                </a:solidFill>
                <a:latin typeface="+mn-lt"/>
                <a:cs typeface="+mn-cs"/>
              </a:defRPr>
            </a:lvl3pPr>
            <a:lvl4pPr marL="1827213" indent="-4381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n"/>
              <a:defRPr sz="2000">
                <a:solidFill>
                  <a:schemeClr val="bg2"/>
                </a:solidFill>
                <a:latin typeface="+mn-lt"/>
                <a:cs typeface="+mn-cs"/>
              </a:defRPr>
            </a:lvl4pPr>
            <a:lvl5pPr marL="2297113" indent="-4683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chemeClr val="bg2"/>
                </a:solidFill>
                <a:latin typeface="+mn-lt"/>
                <a:cs typeface="+mn-cs"/>
              </a:defRPr>
            </a:lvl5pPr>
            <a:lvl6pPr marL="2754313" indent="-4683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chemeClr val="bg2"/>
                </a:solidFill>
                <a:latin typeface="+mn-lt"/>
                <a:cs typeface="+mn-cs"/>
              </a:defRPr>
            </a:lvl6pPr>
            <a:lvl7pPr marL="3211513" indent="-4683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chemeClr val="bg2"/>
                </a:solidFill>
                <a:latin typeface="+mn-lt"/>
                <a:cs typeface="+mn-cs"/>
              </a:defRPr>
            </a:lvl7pPr>
            <a:lvl8pPr marL="3668713" indent="-4683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chemeClr val="bg2"/>
                </a:solidFill>
                <a:latin typeface="+mn-lt"/>
                <a:cs typeface="+mn-cs"/>
              </a:defRPr>
            </a:lvl8pPr>
            <a:lvl9pPr marL="4125913" indent="-4683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chemeClr val="bg2"/>
                </a:solidFill>
                <a:latin typeface="+mn-lt"/>
                <a:cs typeface="+mn-cs"/>
              </a:defRPr>
            </a:lvl9pPr>
          </a:lstStyle>
          <a:p>
            <a:pPr>
              <a:buClrTx/>
              <a:buSzPct val="100000"/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Unit leader gives arm-and-hand signal to halt</a:t>
            </a:r>
          </a:p>
          <a:p>
            <a:pPr>
              <a:buClrTx/>
              <a:buSzPct val="100000"/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Soldiers establish local security</a:t>
            </a:r>
          </a:p>
          <a:p>
            <a:pPr>
              <a:buClrTx/>
              <a:buSzPct val="100000"/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Element leaders adjust positions as necessary</a:t>
            </a:r>
          </a:p>
          <a:p>
            <a:pPr>
              <a:buClrTx/>
              <a:buSzPct val="100000"/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Unit Leaders report situation to higher headquarters</a:t>
            </a:r>
          </a:p>
        </p:txBody>
      </p:sp>
    </p:spTree>
    <p:extLst>
      <p:ext uri="{BB962C8B-B14F-4D97-AF65-F5344CB8AC3E}">
        <p14:creationId xmlns:p14="http://schemas.microsoft.com/office/powerpoint/2010/main" val="2881873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0" y="762000"/>
            <a:ext cx="8763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>
              <a:defRPr/>
            </a:pPr>
            <a:r>
              <a:rPr lang="en-US" sz="3600" b="1" kern="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React to </a:t>
            </a:r>
            <a:r>
              <a:rPr lang="en-US" sz="3600" b="1" kern="0" dirty="0" smtClean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Contact</a:t>
            </a:r>
            <a:endParaRPr lang="en-US" sz="3600" b="1" kern="0" dirty="0">
              <a:solidFill>
                <a:srgbClr val="00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8600" y="1676400"/>
            <a:ext cx="17764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0000"/>
                </a:solidFill>
              </a:rPr>
              <a:t>Key Steps:</a:t>
            </a:r>
            <a:endParaRPr lang="en-US" sz="2400" b="1" dirty="0">
              <a:solidFill>
                <a:srgbClr val="000000"/>
              </a:solidFill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228600" y="2133600"/>
            <a:ext cx="8382000" cy="4126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itchFamily="2" charset="2"/>
              <a:buChar char="o"/>
              <a:defRPr sz="3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bg2"/>
                </a:solidFill>
                <a:latin typeface="+mn-lt"/>
                <a:cs typeface="+mn-cs"/>
              </a:defRPr>
            </a:lvl2pPr>
            <a:lvl3pPr marL="1377950" indent="-4683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o"/>
              <a:defRPr sz="2400">
                <a:solidFill>
                  <a:schemeClr val="bg2"/>
                </a:solidFill>
                <a:latin typeface="+mn-lt"/>
                <a:cs typeface="+mn-cs"/>
              </a:defRPr>
            </a:lvl3pPr>
            <a:lvl4pPr marL="1827213" indent="-4381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n"/>
              <a:defRPr sz="2000">
                <a:solidFill>
                  <a:schemeClr val="bg2"/>
                </a:solidFill>
                <a:latin typeface="+mn-lt"/>
                <a:cs typeface="+mn-cs"/>
              </a:defRPr>
            </a:lvl4pPr>
            <a:lvl5pPr marL="2297113" indent="-4683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chemeClr val="bg2"/>
                </a:solidFill>
                <a:latin typeface="+mn-lt"/>
                <a:cs typeface="+mn-cs"/>
              </a:defRPr>
            </a:lvl5pPr>
            <a:lvl6pPr marL="2754313" indent="-4683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chemeClr val="bg2"/>
                </a:solidFill>
                <a:latin typeface="+mn-lt"/>
                <a:cs typeface="+mn-cs"/>
              </a:defRPr>
            </a:lvl6pPr>
            <a:lvl7pPr marL="3211513" indent="-4683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chemeClr val="bg2"/>
                </a:solidFill>
                <a:latin typeface="+mn-lt"/>
                <a:cs typeface="+mn-cs"/>
              </a:defRPr>
            </a:lvl7pPr>
            <a:lvl8pPr marL="3668713" indent="-4683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chemeClr val="bg2"/>
                </a:solidFill>
                <a:latin typeface="+mn-lt"/>
                <a:cs typeface="+mn-cs"/>
              </a:defRPr>
            </a:lvl8pPr>
            <a:lvl9pPr marL="4125913" indent="-4683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chemeClr val="bg2"/>
                </a:solidFill>
                <a:latin typeface="+mn-lt"/>
                <a:cs typeface="+mn-cs"/>
              </a:defRPr>
            </a:lvl9pPr>
          </a:lstStyle>
          <a:p>
            <a:pPr>
              <a:buClrTx/>
              <a:buSzPct val="100000"/>
              <a:buFont typeface="Wingdings" pitchFamily="2" charset="2"/>
              <a:buChar char="q"/>
            </a:pPr>
            <a:r>
              <a:rPr lang="en-US" sz="2400" kern="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Begins when the enemy initiates direct fire contact</a:t>
            </a:r>
          </a:p>
          <a:p>
            <a:pPr>
              <a:buClrTx/>
              <a:buSzPct val="100000"/>
              <a:buFont typeface="Wingdings" pitchFamily="2" charset="2"/>
              <a:buChar char="q"/>
            </a:pPr>
            <a:r>
              <a:rPr lang="en-US" sz="2400" kern="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Element in contact returns fire and seeks cover</a:t>
            </a:r>
          </a:p>
          <a:p>
            <a:pPr>
              <a:buClrTx/>
              <a:buSzPct val="100000"/>
              <a:buFont typeface="Wingdings" pitchFamily="2" charset="2"/>
              <a:buChar char="q"/>
            </a:pPr>
            <a:r>
              <a:rPr lang="en-US" sz="2400" kern="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Element in contact locates the enemy and places well-aimed fire on enemy positions</a:t>
            </a:r>
          </a:p>
          <a:p>
            <a:pPr>
              <a:buClrTx/>
              <a:buSzPct val="100000"/>
              <a:buFont typeface="Wingdings" pitchFamily="2" charset="2"/>
              <a:buChar char="q"/>
            </a:pPr>
            <a:r>
              <a:rPr lang="en-US" sz="2400" kern="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Unit Leaders report the contact to higher headquarters</a:t>
            </a:r>
          </a:p>
        </p:txBody>
      </p:sp>
    </p:spTree>
    <p:extLst>
      <p:ext uri="{BB962C8B-B14F-4D97-AF65-F5344CB8AC3E}">
        <p14:creationId xmlns:p14="http://schemas.microsoft.com/office/powerpoint/2010/main" val="2770925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0" y="762000"/>
            <a:ext cx="8763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>
              <a:defRPr/>
            </a:pPr>
            <a:r>
              <a:rPr lang="en-US" sz="3600" b="1" kern="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React to Ambush (</a:t>
            </a:r>
            <a:r>
              <a:rPr lang="en-US" sz="3600" b="1" kern="0" dirty="0" smtClean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Near)</a:t>
            </a:r>
            <a:endParaRPr lang="en-US" sz="3600" b="1" kern="0" dirty="0">
              <a:solidFill>
                <a:srgbClr val="00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600" y="1676400"/>
            <a:ext cx="17764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0000"/>
                </a:solidFill>
              </a:rPr>
              <a:t>Key Steps:</a:t>
            </a:r>
            <a:endParaRPr lang="en-US" sz="2400" b="1" dirty="0">
              <a:solidFill>
                <a:srgbClr val="000000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228600" y="2133600"/>
            <a:ext cx="8382000" cy="4126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itchFamily="2" charset="2"/>
              <a:buChar char="o"/>
              <a:defRPr sz="3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bg2"/>
                </a:solidFill>
                <a:latin typeface="+mn-lt"/>
                <a:cs typeface="+mn-cs"/>
              </a:defRPr>
            </a:lvl2pPr>
            <a:lvl3pPr marL="1377950" indent="-4683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o"/>
              <a:defRPr sz="2400">
                <a:solidFill>
                  <a:schemeClr val="bg2"/>
                </a:solidFill>
                <a:latin typeface="+mn-lt"/>
                <a:cs typeface="+mn-cs"/>
              </a:defRPr>
            </a:lvl3pPr>
            <a:lvl4pPr marL="1827213" indent="-4381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n"/>
              <a:defRPr sz="2000">
                <a:solidFill>
                  <a:schemeClr val="bg2"/>
                </a:solidFill>
                <a:latin typeface="+mn-lt"/>
                <a:cs typeface="+mn-cs"/>
              </a:defRPr>
            </a:lvl4pPr>
            <a:lvl5pPr marL="2297113" indent="-4683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chemeClr val="bg2"/>
                </a:solidFill>
                <a:latin typeface="+mn-lt"/>
                <a:cs typeface="+mn-cs"/>
              </a:defRPr>
            </a:lvl5pPr>
            <a:lvl6pPr marL="2754313" indent="-4683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chemeClr val="bg2"/>
                </a:solidFill>
                <a:latin typeface="+mn-lt"/>
                <a:cs typeface="+mn-cs"/>
              </a:defRPr>
            </a:lvl6pPr>
            <a:lvl7pPr marL="3211513" indent="-4683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chemeClr val="bg2"/>
                </a:solidFill>
                <a:latin typeface="+mn-lt"/>
                <a:cs typeface="+mn-cs"/>
              </a:defRPr>
            </a:lvl7pPr>
            <a:lvl8pPr marL="3668713" indent="-4683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chemeClr val="bg2"/>
                </a:solidFill>
                <a:latin typeface="+mn-lt"/>
                <a:cs typeface="+mn-cs"/>
              </a:defRPr>
            </a:lvl8pPr>
            <a:lvl9pPr marL="4125913" indent="-4683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chemeClr val="bg2"/>
                </a:solidFill>
                <a:latin typeface="+mn-lt"/>
                <a:cs typeface="+mn-cs"/>
              </a:defRPr>
            </a:lvl9pPr>
          </a:lstStyle>
          <a:p>
            <a:pPr>
              <a:buClrTx/>
              <a:buSzPct val="100000"/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Begins when the unit is moving tactically and receives accurate enemy direct fire within hand grenade range </a:t>
            </a:r>
          </a:p>
          <a:p>
            <a:pPr>
              <a:buClrTx/>
              <a:buSzPct val="100000"/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Soldiers in the kill zone immediately return fire on known or suspected enemy positions</a:t>
            </a:r>
          </a:p>
          <a:p>
            <a:pPr>
              <a:buClrTx/>
              <a:buSzPct val="100000"/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Soldiers not in kill zone place well aimed suppressive fire on the enemy</a:t>
            </a:r>
          </a:p>
          <a:p>
            <a:pPr>
              <a:buClrTx/>
              <a:buSzPct val="100000"/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Unit assaults through the kill zone to destroy the enemy</a:t>
            </a:r>
          </a:p>
          <a:p>
            <a:pPr>
              <a:buClrTx/>
              <a:buSzPct val="100000"/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Unit Leaders report the contact to higher headquarters</a:t>
            </a:r>
          </a:p>
        </p:txBody>
      </p:sp>
    </p:spTree>
    <p:extLst>
      <p:ext uri="{BB962C8B-B14F-4D97-AF65-F5344CB8AC3E}">
        <p14:creationId xmlns:p14="http://schemas.microsoft.com/office/powerpoint/2010/main" val="2424208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SL100">
  <a:themeElements>
    <a:clrScheme name="Custom 6">
      <a:dk1>
        <a:srgbClr val="5C5674"/>
      </a:dk1>
      <a:lt1>
        <a:srgbClr val="FFFFFF"/>
      </a:lt1>
      <a:dk2>
        <a:srgbClr val="85986A"/>
      </a:dk2>
      <a:lt2>
        <a:srgbClr val="FFFFFF"/>
      </a:lt2>
      <a:accent1>
        <a:srgbClr val="666633"/>
      </a:accent1>
      <a:accent2>
        <a:srgbClr val="ADC5B8"/>
      </a:accent2>
      <a:accent3>
        <a:srgbClr val="C2CAB9"/>
      </a:accent3>
      <a:accent4>
        <a:srgbClr val="DADADA"/>
      </a:accent4>
      <a:accent5>
        <a:srgbClr val="B8B8AD"/>
      </a:accent5>
      <a:accent6>
        <a:srgbClr val="9CB2A6"/>
      </a:accent6>
      <a:hlink>
        <a:srgbClr val="0070C0"/>
      </a:hlink>
      <a:folHlink>
        <a:srgbClr val="FFC000"/>
      </a:folHlink>
    </a:clrScheme>
    <a:fontScheme name="MSL301_Templat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SL301_Template 1">
        <a:dk1>
          <a:srgbClr val="5C5674"/>
        </a:dk1>
        <a:lt1>
          <a:srgbClr val="FFFFFF"/>
        </a:lt1>
        <a:dk2>
          <a:srgbClr val="85986A"/>
        </a:dk2>
        <a:lt2>
          <a:srgbClr val="FFFFFF"/>
        </a:lt2>
        <a:accent1>
          <a:srgbClr val="666633"/>
        </a:accent1>
        <a:accent2>
          <a:srgbClr val="ADC5B8"/>
        </a:accent2>
        <a:accent3>
          <a:srgbClr val="C2CAB9"/>
        </a:accent3>
        <a:accent4>
          <a:srgbClr val="DADADA"/>
        </a:accent4>
        <a:accent5>
          <a:srgbClr val="B8B8AD"/>
        </a:accent5>
        <a:accent6>
          <a:srgbClr val="9CB2A6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SL301_Template 2">
        <a:dk1>
          <a:srgbClr val="000000"/>
        </a:dk1>
        <a:lt1>
          <a:srgbClr val="FFFFFF"/>
        </a:lt1>
        <a:dk2>
          <a:srgbClr val="420000"/>
        </a:dk2>
        <a:lt2>
          <a:srgbClr val="660000"/>
        </a:lt2>
        <a:accent1>
          <a:srgbClr val="CCCC00"/>
        </a:accent1>
        <a:accent2>
          <a:srgbClr val="999966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8A8A5C"/>
        </a:accent6>
        <a:hlink>
          <a:srgbClr val="996633"/>
        </a:hlink>
        <a:folHlink>
          <a:srgbClr val="99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L301_Template 3">
        <a:dk1>
          <a:srgbClr val="618052"/>
        </a:dk1>
        <a:lt1>
          <a:srgbClr val="FFFFE3"/>
        </a:lt1>
        <a:dk2>
          <a:srgbClr val="162E36"/>
        </a:dk2>
        <a:lt2>
          <a:srgbClr val="FFFFFF"/>
        </a:lt2>
        <a:accent1>
          <a:srgbClr val="336699"/>
        </a:accent1>
        <a:accent2>
          <a:srgbClr val="69888B"/>
        </a:accent2>
        <a:accent3>
          <a:srgbClr val="ABADAE"/>
        </a:accent3>
        <a:accent4>
          <a:srgbClr val="DADAC2"/>
        </a:accent4>
        <a:accent5>
          <a:srgbClr val="ADB8CA"/>
        </a:accent5>
        <a:accent6>
          <a:srgbClr val="5E7B7D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SL301_Template 4">
        <a:dk1>
          <a:srgbClr val="000000"/>
        </a:dk1>
        <a:lt1>
          <a:srgbClr val="FFFFFF"/>
        </a:lt1>
        <a:dk2>
          <a:srgbClr val="000000"/>
        </a:dk2>
        <a:lt2>
          <a:srgbClr val="CC0000"/>
        </a:lt2>
        <a:accent1>
          <a:srgbClr val="FFCC00"/>
        </a:accent1>
        <a:accent2>
          <a:srgbClr val="3366CC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2D5CB9"/>
        </a:accent6>
        <a:hlink>
          <a:srgbClr val="666699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L301_Template 5">
        <a:dk1>
          <a:srgbClr val="666699"/>
        </a:dk1>
        <a:lt1>
          <a:srgbClr val="FFFFFF"/>
        </a:lt1>
        <a:dk2>
          <a:srgbClr val="000033"/>
        </a:dk2>
        <a:lt2>
          <a:srgbClr val="FFFFFF"/>
        </a:lt2>
        <a:accent1>
          <a:srgbClr val="9966FF"/>
        </a:accent1>
        <a:accent2>
          <a:srgbClr val="CCCCFF"/>
        </a:accent2>
        <a:accent3>
          <a:srgbClr val="AAAAAD"/>
        </a:accent3>
        <a:accent4>
          <a:srgbClr val="DADADA"/>
        </a:accent4>
        <a:accent5>
          <a:srgbClr val="CAB8FF"/>
        </a:accent5>
        <a:accent6>
          <a:srgbClr val="B9B9E7"/>
        </a:accent6>
        <a:hlink>
          <a:srgbClr val="CCCC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SL301_Template 6">
        <a:dk1>
          <a:srgbClr val="000000"/>
        </a:dk1>
        <a:lt1>
          <a:srgbClr val="FFFFFF"/>
        </a:lt1>
        <a:dk2>
          <a:srgbClr val="000000"/>
        </a:dk2>
        <a:lt2>
          <a:srgbClr val="669966"/>
        </a:lt2>
        <a:accent1>
          <a:srgbClr val="CCCC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8AB9"/>
        </a:accent6>
        <a:hlink>
          <a:srgbClr val="000066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L301_Template 7">
        <a:dk1>
          <a:srgbClr val="0099CC"/>
        </a:dk1>
        <a:lt1>
          <a:srgbClr val="FFFFFF"/>
        </a:lt1>
        <a:dk2>
          <a:srgbClr val="000099"/>
        </a:dk2>
        <a:lt2>
          <a:srgbClr val="FFFFFF"/>
        </a:lt2>
        <a:accent1>
          <a:srgbClr val="0099CC"/>
        </a:accent1>
        <a:accent2>
          <a:srgbClr val="6600FF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5C00E7"/>
        </a:accent6>
        <a:hlink>
          <a:srgbClr val="FFCC00"/>
        </a:hlink>
        <a:folHlink>
          <a:srgbClr val="00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SL301_Template 8">
        <a:dk1>
          <a:srgbClr val="000033"/>
        </a:dk1>
        <a:lt1>
          <a:srgbClr val="FFFFFF"/>
        </a:lt1>
        <a:dk2>
          <a:srgbClr val="003366"/>
        </a:dk2>
        <a:lt2>
          <a:srgbClr val="275C6D"/>
        </a:lt2>
        <a:accent1>
          <a:srgbClr val="A7D2DF"/>
        </a:accent1>
        <a:accent2>
          <a:srgbClr val="108DA6"/>
        </a:accent2>
        <a:accent3>
          <a:srgbClr val="FFFFFF"/>
        </a:accent3>
        <a:accent4>
          <a:srgbClr val="00002A"/>
        </a:accent4>
        <a:accent5>
          <a:srgbClr val="D0E5EC"/>
        </a:accent5>
        <a:accent6>
          <a:srgbClr val="0D7F96"/>
        </a:accent6>
        <a:hlink>
          <a:srgbClr val="666699"/>
        </a:hlink>
        <a:folHlink>
          <a:srgbClr val="99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L301_Template 9">
        <a:dk1>
          <a:srgbClr val="CC3300"/>
        </a:dk1>
        <a:lt1>
          <a:srgbClr val="FFFFFF"/>
        </a:lt1>
        <a:dk2>
          <a:srgbClr val="000000"/>
        </a:dk2>
        <a:lt2>
          <a:srgbClr val="FFFFCC"/>
        </a:lt2>
        <a:accent1>
          <a:srgbClr val="FF9900"/>
        </a:accent1>
        <a:accent2>
          <a:srgbClr val="993300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8A2D00"/>
        </a:accent6>
        <a:hlink>
          <a:srgbClr val="CEC5A2"/>
        </a:hlink>
        <a:folHlink>
          <a:srgbClr val="DDDDDD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MSL100</Template>
  <TotalTime>3423</TotalTime>
  <Words>510</Words>
  <Application>Microsoft Office PowerPoint</Application>
  <PresentationFormat>On-screen Show (4:3)</PresentationFormat>
  <Paragraphs>70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Times New Roman</vt:lpstr>
      <vt:lpstr>Wingdings</vt:lpstr>
      <vt:lpstr>MSL100</vt:lpstr>
      <vt:lpstr>Introduction to Battle Drills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Closing</vt:lpstr>
    </vt:vector>
  </TitlesOfParts>
  <Company>United States Army Accessions Command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TartagliaE</dc:creator>
  <cp:lastModifiedBy>Peterson, David T Mr CIV USA TRADOC USACC</cp:lastModifiedBy>
  <cp:revision>150</cp:revision>
  <cp:lastPrinted>2018-08-08T12:08:05Z</cp:lastPrinted>
  <dcterms:created xsi:type="dcterms:W3CDTF">2010-10-05T17:21:46Z</dcterms:created>
  <dcterms:modified xsi:type="dcterms:W3CDTF">2019-09-17T18:29:56Z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465060</vt:lpwstr>
  </property>
  <property fmtid="{D5CDD505-2E9C-101B-9397-08002B2CF9AE}" pid="3" name="NXPowerLiteSettings">
    <vt:lpwstr>C7000400038000</vt:lpwstr>
  </property>
  <property fmtid="{D5CDD505-2E9C-101B-9397-08002B2CF9AE}" pid="4" name="NXPowerLiteVersion">
    <vt:lpwstr>D7.1.2</vt:lpwstr>
  </property>
</Properties>
</file>