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5" r:id="rId3"/>
    <p:sldId id="257" r:id="rId4"/>
    <p:sldId id="279" r:id="rId5"/>
    <p:sldId id="286" r:id="rId6"/>
    <p:sldId id="280" r:id="rId7"/>
    <p:sldId id="281" r:id="rId8"/>
    <p:sldId id="284" r:id="rId9"/>
  </p:sldIdLst>
  <p:sldSz cx="9144000" cy="6858000" type="screen4x3"/>
  <p:notesSz cx="7026275" cy="9312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CCFF"/>
    <a:srgbClr val="66FFFF"/>
    <a:srgbClr val="99FFCC"/>
    <a:srgbClr val="CCFF66"/>
    <a:srgbClr val="9999FF"/>
    <a:srgbClr val="CC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3288" autoAdjust="0"/>
  </p:normalViewPr>
  <p:slideViewPr>
    <p:cSldViewPr>
      <p:cViewPr varScale="1">
        <p:scale>
          <a:sx n="106" d="100"/>
          <a:sy n="106" d="100"/>
        </p:scale>
        <p:origin x="10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4555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 smtClean="0"/>
            </a:lvl1pPr>
          </a:lstStyle>
          <a:p>
            <a:pPr>
              <a:defRPr/>
            </a:pPr>
            <a:fld id="{2C439C7E-9DC6-4088-A3CE-A3C70AEAB9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2077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698500"/>
            <a:ext cx="4656137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22775"/>
            <a:ext cx="56197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555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 smtClean="0"/>
            </a:lvl1pPr>
          </a:lstStyle>
          <a:p>
            <a:pPr>
              <a:defRPr/>
            </a:pPr>
            <a:fld id="{BAD988D5-DC62-40BB-8247-CB4CB5E65F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7913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30C0A9-AB11-48FF-81CD-367A9AB97750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840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2019300" cy="5216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5905500" cy="5216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985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9624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9624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9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09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2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562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pt 100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0772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686800" y="6613525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000" b="1" dirty="0" smtClean="0"/>
              <a:t>  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457200"/>
            <a:ext cx="807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 dirty="0" smtClean="0"/>
              <a:t>MS </a:t>
            </a:r>
            <a:r>
              <a:rPr lang="en-US" altLang="en-US" sz="1400" b="1" i="1" dirty="0"/>
              <a:t>102, Lesson </a:t>
            </a:r>
            <a:r>
              <a:rPr lang="en-US" altLang="en-US" sz="1400" b="1" i="1" dirty="0" smtClean="0"/>
              <a:t>08: Communications </a:t>
            </a:r>
            <a:r>
              <a:rPr lang="en-US" altLang="en-US" sz="1400" b="1" i="1" dirty="0"/>
              <a:t>Process</a:t>
            </a: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423219" y="6553200"/>
            <a:ext cx="21675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Revision Date: </a:t>
            </a:r>
            <a:r>
              <a:rPr lang="en-US" altLang="en-US" sz="1000" dirty="0" smtClean="0">
                <a:solidFill>
                  <a:srgbClr val="000000"/>
                </a:solidFill>
              </a:rPr>
              <a:t>30 September 2019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rgbClr val="000000"/>
          </a:solidFill>
          <a:latin typeface="+mn-lt"/>
          <a:cs typeface="+mn-cs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rgbClr val="000000"/>
          </a:solidFill>
          <a:latin typeface="+mn-lt"/>
          <a:cs typeface="+mn-cs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rgbClr val="000000"/>
          </a:solidFill>
          <a:latin typeface="+mn-lt"/>
          <a:cs typeface="+mn-cs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bg2"/>
          </a:solidFill>
          <a:latin typeface="+mn-lt"/>
          <a:cs typeface="+mn-cs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bg2"/>
          </a:solidFill>
          <a:latin typeface="+mn-lt"/>
          <a:cs typeface="+mn-cs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bg2"/>
          </a:solidFill>
          <a:latin typeface="+mn-lt"/>
          <a:cs typeface="+mn-cs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ltura.com/tiny/0t4s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ltura.com/tiny/lqt6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7432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Communications </a:t>
            </a:r>
            <a:r>
              <a:rPr lang="en-US" sz="44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772400" cy="762000"/>
          </a:xfrm>
        </p:spPr>
        <p:txBody>
          <a:bodyPr/>
          <a:lstStyle/>
          <a:p>
            <a:pPr algn="ctr"/>
            <a:r>
              <a:rPr lang="en-US" altLang="en-US" b="1" dirty="0"/>
              <a:t>Charge of the Light </a:t>
            </a:r>
            <a:r>
              <a:rPr lang="en-US" altLang="en-US" b="1" dirty="0" smtClean="0"/>
              <a:t>Brigade Video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167" t="23697" r="65833" b="50000"/>
          <a:stretch/>
        </p:blipFill>
        <p:spPr>
          <a:xfrm>
            <a:off x="609600" y="1676399"/>
            <a:ext cx="7766538" cy="42068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5000" y="5943600"/>
            <a:ext cx="4684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1B4A97"/>
                </a:solidFill>
                <a:latin typeface="+mj-lt"/>
                <a:hlinkClick r:id="rId3"/>
              </a:rPr>
              <a:t>Charge of the Light Brigade 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9144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36220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2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Understand the communication process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2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Identify barriers to effective communication</a:t>
            </a:r>
          </a:p>
          <a:p>
            <a:pPr marL="461963" indent="-461963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 </a:t>
            </a:r>
            <a:r>
              <a:rPr lang="en-US" sz="32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ways to improve interpersonal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Communication Model</a:t>
            </a:r>
          </a:p>
        </p:txBody>
      </p:sp>
      <p:pic>
        <p:nvPicPr>
          <p:cNvPr id="6" name="Picture 5" descr="comm mo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75" y="1591573"/>
            <a:ext cx="8686800" cy="4580627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Lee's Intent (Gettysburg) Video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646" t="37450" r="34862" b="49135"/>
          <a:stretch/>
        </p:blipFill>
        <p:spPr>
          <a:xfrm>
            <a:off x="914400" y="1790055"/>
            <a:ext cx="6874165" cy="4001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2200" y="5791200"/>
            <a:ext cx="4131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rgbClr val="1B4A97"/>
                </a:solidFill>
                <a:latin typeface="+mj-lt"/>
                <a:hlinkClick r:id="rId3"/>
              </a:rPr>
              <a:t>Lee's Intent (Gettysburg)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Communication Barriers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0" y="2209800"/>
            <a:ext cx="8686800" cy="4152900"/>
            <a:chOff x="0" y="2209800"/>
            <a:chExt cx="8686800" cy="4152900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 bwMode="auto">
            <a:xfrm>
              <a:off x="0" y="2209800"/>
              <a:ext cx="5486400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defRPr/>
              </a:pPr>
              <a:r>
                <a:rPr lang="en-US" sz="2400" b="1" kern="0" dirty="0">
                  <a:solidFill>
                    <a:srgbClr val="000000"/>
                  </a:solidFill>
                  <a:latin typeface="Arial"/>
                  <a:cs typeface="Arial"/>
                </a:rPr>
                <a:t>External Barriers: (Distractions)</a:t>
              </a:r>
            </a:p>
            <a:p>
              <a:pPr marL="800100" indent="-342900" eaLnBrk="1" hangingPunct="1">
                <a:spcBef>
                  <a:spcPct val="20000"/>
                </a:spcBef>
                <a:buSzPct val="70000"/>
                <a:buFont typeface="Arial" pitchFamily="34" charset="0"/>
                <a:buChar char="•"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  <a:cs typeface="Arial"/>
                </a:rPr>
                <a:t>Environmental</a:t>
              </a:r>
            </a:p>
            <a:p>
              <a:pPr marL="800100" indent="-342900" eaLnBrk="1" hangingPunct="1">
                <a:spcBef>
                  <a:spcPct val="20000"/>
                </a:spcBef>
                <a:buSzPct val="70000"/>
                <a:buFont typeface="Arial" pitchFamily="34" charset="0"/>
                <a:buChar char="•"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  <a:cs typeface="Arial"/>
                </a:rPr>
                <a:t>Visual</a:t>
              </a:r>
            </a:p>
            <a:p>
              <a:pPr marL="800100" indent="-342900" eaLnBrk="1" hangingPunct="1">
                <a:spcBef>
                  <a:spcPct val="20000"/>
                </a:spcBef>
                <a:buSzPct val="70000"/>
                <a:buFont typeface="Arial" pitchFamily="34" charset="0"/>
                <a:buChar char="•"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  <a:cs typeface="Arial"/>
                </a:rPr>
                <a:t>Physical</a:t>
              </a:r>
            </a:p>
            <a:p>
              <a:pPr marL="342900" indent="-342900" eaLnBrk="1" hangingPunct="1">
                <a:spcBef>
                  <a:spcPct val="20000"/>
                </a:spcBef>
                <a:defRPr/>
              </a:pPr>
              <a:endParaRPr lang="en-US" sz="1200" b="1" kern="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marL="342900" indent="-342900" eaLnBrk="1" hangingPunct="1">
                <a:spcBef>
                  <a:spcPct val="20000"/>
                </a:spcBef>
                <a:defRPr/>
              </a:pPr>
              <a:endParaRPr lang="en-US" sz="1200" b="1" kern="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marL="342900" indent="-342900" eaLnBrk="1" hangingPunct="1">
                <a:spcBef>
                  <a:spcPct val="20000"/>
                </a:spcBef>
                <a:defRPr/>
              </a:pPr>
              <a:r>
                <a:rPr lang="en-US" sz="2400" b="1" kern="0" dirty="0">
                  <a:solidFill>
                    <a:srgbClr val="000000"/>
                  </a:solidFill>
                  <a:latin typeface="Arial"/>
                  <a:cs typeface="Arial"/>
                </a:rPr>
                <a:t>Internal Barriers: (Within)</a:t>
              </a:r>
            </a:p>
            <a:p>
              <a:pPr marL="742950" lvl="1" indent="-285750" eaLnBrk="1" hangingPunct="1">
                <a:spcBef>
                  <a:spcPct val="20000"/>
                </a:spcBef>
                <a:buSzPct val="70000"/>
                <a:buFont typeface="Arial" pitchFamily="34" charset="0"/>
                <a:buChar char="•"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  <a:cs typeface="Arial"/>
                </a:rPr>
                <a:t>Not Listening</a:t>
              </a:r>
            </a:p>
            <a:p>
              <a:pPr marL="742950" lvl="1" indent="-285750" eaLnBrk="1" hangingPunct="1">
                <a:spcBef>
                  <a:spcPct val="20000"/>
                </a:spcBef>
                <a:buSzPct val="70000"/>
                <a:buFont typeface="Arial" pitchFamily="34" charset="0"/>
                <a:buChar char="•"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  <a:cs typeface="Arial"/>
                </a:rPr>
                <a:t>Not Interested</a:t>
              </a:r>
            </a:p>
            <a:p>
              <a:pPr marL="742950" lvl="1" indent="-285750" eaLnBrk="1" hangingPunct="1">
                <a:spcBef>
                  <a:spcPct val="20000"/>
                </a:spcBef>
                <a:buSzPct val="70000"/>
                <a:buFont typeface="Arial" pitchFamily="34" charset="0"/>
                <a:buChar char="•"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  <a:cs typeface="Arial"/>
                </a:rPr>
                <a:t>Daydreaming </a:t>
              </a:r>
            </a:p>
            <a:p>
              <a:pPr marL="742950" lvl="1" indent="-285750" eaLnBrk="1" hangingPunct="1">
                <a:spcBef>
                  <a:spcPct val="20000"/>
                </a:spcBef>
                <a:buSzPct val="70000"/>
                <a:buFont typeface="Wingdings" pitchFamily="2" charset="2"/>
                <a:buChar char="o"/>
                <a:defRPr/>
              </a:pPr>
              <a:endParaRPr lang="en-US" sz="2000" kern="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marL="800100" indent="-342900" eaLnBrk="1" hangingPunct="1">
                <a:spcBef>
                  <a:spcPct val="20000"/>
                </a:spcBef>
                <a:buSzPct val="70000"/>
                <a:buFont typeface="Wingdings" pitchFamily="2" charset="2"/>
                <a:buChar char="o"/>
                <a:defRPr/>
              </a:pPr>
              <a:endParaRPr lang="en-US" sz="2000" kern="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marL="742950" lvl="1" indent="-285750" eaLnBrk="1" hangingPunct="1">
                <a:spcBef>
                  <a:spcPct val="20000"/>
                </a:spcBef>
                <a:defRPr/>
              </a:pPr>
              <a:endParaRPr lang="en-US" sz="2000" kern="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  <a:defRPr/>
              </a:pPr>
              <a:endParaRPr lang="en-US" sz="2400" kern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" name="Rectangle 4"/>
            <p:cNvSpPr txBox="1">
              <a:spLocks noChangeArrowheads="1"/>
            </p:cNvSpPr>
            <p:nvPr/>
          </p:nvSpPr>
          <p:spPr bwMode="auto">
            <a:xfrm>
              <a:off x="4191000" y="4152900"/>
              <a:ext cx="44958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defRPr/>
              </a:pPr>
              <a:endParaRPr lang="en-US" sz="1200" b="1" kern="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marL="342900" indent="-342900" eaLnBrk="1" hangingPunct="1">
                <a:spcBef>
                  <a:spcPct val="20000"/>
                </a:spcBef>
                <a:defRPr/>
              </a:pPr>
              <a:r>
                <a:rPr lang="en-US" sz="2400" b="1" kern="0" dirty="0">
                  <a:solidFill>
                    <a:srgbClr val="000000"/>
                  </a:solidFill>
                  <a:latin typeface="Arial"/>
                  <a:cs typeface="Arial"/>
                </a:rPr>
                <a:t>Semantic Barriers: (Different)</a:t>
              </a:r>
            </a:p>
            <a:p>
              <a:pPr marL="800100" indent="-342900" eaLnBrk="1" hangingPunct="1">
                <a:spcBef>
                  <a:spcPct val="20000"/>
                </a:spcBef>
                <a:buSzPct val="70000"/>
                <a:buFont typeface="Arial" pitchFamily="34" charset="0"/>
                <a:buChar char="•"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  <a:cs typeface="Arial"/>
                </a:rPr>
                <a:t>Languages</a:t>
              </a:r>
            </a:p>
            <a:p>
              <a:pPr marL="800100" indent="-342900" eaLnBrk="1" hangingPunct="1">
                <a:spcBef>
                  <a:spcPct val="20000"/>
                </a:spcBef>
                <a:buSzPct val="70000"/>
                <a:buFont typeface="Arial" pitchFamily="34" charset="0"/>
                <a:buChar char="•"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  <a:cs typeface="Arial"/>
                </a:rPr>
                <a:t>Educations</a:t>
              </a:r>
            </a:p>
            <a:p>
              <a:pPr marL="800100" indent="-342900" eaLnBrk="1" hangingPunct="1">
                <a:spcBef>
                  <a:spcPct val="20000"/>
                </a:spcBef>
                <a:buSzPct val="70000"/>
                <a:buFont typeface="Arial" pitchFamily="34" charset="0"/>
                <a:buChar char="•"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Arial"/>
                  <a:cs typeface="Arial"/>
                </a:rPr>
                <a:t>Cultures</a:t>
              </a:r>
            </a:p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  <a:defRPr/>
              </a:pPr>
              <a:endParaRPr lang="en-US" sz="2800" kern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1676400"/>
            <a:ext cx="899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rgbClr val="000000"/>
                </a:solidFill>
                <a:latin typeface="Arial" charset="0"/>
                <a:cs typeface="Arial" charset="0"/>
              </a:rPr>
              <a:t>NOISE:</a:t>
            </a:r>
            <a:r>
              <a:rPr lang="en-US" sz="24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Interference between the SENDER &amp; RECEIVER</a:t>
            </a:r>
          </a:p>
        </p:txBody>
      </p:sp>
      <p:pic>
        <p:nvPicPr>
          <p:cNvPr id="8" name="Picture 7" descr="brick w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2209800"/>
            <a:ext cx="2743200" cy="205740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914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Improve Interpersonal Communication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1893058"/>
            <a:ext cx="8686800" cy="344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Four Steps to Effective Interpersonal Communication:</a:t>
            </a:r>
          </a:p>
          <a:p>
            <a:pPr marL="740664" lvl="1" indent="-283464" eaLnBrk="1" hangingPunct="1">
              <a:spcBef>
                <a:spcPct val="20000"/>
              </a:spcBef>
              <a:buSzPct val="70000"/>
              <a:buFont typeface="+mj-lt"/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  <a:cs typeface="Arial"/>
              </a:rPr>
              <a:t>Focus your message</a:t>
            </a:r>
          </a:p>
          <a:p>
            <a:pPr marL="740664" lvl="1" indent="-283464" eaLnBrk="1" hangingPunct="1">
              <a:spcBef>
                <a:spcPct val="20000"/>
              </a:spcBef>
              <a:buSzPct val="70000"/>
              <a:buFont typeface="+mj-lt"/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  <a:cs typeface="Arial"/>
              </a:rPr>
              <a:t>Magnify the listener’s attention</a:t>
            </a:r>
          </a:p>
          <a:p>
            <a:pPr marL="740664" lvl="1" indent="-283464" eaLnBrk="1" hangingPunct="1">
              <a:spcBef>
                <a:spcPct val="20000"/>
              </a:spcBef>
              <a:buSzPct val="70000"/>
              <a:buFont typeface="+mj-lt"/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  <a:cs typeface="Arial"/>
              </a:rPr>
              <a:t>Penetrate barriers</a:t>
            </a:r>
          </a:p>
          <a:p>
            <a:pPr marL="740664" lvl="1" indent="-283464" eaLnBrk="1" hangingPunct="1">
              <a:spcBef>
                <a:spcPct val="20000"/>
              </a:spcBef>
              <a:buSzPct val="70000"/>
              <a:buFont typeface="+mj-lt"/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  <a:cs typeface="Arial"/>
              </a:rPr>
              <a:t>Listen actively</a:t>
            </a:r>
            <a:endParaRPr lang="en-US" sz="3200" kern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244" name="Picture 8" descr="interpersonal com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00499"/>
            <a:ext cx="3886200" cy="263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6328" y="838200"/>
            <a:ext cx="8686800" cy="533400"/>
          </a:xfrm>
        </p:spPr>
        <p:txBody>
          <a:bodyPr/>
          <a:lstStyle/>
          <a:p>
            <a:pPr algn="ctr"/>
            <a:r>
              <a:rPr lang="en-US" altLang="en-US" b="1" dirty="0" smtClean="0"/>
              <a:t>Closing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1447800"/>
            <a:ext cx="876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+mn-lt"/>
                <a:cs typeface="+mn-cs"/>
              </a:rPr>
              <a:t>Review Learning Objectives: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n-lt"/>
                <a:cs typeface="Arial" charset="0"/>
              </a:rPr>
              <a:t>Understand </a:t>
            </a:r>
            <a:r>
              <a:rPr lang="en-US" sz="2000" kern="0" dirty="0">
                <a:solidFill>
                  <a:srgbClr val="000000"/>
                </a:solidFill>
                <a:latin typeface="+mn-lt"/>
                <a:cs typeface="Arial" charset="0"/>
              </a:rPr>
              <a:t>the communication </a:t>
            </a:r>
            <a:r>
              <a:rPr lang="en-US" sz="2000" kern="0" dirty="0" smtClean="0">
                <a:solidFill>
                  <a:srgbClr val="000000"/>
                </a:solidFill>
                <a:latin typeface="+mn-lt"/>
                <a:cs typeface="Arial" charset="0"/>
              </a:rPr>
              <a:t>process</a:t>
            </a:r>
            <a:endParaRPr lang="en-US" sz="2000" kern="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pPr marL="457200" lvl="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n-lt"/>
                <a:cs typeface="Arial" charset="0"/>
              </a:rPr>
              <a:t>Identify </a:t>
            </a:r>
            <a:r>
              <a:rPr lang="en-US" sz="2000" kern="0" dirty="0">
                <a:solidFill>
                  <a:srgbClr val="000000"/>
                </a:solidFill>
                <a:latin typeface="+mn-lt"/>
                <a:cs typeface="Arial" charset="0"/>
              </a:rPr>
              <a:t>barriers to effective communication</a:t>
            </a:r>
          </a:p>
          <a:p>
            <a:pPr marL="457200" lvl="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n-lt"/>
                <a:cs typeface="Arial" charset="0"/>
              </a:rPr>
              <a:t>Describe </a:t>
            </a:r>
            <a:r>
              <a:rPr lang="en-US" sz="2000" kern="0" dirty="0">
                <a:solidFill>
                  <a:srgbClr val="000000"/>
                </a:solidFill>
                <a:latin typeface="+mn-lt"/>
                <a:cs typeface="Arial" charset="0"/>
              </a:rPr>
              <a:t>ways to improve interpersonal </a:t>
            </a:r>
            <a:r>
              <a:rPr lang="en-US" sz="2000" kern="0" dirty="0" smtClean="0">
                <a:solidFill>
                  <a:srgbClr val="000000"/>
                </a:solidFill>
                <a:latin typeface="+mn-lt"/>
                <a:cs typeface="Arial" charset="0"/>
              </a:rPr>
              <a:t>communication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+mn-lt"/>
                <a:cs typeface="+mn-cs"/>
              </a:rPr>
              <a:t>Questions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2000" kern="0" dirty="0" smtClean="0">
              <a:solidFill>
                <a:srgbClr val="FF0000"/>
              </a:solidFill>
              <a:latin typeface="+mn-lt"/>
              <a:cs typeface="Arial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+mn-lt"/>
                <a:cs typeface="+mn-cs"/>
              </a:rPr>
              <a:t>Next Lesson: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defRPr/>
            </a:pPr>
            <a:endParaRPr lang="en-US" sz="2000" b="1" kern="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Times New Roman" pitchFamily="18" charset="0"/>
              </a:rPr>
              <a:t>CADET POST-CLASS ASSIGNMENT</a:t>
            </a:r>
          </a:p>
          <a:p>
            <a:pPr marL="457200" lvl="2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Times New Roman" pitchFamily="18" charset="0"/>
              </a:rPr>
              <a:t>Complete MS102L08 </a:t>
            </a:r>
            <a:r>
              <a:rPr lang="en-US" sz="2000" kern="0" dirty="0">
                <a:solidFill>
                  <a:srgbClr val="000000"/>
                </a:solidFill>
                <a:latin typeface="+mn-lt"/>
                <a:ea typeface="Calibri" pitchFamily="34" charset="0"/>
                <a:cs typeface="Times New Roman" pitchFamily="18" charset="0"/>
              </a:rPr>
              <a:t>Communication Process LA.docx (Lesson Assessment</a:t>
            </a:r>
            <a:r>
              <a:rPr lang="en-US" sz="2000" kern="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Times New Roman" pitchFamily="18" charset="0"/>
              </a:rPr>
              <a:t>); </a:t>
            </a:r>
            <a:r>
              <a:rPr lang="en-US" sz="2000" kern="0" dirty="0">
                <a:solidFill>
                  <a:srgbClr val="000000"/>
                </a:solidFill>
                <a:latin typeface="+mn-lt"/>
                <a:ea typeface="Calibri" pitchFamily="34" charset="0"/>
                <a:cs typeface="Times New Roman" pitchFamily="18" charset="0"/>
              </a:rPr>
              <a:t>if assigned as homework, turn in next </a:t>
            </a:r>
            <a:r>
              <a:rPr lang="en-US" sz="2000" kern="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Times New Roman" pitchFamily="18" charset="0"/>
              </a:rPr>
              <a:t>class</a:t>
            </a:r>
          </a:p>
          <a:p>
            <a:pPr marL="457200" lvl="2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Times New Roman" pitchFamily="18" charset="0"/>
              </a:rPr>
              <a:t>Complete </a:t>
            </a:r>
            <a:r>
              <a:rPr lang="en-US" sz="2000" kern="0" dirty="0">
                <a:solidFill>
                  <a:srgbClr val="000000"/>
                </a:solidFill>
                <a:latin typeface="+mn-lt"/>
                <a:ea typeface="Calibri" pitchFamily="34" charset="0"/>
                <a:cs typeface="Times New Roman" pitchFamily="18" charset="0"/>
              </a:rPr>
              <a:t>writing program journal assignment (one paragraph); turn in next class</a:t>
            </a:r>
            <a:endParaRPr lang="en-US" sz="2000" kern="0" dirty="0" smtClean="0">
              <a:solidFill>
                <a:srgbClr val="000000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L100">
  <a:themeElements>
    <a:clrScheme name="Custom 31">
      <a:dk1>
        <a:srgbClr val="5C5674"/>
      </a:dk1>
      <a:lt1>
        <a:srgbClr val="FFFFFF"/>
      </a:lt1>
      <a:dk2>
        <a:srgbClr val="85986A"/>
      </a:dk2>
      <a:lt2>
        <a:srgbClr val="FFFFFF"/>
      </a:lt2>
      <a:accent1>
        <a:srgbClr val="666633"/>
      </a:accent1>
      <a:accent2>
        <a:srgbClr val="ADC5B8"/>
      </a:accent2>
      <a:accent3>
        <a:srgbClr val="C2CAB9"/>
      </a:accent3>
      <a:accent4>
        <a:srgbClr val="DADADA"/>
      </a:accent4>
      <a:accent5>
        <a:srgbClr val="B8B8AD"/>
      </a:accent5>
      <a:accent6>
        <a:srgbClr val="9CB2A6"/>
      </a:accent6>
      <a:hlink>
        <a:srgbClr val="0033CC"/>
      </a:hlink>
      <a:folHlink>
        <a:srgbClr val="002060"/>
      </a:folHlink>
    </a:clrScheme>
    <a:fontScheme name="MSL301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L301_Templat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L301_Templat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L301_Templat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L301_Templat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L301_Templat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L301_Templat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L301_Templat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L301_Templat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L301_Templat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MSL100</Template>
  <TotalTime>6321</TotalTime>
  <Words>165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MSL100</vt:lpstr>
      <vt:lpstr>PowerPoint Presentation</vt:lpstr>
      <vt:lpstr>Charge of the Light Brigade Video</vt:lpstr>
      <vt:lpstr>PowerPoint Presentation</vt:lpstr>
      <vt:lpstr>PowerPoint Presentation</vt:lpstr>
      <vt:lpstr>Lee's Intent (Gettysburg) Video</vt:lpstr>
      <vt:lpstr>PowerPoint Presentation</vt:lpstr>
      <vt:lpstr>PowerPoint Presentation</vt:lpstr>
      <vt:lpstr>Closing</vt:lpstr>
    </vt:vector>
  </TitlesOfParts>
  <Company>United States Army Accessions Command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TartagliaE</dc:creator>
  <cp:lastModifiedBy>Tartaglia, Eric Mr CIV USA TRADOC USACC</cp:lastModifiedBy>
  <cp:revision>365</cp:revision>
  <dcterms:created xsi:type="dcterms:W3CDTF">2010-11-03T13:11:50Z</dcterms:created>
  <dcterms:modified xsi:type="dcterms:W3CDTF">2019-07-15T19:47:43Z</dcterms:modified>
</cp:coreProperties>
</file>