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2"/>
  </p:notesMasterIdLst>
  <p:handoutMasterIdLst>
    <p:handoutMasterId r:id="rId13"/>
  </p:handoutMasterIdLst>
  <p:sldIdLst>
    <p:sldId id="273" r:id="rId2"/>
    <p:sldId id="274" r:id="rId3"/>
    <p:sldId id="281" r:id="rId4"/>
    <p:sldId id="295" r:id="rId5"/>
    <p:sldId id="297" r:id="rId6"/>
    <p:sldId id="296" r:id="rId7"/>
    <p:sldId id="298" r:id="rId8"/>
    <p:sldId id="293" r:id="rId9"/>
    <p:sldId id="288" r:id="rId10"/>
    <p:sldId id="276" r:id="rId11"/>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3D4FD"/>
    <a:srgbClr val="AFF1BA"/>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9" autoAdjust="0"/>
    <p:restoredTop sz="94660"/>
  </p:normalViewPr>
  <p:slideViewPr>
    <p:cSldViewPr>
      <p:cViewPr varScale="1">
        <p:scale>
          <a:sx n="63" d="100"/>
          <a:sy n="63" d="100"/>
        </p:scale>
        <p:origin x="1458" y="60"/>
      </p:cViewPr>
      <p:guideLst>
        <p:guide orient="horz" pos="2160"/>
        <p:guide pos="2880"/>
      </p:guideLst>
    </p:cSldViewPr>
  </p:slideViewPr>
  <p:notesTextViewPr>
    <p:cViewPr>
      <p:scale>
        <a:sx n="3" d="2"/>
        <a:sy n="3" d="2"/>
      </p:scale>
      <p:origin x="0" y="0"/>
    </p:cViewPr>
  </p:notesTextViewPr>
  <p:sorterViewPr>
    <p:cViewPr>
      <p:scale>
        <a:sx n="87" d="100"/>
        <a:sy n="87"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37946" cy="464345"/>
          </a:xfrm>
          <a:prstGeom prst="rect">
            <a:avLst/>
          </a:prstGeom>
          <a:noFill/>
          <a:ln w="9525">
            <a:noFill/>
            <a:miter lim="800000"/>
            <a:headEnd/>
            <a:tailEnd/>
          </a:ln>
          <a:effectLst/>
        </p:spPr>
        <p:txBody>
          <a:bodyPr vert="horz" wrap="square" lIns="93173" tIns="46587" rIns="93173" bIns="46587" numCol="1" anchor="t" anchorCtr="0" compatLnSpc="1">
            <a:prstTxWarp prst="textNoShape">
              <a:avLst/>
            </a:prstTxWarp>
          </a:bodyPr>
          <a:lstStyle>
            <a:lvl1pPr defTabSz="931583" eaLnBrk="1" hangingPunct="1">
              <a:defRPr sz="1200">
                <a:latin typeface="Arial" charset="0"/>
                <a:cs typeface="Arial" charset="0"/>
              </a:defRPr>
            </a:lvl1pPr>
          </a:lstStyle>
          <a:p>
            <a:pPr>
              <a:defRPr/>
            </a:pPr>
            <a:endParaRPr lang="en-US" dirty="0"/>
          </a:p>
        </p:txBody>
      </p:sp>
      <p:sp>
        <p:nvSpPr>
          <p:cNvPr id="10243" name="Rectangle 3"/>
          <p:cNvSpPr>
            <a:spLocks noGrp="1" noChangeArrowheads="1"/>
          </p:cNvSpPr>
          <p:nvPr>
            <p:ph type="dt" sz="quarter" idx="1"/>
          </p:nvPr>
        </p:nvSpPr>
        <p:spPr bwMode="auto">
          <a:xfrm>
            <a:off x="3970871" y="0"/>
            <a:ext cx="3037946" cy="464345"/>
          </a:xfrm>
          <a:prstGeom prst="rect">
            <a:avLst/>
          </a:prstGeom>
          <a:noFill/>
          <a:ln w="9525">
            <a:noFill/>
            <a:miter lim="800000"/>
            <a:headEnd/>
            <a:tailEnd/>
          </a:ln>
          <a:effectLst/>
        </p:spPr>
        <p:txBody>
          <a:bodyPr vert="horz" wrap="square" lIns="93173" tIns="46587" rIns="93173" bIns="46587" numCol="1" anchor="t" anchorCtr="0" compatLnSpc="1">
            <a:prstTxWarp prst="textNoShape">
              <a:avLst/>
            </a:prstTxWarp>
          </a:bodyPr>
          <a:lstStyle>
            <a:lvl1pPr algn="r" defTabSz="931583" eaLnBrk="1" hangingPunct="1">
              <a:defRPr sz="1200">
                <a:latin typeface="Arial" charset="0"/>
                <a:cs typeface="Arial" charset="0"/>
              </a:defRPr>
            </a:lvl1pPr>
          </a:lstStyle>
          <a:p>
            <a:pPr>
              <a:defRPr/>
            </a:pPr>
            <a:endParaRPr lang="en-US" dirty="0"/>
          </a:p>
        </p:txBody>
      </p:sp>
      <p:sp>
        <p:nvSpPr>
          <p:cNvPr id="10244" name="Rectangle 4"/>
          <p:cNvSpPr>
            <a:spLocks noGrp="1" noChangeArrowheads="1"/>
          </p:cNvSpPr>
          <p:nvPr>
            <p:ph type="ftr" sz="quarter" idx="2"/>
          </p:nvPr>
        </p:nvSpPr>
        <p:spPr bwMode="auto">
          <a:xfrm>
            <a:off x="0" y="8830471"/>
            <a:ext cx="3037946" cy="464345"/>
          </a:xfrm>
          <a:prstGeom prst="rect">
            <a:avLst/>
          </a:prstGeom>
          <a:noFill/>
          <a:ln w="9525">
            <a:noFill/>
            <a:miter lim="800000"/>
            <a:headEnd/>
            <a:tailEnd/>
          </a:ln>
          <a:effectLst/>
        </p:spPr>
        <p:txBody>
          <a:bodyPr vert="horz" wrap="square" lIns="93173" tIns="46587" rIns="93173" bIns="46587" numCol="1" anchor="b" anchorCtr="0" compatLnSpc="1">
            <a:prstTxWarp prst="textNoShape">
              <a:avLst/>
            </a:prstTxWarp>
          </a:bodyPr>
          <a:lstStyle>
            <a:lvl1pPr defTabSz="931583" eaLnBrk="1" hangingPunct="1">
              <a:defRPr sz="1200">
                <a:latin typeface="Arial" charset="0"/>
                <a:cs typeface="Arial" charset="0"/>
              </a:defRPr>
            </a:lvl1pPr>
          </a:lstStyle>
          <a:p>
            <a:pPr>
              <a:defRPr/>
            </a:pPr>
            <a:endParaRPr lang="en-US" dirty="0"/>
          </a:p>
        </p:txBody>
      </p:sp>
      <p:sp>
        <p:nvSpPr>
          <p:cNvPr id="10245" name="Rectangle 5"/>
          <p:cNvSpPr>
            <a:spLocks noGrp="1" noChangeArrowheads="1"/>
          </p:cNvSpPr>
          <p:nvPr>
            <p:ph type="sldNum" sz="quarter" idx="3"/>
          </p:nvPr>
        </p:nvSpPr>
        <p:spPr bwMode="auto">
          <a:xfrm>
            <a:off x="3970871" y="8830471"/>
            <a:ext cx="3037946" cy="464345"/>
          </a:xfrm>
          <a:prstGeom prst="rect">
            <a:avLst/>
          </a:prstGeom>
          <a:noFill/>
          <a:ln w="9525">
            <a:noFill/>
            <a:miter lim="800000"/>
            <a:headEnd/>
            <a:tailEnd/>
          </a:ln>
          <a:effectLst/>
        </p:spPr>
        <p:txBody>
          <a:bodyPr vert="horz" wrap="square" lIns="93173" tIns="46587" rIns="93173" bIns="46587" numCol="1" anchor="b" anchorCtr="0" compatLnSpc="1">
            <a:prstTxWarp prst="textNoShape">
              <a:avLst/>
            </a:prstTxWarp>
          </a:bodyPr>
          <a:lstStyle>
            <a:lvl1pPr algn="r" defTabSz="931583" eaLnBrk="1" hangingPunct="1">
              <a:defRPr sz="1200"/>
            </a:lvl1pPr>
          </a:lstStyle>
          <a:p>
            <a:pPr>
              <a:defRPr/>
            </a:pPr>
            <a:fld id="{B53C600A-DA1E-408B-B070-414C665C1B3C}" type="slidenum">
              <a:rPr lang="en-US" altLang="en-US"/>
              <a:pPr>
                <a:defRPr/>
              </a:pPr>
              <a:t>‹#›</a:t>
            </a:fld>
            <a:endParaRPr lang="en-US" altLang="en-US" dirty="0"/>
          </a:p>
        </p:txBody>
      </p:sp>
    </p:spTree>
    <p:extLst>
      <p:ext uri="{BB962C8B-B14F-4D97-AF65-F5344CB8AC3E}">
        <p14:creationId xmlns:p14="http://schemas.microsoft.com/office/powerpoint/2010/main" val="3449303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37946" cy="464345"/>
          </a:xfrm>
          <a:prstGeom prst="rect">
            <a:avLst/>
          </a:prstGeom>
          <a:noFill/>
          <a:ln w="9525">
            <a:noFill/>
            <a:miter lim="800000"/>
            <a:headEnd/>
            <a:tailEnd/>
          </a:ln>
          <a:effectLst/>
        </p:spPr>
        <p:txBody>
          <a:bodyPr vert="horz" wrap="square" lIns="93173" tIns="46587" rIns="93173" bIns="46587" numCol="1" anchor="t" anchorCtr="0" compatLnSpc="1">
            <a:prstTxWarp prst="textNoShape">
              <a:avLst/>
            </a:prstTxWarp>
          </a:bodyPr>
          <a:lstStyle>
            <a:lvl1pPr defTabSz="931583" eaLnBrk="1" hangingPunct="1">
              <a:defRPr sz="1200">
                <a:latin typeface="Arial" charset="0"/>
                <a:cs typeface="Arial" charset="0"/>
              </a:defRPr>
            </a:lvl1pPr>
          </a:lstStyle>
          <a:p>
            <a:pPr>
              <a:defRPr/>
            </a:pPr>
            <a:endParaRPr lang="en-US" dirty="0"/>
          </a:p>
        </p:txBody>
      </p:sp>
      <p:sp>
        <p:nvSpPr>
          <p:cNvPr id="9219" name="Rectangle 3"/>
          <p:cNvSpPr>
            <a:spLocks noGrp="1" noChangeArrowheads="1"/>
          </p:cNvSpPr>
          <p:nvPr>
            <p:ph type="dt" idx="1"/>
          </p:nvPr>
        </p:nvSpPr>
        <p:spPr bwMode="auto">
          <a:xfrm>
            <a:off x="3970871" y="0"/>
            <a:ext cx="3037946" cy="464345"/>
          </a:xfrm>
          <a:prstGeom prst="rect">
            <a:avLst/>
          </a:prstGeom>
          <a:noFill/>
          <a:ln w="9525">
            <a:noFill/>
            <a:miter lim="800000"/>
            <a:headEnd/>
            <a:tailEnd/>
          </a:ln>
          <a:effectLst/>
        </p:spPr>
        <p:txBody>
          <a:bodyPr vert="horz" wrap="square" lIns="93173" tIns="46587" rIns="93173" bIns="46587" numCol="1" anchor="t" anchorCtr="0" compatLnSpc="1">
            <a:prstTxWarp prst="textNoShape">
              <a:avLst/>
            </a:prstTxWarp>
          </a:bodyPr>
          <a:lstStyle>
            <a:lvl1pPr algn="r" defTabSz="931583" eaLnBrk="1" hangingPunct="1">
              <a:defRPr sz="1200">
                <a:latin typeface="Arial" charset="0"/>
                <a:cs typeface="Arial" charset="0"/>
              </a:defRPr>
            </a:lvl1pPr>
          </a:lstStyle>
          <a:p>
            <a:pPr>
              <a:defRPr/>
            </a:pPr>
            <a:endParaRPr lang="en-US" dirty="0"/>
          </a:p>
        </p:txBody>
      </p:sp>
      <p:sp>
        <p:nvSpPr>
          <p:cNvPr id="2052" name="Rectangle 4"/>
          <p:cNvSpPr>
            <a:spLocks noGrp="1" noRot="1" noChangeAspect="1" noChangeArrowheads="1" noTextEdit="1"/>
          </p:cNvSpPr>
          <p:nvPr>
            <p:ph type="sldImg" idx="2"/>
          </p:nvPr>
        </p:nvSpPr>
        <p:spPr bwMode="auto">
          <a:xfrm>
            <a:off x="1182688" y="696913"/>
            <a:ext cx="4646612"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701674" y="4415236"/>
            <a:ext cx="5607053" cy="4183855"/>
          </a:xfrm>
          <a:prstGeom prst="rect">
            <a:avLst/>
          </a:prstGeom>
          <a:noFill/>
          <a:ln w="9525">
            <a:noFill/>
            <a:miter lim="800000"/>
            <a:headEnd/>
            <a:tailEnd/>
          </a:ln>
          <a:effectLst/>
        </p:spPr>
        <p:txBody>
          <a:bodyPr vert="horz" wrap="square" lIns="93173" tIns="46587" rIns="93173" bIns="4658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830471"/>
            <a:ext cx="3037946" cy="464345"/>
          </a:xfrm>
          <a:prstGeom prst="rect">
            <a:avLst/>
          </a:prstGeom>
          <a:noFill/>
          <a:ln w="9525">
            <a:noFill/>
            <a:miter lim="800000"/>
            <a:headEnd/>
            <a:tailEnd/>
          </a:ln>
          <a:effectLst/>
        </p:spPr>
        <p:txBody>
          <a:bodyPr vert="horz" wrap="square" lIns="93173" tIns="46587" rIns="93173" bIns="46587" numCol="1" anchor="b" anchorCtr="0" compatLnSpc="1">
            <a:prstTxWarp prst="textNoShape">
              <a:avLst/>
            </a:prstTxWarp>
          </a:bodyPr>
          <a:lstStyle>
            <a:lvl1pPr defTabSz="931583" eaLnBrk="1" hangingPunct="1">
              <a:defRPr sz="1200">
                <a:latin typeface="Arial" charset="0"/>
                <a:cs typeface="Arial" charset="0"/>
              </a:defRPr>
            </a:lvl1pPr>
          </a:lstStyle>
          <a:p>
            <a:pPr>
              <a:defRPr/>
            </a:pPr>
            <a:endParaRPr lang="en-US" dirty="0"/>
          </a:p>
        </p:txBody>
      </p:sp>
      <p:sp>
        <p:nvSpPr>
          <p:cNvPr id="9223" name="Rectangle 7"/>
          <p:cNvSpPr>
            <a:spLocks noGrp="1" noChangeArrowheads="1"/>
          </p:cNvSpPr>
          <p:nvPr>
            <p:ph type="sldNum" sz="quarter" idx="5"/>
          </p:nvPr>
        </p:nvSpPr>
        <p:spPr bwMode="auto">
          <a:xfrm>
            <a:off x="3970871" y="8830471"/>
            <a:ext cx="3037946" cy="464345"/>
          </a:xfrm>
          <a:prstGeom prst="rect">
            <a:avLst/>
          </a:prstGeom>
          <a:noFill/>
          <a:ln w="9525">
            <a:noFill/>
            <a:miter lim="800000"/>
            <a:headEnd/>
            <a:tailEnd/>
          </a:ln>
          <a:effectLst/>
        </p:spPr>
        <p:txBody>
          <a:bodyPr vert="horz" wrap="square" lIns="93173" tIns="46587" rIns="93173" bIns="46587" numCol="1" anchor="b" anchorCtr="0" compatLnSpc="1">
            <a:prstTxWarp prst="textNoShape">
              <a:avLst/>
            </a:prstTxWarp>
          </a:bodyPr>
          <a:lstStyle>
            <a:lvl1pPr algn="r" defTabSz="931583" eaLnBrk="1" hangingPunct="1">
              <a:defRPr sz="1200"/>
            </a:lvl1pPr>
          </a:lstStyle>
          <a:p>
            <a:pPr>
              <a:defRPr/>
            </a:pPr>
            <a:fld id="{17AFEF30-315F-45CD-9804-1201ACD541F8}" type="slidenum">
              <a:rPr lang="en-US" altLang="en-US"/>
              <a:pPr>
                <a:defRPr/>
              </a:pPr>
              <a:t>‹#›</a:t>
            </a:fld>
            <a:endParaRPr lang="en-US" altLang="en-US" dirty="0"/>
          </a:p>
        </p:txBody>
      </p:sp>
    </p:spTree>
    <p:extLst>
      <p:ext uri="{BB962C8B-B14F-4D97-AF65-F5344CB8AC3E}">
        <p14:creationId xmlns:p14="http://schemas.microsoft.com/office/powerpoint/2010/main" val="5283228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210114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4526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914400"/>
            <a:ext cx="2019300" cy="5216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0"/>
            <a:ext cx="5905500" cy="5216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1505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5292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78556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28800"/>
            <a:ext cx="39624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828800"/>
            <a:ext cx="39624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0889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74988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91532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9461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2454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91411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3"/>
          <a:stretch>
            <a:fillRect/>
          </a:stretch>
        </p:blipFill>
        <p:spPr>
          <a:xfrm>
            <a:off x="2652" y="-297"/>
            <a:ext cx="9138696" cy="6858594"/>
          </a:xfrm>
          <a:prstGeom prst="rect">
            <a:avLst/>
          </a:prstGeom>
        </p:spPr>
      </p:pic>
      <p:sp>
        <p:nvSpPr>
          <p:cNvPr id="1027" name="Rectangle 3"/>
          <p:cNvSpPr>
            <a:spLocks noGrp="1" noChangeArrowheads="1"/>
          </p:cNvSpPr>
          <p:nvPr>
            <p:ph type="body" idx="1"/>
          </p:nvPr>
        </p:nvSpPr>
        <p:spPr bwMode="auto">
          <a:xfrm>
            <a:off x="457200" y="1828800"/>
            <a:ext cx="8077200" cy="430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title"/>
          </p:nvPr>
        </p:nvSpPr>
        <p:spPr bwMode="auto">
          <a:xfrm>
            <a:off x="457200" y="9144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6390" name="Text Box 6"/>
          <p:cNvSpPr txBox="1">
            <a:spLocks noChangeArrowheads="1"/>
          </p:cNvSpPr>
          <p:nvPr/>
        </p:nvSpPr>
        <p:spPr bwMode="auto">
          <a:xfrm>
            <a:off x="8686800" y="6613525"/>
            <a:ext cx="457200" cy="24447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defRPr/>
            </a:pPr>
            <a:r>
              <a:rPr lang="en-US" altLang="en-US" sz="1000" b="1" dirty="0" smtClean="0">
                <a:solidFill>
                  <a:srgbClr val="000000"/>
                </a:solidFill>
              </a:rPr>
              <a:t>  </a:t>
            </a:r>
          </a:p>
        </p:txBody>
      </p:sp>
      <p:sp>
        <p:nvSpPr>
          <p:cNvPr id="1030" name="Text Box 7"/>
          <p:cNvSpPr txBox="1">
            <a:spLocks noChangeArrowheads="1"/>
          </p:cNvSpPr>
          <p:nvPr/>
        </p:nvSpPr>
        <p:spPr bwMode="auto">
          <a:xfrm>
            <a:off x="0" y="457200"/>
            <a:ext cx="8001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400" b="1" i="1" dirty="0" smtClean="0">
                <a:solidFill>
                  <a:schemeClr val="tx1"/>
                </a:solidFill>
              </a:rPr>
              <a:t>MS </a:t>
            </a:r>
            <a:r>
              <a:rPr lang="en-US" altLang="en-US" sz="1400" b="1" i="1" dirty="0" smtClean="0">
                <a:solidFill>
                  <a:schemeClr val="tx1"/>
                </a:solidFill>
              </a:rPr>
              <a:t>102, Lesson 11: Army Performance Triad </a:t>
            </a:r>
          </a:p>
        </p:txBody>
      </p:sp>
      <p:sp>
        <p:nvSpPr>
          <p:cNvPr id="1031" name="Text Box 8"/>
          <p:cNvSpPr txBox="1">
            <a:spLocks noChangeArrowheads="1"/>
          </p:cNvSpPr>
          <p:nvPr/>
        </p:nvSpPr>
        <p:spPr bwMode="auto">
          <a:xfrm>
            <a:off x="0" y="6611938"/>
            <a:ext cx="216758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000" dirty="0" smtClean="0">
                <a:solidFill>
                  <a:srgbClr val="000000"/>
                </a:solidFill>
              </a:rPr>
              <a:t>Revision Date: 30 September 2019</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l" rtl="0" eaLnBrk="0" fontAlgn="base" hangingPunct="0">
        <a:spcBef>
          <a:spcPct val="0"/>
        </a:spcBef>
        <a:spcAft>
          <a:spcPct val="0"/>
        </a:spcAft>
        <a:defRPr sz="3600">
          <a:solidFill>
            <a:srgbClr val="000000"/>
          </a:solidFill>
          <a:latin typeface="+mj-lt"/>
          <a:ea typeface="+mj-ea"/>
          <a:cs typeface="+mj-cs"/>
        </a:defRPr>
      </a:lvl1pPr>
      <a:lvl2pPr algn="l" rtl="0" eaLnBrk="0" fontAlgn="base" hangingPunct="0">
        <a:spcBef>
          <a:spcPct val="0"/>
        </a:spcBef>
        <a:spcAft>
          <a:spcPct val="0"/>
        </a:spcAft>
        <a:defRPr sz="3600">
          <a:solidFill>
            <a:srgbClr val="000000"/>
          </a:solidFill>
          <a:latin typeface="Arial" charset="0"/>
          <a:cs typeface="Arial" charset="0"/>
        </a:defRPr>
      </a:lvl2pPr>
      <a:lvl3pPr algn="l" rtl="0" eaLnBrk="0" fontAlgn="base" hangingPunct="0">
        <a:spcBef>
          <a:spcPct val="0"/>
        </a:spcBef>
        <a:spcAft>
          <a:spcPct val="0"/>
        </a:spcAft>
        <a:defRPr sz="3600">
          <a:solidFill>
            <a:srgbClr val="000000"/>
          </a:solidFill>
          <a:latin typeface="Arial" charset="0"/>
          <a:cs typeface="Arial" charset="0"/>
        </a:defRPr>
      </a:lvl3pPr>
      <a:lvl4pPr algn="l" rtl="0" eaLnBrk="0" fontAlgn="base" hangingPunct="0">
        <a:spcBef>
          <a:spcPct val="0"/>
        </a:spcBef>
        <a:spcAft>
          <a:spcPct val="0"/>
        </a:spcAft>
        <a:defRPr sz="3600">
          <a:solidFill>
            <a:srgbClr val="000000"/>
          </a:solidFill>
          <a:latin typeface="Arial" charset="0"/>
          <a:cs typeface="Arial" charset="0"/>
        </a:defRPr>
      </a:lvl4pPr>
      <a:lvl5pPr algn="l" rtl="0" eaLnBrk="0" fontAlgn="base" hangingPunct="0">
        <a:spcBef>
          <a:spcPct val="0"/>
        </a:spcBef>
        <a:spcAft>
          <a:spcPct val="0"/>
        </a:spcAft>
        <a:defRPr sz="3600">
          <a:solidFill>
            <a:srgbClr val="000000"/>
          </a:solidFill>
          <a:latin typeface="Arial" charset="0"/>
          <a:cs typeface="Arial" charset="0"/>
        </a:defRPr>
      </a:lvl5pPr>
      <a:lvl6pPr marL="457200" algn="l" rtl="0" eaLnBrk="1" fontAlgn="base" hangingPunct="1">
        <a:spcBef>
          <a:spcPct val="0"/>
        </a:spcBef>
        <a:spcAft>
          <a:spcPct val="0"/>
        </a:spcAft>
        <a:defRPr sz="3600">
          <a:solidFill>
            <a:schemeClr val="bg2"/>
          </a:solidFill>
          <a:latin typeface="Arial" charset="0"/>
          <a:cs typeface="Arial" charset="0"/>
        </a:defRPr>
      </a:lvl6pPr>
      <a:lvl7pPr marL="914400" algn="l" rtl="0" eaLnBrk="1" fontAlgn="base" hangingPunct="1">
        <a:spcBef>
          <a:spcPct val="0"/>
        </a:spcBef>
        <a:spcAft>
          <a:spcPct val="0"/>
        </a:spcAft>
        <a:defRPr sz="3600">
          <a:solidFill>
            <a:schemeClr val="bg2"/>
          </a:solidFill>
          <a:latin typeface="Arial" charset="0"/>
          <a:cs typeface="Arial" charset="0"/>
        </a:defRPr>
      </a:lvl7pPr>
      <a:lvl8pPr marL="1371600" algn="l" rtl="0" eaLnBrk="1" fontAlgn="base" hangingPunct="1">
        <a:spcBef>
          <a:spcPct val="0"/>
        </a:spcBef>
        <a:spcAft>
          <a:spcPct val="0"/>
        </a:spcAft>
        <a:defRPr sz="3600">
          <a:solidFill>
            <a:schemeClr val="bg2"/>
          </a:solidFill>
          <a:latin typeface="Arial" charset="0"/>
          <a:cs typeface="Arial" charset="0"/>
        </a:defRPr>
      </a:lvl8pPr>
      <a:lvl9pPr marL="1828800" algn="l" rtl="0" eaLnBrk="1" fontAlgn="base" hangingPunct="1">
        <a:spcBef>
          <a:spcPct val="0"/>
        </a:spcBef>
        <a:spcAft>
          <a:spcPct val="0"/>
        </a:spcAft>
        <a:defRPr sz="3600">
          <a:solidFill>
            <a:schemeClr val="bg2"/>
          </a:solidFill>
          <a:latin typeface="Arial" charset="0"/>
          <a:cs typeface="Arial" charset="0"/>
        </a:defRPr>
      </a:lvl9pPr>
    </p:titleStyle>
    <p:bodyStyle>
      <a:lvl1pPr marL="469900" indent="-469900" algn="l" rtl="0" eaLnBrk="0" fontAlgn="base" hangingPunct="0">
        <a:spcBef>
          <a:spcPct val="20000"/>
        </a:spcBef>
        <a:spcAft>
          <a:spcPct val="0"/>
        </a:spcAft>
        <a:buClr>
          <a:srgbClr val="000000"/>
        </a:buClr>
        <a:buFont typeface="Wingdings" panose="05000000000000000000" pitchFamily="2" charset="2"/>
        <a:buChar char="o"/>
        <a:defRPr sz="3200">
          <a:solidFill>
            <a:srgbClr val="000000"/>
          </a:solidFill>
          <a:latin typeface="+mn-lt"/>
          <a:ea typeface="+mn-ea"/>
          <a:cs typeface="+mn-cs"/>
        </a:defRPr>
      </a:lvl1pPr>
      <a:lvl2pPr marL="908050" indent="-436563" algn="l" rtl="0" eaLnBrk="0" fontAlgn="base" hangingPunct="0">
        <a:spcBef>
          <a:spcPct val="20000"/>
        </a:spcBef>
        <a:spcAft>
          <a:spcPct val="0"/>
        </a:spcAft>
        <a:buClr>
          <a:srgbClr val="000000"/>
        </a:buClr>
        <a:buFont typeface="Wingdings" panose="05000000000000000000" pitchFamily="2" charset="2"/>
        <a:buChar char="n"/>
        <a:defRPr sz="2800">
          <a:solidFill>
            <a:srgbClr val="000000"/>
          </a:solidFill>
          <a:latin typeface="+mn-lt"/>
          <a:cs typeface="+mn-cs"/>
        </a:defRPr>
      </a:lvl2pPr>
      <a:lvl3pPr marL="1377950" indent="-468313" algn="l" rtl="0" eaLnBrk="0" fontAlgn="base" hangingPunct="0">
        <a:spcBef>
          <a:spcPct val="20000"/>
        </a:spcBef>
        <a:spcAft>
          <a:spcPct val="0"/>
        </a:spcAft>
        <a:buClr>
          <a:srgbClr val="000000"/>
        </a:buClr>
        <a:buFont typeface="Wingdings" panose="05000000000000000000" pitchFamily="2" charset="2"/>
        <a:buChar char="o"/>
        <a:defRPr sz="2400">
          <a:solidFill>
            <a:srgbClr val="000000"/>
          </a:solidFill>
          <a:latin typeface="+mn-lt"/>
          <a:cs typeface="+mn-cs"/>
        </a:defRPr>
      </a:lvl3pPr>
      <a:lvl4pPr marL="1827213" indent="-438150" algn="l" rtl="0" eaLnBrk="0" fontAlgn="base" hangingPunct="0">
        <a:spcBef>
          <a:spcPct val="20000"/>
        </a:spcBef>
        <a:spcAft>
          <a:spcPct val="0"/>
        </a:spcAft>
        <a:buClr>
          <a:srgbClr val="000000"/>
        </a:buClr>
        <a:buFont typeface="Wingdings" panose="05000000000000000000" pitchFamily="2" charset="2"/>
        <a:buChar char="n"/>
        <a:defRPr sz="2000">
          <a:solidFill>
            <a:srgbClr val="000000"/>
          </a:solidFill>
          <a:latin typeface="+mn-lt"/>
          <a:cs typeface="+mn-cs"/>
        </a:defRPr>
      </a:lvl4pPr>
      <a:lvl5pPr marL="2297113" indent="-468313" algn="l" rtl="0" eaLnBrk="0" fontAlgn="base" hangingPunct="0">
        <a:spcBef>
          <a:spcPct val="20000"/>
        </a:spcBef>
        <a:spcAft>
          <a:spcPct val="0"/>
        </a:spcAft>
        <a:buClr>
          <a:srgbClr val="000000"/>
        </a:buClr>
        <a:buFont typeface="Wingdings" panose="05000000000000000000" pitchFamily="2" charset="2"/>
        <a:buChar char="o"/>
        <a:defRPr sz="2000">
          <a:solidFill>
            <a:srgbClr val="000000"/>
          </a:solidFill>
          <a:latin typeface="+mn-lt"/>
          <a:cs typeface="+mn-cs"/>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bg2"/>
          </a:solidFill>
          <a:latin typeface="+mn-lt"/>
          <a:cs typeface="+mn-cs"/>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bg2"/>
          </a:solidFill>
          <a:latin typeface="+mn-lt"/>
          <a:cs typeface="+mn-cs"/>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bg2"/>
          </a:solidFill>
          <a:latin typeface="+mn-lt"/>
          <a:cs typeface="+mn-cs"/>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bg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7463" y="952500"/>
            <a:ext cx="8763000" cy="886254"/>
          </a:xfrm>
        </p:spPr>
        <p:txBody>
          <a:bodyPr/>
          <a:lstStyle/>
          <a:p>
            <a:pPr algn="ctr"/>
            <a:r>
              <a:rPr lang="en-US" altLang="en-US" b="1" dirty="0" smtClean="0"/>
              <a:t>Army Performance Triad</a:t>
            </a:r>
            <a:endParaRPr lang="en-US" altLang="en-US" sz="5400" b="1" dirty="0" smtClean="0">
              <a:solidFill>
                <a:srgbClr val="C00000"/>
              </a:solidFill>
            </a:endParaRPr>
          </a:p>
        </p:txBody>
      </p:sp>
      <p:sp>
        <p:nvSpPr>
          <p:cNvPr id="4099" name="Rectangle 3"/>
          <p:cNvSpPr>
            <a:spLocks noChangeArrowheads="1"/>
          </p:cNvSpPr>
          <p:nvPr/>
        </p:nvSpPr>
        <p:spPr bwMode="auto">
          <a:xfrm>
            <a:off x="3371850" y="4495800"/>
            <a:ext cx="325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00"/>
              </a:buClr>
              <a:buFont typeface="Wingdings" panose="05000000000000000000" pitchFamily="2" charset="2"/>
              <a:buChar char="o"/>
              <a:defRPr sz="3200">
                <a:solidFill>
                  <a:srgbClr val="000000"/>
                </a:solidFill>
                <a:latin typeface="Arial" panose="020B0604020202020204" pitchFamily="34" charset="0"/>
                <a:cs typeface="Arial" panose="020B0604020202020204" pitchFamily="34" charset="0"/>
              </a:defRPr>
            </a:lvl1pPr>
            <a:lvl2pPr marL="742950" indent="-285750">
              <a:spcBef>
                <a:spcPct val="20000"/>
              </a:spcBef>
              <a:buClr>
                <a:srgbClr val="000000"/>
              </a:buClr>
              <a:buFont typeface="Wingdings" panose="05000000000000000000" pitchFamily="2" charset="2"/>
              <a:buChar char="n"/>
              <a:defRPr sz="2800">
                <a:solidFill>
                  <a:srgbClr val="000000"/>
                </a:solidFill>
                <a:latin typeface="Arial" panose="020B0604020202020204" pitchFamily="34" charset="0"/>
                <a:cs typeface="Arial" panose="020B0604020202020204" pitchFamily="34" charset="0"/>
              </a:defRPr>
            </a:lvl2pPr>
            <a:lvl3pPr marL="1143000" indent="-228600">
              <a:spcBef>
                <a:spcPct val="20000"/>
              </a:spcBef>
              <a:buClr>
                <a:srgbClr val="000000"/>
              </a:buClr>
              <a:buFont typeface="Wingdings" panose="05000000000000000000" pitchFamily="2" charset="2"/>
              <a:buChar char="o"/>
              <a:defRPr sz="2400">
                <a:solidFill>
                  <a:srgbClr val="000000"/>
                </a:solidFill>
                <a:latin typeface="Arial" panose="020B0604020202020204" pitchFamily="34" charset="0"/>
                <a:cs typeface="Arial" panose="020B0604020202020204" pitchFamily="34" charset="0"/>
              </a:defRPr>
            </a:lvl3pPr>
            <a:lvl4pPr marL="1600200" indent="-228600">
              <a:spcBef>
                <a:spcPct val="20000"/>
              </a:spcBef>
              <a:buClr>
                <a:srgbClr val="000000"/>
              </a:buClr>
              <a:buFont typeface="Wingdings" panose="05000000000000000000" pitchFamily="2" charset="2"/>
              <a:buChar char="n"/>
              <a:defRPr sz="2000">
                <a:solidFill>
                  <a:srgbClr val="000000"/>
                </a:solidFill>
                <a:latin typeface="Arial" panose="020B0604020202020204" pitchFamily="34" charset="0"/>
                <a:cs typeface="Arial" panose="020B0604020202020204" pitchFamily="34" charset="0"/>
              </a:defRPr>
            </a:lvl4pPr>
            <a:lvl5pPr marL="2057400" indent="-228600">
              <a:spcBef>
                <a:spcPct val="20000"/>
              </a:spcBef>
              <a:buClr>
                <a:srgbClr val="000000"/>
              </a:buClr>
              <a:buFont typeface="Wingdings" panose="05000000000000000000" pitchFamily="2" charset="2"/>
              <a:buChar char="o"/>
              <a:defRPr sz="2000">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00"/>
              </a:buClr>
              <a:buFont typeface="Wingdings" panose="05000000000000000000" pitchFamily="2" charset="2"/>
              <a:buChar char="o"/>
              <a:defRPr sz="2000">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00"/>
              </a:buClr>
              <a:buFont typeface="Wingdings" panose="05000000000000000000" pitchFamily="2" charset="2"/>
              <a:buChar char="o"/>
              <a:defRPr sz="2000">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00"/>
              </a:buClr>
              <a:buFont typeface="Wingdings" panose="05000000000000000000" pitchFamily="2" charset="2"/>
              <a:buChar char="o"/>
              <a:defRPr sz="2000">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00"/>
              </a:buClr>
              <a:buFont typeface="Wingdings" panose="05000000000000000000" pitchFamily="2" charset="2"/>
              <a:buChar char="o"/>
              <a:defRPr sz="2000">
                <a:solidFill>
                  <a:srgbClr val="000000"/>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en-US" sz="1800" dirty="0">
                <a:solidFill>
                  <a:schemeClr val="tx1"/>
                </a:solidFill>
              </a:rPr>
              <a:t>) </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041" y="2133600"/>
            <a:ext cx="5607844" cy="3026934"/>
          </a:xfrm>
          <a:prstGeom prst="rect">
            <a:avLst/>
          </a:prstGeom>
          <a:noFill/>
          <a:ln w="9525">
            <a:noFill/>
            <a:miter lim="800000"/>
            <a:headEnd/>
            <a:tailEnd/>
          </a:ln>
          <a:scene3d>
            <a:camera prst="orthographicFront"/>
            <a:lightRig rig="threePt" dir="t"/>
          </a:scene3d>
          <a:sp3d>
            <a:bevelT w="152400" h="50800" prst="softRound"/>
          </a:sp3d>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0" y="609600"/>
            <a:ext cx="8763000" cy="685800"/>
          </a:xfrm>
        </p:spPr>
        <p:txBody>
          <a:bodyPr/>
          <a:lstStyle/>
          <a:p>
            <a:pPr algn="ctr"/>
            <a:r>
              <a:rPr lang="en-US" altLang="en-US" b="1" dirty="0" smtClean="0"/>
              <a:t>Closing</a:t>
            </a:r>
          </a:p>
        </p:txBody>
      </p:sp>
      <p:sp>
        <p:nvSpPr>
          <p:cNvPr id="12291" name="Content Placeholder 2"/>
          <p:cNvSpPr>
            <a:spLocks noGrp="1"/>
          </p:cNvSpPr>
          <p:nvPr>
            <p:ph idx="1"/>
          </p:nvPr>
        </p:nvSpPr>
        <p:spPr>
          <a:xfrm>
            <a:off x="-16565" y="1219200"/>
            <a:ext cx="8776102" cy="5334000"/>
          </a:xfrm>
        </p:spPr>
        <p:txBody>
          <a:bodyPr/>
          <a:lstStyle/>
          <a:p>
            <a:pPr marL="115888" lvl="1" indent="0">
              <a:buNone/>
              <a:defRPr/>
            </a:pPr>
            <a:r>
              <a:rPr lang="en-US" altLang="en-US" sz="2000" b="1" dirty="0"/>
              <a:t>Review Learning Objectives:</a:t>
            </a:r>
          </a:p>
          <a:p>
            <a:pPr marL="458788" lvl="1" indent="-342900">
              <a:buFont typeface="Wingdings" panose="05000000000000000000" pitchFamily="2" charset="2"/>
              <a:buChar char="q"/>
              <a:defRPr/>
            </a:pPr>
            <a:r>
              <a:rPr lang="en-US" altLang="en-US" sz="2000" dirty="0" smtClean="0">
                <a:cs typeface="Calibri" panose="020F0502020204030204" pitchFamily="34" charset="0"/>
              </a:rPr>
              <a:t>Summarize </a:t>
            </a:r>
            <a:r>
              <a:rPr lang="en-US" altLang="en-US" sz="2000" dirty="0">
                <a:cs typeface="Calibri" panose="020F0502020204030204" pitchFamily="34" charset="0"/>
              </a:rPr>
              <a:t>the </a:t>
            </a:r>
            <a:r>
              <a:rPr lang="en-US" altLang="en-US" sz="2000" dirty="0" smtClean="0">
                <a:cs typeface="Calibri" panose="020F0502020204030204" pitchFamily="34" charset="0"/>
              </a:rPr>
              <a:t>purpose and focus </a:t>
            </a:r>
            <a:r>
              <a:rPr lang="en-US" altLang="en-US" sz="2000" dirty="0">
                <a:cs typeface="Calibri" panose="020F0502020204030204" pitchFamily="34" charset="0"/>
              </a:rPr>
              <a:t>of the Army’s Performance </a:t>
            </a:r>
            <a:r>
              <a:rPr lang="en-US" altLang="en-US" sz="2000" dirty="0" smtClean="0">
                <a:cs typeface="Calibri" panose="020F0502020204030204" pitchFamily="34" charset="0"/>
              </a:rPr>
              <a:t>Triad</a:t>
            </a:r>
          </a:p>
          <a:p>
            <a:pPr marL="458788" lvl="1" indent="-342900">
              <a:buFont typeface="Wingdings" panose="05000000000000000000" pitchFamily="2" charset="2"/>
              <a:buChar char="q"/>
              <a:defRPr/>
            </a:pPr>
            <a:r>
              <a:rPr lang="en-US" altLang="en-US" sz="2000" dirty="0" smtClean="0">
                <a:cs typeface="Calibri" panose="020F0502020204030204" pitchFamily="34" charset="0"/>
              </a:rPr>
              <a:t>Identify </a:t>
            </a:r>
            <a:r>
              <a:rPr lang="en-US" altLang="en-US" sz="2000" dirty="0">
                <a:cs typeface="Calibri" panose="020F0502020204030204" pitchFamily="34" charset="0"/>
              </a:rPr>
              <a:t>the three tenets of the Army’s Performance Triad </a:t>
            </a:r>
            <a:r>
              <a:rPr lang="en-US" altLang="en-US" sz="2000" dirty="0" smtClean="0">
                <a:cs typeface="Calibri" panose="020F0502020204030204" pitchFamily="34" charset="0"/>
              </a:rPr>
              <a:t>and </a:t>
            </a:r>
            <a:r>
              <a:rPr lang="en-US" altLang="en-US" sz="2000" dirty="0">
                <a:cs typeface="Calibri" panose="020F0502020204030204" pitchFamily="34" charset="0"/>
              </a:rPr>
              <a:t>the key message of each </a:t>
            </a:r>
            <a:r>
              <a:rPr lang="en-US" altLang="en-US" sz="2000" dirty="0" smtClean="0">
                <a:cs typeface="Calibri" panose="020F0502020204030204" pitchFamily="34" charset="0"/>
              </a:rPr>
              <a:t>tenet</a:t>
            </a:r>
          </a:p>
          <a:p>
            <a:pPr marL="458788" lvl="1" indent="-342900">
              <a:buFont typeface="Wingdings" panose="05000000000000000000" pitchFamily="2" charset="2"/>
              <a:buChar char="q"/>
              <a:defRPr/>
            </a:pPr>
            <a:r>
              <a:rPr lang="en-US" sz="2000" dirty="0" smtClean="0"/>
              <a:t>Identify </a:t>
            </a:r>
            <a:r>
              <a:rPr lang="en-US" sz="2000" dirty="0"/>
              <a:t>the Performance Triad Targets and areas for individual improvement</a:t>
            </a:r>
            <a:endParaRPr lang="en-US" altLang="en-US" sz="2000" dirty="0">
              <a:cs typeface="Calibri" panose="020F0502020204030204" pitchFamily="34" charset="0"/>
            </a:endParaRPr>
          </a:p>
          <a:p>
            <a:pPr marL="115888" lvl="1" indent="0">
              <a:spcBef>
                <a:spcPts val="0"/>
              </a:spcBef>
              <a:buNone/>
              <a:defRPr/>
            </a:pPr>
            <a:endParaRPr lang="en-US" altLang="en-US" sz="2000" b="1" dirty="0"/>
          </a:p>
          <a:p>
            <a:pPr marL="115888" lvl="1" indent="0">
              <a:spcBef>
                <a:spcPts val="0"/>
              </a:spcBef>
              <a:buNone/>
              <a:defRPr/>
            </a:pPr>
            <a:r>
              <a:rPr lang="en-US" altLang="en-US" sz="2000" b="1" dirty="0" smtClean="0"/>
              <a:t>Questions</a:t>
            </a:r>
            <a:endParaRPr lang="en-US" altLang="en-US" sz="2000" b="1" dirty="0"/>
          </a:p>
          <a:p>
            <a:pPr marL="115888" lvl="1" indent="0">
              <a:spcBef>
                <a:spcPts val="0"/>
              </a:spcBef>
              <a:buNone/>
              <a:defRPr/>
            </a:pPr>
            <a:endParaRPr lang="en-US" altLang="en-US" sz="2000" b="1" dirty="0"/>
          </a:p>
          <a:p>
            <a:pPr marL="115888" lvl="1" indent="0">
              <a:spcBef>
                <a:spcPts val="0"/>
              </a:spcBef>
              <a:buNone/>
              <a:defRPr/>
            </a:pPr>
            <a:r>
              <a:rPr lang="en-US" altLang="en-US" sz="2000" b="1" dirty="0"/>
              <a:t>Next Lesson</a:t>
            </a:r>
            <a:r>
              <a:rPr lang="en-US" altLang="en-US" sz="2000" b="1" dirty="0" smtClean="0"/>
              <a:t>:</a:t>
            </a:r>
          </a:p>
          <a:p>
            <a:pPr marL="115888" lvl="1" indent="0">
              <a:spcBef>
                <a:spcPts val="0"/>
              </a:spcBef>
              <a:buNone/>
              <a:defRPr/>
            </a:pPr>
            <a:endParaRPr lang="en-US" altLang="en-US" sz="2000" b="1" dirty="0"/>
          </a:p>
          <a:p>
            <a:pPr marL="115888" lvl="1" indent="0">
              <a:spcBef>
                <a:spcPts val="0"/>
              </a:spcBef>
              <a:buNone/>
              <a:defRPr/>
            </a:pPr>
            <a:r>
              <a:rPr lang="en-US" altLang="en-US" sz="2000" b="1" dirty="0"/>
              <a:t>CADET POST-CLASS ASSIGNMENT</a:t>
            </a:r>
          </a:p>
          <a:p>
            <a:pPr marL="454025" lvl="1" indent="-342900">
              <a:buFont typeface="Wingdings" panose="05000000000000000000" pitchFamily="2" charset="2"/>
              <a:buChar char="q"/>
              <a:defRPr/>
            </a:pPr>
            <a:r>
              <a:rPr lang="en-US" sz="2000" dirty="0"/>
              <a:t>Complete writing program assignment (three – five page essay); turn in to cadre at next class</a:t>
            </a:r>
          </a:p>
          <a:p>
            <a:pPr>
              <a:buFont typeface="Wingdings" panose="05000000000000000000" pitchFamily="2" charset="2"/>
              <a:buChar char="q"/>
            </a:pPr>
            <a:endParaRPr lang="en-US" altLang="en-US" sz="2000" dirty="0" smtClean="0"/>
          </a:p>
          <a:p>
            <a:pPr>
              <a:buFont typeface="Wingdings" panose="05000000000000000000" pitchFamily="2" charset="2"/>
              <a:buChar char="q"/>
            </a:pPr>
            <a:endParaRPr lang="en-US" altLang="en-US" sz="2000" dirty="0"/>
          </a:p>
          <a:p>
            <a:pPr marL="471487" lvl="1" indent="0">
              <a:buNone/>
            </a:pPr>
            <a:endParaRPr lang="en-US" altLang="en-US" sz="20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146" name="Title 1"/>
          <p:cNvSpPr>
            <a:spLocks noGrp="1"/>
          </p:cNvSpPr>
          <p:nvPr>
            <p:ph type="title"/>
          </p:nvPr>
        </p:nvSpPr>
        <p:spPr>
          <a:xfrm>
            <a:off x="76200" y="758825"/>
            <a:ext cx="8686800" cy="685800"/>
          </a:xfrm>
        </p:spPr>
        <p:txBody>
          <a:bodyPr/>
          <a:lstStyle/>
          <a:p>
            <a:pPr algn="ctr"/>
            <a:r>
              <a:rPr lang="en-US" altLang="en-US" b="1" dirty="0" smtClean="0"/>
              <a:t>Learning Objectives</a:t>
            </a:r>
          </a:p>
        </p:txBody>
      </p:sp>
      <p:sp>
        <p:nvSpPr>
          <p:cNvPr id="5123" name="Content Placeholder 2"/>
          <p:cNvSpPr>
            <a:spLocks noGrp="1"/>
          </p:cNvSpPr>
          <p:nvPr>
            <p:ph idx="1"/>
          </p:nvPr>
        </p:nvSpPr>
        <p:spPr>
          <a:xfrm>
            <a:off x="304800" y="1752600"/>
            <a:ext cx="8458200" cy="3276600"/>
          </a:xfrm>
        </p:spPr>
        <p:txBody>
          <a:bodyPr/>
          <a:lstStyle/>
          <a:p>
            <a:pPr>
              <a:buFont typeface="Wingdings" panose="05000000000000000000" pitchFamily="2" charset="2"/>
              <a:buChar char="q"/>
              <a:defRPr/>
            </a:pPr>
            <a:r>
              <a:rPr lang="en-US" altLang="en-US" sz="2800" dirty="0" smtClean="0"/>
              <a:t>Summarize the purpose and focus of the Army’s Performance Triad </a:t>
            </a:r>
          </a:p>
          <a:p>
            <a:pPr>
              <a:buFont typeface="Wingdings" panose="05000000000000000000" pitchFamily="2" charset="2"/>
              <a:buChar char="q"/>
              <a:defRPr/>
            </a:pPr>
            <a:r>
              <a:rPr lang="en-US" altLang="en-US" sz="2800" dirty="0" smtClean="0"/>
              <a:t>Identify the three tenets of the Army’s Performance Triad and the key message of each tenet</a:t>
            </a:r>
          </a:p>
          <a:p>
            <a:pPr>
              <a:buFont typeface="Wingdings" panose="05000000000000000000" pitchFamily="2" charset="2"/>
              <a:buChar char="q"/>
              <a:defRPr/>
            </a:pPr>
            <a:r>
              <a:rPr lang="en-US" sz="2800" dirty="0"/>
              <a:t>Identify the Performance Triad Targets and areas for individual improvement</a:t>
            </a:r>
          </a:p>
          <a:p>
            <a:pPr>
              <a:buFont typeface="Wingdings" panose="05000000000000000000" pitchFamily="2" charset="2"/>
              <a:buChar char="q"/>
              <a:defRPr/>
            </a:pPr>
            <a:endParaRPr lang="en-US"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762000"/>
            <a:ext cx="8763000" cy="1143000"/>
          </a:xfrm>
        </p:spPr>
        <p:txBody>
          <a:bodyPr/>
          <a:lstStyle/>
          <a:p>
            <a:pPr algn="ctr"/>
            <a:r>
              <a:rPr lang="en-US" altLang="en-US" b="1" dirty="0" smtClean="0"/>
              <a:t>Purpose and Focus of Army Performance Triad  </a:t>
            </a:r>
          </a:p>
        </p:txBody>
      </p:sp>
      <p:sp>
        <p:nvSpPr>
          <p:cNvPr id="7171" name="Content Placeholder 2"/>
          <p:cNvSpPr>
            <a:spLocks noGrp="1"/>
          </p:cNvSpPr>
          <p:nvPr>
            <p:ph idx="1"/>
          </p:nvPr>
        </p:nvSpPr>
        <p:spPr>
          <a:xfrm>
            <a:off x="0" y="1905000"/>
            <a:ext cx="8763000" cy="4724400"/>
          </a:xfrm>
        </p:spPr>
        <p:txBody>
          <a:bodyPr/>
          <a:lstStyle/>
          <a:p>
            <a:pPr>
              <a:buFont typeface="Wingdings" panose="05000000000000000000" pitchFamily="2" charset="2"/>
              <a:buChar char="q"/>
            </a:pPr>
            <a:r>
              <a:rPr lang="en-US" altLang="en-US" sz="2400" b="1" u="sng" dirty="0" smtClean="0"/>
              <a:t>Purpose:</a:t>
            </a:r>
            <a:r>
              <a:rPr lang="en-US" altLang="en-US" sz="2400" b="1" dirty="0" smtClean="0"/>
              <a:t> </a:t>
            </a:r>
            <a:r>
              <a:rPr lang="en-US" sz="2400" dirty="0"/>
              <a:t>The Army Performance Triad serves as a comprehensive plan to improve readiness and increase resilience through public health initiatives and leadership </a:t>
            </a:r>
            <a:r>
              <a:rPr lang="en-US" sz="2400" dirty="0" smtClean="0"/>
              <a:t>engagement</a:t>
            </a:r>
          </a:p>
          <a:p>
            <a:pPr>
              <a:buFont typeface="Wingdings" panose="05000000000000000000" pitchFamily="2" charset="2"/>
              <a:buChar char="q"/>
            </a:pPr>
            <a:endParaRPr lang="en-US" altLang="en-US" sz="2400" b="1" u="sng" dirty="0" smtClean="0"/>
          </a:p>
          <a:p>
            <a:pPr>
              <a:buFont typeface="Wingdings" panose="05000000000000000000" pitchFamily="2" charset="2"/>
              <a:buChar char="q"/>
            </a:pPr>
            <a:r>
              <a:rPr lang="en-US" altLang="en-US" sz="2400" b="1" u="sng" dirty="0" smtClean="0"/>
              <a:t>Focus: </a:t>
            </a:r>
            <a:r>
              <a:rPr lang="en-US" altLang="en-US" sz="2400" dirty="0" smtClean="0"/>
              <a:t>The focus of Performance Triad is on Sleep, Activity, and Nutrition</a:t>
            </a:r>
          </a:p>
          <a:p>
            <a:pPr lvl="1">
              <a:buFont typeface="Wingdings" panose="05000000000000000000" pitchFamily="2" charset="2"/>
              <a:buChar char="§"/>
            </a:pPr>
            <a:r>
              <a:rPr lang="en-US" altLang="en-US" sz="2400" dirty="0" smtClean="0"/>
              <a:t>Key actions that influence health in the “Lifespace” to mitigate possible injuries and improve professional readiness</a:t>
            </a:r>
          </a:p>
          <a:p>
            <a:pPr lvl="1">
              <a:buFont typeface="Wingdings" panose="05000000000000000000" pitchFamily="2" charset="2"/>
              <a:buChar char="§"/>
            </a:pPr>
            <a:r>
              <a:rPr lang="en-US" altLang="en-US" sz="2400" dirty="0" smtClean="0"/>
              <a:t>The biggest impact on health is making better choices in your “Lifespace” without a medical provider</a:t>
            </a:r>
          </a:p>
          <a:p>
            <a:pPr marL="0" indent="0">
              <a:buNone/>
            </a:pPr>
            <a:endParaRPr lang="en-US" altLang="en-US" sz="2400" dirty="0" smtClean="0"/>
          </a:p>
          <a:p>
            <a:pPr marL="0" indent="0">
              <a:buNone/>
            </a:pPr>
            <a:r>
              <a:rPr lang="en-US" altLang="en-US" sz="2400" dirty="0" smtClean="0"/>
              <a:t> </a:t>
            </a:r>
          </a:p>
          <a:p>
            <a:pPr>
              <a:buFont typeface="Wingdings" panose="05000000000000000000" pitchFamily="2" charset="2"/>
              <a:buChar char="q"/>
            </a:pPr>
            <a:endParaRPr lang="en-US" altLang="en-US" sz="2400" b="1" u="sng" dirty="0" smtClean="0"/>
          </a:p>
          <a:p>
            <a:pPr>
              <a:buFont typeface="Wingdings" panose="05000000000000000000" pitchFamily="2" charset="2"/>
              <a:buChar char="q"/>
            </a:pPr>
            <a:endParaRPr lang="en-US" altLang="en-US"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0" y="838200"/>
            <a:ext cx="8763000" cy="1066800"/>
          </a:xfrm>
        </p:spPr>
        <p:txBody>
          <a:bodyPr/>
          <a:lstStyle/>
          <a:p>
            <a:pPr algn="ctr"/>
            <a:r>
              <a:rPr lang="en-US" altLang="en-US" dirty="0" smtClean="0"/>
              <a:t>       </a:t>
            </a:r>
            <a:r>
              <a:rPr lang="en-US" altLang="en-US" b="1" dirty="0" smtClean="0"/>
              <a:t> </a:t>
            </a:r>
            <a:br>
              <a:rPr lang="en-US" altLang="en-US" b="1" dirty="0" smtClean="0"/>
            </a:br>
            <a:r>
              <a:rPr lang="en-US" altLang="en-US" b="1" dirty="0" smtClean="0"/>
              <a:t/>
            </a:r>
            <a:br>
              <a:rPr lang="en-US" altLang="en-US" b="1" dirty="0" smtClean="0"/>
            </a:br>
            <a:r>
              <a:rPr lang="en-US" altLang="en-US" b="1" dirty="0" smtClean="0"/>
              <a:t/>
            </a:r>
            <a:br>
              <a:rPr lang="en-US" altLang="en-US" b="1" dirty="0" smtClean="0"/>
            </a:br>
            <a:r>
              <a:rPr lang="en-US" altLang="en-US" b="1" dirty="0" smtClean="0"/>
              <a:t>Three Tenets/Messages of the Army’s Performance Triad</a:t>
            </a:r>
          </a:p>
        </p:txBody>
      </p:sp>
      <p:sp>
        <p:nvSpPr>
          <p:cNvPr id="7171" name="Content Placeholder 2"/>
          <p:cNvSpPr>
            <a:spLocks noGrp="1"/>
          </p:cNvSpPr>
          <p:nvPr>
            <p:ph idx="1"/>
          </p:nvPr>
        </p:nvSpPr>
        <p:spPr>
          <a:xfrm>
            <a:off x="0" y="1752600"/>
            <a:ext cx="8763000" cy="4800600"/>
          </a:xfrm>
        </p:spPr>
        <p:txBody>
          <a:bodyPr/>
          <a:lstStyle/>
          <a:p>
            <a:pPr lvl="1">
              <a:buFont typeface="Wingdings" panose="05000000000000000000" pitchFamily="2" charset="2"/>
              <a:buChar char="q"/>
              <a:defRPr/>
            </a:pPr>
            <a:endParaRPr lang="en-US" altLang="en-US" dirty="0" smtClean="0"/>
          </a:p>
          <a:p>
            <a:pPr marL="471487" lvl="1" indent="0">
              <a:buFont typeface="Wingdings" panose="05000000000000000000" pitchFamily="2" charset="2"/>
              <a:buNone/>
              <a:defRPr/>
            </a:pPr>
            <a:endParaRPr lang="en-US" sz="2400" dirty="0" smtClean="0"/>
          </a:p>
        </p:txBody>
      </p:sp>
      <p:sp>
        <p:nvSpPr>
          <p:cNvPr id="3" name="Freeform 2"/>
          <p:cNvSpPr/>
          <p:nvPr/>
        </p:nvSpPr>
        <p:spPr>
          <a:xfrm>
            <a:off x="2362201" y="2128280"/>
            <a:ext cx="5943600" cy="1159074"/>
          </a:xfrm>
          <a:custGeom>
            <a:avLst/>
            <a:gdLst>
              <a:gd name="connsiteX0" fmla="*/ 193183 w 1159073"/>
              <a:gd name="connsiteY0" fmla="*/ 0 h 5023104"/>
              <a:gd name="connsiteX1" fmla="*/ 965890 w 1159073"/>
              <a:gd name="connsiteY1" fmla="*/ 0 h 5023104"/>
              <a:gd name="connsiteX2" fmla="*/ 1159073 w 1159073"/>
              <a:gd name="connsiteY2" fmla="*/ 193183 h 5023104"/>
              <a:gd name="connsiteX3" fmla="*/ 1159073 w 1159073"/>
              <a:gd name="connsiteY3" fmla="*/ 5023104 h 5023104"/>
              <a:gd name="connsiteX4" fmla="*/ 1159073 w 1159073"/>
              <a:gd name="connsiteY4" fmla="*/ 5023104 h 5023104"/>
              <a:gd name="connsiteX5" fmla="*/ 0 w 1159073"/>
              <a:gd name="connsiteY5" fmla="*/ 5023104 h 5023104"/>
              <a:gd name="connsiteX6" fmla="*/ 0 w 1159073"/>
              <a:gd name="connsiteY6" fmla="*/ 5023104 h 5023104"/>
              <a:gd name="connsiteX7" fmla="*/ 0 w 1159073"/>
              <a:gd name="connsiteY7" fmla="*/ 193183 h 5023104"/>
              <a:gd name="connsiteX8" fmla="*/ 193183 w 1159073"/>
              <a:gd name="connsiteY8" fmla="*/ 0 h 5023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9073" h="5023104">
                <a:moveTo>
                  <a:pt x="1159073" y="837204"/>
                </a:moveTo>
                <a:lnTo>
                  <a:pt x="1159073" y="4185900"/>
                </a:lnTo>
                <a:cubicBezTo>
                  <a:pt x="1159073" y="4648274"/>
                  <a:pt x="1139115" y="5023102"/>
                  <a:pt x="1114496" y="5023102"/>
                </a:cubicBezTo>
                <a:lnTo>
                  <a:pt x="0" y="5023102"/>
                </a:lnTo>
                <a:lnTo>
                  <a:pt x="0" y="5023102"/>
                </a:lnTo>
                <a:lnTo>
                  <a:pt x="0" y="2"/>
                </a:lnTo>
                <a:lnTo>
                  <a:pt x="0" y="2"/>
                </a:lnTo>
                <a:lnTo>
                  <a:pt x="1114496" y="2"/>
                </a:lnTo>
                <a:cubicBezTo>
                  <a:pt x="1139115" y="2"/>
                  <a:pt x="1159073" y="374830"/>
                  <a:pt x="1159073" y="837204"/>
                </a:cubicBezTo>
                <a:close/>
              </a:path>
            </a:pathLst>
          </a:custGeom>
          <a:ln>
            <a:solidFill>
              <a:srgbClr val="000000">
                <a:alpha val="90000"/>
              </a:srgbClr>
            </a:solidFill>
          </a:ln>
        </p:spPr>
        <p:style>
          <a:lnRef idx="2">
            <a:scrgbClr r="0" g="0" b="0"/>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1" tIns="109921" rIns="163261" bIns="109922"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solidFill>
                  <a:srgbClr val="000000"/>
                </a:solidFill>
              </a:rPr>
              <a:t>Sleep is vital for health, performance, and well-being, with healthy sleep, Soldiers are able to excel mentally and physically and sleep is critical for sustaining the brains capabilities needed for success on and off the battlefield</a:t>
            </a:r>
            <a:endParaRPr lang="en-US" sz="1600" kern="1200" dirty="0">
              <a:solidFill>
                <a:srgbClr val="000000"/>
              </a:solidFill>
            </a:endParaRPr>
          </a:p>
        </p:txBody>
      </p:sp>
      <p:sp>
        <p:nvSpPr>
          <p:cNvPr id="5" name="Freeform 4"/>
          <p:cNvSpPr/>
          <p:nvPr/>
        </p:nvSpPr>
        <p:spPr>
          <a:xfrm>
            <a:off x="2362201" y="3649563"/>
            <a:ext cx="5943599" cy="1159074"/>
          </a:xfrm>
          <a:custGeom>
            <a:avLst/>
            <a:gdLst>
              <a:gd name="connsiteX0" fmla="*/ 193183 w 1159073"/>
              <a:gd name="connsiteY0" fmla="*/ 0 h 5023104"/>
              <a:gd name="connsiteX1" fmla="*/ 965890 w 1159073"/>
              <a:gd name="connsiteY1" fmla="*/ 0 h 5023104"/>
              <a:gd name="connsiteX2" fmla="*/ 1159073 w 1159073"/>
              <a:gd name="connsiteY2" fmla="*/ 193183 h 5023104"/>
              <a:gd name="connsiteX3" fmla="*/ 1159073 w 1159073"/>
              <a:gd name="connsiteY3" fmla="*/ 5023104 h 5023104"/>
              <a:gd name="connsiteX4" fmla="*/ 1159073 w 1159073"/>
              <a:gd name="connsiteY4" fmla="*/ 5023104 h 5023104"/>
              <a:gd name="connsiteX5" fmla="*/ 0 w 1159073"/>
              <a:gd name="connsiteY5" fmla="*/ 5023104 h 5023104"/>
              <a:gd name="connsiteX6" fmla="*/ 0 w 1159073"/>
              <a:gd name="connsiteY6" fmla="*/ 5023104 h 5023104"/>
              <a:gd name="connsiteX7" fmla="*/ 0 w 1159073"/>
              <a:gd name="connsiteY7" fmla="*/ 193183 h 5023104"/>
              <a:gd name="connsiteX8" fmla="*/ 193183 w 1159073"/>
              <a:gd name="connsiteY8" fmla="*/ 0 h 5023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9073" h="5023104">
                <a:moveTo>
                  <a:pt x="1159073" y="837204"/>
                </a:moveTo>
                <a:lnTo>
                  <a:pt x="1159073" y="4185900"/>
                </a:lnTo>
                <a:cubicBezTo>
                  <a:pt x="1159073" y="4648274"/>
                  <a:pt x="1139115" y="5023102"/>
                  <a:pt x="1114496" y="5023102"/>
                </a:cubicBezTo>
                <a:lnTo>
                  <a:pt x="0" y="5023102"/>
                </a:lnTo>
                <a:lnTo>
                  <a:pt x="0" y="5023102"/>
                </a:lnTo>
                <a:lnTo>
                  <a:pt x="0" y="2"/>
                </a:lnTo>
                <a:lnTo>
                  <a:pt x="0" y="2"/>
                </a:lnTo>
                <a:lnTo>
                  <a:pt x="1114496" y="2"/>
                </a:lnTo>
                <a:cubicBezTo>
                  <a:pt x="1139115" y="2"/>
                  <a:pt x="1159073" y="374830"/>
                  <a:pt x="1159073" y="837204"/>
                </a:cubicBezTo>
                <a:close/>
              </a:path>
            </a:pathLst>
          </a:custGeom>
          <a:ln>
            <a:solidFill>
              <a:srgbClr val="000000">
                <a:alpha val="90000"/>
              </a:srgbClr>
            </a:solidFill>
          </a:ln>
        </p:spPr>
        <p:style>
          <a:lnRef idx="2">
            <a:scrgbClr r="0" g="0" b="0"/>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0961" tIns="87061" rIns="117541" bIns="87062"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solidFill>
                  <a:srgbClr val="000000"/>
                </a:solidFill>
              </a:rPr>
              <a:t>Exercise and movement help maintain key mental abilities-memory, reaction time, attention span, and learning, these are essential to perform your best and to accomplish any mission</a:t>
            </a:r>
            <a:endParaRPr lang="en-US" sz="1600" kern="1200" dirty="0">
              <a:solidFill>
                <a:srgbClr val="000000"/>
              </a:solidFill>
            </a:endParaRPr>
          </a:p>
        </p:txBody>
      </p:sp>
      <p:sp>
        <p:nvSpPr>
          <p:cNvPr id="8" name="Freeform 7"/>
          <p:cNvSpPr/>
          <p:nvPr/>
        </p:nvSpPr>
        <p:spPr>
          <a:xfrm>
            <a:off x="2362201" y="5170846"/>
            <a:ext cx="5943599" cy="1159074"/>
          </a:xfrm>
          <a:custGeom>
            <a:avLst/>
            <a:gdLst>
              <a:gd name="connsiteX0" fmla="*/ 193183 w 1159073"/>
              <a:gd name="connsiteY0" fmla="*/ 0 h 5023104"/>
              <a:gd name="connsiteX1" fmla="*/ 965890 w 1159073"/>
              <a:gd name="connsiteY1" fmla="*/ 0 h 5023104"/>
              <a:gd name="connsiteX2" fmla="*/ 1159073 w 1159073"/>
              <a:gd name="connsiteY2" fmla="*/ 193183 h 5023104"/>
              <a:gd name="connsiteX3" fmla="*/ 1159073 w 1159073"/>
              <a:gd name="connsiteY3" fmla="*/ 5023104 h 5023104"/>
              <a:gd name="connsiteX4" fmla="*/ 1159073 w 1159073"/>
              <a:gd name="connsiteY4" fmla="*/ 5023104 h 5023104"/>
              <a:gd name="connsiteX5" fmla="*/ 0 w 1159073"/>
              <a:gd name="connsiteY5" fmla="*/ 5023104 h 5023104"/>
              <a:gd name="connsiteX6" fmla="*/ 0 w 1159073"/>
              <a:gd name="connsiteY6" fmla="*/ 5023104 h 5023104"/>
              <a:gd name="connsiteX7" fmla="*/ 0 w 1159073"/>
              <a:gd name="connsiteY7" fmla="*/ 193183 h 5023104"/>
              <a:gd name="connsiteX8" fmla="*/ 193183 w 1159073"/>
              <a:gd name="connsiteY8" fmla="*/ 0 h 5023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9073" h="5023104">
                <a:moveTo>
                  <a:pt x="1159073" y="837204"/>
                </a:moveTo>
                <a:lnTo>
                  <a:pt x="1159073" y="4185900"/>
                </a:lnTo>
                <a:cubicBezTo>
                  <a:pt x="1159073" y="4648274"/>
                  <a:pt x="1139115" y="5023102"/>
                  <a:pt x="1114496" y="5023102"/>
                </a:cubicBezTo>
                <a:lnTo>
                  <a:pt x="0" y="5023102"/>
                </a:lnTo>
                <a:lnTo>
                  <a:pt x="0" y="5023102"/>
                </a:lnTo>
                <a:lnTo>
                  <a:pt x="0" y="2"/>
                </a:lnTo>
                <a:lnTo>
                  <a:pt x="0" y="2"/>
                </a:lnTo>
                <a:lnTo>
                  <a:pt x="1114496" y="2"/>
                </a:lnTo>
                <a:cubicBezTo>
                  <a:pt x="1139115" y="2"/>
                  <a:pt x="1159073" y="374830"/>
                  <a:pt x="1159073" y="837204"/>
                </a:cubicBezTo>
                <a:close/>
              </a:path>
            </a:pathLst>
          </a:custGeom>
          <a:ln>
            <a:solidFill>
              <a:srgbClr val="000000">
                <a:alpha val="90000"/>
              </a:srgbClr>
            </a:solidFill>
          </a:ln>
        </p:spPr>
        <p:style>
          <a:lnRef idx="2">
            <a:scrgbClr r="0" g="0" b="0"/>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0961" tIns="87062" rIns="117541" bIns="87061"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solidFill>
                  <a:srgbClr val="000000"/>
                </a:solidFill>
              </a:rPr>
              <a:t>Proper nutrition is about getting the right nutrients at the right time to improve overall fitness and training results, proper nutrition helps you perform at your best and prepares you for your next mission</a:t>
            </a:r>
            <a:endParaRPr lang="en-US" sz="1600" kern="1200" dirty="0">
              <a:solidFill>
                <a:srgbClr val="000000"/>
              </a:solidFill>
            </a:endParaRPr>
          </a:p>
        </p:txBody>
      </p:sp>
      <p:pic>
        <p:nvPicPr>
          <p:cNvPr id="10" name="Picture 9"/>
          <p:cNvPicPr>
            <a:picLocks noChangeAspect="1"/>
          </p:cNvPicPr>
          <p:nvPr/>
        </p:nvPicPr>
        <p:blipFill rotWithShape="1">
          <a:blip r:embed="rId2"/>
          <a:srcRect l="20810" t="29131" r="64054" b="33536"/>
          <a:stretch/>
        </p:blipFill>
        <p:spPr>
          <a:xfrm>
            <a:off x="533400" y="2041304"/>
            <a:ext cx="1524000" cy="1333500"/>
          </a:xfrm>
          <a:prstGeom prst="rect">
            <a:avLst/>
          </a:prstGeom>
          <a:ln w="12700">
            <a:noFill/>
          </a:ln>
          <a:effectLst/>
        </p:spPr>
      </p:pic>
      <p:pic>
        <p:nvPicPr>
          <p:cNvPr id="12" name="Picture 11"/>
          <p:cNvPicPr>
            <a:picLocks noChangeAspect="1"/>
          </p:cNvPicPr>
          <p:nvPr/>
        </p:nvPicPr>
        <p:blipFill rotWithShape="1">
          <a:blip r:embed="rId3"/>
          <a:srcRect l="21351" t="29428" r="64865" b="34000"/>
          <a:stretch/>
        </p:blipFill>
        <p:spPr>
          <a:xfrm>
            <a:off x="533400" y="3468653"/>
            <a:ext cx="1524000" cy="1434354"/>
          </a:xfrm>
          <a:prstGeom prst="rect">
            <a:avLst/>
          </a:prstGeom>
          <a:ln w="12700">
            <a:noFill/>
          </a:ln>
        </p:spPr>
      </p:pic>
      <p:pic>
        <p:nvPicPr>
          <p:cNvPr id="13" name="Picture 12"/>
          <p:cNvPicPr>
            <a:picLocks noChangeAspect="1"/>
          </p:cNvPicPr>
          <p:nvPr/>
        </p:nvPicPr>
        <p:blipFill rotWithShape="1">
          <a:blip r:embed="rId4"/>
          <a:srcRect l="21621" t="28666" r="64866" b="31715"/>
          <a:stretch/>
        </p:blipFill>
        <p:spPr>
          <a:xfrm>
            <a:off x="533400" y="4996856"/>
            <a:ext cx="1524000" cy="1507528"/>
          </a:xfrm>
          <a:prstGeom prst="rect">
            <a:avLst/>
          </a:prstGeom>
          <a:ln w="12700">
            <a:noFill/>
          </a:ln>
        </p:spPr>
      </p:pic>
    </p:spTree>
    <p:extLst>
      <p:ext uri="{BB962C8B-B14F-4D97-AF65-F5344CB8AC3E}">
        <p14:creationId xmlns:p14="http://schemas.microsoft.com/office/powerpoint/2010/main" val="1728804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8534400" cy="762000"/>
          </a:xfrm>
        </p:spPr>
        <p:txBody>
          <a:bodyPr/>
          <a:lstStyle/>
          <a:p>
            <a:pPr algn="ctr"/>
            <a:r>
              <a:rPr lang="en-US" b="1" dirty="0"/>
              <a:t>Performance Triad </a:t>
            </a:r>
            <a:r>
              <a:rPr lang="en-US" b="1" dirty="0" smtClean="0"/>
              <a:t>Targets for Adults</a:t>
            </a:r>
            <a:endParaRPr lang="en-US" b="1" dirty="0"/>
          </a:p>
        </p:txBody>
      </p:sp>
      <p:pic>
        <p:nvPicPr>
          <p:cNvPr id="3" name="Picture 2"/>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457200" y="1677511"/>
            <a:ext cx="8077200" cy="4978084"/>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357485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8915400" cy="762000"/>
          </a:xfrm>
        </p:spPr>
        <p:txBody>
          <a:bodyPr/>
          <a:lstStyle/>
          <a:p>
            <a:pPr algn="ctr"/>
            <a:r>
              <a:rPr lang="en-US" b="1" dirty="0"/>
              <a:t>Performance Triad Targets for Students</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5846" y="1676400"/>
            <a:ext cx="8148554"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7735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7772400" cy="609600"/>
          </a:xfrm>
        </p:spPr>
        <p:txBody>
          <a:bodyPr/>
          <a:lstStyle/>
          <a:p>
            <a:pPr algn="ctr"/>
            <a:r>
              <a:rPr lang="en-US" b="1" dirty="0" smtClean="0"/>
              <a:t>Areas for Improvement</a:t>
            </a:r>
            <a:endParaRPr lang="en-US" b="1" dirty="0"/>
          </a:p>
        </p:txBody>
      </p:sp>
      <p:sp>
        <p:nvSpPr>
          <p:cNvPr id="3" name="Content Placeholder 2"/>
          <p:cNvSpPr>
            <a:spLocks noGrp="1"/>
          </p:cNvSpPr>
          <p:nvPr>
            <p:ph idx="1"/>
          </p:nvPr>
        </p:nvSpPr>
        <p:spPr>
          <a:xfrm>
            <a:off x="76200" y="1371600"/>
            <a:ext cx="8686800" cy="4724400"/>
          </a:xfrm>
        </p:spPr>
        <p:txBody>
          <a:bodyPr/>
          <a:lstStyle/>
          <a:p>
            <a:pPr marL="0" indent="0">
              <a:spcBef>
                <a:spcPts val="0"/>
              </a:spcBef>
              <a:buNone/>
            </a:pPr>
            <a:r>
              <a:rPr lang="en-US" sz="2000" dirty="0" smtClean="0"/>
              <a:t>Azimuth Check! </a:t>
            </a:r>
            <a:r>
              <a:rPr lang="en-US" sz="2000" b="1" u="sng" dirty="0" smtClean="0"/>
              <a:t>What are your targets for improvement?</a:t>
            </a:r>
          </a:p>
          <a:p>
            <a:pPr marL="0" indent="0">
              <a:spcBef>
                <a:spcPts val="0"/>
              </a:spcBef>
              <a:buNone/>
            </a:pPr>
            <a:endParaRPr lang="en-US" sz="2000" b="1" u="sng" dirty="0" smtClean="0"/>
          </a:p>
          <a:p>
            <a:pPr marL="0" indent="0">
              <a:spcBef>
                <a:spcPts val="0"/>
              </a:spcBef>
              <a:buNone/>
            </a:pPr>
            <a:r>
              <a:rPr lang="en-US" sz="2000" dirty="0" smtClean="0"/>
              <a:t>1</a:t>
            </a:r>
            <a:r>
              <a:rPr lang="en-US" sz="2000" dirty="0"/>
              <a:t>) How much sleep do I get a night? ___ hours</a:t>
            </a:r>
          </a:p>
          <a:p>
            <a:pPr marL="0" indent="0">
              <a:spcBef>
                <a:spcPts val="0"/>
              </a:spcBef>
              <a:buNone/>
            </a:pPr>
            <a:r>
              <a:rPr lang="en-US" sz="2000" dirty="0"/>
              <a:t>2) How many steps do I get a day? _______ steps (1 mile = 2,000 steps)</a:t>
            </a:r>
          </a:p>
          <a:p>
            <a:pPr marL="0" indent="0">
              <a:spcBef>
                <a:spcPts val="0"/>
              </a:spcBef>
              <a:buNone/>
            </a:pPr>
            <a:r>
              <a:rPr lang="en-US" sz="2000" dirty="0"/>
              <a:t>3) How many servings of fruits and vegetables do I get in a day? __ servings</a:t>
            </a:r>
          </a:p>
          <a:p>
            <a:pPr marL="0" indent="0">
              <a:spcBef>
                <a:spcPts val="0"/>
              </a:spcBef>
              <a:buNone/>
            </a:pPr>
            <a:r>
              <a:rPr lang="en-US" sz="2000" dirty="0"/>
              <a:t>4) Do I typically eat or drink something with caffeine in it within 6 hours of bedtime? ____ (Yes/No)</a:t>
            </a:r>
          </a:p>
          <a:p>
            <a:pPr marL="0" indent="0">
              <a:spcBef>
                <a:spcPts val="0"/>
              </a:spcBef>
              <a:buNone/>
            </a:pPr>
            <a:r>
              <a:rPr lang="en-US" sz="2000" dirty="0"/>
              <a:t>5) How many days of resistance (strength) training do I include each week? (____ days) Do I include agility training? _______ (yes/no)</a:t>
            </a:r>
          </a:p>
          <a:p>
            <a:pPr marL="0" indent="0">
              <a:spcBef>
                <a:spcPts val="0"/>
              </a:spcBef>
              <a:buNone/>
            </a:pPr>
            <a:r>
              <a:rPr lang="en-US" sz="2000" dirty="0"/>
              <a:t>6) How many minutes of moderate intensity exercise ( ____ min) and vigor­ous intensity exercise ( ____ min) do I perform in a week?</a:t>
            </a:r>
          </a:p>
          <a:p>
            <a:pPr marL="0" indent="0">
              <a:spcBef>
                <a:spcPts val="0"/>
              </a:spcBef>
              <a:buNone/>
            </a:pPr>
            <a:r>
              <a:rPr lang="en-US" sz="2000" dirty="0"/>
              <a:t>7) After strenuous exercise, when do I re-fuel? ___ minutes after exercise</a:t>
            </a:r>
          </a:p>
          <a:p>
            <a:pPr marL="0" indent="0">
              <a:spcBef>
                <a:spcPts val="0"/>
              </a:spcBef>
              <a:buNone/>
            </a:pPr>
            <a:endParaRPr lang="en-US" sz="2000" dirty="0" smtClean="0"/>
          </a:p>
          <a:p>
            <a:pPr marL="0" indent="0">
              <a:spcBef>
                <a:spcPts val="0"/>
              </a:spcBef>
              <a:buNone/>
            </a:pPr>
            <a:r>
              <a:rPr lang="en-US" sz="2000" dirty="0"/>
              <a:t>MY TARGET FOR IMPROVEMENTS</a:t>
            </a:r>
            <a:r>
              <a:rPr lang="en-US" sz="2000" dirty="0" smtClean="0"/>
              <a:t>: #_______</a:t>
            </a:r>
          </a:p>
          <a:p>
            <a:pPr marL="0" indent="0">
              <a:buNone/>
            </a:pPr>
            <a:endParaRPr lang="en-US" sz="2000" dirty="0"/>
          </a:p>
        </p:txBody>
      </p:sp>
    </p:spTree>
    <p:extLst>
      <p:ext uri="{BB962C8B-B14F-4D97-AF65-F5344CB8AC3E}">
        <p14:creationId xmlns:p14="http://schemas.microsoft.com/office/powerpoint/2010/main" val="31553765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762000"/>
            <a:ext cx="8610600" cy="609600"/>
          </a:xfrm>
        </p:spPr>
        <p:txBody>
          <a:bodyPr/>
          <a:lstStyle/>
          <a:p>
            <a:pPr algn="ctr"/>
            <a:r>
              <a:rPr lang="en-US" altLang="en-US" dirty="0" smtClean="0"/>
              <a:t>   </a:t>
            </a:r>
            <a:r>
              <a:rPr lang="en-US" altLang="en-US" b="1" dirty="0" smtClean="0"/>
              <a:t>Practical Exercise</a:t>
            </a:r>
          </a:p>
        </p:txBody>
      </p:sp>
      <p:sp>
        <p:nvSpPr>
          <p:cNvPr id="9219" name="Content Placeholder 2"/>
          <p:cNvSpPr>
            <a:spLocks noGrp="1"/>
          </p:cNvSpPr>
          <p:nvPr>
            <p:ph idx="1"/>
          </p:nvPr>
        </p:nvSpPr>
        <p:spPr>
          <a:xfrm>
            <a:off x="0" y="1524000"/>
            <a:ext cx="8763000" cy="5181600"/>
          </a:xfrm>
        </p:spPr>
        <p:txBody>
          <a:bodyPr/>
          <a:lstStyle/>
          <a:p>
            <a:pPr>
              <a:buFont typeface="Wingdings" panose="05000000000000000000" pitchFamily="2" charset="2"/>
              <a:buChar char="q"/>
            </a:pPr>
            <a:endParaRPr lang="en-US" altLang="en-US" sz="2800" b="1" u="sng" dirty="0" smtClean="0"/>
          </a:p>
          <a:p>
            <a:pPr>
              <a:buFont typeface="Wingdings" panose="05000000000000000000" pitchFamily="2" charset="2"/>
              <a:buChar char="q"/>
            </a:pPr>
            <a:r>
              <a:rPr lang="en-US" altLang="en-US" sz="2800" b="1" u="sng" dirty="0" smtClean="0"/>
              <a:t>Performance Triad Plan:</a:t>
            </a:r>
          </a:p>
          <a:p>
            <a:pPr lvl="1">
              <a:buFont typeface="Wingdings" panose="05000000000000000000" pitchFamily="2" charset="2"/>
              <a:buChar char="§"/>
            </a:pPr>
            <a:r>
              <a:rPr lang="en-US" altLang="en-US" sz="2400" dirty="0" smtClean="0"/>
              <a:t>The Tenets of the Army’s Performance Triad are meant to increase overall total health and fitness to maintain optimum performance</a:t>
            </a:r>
          </a:p>
          <a:p>
            <a:pPr>
              <a:buFont typeface="Wingdings" panose="05000000000000000000" pitchFamily="2" charset="2"/>
              <a:buChar char="q"/>
            </a:pPr>
            <a:r>
              <a:rPr lang="en-US" altLang="en-US" sz="2800" b="1" u="sng" dirty="0" smtClean="0"/>
              <a:t>Instructions:</a:t>
            </a:r>
          </a:p>
          <a:p>
            <a:pPr lvl="1">
              <a:buFont typeface="Wingdings" panose="05000000000000000000" pitchFamily="2" charset="2"/>
              <a:buChar char="§"/>
            </a:pPr>
            <a:r>
              <a:rPr lang="en-US" altLang="en-US" sz="2400" dirty="0" smtClean="0"/>
              <a:t>Divide into two groups and select a group leader</a:t>
            </a:r>
          </a:p>
          <a:p>
            <a:pPr lvl="1">
              <a:buFont typeface="Wingdings" panose="05000000000000000000" pitchFamily="2" charset="2"/>
              <a:buChar char="§"/>
            </a:pPr>
            <a:r>
              <a:rPr lang="en-US" altLang="en-US" sz="2400" dirty="0" smtClean="0"/>
              <a:t>Discuss your group’s scenario from the Student </a:t>
            </a:r>
            <a:r>
              <a:rPr lang="en-US" altLang="en-US" sz="2400" dirty="0"/>
              <a:t>Handout </a:t>
            </a:r>
            <a:r>
              <a:rPr lang="en-US" altLang="en-US" sz="2400" dirty="0" smtClean="0"/>
              <a:t>for </a:t>
            </a:r>
            <a:r>
              <a:rPr lang="en-US" altLang="en-US" sz="2400" dirty="0"/>
              <a:t>five minutes and </a:t>
            </a:r>
            <a:r>
              <a:rPr lang="en-US" altLang="en-US" sz="2400" dirty="0" smtClean="0"/>
              <a:t>list your plan of action in the chart on the handout </a:t>
            </a:r>
          </a:p>
          <a:p>
            <a:pPr lvl="1">
              <a:buFont typeface="Wingdings" panose="05000000000000000000" pitchFamily="2" charset="2"/>
              <a:buChar char="§"/>
            </a:pPr>
            <a:r>
              <a:rPr lang="en-US" altLang="en-US" sz="2400" dirty="0" smtClean="0"/>
              <a:t>Be prepared to provide your group’s summary to the class for discussion</a:t>
            </a:r>
          </a:p>
          <a:p>
            <a:pPr>
              <a:buFont typeface="Wingdings" panose="05000000000000000000" pitchFamily="2" charset="2"/>
              <a:buChar char="q"/>
            </a:pPr>
            <a:endParaRPr lang="en-US" altLang="en-US" sz="2000" dirty="0" smtClean="0"/>
          </a:p>
        </p:txBody>
      </p:sp>
      <p:sp>
        <p:nvSpPr>
          <p:cNvPr id="4" name="TextBox 3"/>
          <p:cNvSpPr txBox="1"/>
          <p:nvPr/>
        </p:nvSpPr>
        <p:spPr>
          <a:xfrm>
            <a:off x="0" y="1395663"/>
            <a:ext cx="8763000" cy="523220"/>
          </a:xfrm>
          <a:prstGeom prst="rect">
            <a:avLst/>
          </a:prstGeom>
          <a:noFill/>
        </p:spPr>
        <p:txBody>
          <a:bodyPr wrap="square" rtlCol="0">
            <a:spAutoFit/>
          </a:bodyPr>
          <a:lstStyle/>
          <a:p>
            <a:pPr algn="ctr"/>
            <a:r>
              <a:rPr lang="en-US" sz="2800" i="1" dirty="0" smtClean="0">
                <a:solidFill>
                  <a:srgbClr val="000000"/>
                </a:solidFill>
              </a:rPr>
              <a:t>Implementation of the Performance Triad</a:t>
            </a:r>
            <a:endParaRPr lang="en-US" sz="2800" i="1" dirty="0">
              <a:solidFill>
                <a:srgbClr val="00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0" y="990600"/>
            <a:ext cx="8534400" cy="533400"/>
          </a:xfrm>
        </p:spPr>
        <p:txBody>
          <a:bodyPr/>
          <a:lstStyle/>
          <a:p>
            <a:pPr algn="ctr"/>
            <a:r>
              <a:rPr lang="en-US" altLang="en-US" b="1" dirty="0" smtClean="0"/>
              <a:t>Assessment</a:t>
            </a:r>
          </a:p>
        </p:txBody>
      </p:sp>
      <p:sp>
        <p:nvSpPr>
          <p:cNvPr id="11267" name="Content Placeholder 2"/>
          <p:cNvSpPr>
            <a:spLocks noGrp="1"/>
          </p:cNvSpPr>
          <p:nvPr>
            <p:ph idx="1"/>
          </p:nvPr>
        </p:nvSpPr>
        <p:spPr>
          <a:xfrm>
            <a:off x="0" y="2590800"/>
            <a:ext cx="8763000" cy="3276600"/>
          </a:xfrm>
        </p:spPr>
        <p:txBody>
          <a:bodyPr/>
          <a:lstStyle/>
          <a:p>
            <a:pPr>
              <a:buFont typeface="Wingdings" panose="05000000000000000000" pitchFamily="2" charset="2"/>
              <a:buChar char="q"/>
              <a:defRPr/>
            </a:pPr>
            <a:r>
              <a:rPr lang="en-US" altLang="en-US" sz="2800" b="1" u="sng" dirty="0" smtClean="0"/>
              <a:t>Instructions:</a:t>
            </a:r>
          </a:p>
          <a:p>
            <a:pPr lvl="1">
              <a:buFont typeface="Wingdings" panose="05000000000000000000" pitchFamily="2" charset="2"/>
              <a:buChar char="§"/>
              <a:defRPr/>
            </a:pPr>
            <a:r>
              <a:rPr lang="en-US" altLang="en-US" dirty="0" smtClean="0"/>
              <a:t>Individually </a:t>
            </a:r>
            <a:r>
              <a:rPr lang="en-US" altLang="en-US" dirty="0"/>
              <a:t>provide answers to the end of class </a:t>
            </a:r>
            <a:r>
              <a:rPr lang="en-US" altLang="en-US" dirty="0" smtClean="0"/>
              <a:t>assessment</a:t>
            </a:r>
            <a:endParaRPr lang="en-US" altLang="en-US" dirty="0"/>
          </a:p>
          <a:p>
            <a:pPr lvl="1">
              <a:buFont typeface="Wingdings" panose="05000000000000000000" pitchFamily="2" charset="2"/>
              <a:buChar char="§"/>
              <a:defRPr/>
            </a:pPr>
            <a:r>
              <a:rPr lang="en-US" altLang="en-US" dirty="0" smtClean="0"/>
              <a:t>You have five minutes </a:t>
            </a:r>
            <a:r>
              <a:rPr lang="en-US" altLang="en-US" dirty="0"/>
              <a:t>for completion</a:t>
            </a:r>
          </a:p>
          <a:p>
            <a:pPr lvl="1">
              <a:buFont typeface="Wingdings" panose="05000000000000000000" pitchFamily="2" charset="2"/>
              <a:buChar char="§"/>
              <a:defRPr/>
            </a:pPr>
            <a:r>
              <a:rPr lang="en-US" altLang="en-US" dirty="0" smtClean="0"/>
              <a:t>Turn in assessment to instructor upon completion </a:t>
            </a:r>
            <a:endParaRPr lang="en-US" altLang="en-US" dirty="0"/>
          </a:p>
          <a:p>
            <a:pPr marL="471487" lvl="1" indent="0">
              <a:buFont typeface="Wingdings" panose="05000000000000000000" pitchFamily="2" charset="2"/>
              <a:buNone/>
              <a:defRPr/>
            </a:pPr>
            <a:endParaRPr lang="en-US" altLang="en-US" dirty="0" smtClean="0"/>
          </a:p>
        </p:txBody>
      </p:sp>
      <p:sp>
        <p:nvSpPr>
          <p:cNvPr id="2" name="TextBox 1"/>
          <p:cNvSpPr txBox="1"/>
          <p:nvPr/>
        </p:nvSpPr>
        <p:spPr>
          <a:xfrm>
            <a:off x="1219200" y="1638602"/>
            <a:ext cx="6248400" cy="584775"/>
          </a:xfrm>
          <a:prstGeom prst="rect">
            <a:avLst/>
          </a:prstGeom>
          <a:noFill/>
        </p:spPr>
        <p:txBody>
          <a:bodyPr wrap="square" rtlCol="0">
            <a:spAutoFit/>
          </a:bodyPr>
          <a:lstStyle/>
          <a:p>
            <a:pPr algn="ctr"/>
            <a:r>
              <a:rPr lang="en-US" sz="3200" i="1" dirty="0" smtClean="0">
                <a:solidFill>
                  <a:srgbClr val="000000"/>
                </a:solidFill>
              </a:rPr>
              <a:t>End of Class Lesson Assessment</a:t>
            </a:r>
            <a:endParaRPr lang="en-US" sz="3200" i="1" dirty="0">
              <a:solidFill>
                <a:srgbClr val="00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SL400">
  <a:themeElements>
    <a:clrScheme name="Custom 29">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0000FF"/>
      </a:hlink>
      <a:folHlink>
        <a:srgbClr val="002060"/>
      </a:folHlink>
    </a:clrScheme>
    <a:fontScheme name="MSL301_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SL301_Template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MSL301_Template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MSL301_Template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MSL301_Template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MSL301_Template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MSL301_Template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MSL301_Template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MSL301_Template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MSL301_Template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MSL400</Template>
  <TotalTime>12925</TotalTime>
  <Words>581</Words>
  <Application>Microsoft Office PowerPoint</Application>
  <PresentationFormat>On-screen Show (4:3)</PresentationFormat>
  <Paragraphs>60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MSL400</vt:lpstr>
      <vt:lpstr>Army Performance Triad</vt:lpstr>
      <vt:lpstr>Learning Objectives</vt:lpstr>
      <vt:lpstr>Purpose and Focus of Army Performance Triad  </vt:lpstr>
      <vt:lpstr>           Three Tenets/Messages of the Army’s Performance Triad</vt:lpstr>
      <vt:lpstr>Performance Triad Targets for Adults</vt:lpstr>
      <vt:lpstr>Performance Triad Targets for Students</vt:lpstr>
      <vt:lpstr>Areas for Improvement</vt:lpstr>
      <vt:lpstr>   Practical Exercise</vt:lpstr>
      <vt:lpstr>Assessment</vt:lpstr>
      <vt:lpstr>Closing</vt:lpstr>
    </vt:vector>
  </TitlesOfParts>
  <Company>United States Army Accessions Command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CarterGJ</dc:creator>
  <cp:lastModifiedBy>Tartaglia, Eric Mr CIV USA TRADOC USACC</cp:lastModifiedBy>
  <cp:revision>405</cp:revision>
  <cp:lastPrinted>2016-04-29T14:09:53Z</cp:lastPrinted>
  <dcterms:created xsi:type="dcterms:W3CDTF">2010-08-18T19:08:34Z</dcterms:created>
  <dcterms:modified xsi:type="dcterms:W3CDTF">2019-06-18T15:10:58Z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767239</vt:lpwstr>
  </property>
  <property fmtid="{D5CDD505-2E9C-101B-9397-08002B2CF9AE}" pid="3" name="NXPowerLiteSettings">
    <vt:lpwstr>C7000400038000</vt:lpwstr>
  </property>
  <property fmtid="{D5CDD505-2E9C-101B-9397-08002B2CF9AE}" pid="4" name="NXPowerLiteVersion">
    <vt:lpwstr>D7.1.2</vt:lpwstr>
  </property>
</Properties>
</file>