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85" r:id="rId2"/>
    <p:sldId id="257" r:id="rId3"/>
    <p:sldId id="286" r:id="rId4"/>
    <p:sldId id="268" r:id="rId5"/>
    <p:sldId id="269" r:id="rId6"/>
    <p:sldId id="270" r:id="rId7"/>
    <p:sldId id="284" r:id="rId8"/>
    <p:sldId id="287" r:id="rId9"/>
    <p:sldId id="289" r:id="rId10"/>
    <p:sldId id="274" r:id="rId11"/>
    <p:sldId id="275" r:id="rId12"/>
    <p:sldId id="276" r:id="rId13"/>
    <p:sldId id="277" r:id="rId14"/>
    <p:sldId id="278" r:id="rId15"/>
    <p:sldId id="279" r:id="rId16"/>
    <p:sldId id="280" r:id="rId17"/>
    <p:sldId id="281" r:id="rId18"/>
    <p:sldId id="282" r:id="rId19"/>
    <p:sldId id="258" r:id="rId20"/>
    <p:sldId id="265"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omic Sans MS" panose="030F0702030302020204" pitchFamily="66" charset="0"/>
      <p:regular r:id="rId27"/>
      <p:bold r:id="rId28"/>
      <p:italic r:id="rId29"/>
      <p:boldItalic r:id="rId30"/>
    </p:embeddedFont>
    <p:embeddedFont>
      <p:font typeface="Corbel" panose="020B0503020204020204" pitchFamily="34" charset="0"/>
      <p:regular r:id="rId31"/>
      <p:bold r:id="rId32"/>
      <p:italic r:id="rId33"/>
      <p:boldItalic r:id="rId34"/>
    </p:embeddedFont>
    <p:embeddedFont>
      <p:font typeface="Montserrat Classic" panose="020B0604020202020204" charset="0"/>
      <p:regular r:id="rId35"/>
    </p:embeddedFont>
    <p:embeddedFont>
      <p:font typeface="Montserrat Classic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DFDDF-B535-4761-95F2-1F3873497E99}" v="128" dt="2024-01-17T18:52:36.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924" autoAdjust="0"/>
  </p:normalViewPr>
  <p:slideViewPr>
    <p:cSldViewPr>
      <p:cViewPr varScale="1">
        <p:scale>
          <a:sx n="38" d="100"/>
          <a:sy n="38" d="100"/>
        </p:scale>
        <p:origin x="1020" y="68"/>
      </p:cViewPr>
      <p:guideLst>
        <p:guide orient="horz" pos="2160"/>
        <p:guide pos="2880"/>
      </p:guideLst>
    </p:cSldViewPr>
  </p:slideViewPr>
  <p:outlineViewPr>
    <p:cViewPr>
      <p:scale>
        <a:sx n="33" d="100"/>
        <a:sy n="33" d="100"/>
      </p:scale>
      <p:origin x="0" y="0"/>
    </p:cViewPr>
  </p:outlineViewPr>
  <p:notesTextViewPr>
    <p:cViewPr>
      <p:scale>
        <a:sx n="3" d="2"/>
        <a:sy n="3" d="2"/>
      </p:scale>
      <p:origin x="0" y="-22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himezie" userId="def612e8c7feecfc" providerId="LiveId" clId="{906DFDDF-B535-4761-95F2-1F3873497E99}"/>
    <pc:docChg chg="undo custSel addSld delSld modSld sldOrd">
      <pc:chgData name="christian chimezie" userId="def612e8c7feecfc" providerId="LiveId" clId="{906DFDDF-B535-4761-95F2-1F3873497E99}" dt="2024-01-18T07:32:05.003" v="4281" actId="255"/>
      <pc:docMkLst>
        <pc:docMk/>
      </pc:docMkLst>
      <pc:sldChg chg="modSp mod modNotesTx">
        <pc:chgData name="christian chimezie" userId="def612e8c7feecfc" providerId="LiveId" clId="{906DFDDF-B535-4761-95F2-1F3873497E99}" dt="2024-01-17T11:06:07.212" v="749" actId="1076"/>
        <pc:sldMkLst>
          <pc:docMk/>
          <pc:sldMk cId="0" sldId="257"/>
        </pc:sldMkLst>
        <pc:spChg chg="mod">
          <ac:chgData name="christian chimezie" userId="def612e8c7feecfc" providerId="LiveId" clId="{906DFDDF-B535-4761-95F2-1F3873497E99}" dt="2024-01-17T11:06:07.212" v="749" actId="1076"/>
          <ac:spMkLst>
            <pc:docMk/>
            <pc:sldMk cId="0" sldId="257"/>
            <ac:spMk id="12" creationId="{D08A022F-91C3-1BBF-4B57-8B1AC237ABC9}"/>
          </ac:spMkLst>
        </pc:spChg>
      </pc:sldChg>
      <pc:sldChg chg="modSp mod">
        <pc:chgData name="christian chimezie" userId="def612e8c7feecfc" providerId="LiveId" clId="{906DFDDF-B535-4761-95F2-1F3873497E99}" dt="2024-01-17T13:01:36.474" v="4152" actId="207"/>
        <pc:sldMkLst>
          <pc:docMk/>
          <pc:sldMk cId="0" sldId="258"/>
        </pc:sldMkLst>
        <pc:spChg chg="mod">
          <ac:chgData name="christian chimezie" userId="def612e8c7feecfc" providerId="LiveId" clId="{906DFDDF-B535-4761-95F2-1F3873497E99}" dt="2024-01-17T13:01:36.474" v="4152" actId="207"/>
          <ac:spMkLst>
            <pc:docMk/>
            <pc:sldMk cId="0" sldId="258"/>
            <ac:spMk id="11" creationId="{096CFDA0-9DBE-8492-B031-DD977DCB85EB}"/>
          </ac:spMkLst>
        </pc:spChg>
        <pc:spChg chg="mod">
          <ac:chgData name="christian chimezie" userId="def612e8c7feecfc" providerId="LiveId" clId="{906DFDDF-B535-4761-95F2-1F3873497E99}" dt="2024-01-15T17:50:22.347" v="261" actId="20577"/>
          <ac:spMkLst>
            <pc:docMk/>
            <pc:sldMk cId="0" sldId="258"/>
            <ac:spMk id="12" creationId="{FEDFF51B-5F57-04ED-F67B-5CAD0654CB12}"/>
          </ac:spMkLst>
        </pc:spChg>
      </pc:sldChg>
      <pc:sldChg chg="modNotesTx">
        <pc:chgData name="christian chimezie" userId="def612e8c7feecfc" providerId="LiveId" clId="{906DFDDF-B535-4761-95F2-1F3873497E99}" dt="2024-01-17T11:11:16.939" v="995" actId="20577"/>
        <pc:sldMkLst>
          <pc:docMk/>
          <pc:sldMk cId="3070612300" sldId="268"/>
        </pc:sldMkLst>
      </pc:sldChg>
      <pc:sldChg chg="modNotesTx">
        <pc:chgData name="christian chimezie" userId="def612e8c7feecfc" providerId="LiveId" clId="{906DFDDF-B535-4761-95F2-1F3873497E99}" dt="2024-01-17T11:27:36.994" v="1020" actId="20577"/>
        <pc:sldMkLst>
          <pc:docMk/>
          <pc:sldMk cId="2184237422" sldId="270"/>
        </pc:sldMkLst>
      </pc:sldChg>
      <pc:sldChg chg="modSp del mod">
        <pc:chgData name="christian chimezie" userId="def612e8c7feecfc" providerId="LiveId" clId="{906DFDDF-B535-4761-95F2-1F3873497E99}" dt="2024-01-15T17:46:01.108" v="150" actId="47"/>
        <pc:sldMkLst>
          <pc:docMk/>
          <pc:sldMk cId="3298737526" sldId="271"/>
        </pc:sldMkLst>
        <pc:spChg chg="mod">
          <ac:chgData name="christian chimezie" userId="def612e8c7feecfc" providerId="LiveId" clId="{906DFDDF-B535-4761-95F2-1F3873497E99}" dt="2024-01-15T17:40:02.550" v="0" actId="21"/>
          <ac:spMkLst>
            <pc:docMk/>
            <pc:sldMk cId="3298737526" sldId="271"/>
            <ac:spMk id="4" creationId="{09BA6BE4-7A37-B24A-FDB1-0BA1EC0825DA}"/>
          </ac:spMkLst>
        </pc:spChg>
      </pc:sldChg>
      <pc:sldChg chg="del">
        <pc:chgData name="christian chimezie" userId="def612e8c7feecfc" providerId="LiveId" clId="{906DFDDF-B535-4761-95F2-1F3873497E99}" dt="2024-01-15T17:46:07.327" v="151" actId="47"/>
        <pc:sldMkLst>
          <pc:docMk/>
          <pc:sldMk cId="439800500" sldId="272"/>
        </pc:sldMkLst>
      </pc:sldChg>
      <pc:sldChg chg="del ord">
        <pc:chgData name="christian chimezie" userId="def612e8c7feecfc" providerId="LiveId" clId="{906DFDDF-B535-4761-95F2-1F3873497E99}" dt="2024-01-17T07:14:56.468" v="539" actId="47"/>
        <pc:sldMkLst>
          <pc:docMk/>
          <pc:sldMk cId="334438968" sldId="273"/>
        </pc:sldMkLst>
      </pc:sldChg>
      <pc:sldChg chg="modSp modNotesTx">
        <pc:chgData name="christian chimezie" userId="def612e8c7feecfc" providerId="LiveId" clId="{906DFDDF-B535-4761-95F2-1F3873497E99}" dt="2024-01-17T11:55:39.256" v="1973" actId="20577"/>
        <pc:sldMkLst>
          <pc:docMk/>
          <pc:sldMk cId="1301763841" sldId="274"/>
        </pc:sldMkLst>
        <pc:graphicFrameChg chg="mod">
          <ac:chgData name="christian chimezie" userId="def612e8c7feecfc" providerId="LiveId" clId="{906DFDDF-B535-4761-95F2-1F3873497E99}" dt="2024-01-17T11:44:01.339" v="1621" actId="20577"/>
          <ac:graphicFrameMkLst>
            <pc:docMk/>
            <pc:sldMk cId="1301763841" sldId="274"/>
            <ac:graphicFrameMk id="2" creationId="{9A5D91E5-0C9E-9A24-DE3D-0773B2397516}"/>
          </ac:graphicFrameMkLst>
        </pc:graphicFrameChg>
      </pc:sldChg>
      <pc:sldChg chg="modSp mod modNotesTx">
        <pc:chgData name="christian chimezie" userId="def612e8c7feecfc" providerId="LiveId" clId="{906DFDDF-B535-4761-95F2-1F3873497E99}" dt="2024-01-17T12:21:00.400" v="2768" actId="20577"/>
        <pc:sldMkLst>
          <pc:docMk/>
          <pc:sldMk cId="838579122" sldId="275"/>
        </pc:sldMkLst>
        <pc:spChg chg="mod">
          <ac:chgData name="christian chimezie" userId="def612e8c7feecfc" providerId="LiveId" clId="{906DFDDF-B535-4761-95F2-1F3873497E99}" dt="2024-01-17T12:14:39.309" v="2271" actId="20577"/>
          <ac:spMkLst>
            <pc:docMk/>
            <pc:sldMk cId="838579122" sldId="275"/>
            <ac:spMk id="4" creationId="{F200377C-579C-6181-BFAF-BBE2A0B14038}"/>
          </ac:spMkLst>
        </pc:spChg>
        <pc:graphicFrameChg chg="mod modGraphic">
          <ac:chgData name="christian chimezie" userId="def612e8c7feecfc" providerId="LiveId" clId="{906DFDDF-B535-4761-95F2-1F3873497E99}" dt="2024-01-17T12:14:45.732" v="2272" actId="20577"/>
          <ac:graphicFrameMkLst>
            <pc:docMk/>
            <pc:sldMk cId="838579122" sldId="275"/>
            <ac:graphicFrameMk id="2" creationId="{240BA4F3-5EAD-E410-F996-2592ACA915AA}"/>
          </ac:graphicFrameMkLst>
        </pc:graphicFrameChg>
        <pc:graphicFrameChg chg="mod modGraphic">
          <ac:chgData name="christian chimezie" userId="def612e8c7feecfc" providerId="LiveId" clId="{906DFDDF-B535-4761-95F2-1F3873497E99}" dt="2024-01-17T12:15:02.476" v="2281" actId="20577"/>
          <ac:graphicFrameMkLst>
            <pc:docMk/>
            <pc:sldMk cId="838579122" sldId="275"/>
            <ac:graphicFrameMk id="3" creationId="{417E59BC-4860-ED14-3E89-0D9B9B8843C6}"/>
          </ac:graphicFrameMkLst>
        </pc:graphicFrameChg>
      </pc:sldChg>
      <pc:sldChg chg="modNotesTx">
        <pc:chgData name="christian chimezie" userId="def612e8c7feecfc" providerId="LiveId" clId="{906DFDDF-B535-4761-95F2-1F3873497E99}" dt="2024-01-17T12:23:01.967" v="2939" actId="20577"/>
        <pc:sldMkLst>
          <pc:docMk/>
          <pc:sldMk cId="3290332979" sldId="276"/>
        </pc:sldMkLst>
      </pc:sldChg>
      <pc:sldChg chg="modNotesTx">
        <pc:chgData name="christian chimezie" userId="def612e8c7feecfc" providerId="LiveId" clId="{906DFDDF-B535-4761-95F2-1F3873497E99}" dt="2024-01-17T12:26:08.214" v="3057" actId="20577"/>
        <pc:sldMkLst>
          <pc:docMk/>
          <pc:sldMk cId="2720268351" sldId="277"/>
        </pc:sldMkLst>
      </pc:sldChg>
      <pc:sldChg chg="addSp delSp modSp mod modNotesTx">
        <pc:chgData name="christian chimezie" userId="def612e8c7feecfc" providerId="LiveId" clId="{906DFDDF-B535-4761-95F2-1F3873497E99}" dt="2024-01-17T18:52:36.545" v="4212" actId="20577"/>
        <pc:sldMkLst>
          <pc:docMk/>
          <pc:sldMk cId="2833986961" sldId="278"/>
        </pc:sldMkLst>
        <pc:graphicFrameChg chg="add del mod">
          <ac:chgData name="christian chimezie" userId="def612e8c7feecfc" providerId="LiveId" clId="{906DFDDF-B535-4761-95F2-1F3873497E99}" dt="2024-01-17T18:52:36.545" v="4212" actId="20577"/>
          <ac:graphicFrameMkLst>
            <pc:docMk/>
            <pc:sldMk cId="2833986961" sldId="278"/>
            <ac:graphicFrameMk id="4" creationId="{CFA793A8-C855-C4D5-18C1-DA5DC0B68F67}"/>
          </ac:graphicFrameMkLst>
        </pc:graphicFrameChg>
      </pc:sldChg>
      <pc:sldChg chg="modNotesTx">
        <pc:chgData name="christian chimezie" userId="def612e8c7feecfc" providerId="LiveId" clId="{906DFDDF-B535-4761-95F2-1F3873497E99}" dt="2024-01-17T12:38:50.721" v="3500" actId="20577"/>
        <pc:sldMkLst>
          <pc:docMk/>
          <pc:sldMk cId="1411236154" sldId="279"/>
        </pc:sldMkLst>
      </pc:sldChg>
      <pc:sldChg chg="modNotesTx">
        <pc:chgData name="christian chimezie" userId="def612e8c7feecfc" providerId="LiveId" clId="{906DFDDF-B535-4761-95F2-1F3873497E99}" dt="2024-01-17T12:40:29.541" v="3616" actId="20577"/>
        <pc:sldMkLst>
          <pc:docMk/>
          <pc:sldMk cId="2260200709" sldId="280"/>
        </pc:sldMkLst>
      </pc:sldChg>
      <pc:sldChg chg="modSp mod modNotesTx">
        <pc:chgData name="christian chimezie" userId="def612e8c7feecfc" providerId="LiveId" clId="{906DFDDF-B535-4761-95F2-1F3873497E99}" dt="2024-01-17T12:48:35.621" v="3922" actId="20577"/>
        <pc:sldMkLst>
          <pc:docMk/>
          <pc:sldMk cId="2246911869" sldId="281"/>
        </pc:sldMkLst>
        <pc:spChg chg="mod">
          <ac:chgData name="christian chimezie" userId="def612e8c7feecfc" providerId="LiveId" clId="{906DFDDF-B535-4761-95F2-1F3873497E99}" dt="2024-01-17T07:19:15.408" v="570" actId="1035"/>
          <ac:spMkLst>
            <pc:docMk/>
            <pc:sldMk cId="2246911869" sldId="281"/>
            <ac:spMk id="3" creationId="{B77776F8-2A67-36C1-EBB3-9E66AF7A3D11}"/>
          </ac:spMkLst>
        </pc:spChg>
        <pc:spChg chg="mod">
          <ac:chgData name="christian chimezie" userId="def612e8c7feecfc" providerId="LiveId" clId="{906DFDDF-B535-4761-95F2-1F3873497E99}" dt="2024-01-17T12:45:16.140" v="3778" actId="20577"/>
          <ac:spMkLst>
            <pc:docMk/>
            <pc:sldMk cId="2246911869" sldId="281"/>
            <ac:spMk id="4" creationId="{C9DCE1BF-89C2-8172-EEC7-0D46D72369FD}"/>
          </ac:spMkLst>
        </pc:spChg>
        <pc:spChg chg="mod">
          <ac:chgData name="christian chimezie" userId="def612e8c7feecfc" providerId="LiveId" clId="{906DFDDF-B535-4761-95F2-1F3873497E99}" dt="2024-01-17T07:18:33.352" v="546" actId="1035"/>
          <ac:spMkLst>
            <pc:docMk/>
            <pc:sldMk cId="2246911869" sldId="281"/>
            <ac:spMk id="6" creationId="{1D3E1E4F-682B-7FA7-85DE-458AABC2C276}"/>
          </ac:spMkLst>
        </pc:spChg>
        <pc:spChg chg="mod">
          <ac:chgData name="christian chimezie" userId="def612e8c7feecfc" providerId="LiveId" clId="{906DFDDF-B535-4761-95F2-1F3873497E99}" dt="2024-01-17T07:19:11.766" v="566" actId="1036"/>
          <ac:spMkLst>
            <pc:docMk/>
            <pc:sldMk cId="2246911869" sldId="281"/>
            <ac:spMk id="7" creationId="{FBF11D4A-0846-536E-B2F2-AD87AA670B1F}"/>
          </ac:spMkLst>
        </pc:spChg>
        <pc:spChg chg="mod">
          <ac:chgData name="christian chimezie" userId="def612e8c7feecfc" providerId="LiveId" clId="{906DFDDF-B535-4761-95F2-1F3873497E99}" dt="2024-01-17T07:18:54.276" v="553" actId="1036"/>
          <ac:spMkLst>
            <pc:docMk/>
            <pc:sldMk cId="2246911869" sldId="281"/>
            <ac:spMk id="8" creationId="{D2977165-3300-8AE4-8B72-D413D69AB052}"/>
          </ac:spMkLst>
        </pc:spChg>
      </pc:sldChg>
      <pc:sldChg chg="modSp mod modNotesTx">
        <pc:chgData name="christian chimezie" userId="def612e8c7feecfc" providerId="LiveId" clId="{906DFDDF-B535-4761-95F2-1F3873497E99}" dt="2024-01-17T13:02:09.038" v="4153" actId="313"/>
        <pc:sldMkLst>
          <pc:docMk/>
          <pc:sldMk cId="2039804897" sldId="282"/>
        </pc:sldMkLst>
        <pc:spChg chg="mod">
          <ac:chgData name="christian chimezie" userId="def612e8c7feecfc" providerId="LiveId" clId="{906DFDDF-B535-4761-95F2-1F3873497E99}" dt="2024-01-17T13:02:09.038" v="4153" actId="313"/>
          <ac:spMkLst>
            <pc:docMk/>
            <pc:sldMk cId="2039804897" sldId="282"/>
            <ac:spMk id="8" creationId="{486C816B-D736-FF5B-EDC8-6E1447B4F2FD}"/>
          </ac:spMkLst>
        </pc:spChg>
      </pc:sldChg>
      <pc:sldChg chg="modSp mod modNotesTx">
        <pc:chgData name="christian chimezie" userId="def612e8c7feecfc" providerId="LiveId" clId="{906DFDDF-B535-4761-95F2-1F3873497E99}" dt="2024-01-18T07:32:05.003" v="4281" actId="255"/>
        <pc:sldMkLst>
          <pc:docMk/>
          <pc:sldMk cId="1927762848" sldId="284"/>
        </pc:sldMkLst>
        <pc:spChg chg="mod">
          <ac:chgData name="christian chimezie" userId="def612e8c7feecfc" providerId="LiveId" clId="{906DFDDF-B535-4761-95F2-1F3873497E99}" dt="2024-01-18T07:32:05.003" v="4281" actId="255"/>
          <ac:spMkLst>
            <pc:docMk/>
            <pc:sldMk cId="1927762848" sldId="284"/>
            <ac:spMk id="16" creationId="{F3046BE3-3968-986A-6C1F-B1CE9B385953}"/>
          </ac:spMkLst>
        </pc:spChg>
        <pc:picChg chg="mod">
          <ac:chgData name="christian chimezie" userId="def612e8c7feecfc" providerId="LiveId" clId="{906DFDDF-B535-4761-95F2-1F3873497E99}" dt="2024-01-18T07:31:49.559" v="4277" actId="14100"/>
          <ac:picMkLst>
            <pc:docMk/>
            <pc:sldMk cId="1927762848" sldId="284"/>
            <ac:picMk id="14" creationId="{92B54E7D-C4A6-E8E1-BFBE-7C9F17CA9BC9}"/>
          </ac:picMkLst>
        </pc:picChg>
      </pc:sldChg>
      <pc:sldChg chg="modSp mod modNotesTx">
        <pc:chgData name="christian chimezie" userId="def612e8c7feecfc" providerId="LiveId" clId="{906DFDDF-B535-4761-95F2-1F3873497E99}" dt="2024-01-18T07:27:50.927" v="4213" actId="20577"/>
        <pc:sldMkLst>
          <pc:docMk/>
          <pc:sldMk cId="3764492348" sldId="285"/>
        </pc:sldMkLst>
        <pc:spChg chg="mod">
          <ac:chgData name="christian chimezie" userId="def612e8c7feecfc" providerId="LiveId" clId="{906DFDDF-B535-4761-95F2-1F3873497E99}" dt="2024-01-18T07:27:50.927" v="4213" actId="20577"/>
          <ac:spMkLst>
            <pc:docMk/>
            <pc:sldMk cId="3764492348" sldId="285"/>
            <ac:spMk id="11" creationId="{00000000-0000-0000-0000-000000000000}"/>
          </ac:spMkLst>
        </pc:spChg>
      </pc:sldChg>
      <pc:sldChg chg="modSp mod modNotesTx">
        <pc:chgData name="christian chimezie" userId="def612e8c7feecfc" providerId="LiveId" clId="{906DFDDF-B535-4761-95F2-1F3873497E99}" dt="2024-01-17T11:09:15.170" v="932" actId="20577"/>
        <pc:sldMkLst>
          <pc:docMk/>
          <pc:sldMk cId="4093238942" sldId="286"/>
        </pc:sldMkLst>
        <pc:graphicFrameChg chg="modGraphic">
          <ac:chgData name="christian chimezie" userId="def612e8c7feecfc" providerId="LiveId" clId="{906DFDDF-B535-4761-95F2-1F3873497E99}" dt="2024-01-17T07:02:06.401" v="538" actId="20577"/>
          <ac:graphicFrameMkLst>
            <pc:docMk/>
            <pc:sldMk cId="4093238942" sldId="286"/>
            <ac:graphicFrameMk id="43" creationId="{8496D03F-B957-C245-5A53-F1BFA4CA90C9}"/>
          </ac:graphicFrameMkLst>
        </pc:graphicFrameChg>
      </pc:sldChg>
      <pc:sldChg chg="addSp modSp mod modNotesTx">
        <pc:chgData name="christian chimezie" userId="def612e8c7feecfc" providerId="LiveId" clId="{906DFDDF-B535-4761-95F2-1F3873497E99}" dt="2024-01-17T11:39:33.408" v="1436" actId="1035"/>
        <pc:sldMkLst>
          <pc:docMk/>
          <pc:sldMk cId="3922839085" sldId="287"/>
        </pc:sldMkLst>
        <pc:spChg chg="add mod">
          <ac:chgData name="christian chimezie" userId="def612e8c7feecfc" providerId="LiveId" clId="{906DFDDF-B535-4761-95F2-1F3873497E99}" dt="2024-01-17T11:39:10.387" v="1417" actId="1076"/>
          <ac:spMkLst>
            <pc:docMk/>
            <pc:sldMk cId="3922839085" sldId="287"/>
            <ac:spMk id="2" creationId="{18384056-E73C-3029-7DE6-3B4557B2D77B}"/>
          </ac:spMkLst>
        </pc:spChg>
        <pc:spChg chg="mod">
          <ac:chgData name="christian chimezie" userId="def612e8c7feecfc" providerId="LiveId" clId="{906DFDDF-B535-4761-95F2-1F3873497E99}" dt="2024-01-17T11:39:27.202" v="1433" actId="1035"/>
          <ac:spMkLst>
            <pc:docMk/>
            <pc:sldMk cId="3922839085" sldId="287"/>
            <ac:spMk id="10" creationId="{5E37B3FF-9D60-00CC-0689-7DBB13D03F56}"/>
          </ac:spMkLst>
        </pc:spChg>
        <pc:spChg chg="mod">
          <ac:chgData name="christian chimezie" userId="def612e8c7feecfc" providerId="LiveId" clId="{906DFDDF-B535-4761-95F2-1F3873497E99}" dt="2024-01-17T11:39:17.711" v="1422" actId="1035"/>
          <ac:spMkLst>
            <pc:docMk/>
            <pc:sldMk cId="3922839085" sldId="287"/>
            <ac:spMk id="12" creationId="{5411C2F2-B9EB-C837-0883-4FDB458EA4C0}"/>
          </ac:spMkLst>
        </pc:spChg>
        <pc:picChg chg="mod">
          <ac:chgData name="christian chimezie" userId="def612e8c7feecfc" providerId="LiveId" clId="{906DFDDF-B535-4761-95F2-1F3873497E99}" dt="2024-01-17T11:39:21.352" v="1429" actId="1035"/>
          <ac:picMkLst>
            <pc:docMk/>
            <pc:sldMk cId="3922839085" sldId="287"/>
            <ac:picMk id="3" creationId="{3020E192-46C2-F842-D013-36A609FD796E}"/>
          </ac:picMkLst>
        </pc:picChg>
        <pc:picChg chg="mod modCrop">
          <ac:chgData name="christian chimezie" userId="def612e8c7feecfc" providerId="LiveId" clId="{906DFDDF-B535-4761-95F2-1F3873497E99}" dt="2024-01-17T11:39:33.408" v="1436" actId="1035"/>
          <ac:picMkLst>
            <pc:docMk/>
            <pc:sldMk cId="3922839085" sldId="287"/>
            <ac:picMk id="9" creationId="{911B2669-87FD-4EE3-C822-2236BEF8385C}"/>
          </ac:picMkLst>
        </pc:picChg>
      </pc:sldChg>
      <pc:sldChg chg="addSp delSp modSp add del mod">
        <pc:chgData name="christian chimezie" userId="def612e8c7feecfc" providerId="LiveId" clId="{906DFDDF-B535-4761-95F2-1F3873497E99}" dt="2024-01-16T22:47:46.459" v="375" actId="47"/>
        <pc:sldMkLst>
          <pc:docMk/>
          <pc:sldMk cId="2243574204" sldId="288"/>
        </pc:sldMkLst>
        <pc:spChg chg="del">
          <ac:chgData name="christian chimezie" userId="def612e8c7feecfc" providerId="LiveId" clId="{906DFDDF-B535-4761-95F2-1F3873497E99}" dt="2024-01-16T22:32:22.201" v="280" actId="478"/>
          <ac:spMkLst>
            <pc:docMk/>
            <pc:sldMk cId="2243574204" sldId="288"/>
            <ac:spMk id="2" creationId="{6545C6A0-E8FC-A320-90E2-901755174D8A}"/>
          </ac:spMkLst>
        </pc:spChg>
        <pc:spChg chg="del">
          <ac:chgData name="christian chimezie" userId="def612e8c7feecfc" providerId="LiveId" clId="{906DFDDF-B535-4761-95F2-1F3873497E99}" dt="2024-01-16T22:32:22.201" v="280" actId="478"/>
          <ac:spMkLst>
            <pc:docMk/>
            <pc:sldMk cId="2243574204" sldId="288"/>
            <ac:spMk id="3" creationId="{C1BC68EC-7A2F-29FE-BBB2-C189F14D42A9}"/>
          </ac:spMkLst>
        </pc:spChg>
        <pc:spChg chg="del">
          <ac:chgData name="christian chimezie" userId="def612e8c7feecfc" providerId="LiveId" clId="{906DFDDF-B535-4761-95F2-1F3873497E99}" dt="2024-01-16T22:32:22.201" v="280" actId="478"/>
          <ac:spMkLst>
            <pc:docMk/>
            <pc:sldMk cId="2243574204" sldId="288"/>
            <ac:spMk id="4" creationId="{C1CA7B22-F33E-DDE7-4DD8-93FA04C9FFC5}"/>
          </ac:spMkLst>
        </pc:spChg>
        <pc:spChg chg="del">
          <ac:chgData name="christian chimezie" userId="def612e8c7feecfc" providerId="LiveId" clId="{906DFDDF-B535-4761-95F2-1F3873497E99}" dt="2024-01-16T22:32:25.483" v="281" actId="478"/>
          <ac:spMkLst>
            <pc:docMk/>
            <pc:sldMk cId="2243574204" sldId="288"/>
            <ac:spMk id="5" creationId="{8D013680-FD36-4F3E-171C-B9C38101FC9F}"/>
          </ac:spMkLst>
        </pc:spChg>
        <pc:spChg chg="del">
          <ac:chgData name="christian chimezie" userId="def612e8c7feecfc" providerId="LiveId" clId="{906DFDDF-B535-4761-95F2-1F3873497E99}" dt="2024-01-16T22:32:13.059" v="279" actId="478"/>
          <ac:spMkLst>
            <pc:docMk/>
            <pc:sldMk cId="2243574204" sldId="288"/>
            <ac:spMk id="7" creationId="{2871B0C4-F0BC-EADD-BAF5-BE91D426A3BF}"/>
          </ac:spMkLst>
        </pc:spChg>
        <pc:spChg chg="del">
          <ac:chgData name="christian chimezie" userId="def612e8c7feecfc" providerId="LiveId" clId="{906DFDDF-B535-4761-95F2-1F3873497E99}" dt="2024-01-16T22:32:13.059" v="279" actId="478"/>
          <ac:spMkLst>
            <pc:docMk/>
            <pc:sldMk cId="2243574204" sldId="288"/>
            <ac:spMk id="8" creationId="{83E91A1F-0D9F-941A-D900-96BF51E72DD5}"/>
          </ac:spMkLst>
        </pc:spChg>
        <pc:spChg chg="del">
          <ac:chgData name="christian chimezie" userId="def612e8c7feecfc" providerId="LiveId" clId="{906DFDDF-B535-4761-95F2-1F3873497E99}" dt="2024-01-16T22:32:13.059" v="279" actId="478"/>
          <ac:spMkLst>
            <pc:docMk/>
            <pc:sldMk cId="2243574204" sldId="288"/>
            <ac:spMk id="9" creationId="{67DFC109-6012-6803-2BE0-F59C5E5C3A15}"/>
          </ac:spMkLst>
        </pc:spChg>
        <pc:spChg chg="del mod">
          <ac:chgData name="christian chimezie" userId="def612e8c7feecfc" providerId="LiveId" clId="{906DFDDF-B535-4761-95F2-1F3873497E99}" dt="2024-01-16T22:32:13.059" v="279" actId="478"/>
          <ac:spMkLst>
            <pc:docMk/>
            <pc:sldMk cId="2243574204" sldId="288"/>
            <ac:spMk id="10" creationId="{680F8AA8-26F9-6C3D-07DA-7ECAF4EA32A9}"/>
          </ac:spMkLst>
        </pc:spChg>
        <pc:spChg chg="mod">
          <ac:chgData name="christian chimezie" userId="def612e8c7feecfc" providerId="LiveId" clId="{906DFDDF-B535-4761-95F2-1F3873497E99}" dt="2024-01-16T22:32:02.877" v="278" actId="1076"/>
          <ac:spMkLst>
            <pc:docMk/>
            <pc:sldMk cId="2243574204" sldId="288"/>
            <ac:spMk id="11" creationId="{55DB7171-1296-182A-3683-E3C26F94FA04}"/>
          </ac:spMkLst>
        </pc:spChg>
        <pc:spChg chg="add mod">
          <ac:chgData name="christian chimezie" userId="def612e8c7feecfc" providerId="LiveId" clId="{906DFDDF-B535-4761-95F2-1F3873497E99}" dt="2024-01-16T22:32:45.404" v="283" actId="1076"/>
          <ac:spMkLst>
            <pc:docMk/>
            <pc:sldMk cId="2243574204" sldId="288"/>
            <ac:spMk id="14" creationId="{A6D46440-4268-7647-34F4-71F8F61E3724}"/>
          </ac:spMkLst>
        </pc:spChg>
        <pc:spChg chg="add mod">
          <ac:chgData name="christian chimezie" userId="def612e8c7feecfc" providerId="LiveId" clId="{906DFDDF-B535-4761-95F2-1F3873497E99}" dt="2024-01-16T22:36:36.153" v="310" actId="403"/>
          <ac:spMkLst>
            <pc:docMk/>
            <pc:sldMk cId="2243574204" sldId="288"/>
            <ac:spMk id="15" creationId="{FFB3DDFF-D13D-5985-F589-2C200AC9EB9D}"/>
          </ac:spMkLst>
        </pc:spChg>
        <pc:spChg chg="add del mod">
          <ac:chgData name="christian chimezie" userId="def612e8c7feecfc" providerId="LiveId" clId="{906DFDDF-B535-4761-95F2-1F3873497E99}" dt="2024-01-16T22:34:14.502" v="291"/>
          <ac:spMkLst>
            <pc:docMk/>
            <pc:sldMk cId="2243574204" sldId="288"/>
            <ac:spMk id="16" creationId="{BDDEBDDA-6B77-D6D1-92BE-FF252C3F7964}"/>
          </ac:spMkLst>
        </pc:spChg>
        <pc:spChg chg="add mod">
          <ac:chgData name="christian chimezie" userId="def612e8c7feecfc" providerId="LiveId" clId="{906DFDDF-B535-4761-95F2-1F3873497E99}" dt="2024-01-16T22:35:55.962" v="302" actId="1076"/>
          <ac:spMkLst>
            <pc:docMk/>
            <pc:sldMk cId="2243574204" sldId="288"/>
            <ac:spMk id="17" creationId="{F61C7A2F-E8E3-0AB7-C6A0-2DFE833D9AF8}"/>
          </ac:spMkLst>
        </pc:spChg>
        <pc:spChg chg="add mod">
          <ac:chgData name="christian chimezie" userId="def612e8c7feecfc" providerId="LiveId" clId="{906DFDDF-B535-4761-95F2-1F3873497E99}" dt="2024-01-16T22:37:04.004" v="315" actId="1076"/>
          <ac:spMkLst>
            <pc:docMk/>
            <pc:sldMk cId="2243574204" sldId="288"/>
            <ac:spMk id="18" creationId="{72CB519D-0C38-F378-4EAF-DA37B8F3CD3D}"/>
          </ac:spMkLst>
        </pc:spChg>
        <pc:spChg chg="add mod">
          <ac:chgData name="christian chimezie" userId="def612e8c7feecfc" providerId="LiveId" clId="{906DFDDF-B535-4761-95F2-1F3873497E99}" dt="2024-01-16T22:36:53.440" v="312" actId="1076"/>
          <ac:spMkLst>
            <pc:docMk/>
            <pc:sldMk cId="2243574204" sldId="288"/>
            <ac:spMk id="19" creationId="{3E625B93-82F0-5DA1-F5F6-12347B399A63}"/>
          </ac:spMkLst>
        </pc:spChg>
        <pc:spChg chg="add mod">
          <ac:chgData name="christian chimezie" userId="def612e8c7feecfc" providerId="LiveId" clId="{906DFDDF-B535-4761-95F2-1F3873497E99}" dt="2024-01-16T22:39:45.300" v="332" actId="1076"/>
          <ac:spMkLst>
            <pc:docMk/>
            <pc:sldMk cId="2243574204" sldId="288"/>
            <ac:spMk id="30" creationId="{D5E7936A-FABC-8C2F-7B18-618019208E93}"/>
          </ac:spMkLst>
        </pc:spChg>
        <pc:grpChg chg="add del mod">
          <ac:chgData name="christian chimezie" userId="def612e8c7feecfc" providerId="LiveId" clId="{906DFDDF-B535-4761-95F2-1F3873497E99}" dt="2024-01-16T22:38:07.387" v="319" actId="478"/>
          <ac:grpSpMkLst>
            <pc:docMk/>
            <pc:sldMk cId="2243574204" sldId="288"/>
            <ac:grpSpMk id="20" creationId="{5518DB1F-0CD6-0FDF-9176-DCDC223DA695}"/>
          </ac:grpSpMkLst>
        </pc:grpChg>
        <pc:grpChg chg="add mod topLvl">
          <ac:chgData name="christian chimezie" userId="def612e8c7feecfc" providerId="LiveId" clId="{906DFDDF-B535-4761-95F2-1F3873497E99}" dt="2024-01-16T22:38:21.316" v="323" actId="1076"/>
          <ac:grpSpMkLst>
            <pc:docMk/>
            <pc:sldMk cId="2243574204" sldId="288"/>
            <ac:grpSpMk id="21" creationId="{DDE6A7C1-79B5-CC20-29F4-11998E211DEA}"/>
          </ac:grpSpMkLst>
        </pc:grpChg>
        <pc:grpChg chg="add del mod">
          <ac:chgData name="christian chimezie" userId="def612e8c7feecfc" providerId="LiveId" clId="{906DFDDF-B535-4761-95F2-1F3873497E99}" dt="2024-01-16T22:38:57.679" v="326" actId="478"/>
          <ac:grpSpMkLst>
            <pc:docMk/>
            <pc:sldMk cId="2243574204" sldId="288"/>
            <ac:grpSpMk id="25" creationId="{4DD2C260-017C-2FB0-1F63-74E2FDE26925}"/>
          </ac:grpSpMkLst>
        </pc:grpChg>
        <pc:grpChg chg="add mod topLvl">
          <ac:chgData name="christian chimezie" userId="def612e8c7feecfc" providerId="LiveId" clId="{906DFDDF-B535-4761-95F2-1F3873497E99}" dt="2024-01-16T22:39:05.409" v="329" actId="1076"/>
          <ac:grpSpMkLst>
            <pc:docMk/>
            <pc:sldMk cId="2243574204" sldId="288"/>
            <ac:grpSpMk id="27" creationId="{8B8FE41E-BEE9-C806-69D5-0F8EFDBEC507}"/>
          </ac:grpSpMkLst>
        </pc:grpChg>
        <pc:picChg chg="mod">
          <ac:chgData name="christian chimezie" userId="def612e8c7feecfc" providerId="LiveId" clId="{906DFDDF-B535-4761-95F2-1F3873497E99}" dt="2024-01-16T22:34:02.953" v="289" actId="1076"/>
          <ac:picMkLst>
            <pc:docMk/>
            <pc:sldMk cId="2243574204" sldId="288"/>
            <ac:picMk id="6" creationId="{160F0124-DEF3-26EE-6F75-2ABDDFBEED18}"/>
          </ac:picMkLst>
        </pc:picChg>
        <pc:picChg chg="add del mod topLvl">
          <ac:chgData name="christian chimezie" userId="def612e8c7feecfc" providerId="LiveId" clId="{906DFDDF-B535-4761-95F2-1F3873497E99}" dt="2024-01-16T22:38:07.387" v="319" actId="478"/>
          <ac:picMkLst>
            <pc:docMk/>
            <pc:sldMk cId="2243574204" sldId="288"/>
            <ac:picMk id="22" creationId="{6FB86B7C-B95B-7C44-05FC-FE1A8A7E4BA3}"/>
          </ac:picMkLst>
        </pc:picChg>
        <pc:picChg chg="add mod">
          <ac:chgData name="christian chimezie" userId="def612e8c7feecfc" providerId="LiveId" clId="{906DFDDF-B535-4761-95F2-1F3873497E99}" dt="2024-01-16T22:37:35.210" v="316"/>
          <ac:picMkLst>
            <pc:docMk/>
            <pc:sldMk cId="2243574204" sldId="288"/>
            <ac:picMk id="23" creationId="{FE9F8805-13E5-D73D-C76E-48F7F478BC78}"/>
          </ac:picMkLst>
        </pc:picChg>
        <pc:picChg chg="add mod">
          <ac:chgData name="christian chimezie" userId="def612e8c7feecfc" providerId="LiveId" clId="{906DFDDF-B535-4761-95F2-1F3873497E99}" dt="2024-01-16T22:37:35.210" v="316"/>
          <ac:picMkLst>
            <pc:docMk/>
            <pc:sldMk cId="2243574204" sldId="288"/>
            <ac:picMk id="24" creationId="{D864007D-93C6-04B8-29AA-417AB82B38BE}"/>
          </ac:picMkLst>
        </pc:picChg>
        <pc:picChg chg="add del mod topLvl">
          <ac:chgData name="christian chimezie" userId="def612e8c7feecfc" providerId="LiveId" clId="{906DFDDF-B535-4761-95F2-1F3873497E99}" dt="2024-01-16T22:38:57.679" v="326" actId="478"/>
          <ac:picMkLst>
            <pc:docMk/>
            <pc:sldMk cId="2243574204" sldId="288"/>
            <ac:picMk id="26" creationId="{528C0347-AD4B-7982-8860-2098BB8AE380}"/>
          </ac:picMkLst>
        </pc:picChg>
        <pc:picChg chg="add mod">
          <ac:chgData name="christian chimezie" userId="def612e8c7feecfc" providerId="LiveId" clId="{906DFDDF-B535-4761-95F2-1F3873497E99}" dt="2024-01-16T22:39:08.257" v="330" actId="1076"/>
          <ac:picMkLst>
            <pc:docMk/>
            <pc:sldMk cId="2243574204" sldId="288"/>
            <ac:picMk id="28" creationId="{2CB0ADB4-179D-8F4B-81D6-50B74A5677D0}"/>
          </ac:picMkLst>
        </pc:picChg>
        <pc:picChg chg="add mod">
          <ac:chgData name="christian chimezie" userId="def612e8c7feecfc" providerId="LiveId" clId="{906DFDDF-B535-4761-95F2-1F3873497E99}" dt="2024-01-16T22:38:46.720" v="324"/>
          <ac:picMkLst>
            <pc:docMk/>
            <pc:sldMk cId="2243574204" sldId="288"/>
            <ac:picMk id="29" creationId="{4ACBD444-AB59-12B8-43F8-2B16434063EB}"/>
          </ac:picMkLst>
        </pc:picChg>
      </pc:sldChg>
      <pc:sldChg chg="addSp delSp modSp add mod">
        <pc:chgData name="christian chimezie" userId="def612e8c7feecfc" providerId="LiveId" clId="{906DFDDF-B535-4761-95F2-1F3873497E99}" dt="2024-01-16T22:46:43.693" v="374" actId="1076"/>
        <pc:sldMkLst>
          <pc:docMk/>
          <pc:sldMk cId="2862705056" sldId="289"/>
        </pc:sldMkLst>
        <pc:spChg chg="add mod">
          <ac:chgData name="christian chimezie" userId="def612e8c7feecfc" providerId="LiveId" clId="{906DFDDF-B535-4761-95F2-1F3873497E99}" dt="2024-01-16T22:45:30.471" v="353" actId="1038"/>
          <ac:spMkLst>
            <pc:docMk/>
            <pc:sldMk cId="2862705056" sldId="289"/>
            <ac:spMk id="2" creationId="{8A9260E9-074C-94A7-50EE-D95D56D73788}"/>
          </ac:spMkLst>
        </pc:spChg>
        <pc:spChg chg="add mod">
          <ac:chgData name="christian chimezie" userId="def612e8c7feecfc" providerId="LiveId" clId="{906DFDDF-B535-4761-95F2-1F3873497E99}" dt="2024-01-16T22:45:52.999" v="366" actId="1076"/>
          <ac:spMkLst>
            <pc:docMk/>
            <pc:sldMk cId="2862705056" sldId="289"/>
            <ac:spMk id="7" creationId="{094BF631-40AD-7FA4-5C3C-C02367141622}"/>
          </ac:spMkLst>
        </pc:spChg>
        <pc:spChg chg="mod">
          <ac:chgData name="christian chimezie" userId="def612e8c7feecfc" providerId="LiveId" clId="{906DFDDF-B535-4761-95F2-1F3873497E99}" dt="2024-01-16T22:45:08.786" v="345" actId="1076"/>
          <ac:spMkLst>
            <pc:docMk/>
            <pc:sldMk cId="2862705056" sldId="289"/>
            <ac:spMk id="14" creationId="{A6D46440-4268-7647-34F4-71F8F61E3724}"/>
          </ac:spMkLst>
        </pc:spChg>
        <pc:spChg chg="mod">
          <ac:chgData name="christian chimezie" userId="def612e8c7feecfc" providerId="LiveId" clId="{906DFDDF-B535-4761-95F2-1F3873497E99}" dt="2024-01-16T22:46:17.290" v="371" actId="14100"/>
          <ac:spMkLst>
            <pc:docMk/>
            <pc:sldMk cId="2862705056" sldId="289"/>
            <ac:spMk id="15" creationId="{FFB3DDFF-D13D-5985-F589-2C200AC9EB9D}"/>
          </ac:spMkLst>
        </pc:spChg>
        <pc:spChg chg="add mod">
          <ac:chgData name="christian chimezie" userId="def612e8c7feecfc" providerId="LiveId" clId="{906DFDDF-B535-4761-95F2-1F3873497E99}" dt="2024-01-16T22:46:43.693" v="374" actId="1076"/>
          <ac:spMkLst>
            <pc:docMk/>
            <pc:sldMk cId="2862705056" sldId="289"/>
            <ac:spMk id="16" creationId="{52414152-A9BE-8C2A-D569-965E95DFB46F}"/>
          </ac:spMkLst>
        </pc:spChg>
        <pc:spChg chg="del">
          <ac:chgData name="christian chimezie" userId="def612e8c7feecfc" providerId="LiveId" clId="{906DFDDF-B535-4761-95F2-1F3873497E99}" dt="2024-01-16T22:43:25.398" v="334" actId="478"/>
          <ac:spMkLst>
            <pc:docMk/>
            <pc:sldMk cId="2862705056" sldId="289"/>
            <ac:spMk id="17" creationId="{F61C7A2F-E8E3-0AB7-C6A0-2DFE833D9AF8}"/>
          </ac:spMkLst>
        </pc:spChg>
        <pc:spChg chg="del">
          <ac:chgData name="christian chimezie" userId="def612e8c7feecfc" providerId="LiveId" clId="{906DFDDF-B535-4761-95F2-1F3873497E99}" dt="2024-01-16T22:43:33.918" v="335" actId="478"/>
          <ac:spMkLst>
            <pc:docMk/>
            <pc:sldMk cId="2862705056" sldId="289"/>
            <ac:spMk id="18" creationId="{72CB519D-0C38-F378-4EAF-DA37B8F3CD3D}"/>
          </ac:spMkLst>
        </pc:spChg>
        <pc:spChg chg="del">
          <ac:chgData name="christian chimezie" userId="def612e8c7feecfc" providerId="LiveId" clId="{906DFDDF-B535-4761-95F2-1F3873497E99}" dt="2024-01-16T22:43:33.918" v="335" actId="478"/>
          <ac:spMkLst>
            <pc:docMk/>
            <pc:sldMk cId="2862705056" sldId="289"/>
            <ac:spMk id="19" creationId="{3E625B93-82F0-5DA1-F5F6-12347B399A63}"/>
          </ac:spMkLst>
        </pc:spChg>
        <pc:spChg chg="mod">
          <ac:chgData name="christian chimezie" userId="def612e8c7feecfc" providerId="LiveId" clId="{906DFDDF-B535-4761-95F2-1F3873497E99}" dt="2024-01-16T22:46:40.056" v="373" actId="1076"/>
          <ac:spMkLst>
            <pc:docMk/>
            <pc:sldMk cId="2862705056" sldId="289"/>
            <ac:spMk id="30" creationId="{D5E7936A-FABC-8C2F-7B18-618019208E93}"/>
          </ac:spMkLst>
        </pc:spChg>
        <pc:grpChg chg="add mod">
          <ac:chgData name="christian chimezie" userId="def612e8c7feecfc" providerId="LiveId" clId="{906DFDDF-B535-4761-95F2-1F3873497E99}" dt="2024-01-16T22:45:45.122" v="365" actId="1036"/>
          <ac:grpSpMkLst>
            <pc:docMk/>
            <pc:sldMk cId="2862705056" sldId="289"/>
            <ac:grpSpMk id="3" creationId="{0CE2B961-1151-F8A4-FF63-DA7F07531291}"/>
          </ac:grpSpMkLst>
        </pc:grpChg>
        <pc:grpChg chg="add mod">
          <ac:chgData name="christian chimezie" userId="def612e8c7feecfc" providerId="LiveId" clId="{906DFDDF-B535-4761-95F2-1F3873497E99}" dt="2024-01-16T22:46:09.775" v="370" actId="14100"/>
          <ac:grpSpMkLst>
            <pc:docMk/>
            <pc:sldMk cId="2862705056" sldId="289"/>
            <ac:grpSpMk id="8" creationId="{7F9F4093-1E4D-551B-0A52-0D603D84D74C}"/>
          </ac:grpSpMkLst>
        </pc:grpChg>
        <pc:grpChg chg="del">
          <ac:chgData name="christian chimezie" userId="def612e8c7feecfc" providerId="LiveId" clId="{906DFDDF-B535-4761-95F2-1F3873497E99}" dt="2024-01-16T22:43:33.918" v="335" actId="478"/>
          <ac:grpSpMkLst>
            <pc:docMk/>
            <pc:sldMk cId="2862705056" sldId="289"/>
            <ac:grpSpMk id="21" creationId="{DDE6A7C1-79B5-CC20-29F4-11998E211DEA}"/>
          </ac:grpSpMkLst>
        </pc:grpChg>
        <pc:grpChg chg="del">
          <ac:chgData name="christian chimezie" userId="def612e8c7feecfc" providerId="LiveId" clId="{906DFDDF-B535-4761-95F2-1F3873497E99}" dt="2024-01-16T22:43:33.918" v="335" actId="478"/>
          <ac:grpSpMkLst>
            <pc:docMk/>
            <pc:sldMk cId="2862705056" sldId="289"/>
            <ac:grpSpMk id="27" creationId="{8B8FE41E-BEE9-C806-69D5-0F8EFDBEC507}"/>
          </ac:grpSpMkLst>
        </pc:grpChg>
        <pc:picChg chg="mod">
          <ac:chgData name="christian chimezie" userId="def612e8c7feecfc" providerId="LiveId" clId="{906DFDDF-B535-4761-95F2-1F3873497E99}" dt="2024-01-16T22:44:03.472" v="339"/>
          <ac:picMkLst>
            <pc:docMk/>
            <pc:sldMk cId="2862705056" sldId="289"/>
            <ac:picMk id="4" creationId="{66390564-F77B-F941-0984-A71E3218F16C}"/>
          </ac:picMkLst>
        </pc:picChg>
        <pc:picChg chg="mod">
          <ac:chgData name="christian chimezie" userId="def612e8c7feecfc" providerId="LiveId" clId="{906DFDDF-B535-4761-95F2-1F3873497E99}" dt="2024-01-16T22:44:03.472" v="339"/>
          <ac:picMkLst>
            <pc:docMk/>
            <pc:sldMk cId="2862705056" sldId="289"/>
            <ac:picMk id="5" creationId="{53A74436-3257-6F9F-C222-2545B6C7799F}"/>
          </ac:picMkLst>
        </pc:picChg>
        <pc:picChg chg="mod">
          <ac:chgData name="christian chimezie" userId="def612e8c7feecfc" providerId="LiveId" clId="{906DFDDF-B535-4761-95F2-1F3873497E99}" dt="2024-01-16T22:45:12.258" v="346" actId="1076"/>
          <ac:picMkLst>
            <pc:docMk/>
            <pc:sldMk cId="2862705056" sldId="289"/>
            <ac:picMk id="6" creationId="{160F0124-DEF3-26EE-6F75-2ABDDFBEED18}"/>
          </ac:picMkLst>
        </pc:picChg>
        <pc:picChg chg="mod">
          <ac:chgData name="christian chimezie" userId="def612e8c7feecfc" providerId="LiveId" clId="{906DFDDF-B535-4761-95F2-1F3873497E99}" dt="2024-01-16T22:44:24.410" v="341"/>
          <ac:picMkLst>
            <pc:docMk/>
            <pc:sldMk cId="2862705056" sldId="289"/>
            <ac:picMk id="9" creationId="{FAA9E191-497E-A0F4-6AF1-C867B9CB4E5D}"/>
          </ac:picMkLst>
        </pc:picChg>
        <pc:picChg chg="mod">
          <ac:chgData name="christian chimezie" userId="def612e8c7feecfc" providerId="LiveId" clId="{906DFDDF-B535-4761-95F2-1F3873497E99}" dt="2024-01-16T22:44:24.410" v="341"/>
          <ac:picMkLst>
            <pc:docMk/>
            <pc:sldMk cId="2862705056" sldId="289"/>
            <ac:picMk id="10" creationId="{7C91EC13-4C79-8F98-4D7A-62DBCAB9707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944AD-2834-4DD9-B867-FC28E45D3E37}" type="doc">
      <dgm:prSet loTypeId="urn:microsoft.com/office/officeart/2005/8/layout/vList2" loCatId="list" qsTypeId="urn:microsoft.com/office/officeart/2005/8/quickstyle/simple4" qsCatId="simple" csTypeId="urn:microsoft.com/office/officeart/2005/8/colors/accent5_3" csCatId="accent5"/>
      <dgm:spPr/>
      <dgm:t>
        <a:bodyPr/>
        <a:lstStyle/>
        <a:p>
          <a:endParaRPr lang="en-US"/>
        </a:p>
      </dgm:t>
    </dgm:pt>
    <dgm:pt modelId="{8EA34430-E463-4A92-AA9F-7C56D3FC5111}">
      <dgm:prSet/>
      <dgm:spPr/>
      <dgm:t>
        <a:bodyPr/>
        <a:lstStyle/>
        <a:p>
          <a:r>
            <a:rPr lang="en-GB" dirty="0">
              <a:latin typeface="Corbel" panose="020B0503020204020204" pitchFamily="34" charset="0"/>
            </a:rPr>
            <a:t>A model is explainable when it is possible to generate explanations that allow humans to understand </a:t>
          </a:r>
          <a:endParaRPr lang="en-US" dirty="0">
            <a:latin typeface="Corbel" panose="020B0503020204020204" pitchFamily="34" charset="0"/>
          </a:endParaRPr>
        </a:p>
      </dgm:t>
    </dgm:pt>
    <dgm:pt modelId="{FCA1D7CD-02BC-4DBC-94D8-16903DEC5BD0}" type="parTrans" cxnId="{02CA724E-B231-40D9-8D0D-79E57D233073}">
      <dgm:prSet/>
      <dgm:spPr/>
      <dgm:t>
        <a:bodyPr/>
        <a:lstStyle/>
        <a:p>
          <a:endParaRPr lang="en-US"/>
        </a:p>
      </dgm:t>
    </dgm:pt>
    <dgm:pt modelId="{F53CFE97-7401-4BE9-AE41-AFDD36B0EAB4}" type="sibTrans" cxnId="{02CA724E-B231-40D9-8D0D-79E57D233073}">
      <dgm:prSet/>
      <dgm:spPr/>
      <dgm:t>
        <a:bodyPr/>
        <a:lstStyle/>
        <a:p>
          <a:endParaRPr lang="en-US"/>
        </a:p>
      </dgm:t>
    </dgm:pt>
    <dgm:pt modelId="{085E6A84-05EE-4510-8E01-26243CAD3DF6}">
      <dgm:prSet/>
      <dgm:spPr/>
      <dgm:t>
        <a:bodyPr/>
        <a:lstStyle/>
        <a:p>
          <a:r>
            <a:rPr lang="en-GB" dirty="0">
              <a:latin typeface="Corbel" panose="020B0503020204020204" pitchFamily="34" charset="0"/>
            </a:rPr>
            <a:t>how a result is reached </a:t>
          </a:r>
          <a:endParaRPr lang="en-US" dirty="0">
            <a:latin typeface="Corbel" panose="020B0503020204020204" pitchFamily="34" charset="0"/>
          </a:endParaRPr>
        </a:p>
      </dgm:t>
    </dgm:pt>
    <dgm:pt modelId="{9165B058-2E46-43E3-B477-0E67968E5E9C}" type="parTrans" cxnId="{F038E6B1-519E-4EFA-8721-4F918ADF797C}">
      <dgm:prSet/>
      <dgm:spPr/>
      <dgm:t>
        <a:bodyPr/>
        <a:lstStyle/>
        <a:p>
          <a:endParaRPr lang="en-US"/>
        </a:p>
      </dgm:t>
    </dgm:pt>
    <dgm:pt modelId="{ACB9982D-573D-41BF-9BB3-6693101324A4}" type="sibTrans" cxnId="{F038E6B1-519E-4EFA-8721-4F918ADF797C}">
      <dgm:prSet/>
      <dgm:spPr/>
      <dgm:t>
        <a:bodyPr/>
        <a:lstStyle/>
        <a:p>
          <a:endParaRPr lang="en-US"/>
        </a:p>
      </dgm:t>
    </dgm:pt>
    <dgm:pt modelId="{8C32A680-2443-416A-834C-AB291FB90D36}">
      <dgm:prSet/>
      <dgm:spPr/>
      <dgm:t>
        <a:bodyPr/>
        <a:lstStyle/>
        <a:p>
          <a:r>
            <a:rPr lang="en-GB" dirty="0">
              <a:latin typeface="Corbel" panose="020B0503020204020204" pitchFamily="34" charset="0"/>
            </a:rPr>
            <a:t>on what grounds the result is based (similar to a justification).</a:t>
          </a:r>
          <a:endParaRPr lang="en-US" dirty="0">
            <a:latin typeface="Corbel" panose="020B0503020204020204" pitchFamily="34" charset="0"/>
          </a:endParaRPr>
        </a:p>
      </dgm:t>
    </dgm:pt>
    <dgm:pt modelId="{D442D676-1384-49DB-ABFA-A42173841A1B}" type="parTrans" cxnId="{590B8156-2D68-4001-8F98-00190FF15912}">
      <dgm:prSet/>
      <dgm:spPr/>
      <dgm:t>
        <a:bodyPr/>
        <a:lstStyle/>
        <a:p>
          <a:endParaRPr lang="en-US"/>
        </a:p>
      </dgm:t>
    </dgm:pt>
    <dgm:pt modelId="{FB521429-0653-42D0-9EFC-52389C58BCA7}" type="sibTrans" cxnId="{590B8156-2D68-4001-8F98-00190FF15912}">
      <dgm:prSet/>
      <dgm:spPr/>
      <dgm:t>
        <a:bodyPr/>
        <a:lstStyle/>
        <a:p>
          <a:endParaRPr lang="en-US"/>
        </a:p>
      </dgm:t>
    </dgm:pt>
    <dgm:pt modelId="{DBFE99B9-1640-475D-A9FE-BE6E2F49B6DA}" type="pres">
      <dgm:prSet presAssocID="{7D5944AD-2834-4DD9-B867-FC28E45D3E37}" presName="linear" presStyleCnt="0">
        <dgm:presLayoutVars>
          <dgm:animLvl val="lvl"/>
          <dgm:resizeHandles val="exact"/>
        </dgm:presLayoutVars>
      </dgm:prSet>
      <dgm:spPr/>
    </dgm:pt>
    <dgm:pt modelId="{2EB2CA47-C541-4898-8E4D-FAE581327B85}" type="pres">
      <dgm:prSet presAssocID="{8EA34430-E463-4A92-AA9F-7C56D3FC5111}" presName="parentText" presStyleLbl="node1" presStyleIdx="0" presStyleCnt="1">
        <dgm:presLayoutVars>
          <dgm:chMax val="0"/>
          <dgm:bulletEnabled val="1"/>
        </dgm:presLayoutVars>
      </dgm:prSet>
      <dgm:spPr/>
    </dgm:pt>
    <dgm:pt modelId="{0D795B33-695E-422F-ADB9-51418109AD8B}" type="pres">
      <dgm:prSet presAssocID="{8EA34430-E463-4A92-AA9F-7C56D3FC5111}" presName="childText" presStyleLbl="revTx" presStyleIdx="0" presStyleCnt="1">
        <dgm:presLayoutVars>
          <dgm:bulletEnabled val="1"/>
        </dgm:presLayoutVars>
      </dgm:prSet>
      <dgm:spPr/>
    </dgm:pt>
  </dgm:ptLst>
  <dgm:cxnLst>
    <dgm:cxn modelId="{32B17C38-3694-41CD-80C8-6123C075EFDE}" type="presOf" srcId="{085E6A84-05EE-4510-8E01-26243CAD3DF6}" destId="{0D795B33-695E-422F-ADB9-51418109AD8B}" srcOrd="0" destOrd="0" presId="urn:microsoft.com/office/officeart/2005/8/layout/vList2"/>
    <dgm:cxn modelId="{02CA724E-B231-40D9-8D0D-79E57D233073}" srcId="{7D5944AD-2834-4DD9-B867-FC28E45D3E37}" destId="{8EA34430-E463-4A92-AA9F-7C56D3FC5111}" srcOrd="0" destOrd="0" parTransId="{FCA1D7CD-02BC-4DBC-94D8-16903DEC5BD0}" sibTransId="{F53CFE97-7401-4BE9-AE41-AFDD36B0EAB4}"/>
    <dgm:cxn modelId="{FA915B75-9A78-450C-94A4-1B0AC56CA12B}" type="presOf" srcId="{8C32A680-2443-416A-834C-AB291FB90D36}" destId="{0D795B33-695E-422F-ADB9-51418109AD8B}" srcOrd="0" destOrd="1" presId="urn:microsoft.com/office/officeart/2005/8/layout/vList2"/>
    <dgm:cxn modelId="{D923D075-CD40-49AE-AA17-ABFA250E9A22}" type="presOf" srcId="{8EA34430-E463-4A92-AA9F-7C56D3FC5111}" destId="{2EB2CA47-C541-4898-8E4D-FAE581327B85}" srcOrd="0" destOrd="0" presId="urn:microsoft.com/office/officeart/2005/8/layout/vList2"/>
    <dgm:cxn modelId="{590B8156-2D68-4001-8F98-00190FF15912}" srcId="{8EA34430-E463-4A92-AA9F-7C56D3FC5111}" destId="{8C32A680-2443-416A-834C-AB291FB90D36}" srcOrd="1" destOrd="0" parTransId="{D442D676-1384-49DB-ABFA-A42173841A1B}" sibTransId="{FB521429-0653-42D0-9EFC-52389C58BCA7}"/>
    <dgm:cxn modelId="{F038E6B1-519E-4EFA-8721-4F918ADF797C}" srcId="{8EA34430-E463-4A92-AA9F-7C56D3FC5111}" destId="{085E6A84-05EE-4510-8E01-26243CAD3DF6}" srcOrd="0" destOrd="0" parTransId="{9165B058-2E46-43E3-B477-0E67968E5E9C}" sibTransId="{ACB9982D-573D-41BF-9BB3-6693101324A4}"/>
    <dgm:cxn modelId="{A5F25FED-48D5-4786-B460-77E3249AD3C5}" type="presOf" srcId="{7D5944AD-2834-4DD9-B867-FC28E45D3E37}" destId="{DBFE99B9-1640-475D-A9FE-BE6E2F49B6DA}" srcOrd="0" destOrd="0" presId="urn:microsoft.com/office/officeart/2005/8/layout/vList2"/>
    <dgm:cxn modelId="{5D057A11-5ACC-40D8-BE44-7DF0F7BD92E8}" type="presParOf" srcId="{DBFE99B9-1640-475D-A9FE-BE6E2F49B6DA}" destId="{2EB2CA47-C541-4898-8E4D-FAE581327B85}" srcOrd="0" destOrd="0" presId="urn:microsoft.com/office/officeart/2005/8/layout/vList2"/>
    <dgm:cxn modelId="{12750949-8396-49D1-8A5F-6A04F8D63342}" type="presParOf" srcId="{DBFE99B9-1640-475D-A9FE-BE6E2F49B6DA}" destId="{0D795B33-695E-422F-ADB9-51418109AD8B}"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BBD12-D385-4C0F-8EE6-E68C2A72F532}" type="doc">
      <dgm:prSet loTypeId="urn:microsoft.com/office/officeart/2005/8/layout/process4" loCatId="process" qsTypeId="urn:microsoft.com/office/officeart/2005/8/quickstyle/simple4" qsCatId="simple" csTypeId="urn:microsoft.com/office/officeart/2005/8/colors/accent5_3" csCatId="accent5" phldr="1"/>
      <dgm:spPr/>
      <dgm:t>
        <a:bodyPr/>
        <a:lstStyle/>
        <a:p>
          <a:endParaRPr lang="en-US"/>
        </a:p>
      </dgm:t>
    </dgm:pt>
    <dgm:pt modelId="{652EBB21-64C4-4769-AEE8-D4804CE11180}">
      <dgm:prSet/>
      <dgm:spPr/>
      <dgm:t>
        <a:bodyPr/>
        <a:lstStyle/>
        <a:p>
          <a:r>
            <a:rPr lang="en-GB" dirty="0">
              <a:latin typeface="Corbel" panose="020B0503020204020204" pitchFamily="34" charset="0"/>
            </a:rPr>
            <a:t>This study aims to compare bootstrap aggregating (bagging) and boosting tree-based techniques to create a transparent ensemble model for the purpose of credit risk prediction and provide local and global explanations using state of art explainable AI such as SHAP and LIME. </a:t>
          </a:r>
        </a:p>
        <a:p>
          <a:r>
            <a:rPr lang="en-GB" dirty="0">
              <a:latin typeface="Corbel" panose="020B0503020204020204" pitchFamily="34" charset="0"/>
            </a:rPr>
            <a:t>The research questions for this study are:</a:t>
          </a:r>
          <a:endParaRPr lang="en-US" dirty="0">
            <a:latin typeface="Corbel" panose="020B0503020204020204" pitchFamily="34" charset="0"/>
          </a:endParaRPr>
        </a:p>
      </dgm:t>
    </dgm:pt>
    <dgm:pt modelId="{4D9E4ED8-8C9E-4BEA-9AC3-8A8C041BACBE}" type="parTrans" cxnId="{164047A7-6895-4C6E-AC4B-0FC2ED880707}">
      <dgm:prSet/>
      <dgm:spPr/>
      <dgm:t>
        <a:bodyPr/>
        <a:lstStyle/>
        <a:p>
          <a:endParaRPr lang="en-US"/>
        </a:p>
      </dgm:t>
    </dgm:pt>
    <dgm:pt modelId="{3AA25B7B-34D1-4141-B34F-A15FB422503F}" type="sibTrans" cxnId="{164047A7-6895-4C6E-AC4B-0FC2ED880707}">
      <dgm:prSet/>
      <dgm:spPr/>
      <dgm:t>
        <a:bodyPr/>
        <a:lstStyle/>
        <a:p>
          <a:endParaRPr lang="en-US"/>
        </a:p>
      </dgm:t>
    </dgm:pt>
    <dgm:pt modelId="{785A6B24-0014-413B-B432-79B1961C5C3F}">
      <dgm:prSet/>
      <dgm:spPr>
        <a:solidFill>
          <a:schemeClr val="bg1">
            <a:alpha val="90000"/>
          </a:schemeClr>
        </a:solidFill>
      </dgm:spPr>
      <dgm:t>
        <a:bodyPr/>
        <a:lstStyle/>
        <a:p>
          <a:r>
            <a:rPr lang="en-GB" dirty="0">
              <a:latin typeface="Corbel" panose="020B0503020204020204" pitchFamily="34" charset="0"/>
            </a:rPr>
            <a:t>Do SHAP and LIME consistently identify certain features as crucial to credit risk?</a:t>
          </a:r>
          <a:endParaRPr lang="en-US" dirty="0">
            <a:latin typeface="Corbel" panose="020B0503020204020204" pitchFamily="34" charset="0"/>
          </a:endParaRPr>
        </a:p>
      </dgm:t>
    </dgm:pt>
    <dgm:pt modelId="{27F7967F-E2B6-4B40-AD03-057030E937FA}" type="parTrans" cxnId="{2D1B6016-8A84-4D46-A416-BCA709ABBC1F}">
      <dgm:prSet/>
      <dgm:spPr/>
      <dgm:t>
        <a:bodyPr/>
        <a:lstStyle/>
        <a:p>
          <a:endParaRPr lang="en-US"/>
        </a:p>
      </dgm:t>
    </dgm:pt>
    <dgm:pt modelId="{2B10C61D-2B69-4286-BA43-1FDC62BD7D9C}" type="sibTrans" cxnId="{2D1B6016-8A84-4D46-A416-BCA709ABBC1F}">
      <dgm:prSet/>
      <dgm:spPr/>
      <dgm:t>
        <a:bodyPr/>
        <a:lstStyle/>
        <a:p>
          <a:endParaRPr lang="en-US"/>
        </a:p>
      </dgm:t>
    </dgm:pt>
    <dgm:pt modelId="{C44FBD9B-B6DE-4D6A-9D54-471285A8565A}">
      <dgm:prSet/>
      <dgm:spPr>
        <a:solidFill>
          <a:schemeClr val="bg1">
            <a:alpha val="90000"/>
          </a:schemeClr>
        </a:solidFill>
      </dgm:spPr>
      <dgm:t>
        <a:bodyPr/>
        <a:lstStyle/>
        <a:p>
          <a:r>
            <a:rPr lang="en-GB" dirty="0">
              <a:latin typeface="Corbel" panose="020B0503020204020204" pitchFamily="34" charset="0"/>
            </a:rPr>
            <a:t>To what extent do the explanations align with the prevailing financial landscape?</a:t>
          </a:r>
          <a:endParaRPr lang="en-US" dirty="0">
            <a:latin typeface="Corbel" panose="020B0503020204020204" pitchFamily="34" charset="0"/>
          </a:endParaRPr>
        </a:p>
      </dgm:t>
    </dgm:pt>
    <dgm:pt modelId="{7FCA4015-575E-44BC-B24A-37DC449B4598}" type="parTrans" cxnId="{FCB53590-18CD-4447-9287-3A960C7DFCE7}">
      <dgm:prSet/>
      <dgm:spPr/>
      <dgm:t>
        <a:bodyPr/>
        <a:lstStyle/>
        <a:p>
          <a:endParaRPr lang="en-US"/>
        </a:p>
      </dgm:t>
    </dgm:pt>
    <dgm:pt modelId="{7997F591-5BD0-4E35-AC0D-35C25E06D5E6}" type="sibTrans" cxnId="{FCB53590-18CD-4447-9287-3A960C7DFCE7}">
      <dgm:prSet/>
      <dgm:spPr/>
      <dgm:t>
        <a:bodyPr/>
        <a:lstStyle/>
        <a:p>
          <a:endParaRPr lang="en-US"/>
        </a:p>
      </dgm:t>
    </dgm:pt>
    <dgm:pt modelId="{DE0BAA30-57DE-4897-8846-0F4562DFB98A}">
      <dgm:prSet/>
      <dgm:spPr>
        <a:solidFill>
          <a:schemeClr val="bg1">
            <a:alpha val="90000"/>
          </a:schemeClr>
        </a:solidFill>
      </dgm:spPr>
      <dgm:t>
        <a:bodyPr/>
        <a:lstStyle/>
        <a:p>
          <a:r>
            <a:rPr lang="en-GB" dirty="0">
              <a:latin typeface="Corbel" panose="020B0503020204020204" pitchFamily="34" charset="0"/>
            </a:rPr>
            <a:t>To what extent does the research contribute to wider literature?</a:t>
          </a:r>
          <a:endParaRPr lang="en-US" dirty="0">
            <a:latin typeface="Corbel" panose="020B0503020204020204" pitchFamily="34" charset="0"/>
          </a:endParaRPr>
        </a:p>
      </dgm:t>
    </dgm:pt>
    <dgm:pt modelId="{67DB1558-660C-427C-B408-155516F147B7}" type="parTrans" cxnId="{242A8BEE-53B8-44E3-958C-011E317A18B4}">
      <dgm:prSet/>
      <dgm:spPr/>
      <dgm:t>
        <a:bodyPr/>
        <a:lstStyle/>
        <a:p>
          <a:endParaRPr lang="en-US"/>
        </a:p>
      </dgm:t>
    </dgm:pt>
    <dgm:pt modelId="{76369217-6871-4CFD-A0DB-9E62BCA2B3F7}" type="sibTrans" cxnId="{242A8BEE-53B8-44E3-958C-011E317A18B4}">
      <dgm:prSet/>
      <dgm:spPr/>
      <dgm:t>
        <a:bodyPr/>
        <a:lstStyle/>
        <a:p>
          <a:endParaRPr lang="en-US"/>
        </a:p>
      </dgm:t>
    </dgm:pt>
    <dgm:pt modelId="{A7EAD428-250F-407B-8652-9D91C5B000ED}" type="pres">
      <dgm:prSet presAssocID="{324BBD12-D385-4C0F-8EE6-E68C2A72F532}" presName="Name0" presStyleCnt="0">
        <dgm:presLayoutVars>
          <dgm:dir/>
          <dgm:animLvl val="lvl"/>
          <dgm:resizeHandles val="exact"/>
        </dgm:presLayoutVars>
      </dgm:prSet>
      <dgm:spPr/>
    </dgm:pt>
    <dgm:pt modelId="{EDAB7332-8398-4ECE-92AF-77CC9F717B56}" type="pres">
      <dgm:prSet presAssocID="{652EBB21-64C4-4769-AEE8-D4804CE11180}" presName="boxAndChildren" presStyleCnt="0"/>
      <dgm:spPr/>
    </dgm:pt>
    <dgm:pt modelId="{CD7EC707-751C-48B7-A081-C145F978D8C2}" type="pres">
      <dgm:prSet presAssocID="{652EBB21-64C4-4769-AEE8-D4804CE11180}" presName="parentTextBox" presStyleLbl="node1" presStyleIdx="0" presStyleCnt="1"/>
      <dgm:spPr/>
    </dgm:pt>
    <dgm:pt modelId="{8FA8C848-A71D-425E-9104-E1798ACC3555}" type="pres">
      <dgm:prSet presAssocID="{652EBB21-64C4-4769-AEE8-D4804CE11180}" presName="entireBox" presStyleLbl="node1" presStyleIdx="0" presStyleCnt="1" custLinFactNeighborY="1257"/>
      <dgm:spPr/>
    </dgm:pt>
    <dgm:pt modelId="{7945B2CD-DE3E-48DF-A0F5-5E72D9FB73E9}" type="pres">
      <dgm:prSet presAssocID="{652EBB21-64C4-4769-AEE8-D4804CE11180}" presName="descendantBox" presStyleCnt="0"/>
      <dgm:spPr/>
    </dgm:pt>
    <dgm:pt modelId="{7A7F61FC-875E-4DEC-B1A7-9FA38D1723B1}" type="pres">
      <dgm:prSet presAssocID="{785A6B24-0014-413B-B432-79B1961C5C3F}" presName="childTextBox" presStyleLbl="fgAccFollowNode1" presStyleIdx="0" presStyleCnt="3">
        <dgm:presLayoutVars>
          <dgm:bulletEnabled val="1"/>
        </dgm:presLayoutVars>
      </dgm:prSet>
      <dgm:spPr/>
    </dgm:pt>
    <dgm:pt modelId="{D04786B3-30CE-43B6-B912-AB7EF7511258}" type="pres">
      <dgm:prSet presAssocID="{C44FBD9B-B6DE-4D6A-9D54-471285A8565A}" presName="childTextBox" presStyleLbl="fgAccFollowNode1" presStyleIdx="1" presStyleCnt="3">
        <dgm:presLayoutVars>
          <dgm:bulletEnabled val="1"/>
        </dgm:presLayoutVars>
      </dgm:prSet>
      <dgm:spPr/>
    </dgm:pt>
    <dgm:pt modelId="{98A176C4-502F-4347-A2A9-13688A17CC11}" type="pres">
      <dgm:prSet presAssocID="{DE0BAA30-57DE-4897-8846-0F4562DFB98A}" presName="childTextBox" presStyleLbl="fgAccFollowNode1" presStyleIdx="2" presStyleCnt="3">
        <dgm:presLayoutVars>
          <dgm:bulletEnabled val="1"/>
        </dgm:presLayoutVars>
      </dgm:prSet>
      <dgm:spPr/>
    </dgm:pt>
  </dgm:ptLst>
  <dgm:cxnLst>
    <dgm:cxn modelId="{CF743F06-0BBD-4E7F-B23C-9284AFBA60C4}" type="presOf" srcId="{652EBB21-64C4-4769-AEE8-D4804CE11180}" destId="{8FA8C848-A71D-425E-9104-E1798ACC3555}" srcOrd="1" destOrd="0" presId="urn:microsoft.com/office/officeart/2005/8/layout/process4"/>
    <dgm:cxn modelId="{F2C18812-0041-42C6-87AC-5B28F5216353}" type="presOf" srcId="{C44FBD9B-B6DE-4D6A-9D54-471285A8565A}" destId="{D04786B3-30CE-43B6-B912-AB7EF7511258}" srcOrd="0" destOrd="0" presId="urn:microsoft.com/office/officeart/2005/8/layout/process4"/>
    <dgm:cxn modelId="{2D1B6016-8A84-4D46-A416-BCA709ABBC1F}" srcId="{652EBB21-64C4-4769-AEE8-D4804CE11180}" destId="{785A6B24-0014-413B-B432-79B1961C5C3F}" srcOrd="0" destOrd="0" parTransId="{27F7967F-E2B6-4B40-AD03-057030E937FA}" sibTransId="{2B10C61D-2B69-4286-BA43-1FDC62BD7D9C}"/>
    <dgm:cxn modelId="{AE39BD30-E75F-49DD-AFAE-BFB3A4A31FF2}" type="presOf" srcId="{652EBB21-64C4-4769-AEE8-D4804CE11180}" destId="{CD7EC707-751C-48B7-A081-C145F978D8C2}" srcOrd="0" destOrd="0" presId="urn:microsoft.com/office/officeart/2005/8/layout/process4"/>
    <dgm:cxn modelId="{A9E86134-F838-46DB-A51B-C7D31FAB2BCD}" type="presOf" srcId="{324BBD12-D385-4C0F-8EE6-E68C2A72F532}" destId="{A7EAD428-250F-407B-8652-9D91C5B000ED}" srcOrd="0" destOrd="0" presId="urn:microsoft.com/office/officeart/2005/8/layout/process4"/>
    <dgm:cxn modelId="{FCB53590-18CD-4447-9287-3A960C7DFCE7}" srcId="{652EBB21-64C4-4769-AEE8-D4804CE11180}" destId="{C44FBD9B-B6DE-4D6A-9D54-471285A8565A}" srcOrd="1" destOrd="0" parTransId="{7FCA4015-575E-44BC-B24A-37DC449B4598}" sibTransId="{7997F591-5BD0-4E35-AC0D-35C25E06D5E6}"/>
    <dgm:cxn modelId="{3FBFB794-EB4F-4061-9522-1D4D625EB7D9}" type="presOf" srcId="{DE0BAA30-57DE-4897-8846-0F4562DFB98A}" destId="{98A176C4-502F-4347-A2A9-13688A17CC11}" srcOrd="0" destOrd="0" presId="urn:microsoft.com/office/officeart/2005/8/layout/process4"/>
    <dgm:cxn modelId="{164047A7-6895-4C6E-AC4B-0FC2ED880707}" srcId="{324BBD12-D385-4C0F-8EE6-E68C2A72F532}" destId="{652EBB21-64C4-4769-AEE8-D4804CE11180}" srcOrd="0" destOrd="0" parTransId="{4D9E4ED8-8C9E-4BEA-9AC3-8A8C041BACBE}" sibTransId="{3AA25B7B-34D1-4141-B34F-A15FB422503F}"/>
    <dgm:cxn modelId="{ADAD19AB-D865-4951-9944-84621CCC94B6}" type="presOf" srcId="{785A6B24-0014-413B-B432-79B1961C5C3F}" destId="{7A7F61FC-875E-4DEC-B1A7-9FA38D1723B1}" srcOrd="0" destOrd="0" presId="urn:microsoft.com/office/officeart/2005/8/layout/process4"/>
    <dgm:cxn modelId="{242A8BEE-53B8-44E3-958C-011E317A18B4}" srcId="{652EBB21-64C4-4769-AEE8-D4804CE11180}" destId="{DE0BAA30-57DE-4897-8846-0F4562DFB98A}" srcOrd="2" destOrd="0" parTransId="{67DB1558-660C-427C-B408-155516F147B7}" sibTransId="{76369217-6871-4CFD-A0DB-9E62BCA2B3F7}"/>
    <dgm:cxn modelId="{7E1ACBDD-0F28-4CDD-8A2B-17F8E76ED748}" type="presParOf" srcId="{A7EAD428-250F-407B-8652-9D91C5B000ED}" destId="{EDAB7332-8398-4ECE-92AF-77CC9F717B56}" srcOrd="0" destOrd="0" presId="urn:microsoft.com/office/officeart/2005/8/layout/process4"/>
    <dgm:cxn modelId="{9B291D96-62BF-41B9-AA83-59BD8F49439A}" type="presParOf" srcId="{EDAB7332-8398-4ECE-92AF-77CC9F717B56}" destId="{CD7EC707-751C-48B7-A081-C145F978D8C2}" srcOrd="0" destOrd="0" presId="urn:microsoft.com/office/officeart/2005/8/layout/process4"/>
    <dgm:cxn modelId="{8A0BF245-CACC-4B64-BAA0-F526445FD407}" type="presParOf" srcId="{EDAB7332-8398-4ECE-92AF-77CC9F717B56}" destId="{8FA8C848-A71D-425E-9104-E1798ACC3555}" srcOrd="1" destOrd="0" presId="urn:microsoft.com/office/officeart/2005/8/layout/process4"/>
    <dgm:cxn modelId="{910DFBCC-840E-4CC3-A782-4E8EEA500275}" type="presParOf" srcId="{EDAB7332-8398-4ECE-92AF-77CC9F717B56}" destId="{7945B2CD-DE3E-48DF-A0F5-5E72D9FB73E9}" srcOrd="2" destOrd="0" presId="urn:microsoft.com/office/officeart/2005/8/layout/process4"/>
    <dgm:cxn modelId="{424B39B0-1796-46F3-B68B-90F7AD98A36B}" type="presParOf" srcId="{7945B2CD-DE3E-48DF-A0F5-5E72D9FB73E9}" destId="{7A7F61FC-875E-4DEC-B1A7-9FA38D1723B1}" srcOrd="0" destOrd="0" presId="urn:microsoft.com/office/officeart/2005/8/layout/process4"/>
    <dgm:cxn modelId="{5A3BB317-1E94-45E4-8AE6-CB580FF03ECF}" type="presParOf" srcId="{7945B2CD-DE3E-48DF-A0F5-5E72D9FB73E9}" destId="{D04786B3-30CE-43B6-B912-AB7EF7511258}" srcOrd="1" destOrd="0" presId="urn:microsoft.com/office/officeart/2005/8/layout/process4"/>
    <dgm:cxn modelId="{91431970-8E3E-4BFD-B626-5DF74DFC8445}" type="presParOf" srcId="{7945B2CD-DE3E-48DF-A0F5-5E72D9FB73E9}" destId="{98A176C4-502F-4347-A2A9-13688A17CC11}" srcOrd="2"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5944AD-2834-4DD9-B867-FC28E45D3E37}" type="doc">
      <dgm:prSet loTypeId="urn:microsoft.com/office/officeart/2005/8/layout/vList2" loCatId="list" qsTypeId="urn:microsoft.com/office/officeart/2005/8/quickstyle/simple4" qsCatId="simple" csTypeId="urn:microsoft.com/office/officeart/2005/8/colors/accent5_3" csCatId="accent5" phldr="1"/>
      <dgm:spPr/>
      <dgm:t>
        <a:bodyPr/>
        <a:lstStyle/>
        <a:p>
          <a:endParaRPr lang="en-US"/>
        </a:p>
      </dgm:t>
    </dgm:pt>
    <dgm:pt modelId="{8EA34430-E463-4A92-AA9F-7C56D3FC5111}">
      <dgm:prSet custT="1"/>
      <dgm:spPr/>
      <dgm:t>
        <a:bodyPr/>
        <a:lstStyle/>
        <a:p>
          <a:pPr algn="ctr"/>
          <a:r>
            <a:rPr lang="en-GB" sz="3600" dirty="0">
              <a:latin typeface="Corbel" panose="020B0503020204020204" pitchFamily="34" charset="0"/>
            </a:rPr>
            <a:t>25 experiments were conducted with imbalanced, oversampling, </a:t>
          </a:r>
          <a:r>
            <a:rPr lang="en-GB" sz="3600" dirty="0" err="1">
              <a:latin typeface="Corbel" panose="020B0503020204020204" pitchFamily="34" charset="0"/>
            </a:rPr>
            <a:t>undersampling</a:t>
          </a:r>
          <a:r>
            <a:rPr lang="en-GB" sz="3600" dirty="0">
              <a:latin typeface="Corbel" panose="020B0503020204020204" pitchFamily="34" charset="0"/>
            </a:rPr>
            <a:t> and normalization and cross validated with 10 iterations to ensure generalization</a:t>
          </a:r>
          <a:endParaRPr lang="en-US" sz="3600" dirty="0">
            <a:latin typeface="Corbel" panose="020B0503020204020204" pitchFamily="34" charset="0"/>
          </a:endParaRPr>
        </a:p>
      </dgm:t>
    </dgm:pt>
    <dgm:pt modelId="{FCA1D7CD-02BC-4DBC-94D8-16903DEC5BD0}" type="parTrans" cxnId="{02CA724E-B231-40D9-8D0D-79E57D233073}">
      <dgm:prSet/>
      <dgm:spPr/>
      <dgm:t>
        <a:bodyPr/>
        <a:lstStyle/>
        <a:p>
          <a:endParaRPr lang="en-US"/>
        </a:p>
      </dgm:t>
    </dgm:pt>
    <dgm:pt modelId="{F53CFE97-7401-4BE9-AE41-AFDD36B0EAB4}" type="sibTrans" cxnId="{02CA724E-B231-40D9-8D0D-79E57D233073}">
      <dgm:prSet/>
      <dgm:spPr/>
      <dgm:t>
        <a:bodyPr/>
        <a:lstStyle/>
        <a:p>
          <a:endParaRPr lang="en-US"/>
        </a:p>
      </dgm:t>
    </dgm:pt>
    <dgm:pt modelId="{085E6A84-05EE-4510-8E01-26243CAD3DF6}">
      <dgm:prSet/>
      <dgm:spPr/>
      <dgm:t>
        <a:bodyPr/>
        <a:lstStyle/>
        <a:p>
          <a:r>
            <a:rPr lang="en-GB" b="1" dirty="0">
              <a:latin typeface="Corbel" panose="020B0503020204020204" pitchFamily="34" charset="0"/>
            </a:rPr>
            <a:t>Bagging Ensemble Performance: </a:t>
          </a:r>
          <a:r>
            <a:rPr lang="en-GB" dirty="0">
              <a:latin typeface="Corbel" panose="020B0503020204020204" pitchFamily="34" charset="0"/>
            </a:rPr>
            <a:t>Random Forest and Bagging Decision Trees consistently demonstrate high </a:t>
          </a:r>
          <a:r>
            <a:rPr lang="en-GB" dirty="0" err="1">
              <a:latin typeface="Corbel" panose="020B0503020204020204" pitchFamily="34" charset="0"/>
            </a:rPr>
            <a:t>auc</a:t>
          </a:r>
          <a:r>
            <a:rPr lang="en-GB" dirty="0">
              <a:latin typeface="Corbel" panose="020B0503020204020204" pitchFamily="34" charset="0"/>
            </a:rPr>
            <a:t>, precision, and recall across different scenarios.</a:t>
          </a:r>
          <a:endParaRPr lang="en-US" dirty="0">
            <a:latin typeface="Corbel" panose="020B0503020204020204" pitchFamily="34" charset="0"/>
          </a:endParaRPr>
        </a:p>
      </dgm:t>
    </dgm:pt>
    <dgm:pt modelId="{9165B058-2E46-43E3-B477-0E67968E5E9C}" type="parTrans" cxnId="{F038E6B1-519E-4EFA-8721-4F918ADF797C}">
      <dgm:prSet/>
      <dgm:spPr/>
      <dgm:t>
        <a:bodyPr/>
        <a:lstStyle/>
        <a:p>
          <a:endParaRPr lang="en-US"/>
        </a:p>
      </dgm:t>
    </dgm:pt>
    <dgm:pt modelId="{ACB9982D-573D-41BF-9BB3-6693101324A4}" type="sibTrans" cxnId="{F038E6B1-519E-4EFA-8721-4F918ADF797C}">
      <dgm:prSet/>
      <dgm:spPr/>
      <dgm:t>
        <a:bodyPr/>
        <a:lstStyle/>
        <a:p>
          <a:endParaRPr lang="en-US"/>
        </a:p>
      </dgm:t>
    </dgm:pt>
    <dgm:pt modelId="{D53A76F7-9903-4B59-AED1-68515743B8EE}">
      <dgm:prSet/>
      <dgm:spPr/>
      <dgm:t>
        <a:bodyPr/>
        <a:lstStyle/>
        <a:p>
          <a:r>
            <a:rPr lang="en-GB" b="1" dirty="0">
              <a:latin typeface="Corbel" panose="020B0503020204020204" pitchFamily="34" charset="0"/>
            </a:rPr>
            <a:t>Boosting Ensemble Performance: </a:t>
          </a:r>
          <a:r>
            <a:rPr lang="en-GB" dirty="0">
              <a:latin typeface="Corbel" panose="020B0503020204020204" pitchFamily="34" charset="0"/>
            </a:rPr>
            <a:t>XGBoost and AdaBoost also perform well, with slightly lower recall values than Random Forest and Bagging Decision Trees.</a:t>
          </a:r>
        </a:p>
      </dgm:t>
    </dgm:pt>
    <dgm:pt modelId="{694BA057-5972-4F97-816A-528F2EFD8E9E}" type="parTrans" cxnId="{E276FE10-DEDC-48E1-AD80-2834409B9B9F}">
      <dgm:prSet/>
      <dgm:spPr/>
      <dgm:t>
        <a:bodyPr/>
        <a:lstStyle/>
        <a:p>
          <a:endParaRPr lang="en-GB"/>
        </a:p>
      </dgm:t>
    </dgm:pt>
    <dgm:pt modelId="{FCB487A2-D6AA-43FC-A80B-C2EF0C07CEA7}" type="sibTrans" cxnId="{E276FE10-DEDC-48E1-AD80-2834409B9B9F}">
      <dgm:prSet/>
      <dgm:spPr/>
      <dgm:t>
        <a:bodyPr/>
        <a:lstStyle/>
        <a:p>
          <a:endParaRPr lang="en-GB"/>
        </a:p>
      </dgm:t>
    </dgm:pt>
    <dgm:pt modelId="{033161E9-90F1-4F86-8166-ECB329D0C950}">
      <dgm:prSet/>
      <dgm:spPr/>
      <dgm:t>
        <a:bodyPr/>
        <a:lstStyle/>
        <a:p>
          <a:r>
            <a:rPr lang="en-GB" b="1" dirty="0">
              <a:latin typeface="Corbel" panose="020B0503020204020204" pitchFamily="34" charset="0"/>
            </a:rPr>
            <a:t>Limited Impact of Normalization: </a:t>
          </a:r>
          <a:r>
            <a:rPr lang="en-GB" dirty="0">
              <a:latin typeface="Corbel" panose="020B0503020204020204" pitchFamily="34" charset="0"/>
            </a:rPr>
            <a:t>Normalization does not significantly influence model performance.</a:t>
          </a:r>
        </a:p>
      </dgm:t>
    </dgm:pt>
    <dgm:pt modelId="{AF471773-A83D-4F52-93DF-BDDDC311E1A8}" type="parTrans" cxnId="{6A8F8874-C9DC-4780-889F-02E38B66A859}">
      <dgm:prSet/>
      <dgm:spPr/>
      <dgm:t>
        <a:bodyPr/>
        <a:lstStyle/>
        <a:p>
          <a:endParaRPr lang="en-GB"/>
        </a:p>
      </dgm:t>
    </dgm:pt>
    <dgm:pt modelId="{01FECAD2-D81D-4E0B-8C70-FEFDCFF3B970}" type="sibTrans" cxnId="{6A8F8874-C9DC-4780-889F-02E38B66A859}">
      <dgm:prSet/>
      <dgm:spPr/>
      <dgm:t>
        <a:bodyPr/>
        <a:lstStyle/>
        <a:p>
          <a:endParaRPr lang="en-GB"/>
        </a:p>
      </dgm:t>
    </dgm:pt>
    <dgm:pt modelId="{8DDEA6ED-7E56-424E-8412-3732FABF7987}">
      <dgm:prSet/>
      <dgm:spPr/>
      <dgm:t>
        <a:bodyPr/>
        <a:lstStyle/>
        <a:p>
          <a:r>
            <a:rPr lang="en-GB" b="1" dirty="0">
              <a:latin typeface="Corbel" panose="020B0503020204020204" pitchFamily="34" charset="0"/>
            </a:rPr>
            <a:t>Comparable Results Across Sampling Scenarios: </a:t>
          </a:r>
          <a:r>
            <a:rPr lang="en-GB" dirty="0">
              <a:latin typeface="Corbel" panose="020B0503020204020204" pitchFamily="34" charset="0"/>
            </a:rPr>
            <a:t>Oversampled, undersampled, and imbalanced scenarios yield comparable results, suggesting that the sampling method do not heavily impact performance.</a:t>
          </a:r>
        </a:p>
      </dgm:t>
    </dgm:pt>
    <dgm:pt modelId="{FDCC8CE8-0C3F-421D-901F-0C4B597A55E4}" type="parTrans" cxnId="{66002387-DDF5-4304-B70F-F2C074CC100E}">
      <dgm:prSet/>
      <dgm:spPr/>
      <dgm:t>
        <a:bodyPr/>
        <a:lstStyle/>
        <a:p>
          <a:endParaRPr lang="en-GB"/>
        </a:p>
      </dgm:t>
    </dgm:pt>
    <dgm:pt modelId="{972F4CD1-734F-4548-B36C-7F8811FE454B}" type="sibTrans" cxnId="{66002387-DDF5-4304-B70F-F2C074CC100E}">
      <dgm:prSet/>
      <dgm:spPr/>
      <dgm:t>
        <a:bodyPr/>
        <a:lstStyle/>
        <a:p>
          <a:endParaRPr lang="en-GB"/>
        </a:p>
      </dgm:t>
    </dgm:pt>
    <dgm:pt modelId="{C51B948C-6A21-4759-A5DF-5A780031BB7C}">
      <dgm:prSet/>
      <dgm:spPr/>
      <dgm:t>
        <a:bodyPr/>
        <a:lstStyle/>
        <a:p>
          <a:r>
            <a:rPr lang="en-GB" b="1" dirty="0">
              <a:latin typeface="Corbel" panose="020B0503020204020204" pitchFamily="34" charset="0"/>
            </a:rPr>
            <a:t>Low Variability in Cross-Validation: </a:t>
          </a:r>
          <a:r>
            <a:rPr lang="en-GB" dirty="0">
              <a:latin typeface="Corbel" panose="020B0503020204020204" pitchFamily="34" charset="0"/>
            </a:rPr>
            <a:t>Standard deviations are generally low, indicating consistent model performance across different folds during cross-validation.</a:t>
          </a:r>
        </a:p>
      </dgm:t>
    </dgm:pt>
    <dgm:pt modelId="{3C23D46F-C3B8-449F-85A9-11FEC5EBC316}" type="parTrans" cxnId="{262957DC-9548-4A1D-8788-049A91E28255}">
      <dgm:prSet/>
      <dgm:spPr/>
      <dgm:t>
        <a:bodyPr/>
        <a:lstStyle/>
        <a:p>
          <a:endParaRPr lang="en-GB"/>
        </a:p>
      </dgm:t>
    </dgm:pt>
    <dgm:pt modelId="{89B3BFAD-7D8C-40DB-83FA-1C88A584AE8A}" type="sibTrans" cxnId="{262957DC-9548-4A1D-8788-049A91E28255}">
      <dgm:prSet/>
      <dgm:spPr/>
      <dgm:t>
        <a:bodyPr/>
        <a:lstStyle/>
        <a:p>
          <a:endParaRPr lang="en-GB"/>
        </a:p>
      </dgm:t>
    </dgm:pt>
    <dgm:pt modelId="{62258FE7-A85F-47F9-9BED-B13329A66394}">
      <dgm:prSet/>
      <dgm:spPr/>
      <dgm:t>
        <a:bodyPr/>
        <a:lstStyle/>
        <a:p>
          <a:endParaRPr lang="en-GB" dirty="0">
            <a:latin typeface="Corbel" panose="020B0503020204020204" pitchFamily="34" charset="0"/>
          </a:endParaRPr>
        </a:p>
      </dgm:t>
    </dgm:pt>
    <dgm:pt modelId="{420AE4C8-7F9D-45E3-8807-35DF56CBF156}" type="parTrans" cxnId="{ED1B4E18-E48B-4457-990F-19E6D6A1AAE2}">
      <dgm:prSet/>
      <dgm:spPr/>
      <dgm:t>
        <a:bodyPr/>
        <a:lstStyle/>
        <a:p>
          <a:endParaRPr lang="en-GB"/>
        </a:p>
      </dgm:t>
    </dgm:pt>
    <dgm:pt modelId="{7A95F337-FBFD-49C6-A883-1C93DEDFE750}" type="sibTrans" cxnId="{ED1B4E18-E48B-4457-990F-19E6D6A1AAE2}">
      <dgm:prSet/>
      <dgm:spPr/>
      <dgm:t>
        <a:bodyPr/>
        <a:lstStyle/>
        <a:p>
          <a:endParaRPr lang="en-GB"/>
        </a:p>
      </dgm:t>
    </dgm:pt>
    <dgm:pt modelId="{DBFE99B9-1640-475D-A9FE-BE6E2F49B6DA}" type="pres">
      <dgm:prSet presAssocID="{7D5944AD-2834-4DD9-B867-FC28E45D3E37}" presName="linear" presStyleCnt="0">
        <dgm:presLayoutVars>
          <dgm:animLvl val="lvl"/>
          <dgm:resizeHandles val="exact"/>
        </dgm:presLayoutVars>
      </dgm:prSet>
      <dgm:spPr/>
    </dgm:pt>
    <dgm:pt modelId="{2EB2CA47-C541-4898-8E4D-FAE581327B85}" type="pres">
      <dgm:prSet presAssocID="{8EA34430-E463-4A92-AA9F-7C56D3FC5111}" presName="parentText" presStyleLbl="node1" presStyleIdx="0" presStyleCnt="1">
        <dgm:presLayoutVars>
          <dgm:chMax val="0"/>
          <dgm:bulletEnabled val="1"/>
        </dgm:presLayoutVars>
      </dgm:prSet>
      <dgm:spPr/>
    </dgm:pt>
    <dgm:pt modelId="{0D795B33-695E-422F-ADB9-51418109AD8B}" type="pres">
      <dgm:prSet presAssocID="{8EA34430-E463-4A92-AA9F-7C56D3FC5111}" presName="childText" presStyleLbl="revTx" presStyleIdx="0" presStyleCnt="1">
        <dgm:presLayoutVars>
          <dgm:bulletEnabled val="1"/>
        </dgm:presLayoutVars>
      </dgm:prSet>
      <dgm:spPr/>
    </dgm:pt>
  </dgm:ptLst>
  <dgm:cxnLst>
    <dgm:cxn modelId="{E276FE10-DEDC-48E1-AD80-2834409B9B9F}" srcId="{8EA34430-E463-4A92-AA9F-7C56D3FC5111}" destId="{D53A76F7-9903-4B59-AED1-68515743B8EE}" srcOrd="1" destOrd="0" parTransId="{694BA057-5972-4F97-816A-528F2EFD8E9E}" sibTransId="{FCB487A2-D6AA-43FC-A80B-C2EF0C07CEA7}"/>
    <dgm:cxn modelId="{ED1B4E18-E48B-4457-990F-19E6D6A1AAE2}" srcId="{8EA34430-E463-4A92-AA9F-7C56D3FC5111}" destId="{62258FE7-A85F-47F9-9BED-B13329A66394}" srcOrd="5" destOrd="0" parTransId="{420AE4C8-7F9D-45E3-8807-35DF56CBF156}" sibTransId="{7A95F337-FBFD-49C6-A883-1C93DEDFE750}"/>
    <dgm:cxn modelId="{32B17C38-3694-41CD-80C8-6123C075EFDE}" type="presOf" srcId="{085E6A84-05EE-4510-8E01-26243CAD3DF6}" destId="{0D795B33-695E-422F-ADB9-51418109AD8B}" srcOrd="0" destOrd="0" presId="urn:microsoft.com/office/officeart/2005/8/layout/vList2"/>
    <dgm:cxn modelId="{6DDBDB3F-2B3B-4A17-B49A-7DE5371CF535}" type="presOf" srcId="{033161E9-90F1-4F86-8166-ECB329D0C950}" destId="{0D795B33-695E-422F-ADB9-51418109AD8B}" srcOrd="0" destOrd="2" presId="urn:microsoft.com/office/officeart/2005/8/layout/vList2"/>
    <dgm:cxn modelId="{02CA724E-B231-40D9-8D0D-79E57D233073}" srcId="{7D5944AD-2834-4DD9-B867-FC28E45D3E37}" destId="{8EA34430-E463-4A92-AA9F-7C56D3FC5111}" srcOrd="0" destOrd="0" parTransId="{FCA1D7CD-02BC-4DBC-94D8-16903DEC5BD0}" sibTransId="{F53CFE97-7401-4BE9-AE41-AFDD36B0EAB4}"/>
    <dgm:cxn modelId="{6A8F8874-C9DC-4780-889F-02E38B66A859}" srcId="{8EA34430-E463-4A92-AA9F-7C56D3FC5111}" destId="{033161E9-90F1-4F86-8166-ECB329D0C950}" srcOrd="2" destOrd="0" parTransId="{AF471773-A83D-4F52-93DF-BDDDC311E1A8}" sibTransId="{01FECAD2-D81D-4E0B-8C70-FEFDCFF3B970}"/>
    <dgm:cxn modelId="{D923D075-CD40-49AE-AA17-ABFA250E9A22}" type="presOf" srcId="{8EA34430-E463-4A92-AA9F-7C56D3FC5111}" destId="{2EB2CA47-C541-4898-8E4D-FAE581327B85}" srcOrd="0" destOrd="0" presId="urn:microsoft.com/office/officeart/2005/8/layout/vList2"/>
    <dgm:cxn modelId="{66002387-DDF5-4304-B70F-F2C074CC100E}" srcId="{8EA34430-E463-4A92-AA9F-7C56D3FC5111}" destId="{8DDEA6ED-7E56-424E-8412-3732FABF7987}" srcOrd="3" destOrd="0" parTransId="{FDCC8CE8-0C3F-421D-901F-0C4B597A55E4}" sibTransId="{972F4CD1-734F-4548-B36C-7F8811FE454B}"/>
    <dgm:cxn modelId="{16118987-A4CF-45F3-94E5-756CC44C8231}" type="presOf" srcId="{62258FE7-A85F-47F9-9BED-B13329A66394}" destId="{0D795B33-695E-422F-ADB9-51418109AD8B}" srcOrd="0" destOrd="5" presId="urn:microsoft.com/office/officeart/2005/8/layout/vList2"/>
    <dgm:cxn modelId="{2E8EDD8C-E693-480A-8F89-27355B9C32D3}" type="presOf" srcId="{8DDEA6ED-7E56-424E-8412-3732FABF7987}" destId="{0D795B33-695E-422F-ADB9-51418109AD8B}" srcOrd="0" destOrd="3" presId="urn:microsoft.com/office/officeart/2005/8/layout/vList2"/>
    <dgm:cxn modelId="{032B46AB-CF4F-46B4-82B7-78C879650AEC}" type="presOf" srcId="{D53A76F7-9903-4B59-AED1-68515743B8EE}" destId="{0D795B33-695E-422F-ADB9-51418109AD8B}" srcOrd="0" destOrd="1" presId="urn:microsoft.com/office/officeart/2005/8/layout/vList2"/>
    <dgm:cxn modelId="{F038E6B1-519E-4EFA-8721-4F918ADF797C}" srcId="{8EA34430-E463-4A92-AA9F-7C56D3FC5111}" destId="{085E6A84-05EE-4510-8E01-26243CAD3DF6}" srcOrd="0" destOrd="0" parTransId="{9165B058-2E46-43E3-B477-0E67968E5E9C}" sibTransId="{ACB9982D-573D-41BF-9BB3-6693101324A4}"/>
    <dgm:cxn modelId="{88BD59D3-3CFF-477E-8969-0983291E2EF1}" type="presOf" srcId="{C51B948C-6A21-4759-A5DF-5A780031BB7C}" destId="{0D795B33-695E-422F-ADB9-51418109AD8B}" srcOrd="0" destOrd="4" presId="urn:microsoft.com/office/officeart/2005/8/layout/vList2"/>
    <dgm:cxn modelId="{262957DC-9548-4A1D-8788-049A91E28255}" srcId="{8EA34430-E463-4A92-AA9F-7C56D3FC5111}" destId="{C51B948C-6A21-4759-A5DF-5A780031BB7C}" srcOrd="4" destOrd="0" parTransId="{3C23D46F-C3B8-449F-85A9-11FEC5EBC316}" sibTransId="{89B3BFAD-7D8C-40DB-83FA-1C88A584AE8A}"/>
    <dgm:cxn modelId="{A5F25FED-48D5-4786-B460-77E3249AD3C5}" type="presOf" srcId="{7D5944AD-2834-4DD9-B867-FC28E45D3E37}" destId="{DBFE99B9-1640-475D-A9FE-BE6E2F49B6DA}" srcOrd="0" destOrd="0" presId="urn:microsoft.com/office/officeart/2005/8/layout/vList2"/>
    <dgm:cxn modelId="{5D057A11-5ACC-40D8-BE44-7DF0F7BD92E8}" type="presParOf" srcId="{DBFE99B9-1640-475D-A9FE-BE6E2F49B6DA}" destId="{2EB2CA47-C541-4898-8E4D-FAE581327B85}" srcOrd="0" destOrd="0" presId="urn:microsoft.com/office/officeart/2005/8/layout/vList2"/>
    <dgm:cxn modelId="{12750949-8396-49D1-8A5F-6A04F8D63342}" type="presParOf" srcId="{DBFE99B9-1640-475D-A9FE-BE6E2F49B6DA}" destId="{0D795B33-695E-422F-ADB9-51418109AD8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FDAC1D-1E4C-4299-8DCA-B2E7C322D6CF}" type="doc">
      <dgm:prSet loTypeId="urn:microsoft.com/office/officeart/2005/8/layout/vList2" loCatId="list" qsTypeId="urn:microsoft.com/office/officeart/2005/8/quickstyle/simple4" qsCatId="simple" csTypeId="urn:microsoft.com/office/officeart/2005/8/colors/accent5_3" csCatId="accent5" phldr="1"/>
      <dgm:spPr/>
      <dgm:t>
        <a:bodyPr/>
        <a:lstStyle/>
        <a:p>
          <a:endParaRPr lang="en-US"/>
        </a:p>
      </dgm:t>
    </dgm:pt>
    <dgm:pt modelId="{A75462AB-65BE-4566-B44C-B748FED62D49}">
      <dgm:prSet custT="1"/>
      <dgm:spPr/>
      <dgm:t>
        <a:bodyPr/>
        <a:lstStyle/>
        <a:p>
          <a:r>
            <a:rPr lang="en-GB" sz="4800" b="1" dirty="0">
              <a:latin typeface="Corbel" panose="020B0503020204020204" pitchFamily="34" charset="0"/>
            </a:rPr>
            <a:t>Global Insights</a:t>
          </a:r>
          <a:endParaRPr lang="en-US" sz="4800" dirty="0">
            <a:latin typeface="Corbel" panose="020B0503020204020204" pitchFamily="34" charset="0"/>
          </a:endParaRPr>
        </a:p>
      </dgm:t>
    </dgm:pt>
    <dgm:pt modelId="{07F082FE-48F9-438E-92D2-C191C2D7D0A0}" type="parTrans" cxnId="{C756EB44-7CD6-4755-BCB4-22B9FAEA602A}">
      <dgm:prSet/>
      <dgm:spPr/>
      <dgm:t>
        <a:bodyPr/>
        <a:lstStyle/>
        <a:p>
          <a:endParaRPr lang="en-US"/>
        </a:p>
      </dgm:t>
    </dgm:pt>
    <dgm:pt modelId="{44A384BB-3A02-4583-BCEE-DB3676EA9016}" type="sibTrans" cxnId="{C756EB44-7CD6-4755-BCB4-22B9FAEA602A}">
      <dgm:prSet/>
      <dgm:spPr/>
      <dgm:t>
        <a:bodyPr/>
        <a:lstStyle/>
        <a:p>
          <a:endParaRPr lang="en-US"/>
        </a:p>
      </dgm:t>
    </dgm:pt>
    <dgm:pt modelId="{2418A7C5-59B7-4D0F-84D8-79A1BE3D3C7C}">
      <dgm:prSet custT="1"/>
      <dgm:spPr/>
      <dgm:t>
        <a:bodyPr/>
        <a:lstStyle/>
        <a:p>
          <a:r>
            <a:rPr lang="en-GB" sz="3600" dirty="0">
              <a:latin typeface="Corbel" panose="020B0503020204020204" pitchFamily="34" charset="0"/>
            </a:rPr>
            <a:t>Higher values for Gross Principal Loss are associated with an increased likelihood of Charged Off as well as lower values indicate a higher probability of Completed.</a:t>
          </a:r>
          <a:endParaRPr lang="en-US" sz="3600" dirty="0">
            <a:latin typeface="Corbel" panose="020B0503020204020204" pitchFamily="34" charset="0"/>
          </a:endParaRPr>
        </a:p>
      </dgm:t>
    </dgm:pt>
    <dgm:pt modelId="{8E032A4C-B855-4596-B9E8-AEC46DD2B43A}" type="parTrans" cxnId="{E45749CD-1770-4D2E-B8D7-B787F0E7DB68}">
      <dgm:prSet/>
      <dgm:spPr/>
      <dgm:t>
        <a:bodyPr/>
        <a:lstStyle/>
        <a:p>
          <a:endParaRPr lang="en-US"/>
        </a:p>
      </dgm:t>
    </dgm:pt>
    <dgm:pt modelId="{A7F055C7-3CD9-4986-8819-CC462D6536B2}" type="sibTrans" cxnId="{E45749CD-1770-4D2E-B8D7-B787F0E7DB68}">
      <dgm:prSet/>
      <dgm:spPr/>
      <dgm:t>
        <a:bodyPr/>
        <a:lstStyle/>
        <a:p>
          <a:endParaRPr lang="en-US"/>
        </a:p>
      </dgm:t>
    </dgm:pt>
    <dgm:pt modelId="{804DB273-4C2B-4E1A-B337-7CE2C56230D6}">
      <dgm:prSet custT="1"/>
      <dgm:spPr/>
      <dgm:t>
        <a:bodyPr/>
        <a:lstStyle/>
        <a:p>
          <a:r>
            <a:rPr lang="en-GB" sz="3600" dirty="0">
              <a:latin typeface="Corbel" panose="020B0503020204020204" pitchFamily="34" charset="0"/>
            </a:rPr>
            <a:t>SHAP values suggest that borrower's ability to manage monthly debt payments relative to their income do not significantly impact the model's output.</a:t>
          </a:r>
          <a:endParaRPr lang="en-US" sz="3600" dirty="0">
            <a:latin typeface="Corbel" panose="020B0503020204020204" pitchFamily="34" charset="0"/>
          </a:endParaRPr>
        </a:p>
      </dgm:t>
    </dgm:pt>
    <dgm:pt modelId="{3A96AB37-7178-428C-83A7-D53F380646BE}" type="parTrans" cxnId="{7947F595-FD30-442C-9551-54FAB90CA808}">
      <dgm:prSet/>
      <dgm:spPr/>
      <dgm:t>
        <a:bodyPr/>
        <a:lstStyle/>
        <a:p>
          <a:endParaRPr lang="en-US"/>
        </a:p>
      </dgm:t>
    </dgm:pt>
    <dgm:pt modelId="{49031C4F-27A5-4F69-A998-84E002CC9B21}" type="sibTrans" cxnId="{7947F595-FD30-442C-9551-54FAB90CA808}">
      <dgm:prSet/>
      <dgm:spPr/>
      <dgm:t>
        <a:bodyPr/>
        <a:lstStyle/>
        <a:p>
          <a:endParaRPr lang="en-US"/>
        </a:p>
      </dgm:t>
    </dgm:pt>
    <dgm:pt modelId="{6EBB325A-D14D-49C0-BA53-9BFA3A2D96E3}" type="pres">
      <dgm:prSet presAssocID="{7DFDAC1D-1E4C-4299-8DCA-B2E7C322D6CF}" presName="linear" presStyleCnt="0">
        <dgm:presLayoutVars>
          <dgm:animLvl val="lvl"/>
          <dgm:resizeHandles val="exact"/>
        </dgm:presLayoutVars>
      </dgm:prSet>
      <dgm:spPr/>
    </dgm:pt>
    <dgm:pt modelId="{E21256E3-F8BB-48BC-BBBE-08D975DA01E0}" type="pres">
      <dgm:prSet presAssocID="{A75462AB-65BE-4566-B44C-B748FED62D49}" presName="parentText" presStyleLbl="node1" presStyleIdx="0" presStyleCnt="1">
        <dgm:presLayoutVars>
          <dgm:chMax val="0"/>
          <dgm:bulletEnabled val="1"/>
        </dgm:presLayoutVars>
      </dgm:prSet>
      <dgm:spPr/>
    </dgm:pt>
    <dgm:pt modelId="{BDD8A836-3B38-4787-BCAA-99E47036991A}" type="pres">
      <dgm:prSet presAssocID="{A75462AB-65BE-4566-B44C-B748FED62D49}" presName="childText" presStyleLbl="revTx" presStyleIdx="0" presStyleCnt="1" custScaleY="121358">
        <dgm:presLayoutVars>
          <dgm:bulletEnabled val="1"/>
        </dgm:presLayoutVars>
      </dgm:prSet>
      <dgm:spPr/>
    </dgm:pt>
  </dgm:ptLst>
  <dgm:cxnLst>
    <dgm:cxn modelId="{CFE83C21-1E08-4891-A303-4E531419045A}" type="presOf" srcId="{7DFDAC1D-1E4C-4299-8DCA-B2E7C322D6CF}" destId="{6EBB325A-D14D-49C0-BA53-9BFA3A2D96E3}" srcOrd="0" destOrd="0" presId="urn:microsoft.com/office/officeart/2005/8/layout/vList2"/>
    <dgm:cxn modelId="{F4DF292E-2D59-46E7-BDA4-421C2E05DC2A}" type="presOf" srcId="{804DB273-4C2B-4E1A-B337-7CE2C56230D6}" destId="{BDD8A836-3B38-4787-BCAA-99E47036991A}" srcOrd="0" destOrd="1" presId="urn:microsoft.com/office/officeart/2005/8/layout/vList2"/>
    <dgm:cxn modelId="{C756EB44-7CD6-4755-BCB4-22B9FAEA602A}" srcId="{7DFDAC1D-1E4C-4299-8DCA-B2E7C322D6CF}" destId="{A75462AB-65BE-4566-B44C-B748FED62D49}" srcOrd="0" destOrd="0" parTransId="{07F082FE-48F9-438E-92D2-C191C2D7D0A0}" sibTransId="{44A384BB-3A02-4583-BCEE-DB3676EA9016}"/>
    <dgm:cxn modelId="{7947F595-FD30-442C-9551-54FAB90CA808}" srcId="{A75462AB-65BE-4566-B44C-B748FED62D49}" destId="{804DB273-4C2B-4E1A-B337-7CE2C56230D6}" srcOrd="1" destOrd="0" parTransId="{3A96AB37-7178-428C-83A7-D53F380646BE}" sibTransId="{49031C4F-27A5-4F69-A998-84E002CC9B21}"/>
    <dgm:cxn modelId="{E45749CD-1770-4D2E-B8D7-B787F0E7DB68}" srcId="{A75462AB-65BE-4566-B44C-B748FED62D49}" destId="{2418A7C5-59B7-4D0F-84D8-79A1BE3D3C7C}" srcOrd="0" destOrd="0" parTransId="{8E032A4C-B855-4596-B9E8-AEC46DD2B43A}" sibTransId="{A7F055C7-3CD9-4986-8819-CC462D6536B2}"/>
    <dgm:cxn modelId="{EE4FD7E4-619E-4B45-8410-4B8DBCEF4448}" type="presOf" srcId="{2418A7C5-59B7-4D0F-84D8-79A1BE3D3C7C}" destId="{BDD8A836-3B38-4787-BCAA-99E47036991A}" srcOrd="0" destOrd="0" presId="urn:microsoft.com/office/officeart/2005/8/layout/vList2"/>
    <dgm:cxn modelId="{39AD76F6-1652-4589-A654-74B8686FC769}" type="presOf" srcId="{A75462AB-65BE-4566-B44C-B748FED62D49}" destId="{E21256E3-F8BB-48BC-BBBE-08D975DA01E0}" srcOrd="0" destOrd="0" presId="urn:microsoft.com/office/officeart/2005/8/layout/vList2"/>
    <dgm:cxn modelId="{DF7644CC-9D3C-4AC7-AE44-F8FF62ECB1C3}" type="presParOf" srcId="{6EBB325A-D14D-49C0-BA53-9BFA3A2D96E3}" destId="{E21256E3-F8BB-48BC-BBBE-08D975DA01E0}" srcOrd="0" destOrd="0" presId="urn:microsoft.com/office/officeart/2005/8/layout/vList2"/>
    <dgm:cxn modelId="{52150AC0-3694-4324-926F-7E6261C56891}" type="presParOf" srcId="{6EBB325A-D14D-49C0-BA53-9BFA3A2D96E3}" destId="{BDD8A836-3B38-4787-BCAA-99E47036991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FDAC1D-1E4C-4299-8DCA-B2E7C322D6CF}" type="doc">
      <dgm:prSet loTypeId="urn:microsoft.com/office/officeart/2005/8/layout/vList2" loCatId="list" qsTypeId="urn:microsoft.com/office/officeart/2005/8/quickstyle/simple4" qsCatId="simple" csTypeId="urn:microsoft.com/office/officeart/2005/8/colors/accent5_3" csCatId="accent5" phldr="1"/>
      <dgm:spPr/>
      <dgm:t>
        <a:bodyPr/>
        <a:lstStyle/>
        <a:p>
          <a:endParaRPr lang="en-US"/>
        </a:p>
      </dgm:t>
    </dgm:pt>
    <dgm:pt modelId="{A75462AB-65BE-4566-B44C-B748FED62D49}">
      <dgm:prSet custT="1"/>
      <dgm:spPr/>
      <dgm:t>
        <a:bodyPr/>
        <a:lstStyle/>
        <a:p>
          <a:r>
            <a:rPr lang="en-GB" sz="3600" b="1" dirty="0">
              <a:latin typeface="Corbel" panose="020B0503020204020204" pitchFamily="34" charset="0"/>
            </a:rPr>
            <a:t>Local Insights</a:t>
          </a:r>
          <a:endParaRPr lang="en-US" sz="3600" dirty="0">
            <a:latin typeface="Corbel" panose="020B0503020204020204" pitchFamily="34" charset="0"/>
          </a:endParaRPr>
        </a:p>
      </dgm:t>
    </dgm:pt>
    <dgm:pt modelId="{07F082FE-48F9-438E-92D2-C191C2D7D0A0}" type="parTrans" cxnId="{C756EB44-7CD6-4755-BCB4-22B9FAEA602A}">
      <dgm:prSet/>
      <dgm:spPr/>
      <dgm:t>
        <a:bodyPr/>
        <a:lstStyle/>
        <a:p>
          <a:endParaRPr lang="en-US"/>
        </a:p>
      </dgm:t>
    </dgm:pt>
    <dgm:pt modelId="{44A384BB-3A02-4583-BCEE-DB3676EA9016}" type="sibTrans" cxnId="{C756EB44-7CD6-4755-BCB4-22B9FAEA602A}">
      <dgm:prSet/>
      <dgm:spPr/>
      <dgm:t>
        <a:bodyPr/>
        <a:lstStyle/>
        <a:p>
          <a:endParaRPr lang="en-US"/>
        </a:p>
      </dgm:t>
    </dgm:pt>
    <dgm:pt modelId="{2418A7C5-59B7-4D0F-84D8-79A1BE3D3C7C}">
      <dgm:prSet custT="1"/>
      <dgm:spPr/>
      <dgm:t>
        <a:bodyPr/>
        <a:lstStyle/>
        <a:p>
          <a:r>
            <a:rPr lang="en-GB" sz="3200" dirty="0">
              <a:latin typeface="Corbel" panose="020B0503020204020204" pitchFamily="34" charset="0"/>
            </a:rPr>
            <a:t>The model exhibits a 91% confidence level in classifying the loan as "Charged Off".</a:t>
          </a:r>
          <a:endParaRPr lang="en-US" sz="3200" dirty="0">
            <a:latin typeface="Corbel" panose="020B0503020204020204" pitchFamily="34" charset="0"/>
          </a:endParaRPr>
        </a:p>
      </dgm:t>
    </dgm:pt>
    <dgm:pt modelId="{8E032A4C-B855-4596-B9E8-AEC46DD2B43A}" type="parTrans" cxnId="{E45749CD-1770-4D2E-B8D7-B787F0E7DB68}">
      <dgm:prSet/>
      <dgm:spPr/>
      <dgm:t>
        <a:bodyPr/>
        <a:lstStyle/>
        <a:p>
          <a:endParaRPr lang="en-US"/>
        </a:p>
      </dgm:t>
    </dgm:pt>
    <dgm:pt modelId="{A7F055C7-3CD9-4986-8819-CC462D6536B2}" type="sibTrans" cxnId="{E45749CD-1770-4D2E-B8D7-B787F0E7DB68}">
      <dgm:prSet/>
      <dgm:spPr/>
      <dgm:t>
        <a:bodyPr/>
        <a:lstStyle/>
        <a:p>
          <a:endParaRPr lang="en-US"/>
        </a:p>
      </dgm:t>
    </dgm:pt>
    <dgm:pt modelId="{09137998-328E-4FB1-ACDA-8DCE0466861A}">
      <dgm:prSet custT="1"/>
      <dgm:spPr/>
      <dgm:t>
        <a:bodyPr/>
        <a:lstStyle/>
        <a:p>
          <a:r>
            <a:rPr lang="en-GB" sz="3200" dirty="0">
              <a:latin typeface="Corbel" panose="020B0503020204020204" pitchFamily="34" charset="0"/>
            </a:rPr>
            <a:t>High values for Gross Principal Loss and Non-Principal Recovery Payments contribute to an increased likelihood of the loan being categorized as "Charged Off“.</a:t>
          </a:r>
        </a:p>
      </dgm:t>
    </dgm:pt>
    <dgm:pt modelId="{0ED63569-8BD4-4DFE-B552-73BFB29AF7AD}" type="parTrans" cxnId="{A252D66A-36FD-4B9B-B520-C65E6CCA987A}">
      <dgm:prSet/>
      <dgm:spPr/>
      <dgm:t>
        <a:bodyPr/>
        <a:lstStyle/>
        <a:p>
          <a:endParaRPr lang="en-GB"/>
        </a:p>
      </dgm:t>
    </dgm:pt>
    <dgm:pt modelId="{F09DF6B1-09A3-4A46-840B-50D6E9B098DD}" type="sibTrans" cxnId="{A252D66A-36FD-4B9B-B520-C65E6CCA987A}">
      <dgm:prSet/>
      <dgm:spPr/>
      <dgm:t>
        <a:bodyPr/>
        <a:lstStyle/>
        <a:p>
          <a:endParaRPr lang="en-GB"/>
        </a:p>
      </dgm:t>
    </dgm:pt>
    <dgm:pt modelId="{6FB1130E-0DA3-4E3F-8652-48483B1E2D16}">
      <dgm:prSet custT="1"/>
      <dgm:spPr/>
      <dgm:t>
        <a:bodyPr/>
        <a:lstStyle/>
        <a:p>
          <a:r>
            <a:rPr lang="en-GB" sz="3200" dirty="0">
              <a:latin typeface="Corbel" panose="020B0503020204020204" pitchFamily="34" charset="0"/>
            </a:rPr>
            <a:t>36-month duration and loans with no purpose and  tend to favour the classification as "Charged Off." </a:t>
          </a:r>
        </a:p>
      </dgm:t>
    </dgm:pt>
    <dgm:pt modelId="{5FE6807C-28BE-42CB-9239-33F36CA56A8A}" type="parTrans" cxnId="{792BED7D-E520-4777-80EB-6EA5C3BD19B5}">
      <dgm:prSet/>
      <dgm:spPr/>
      <dgm:t>
        <a:bodyPr/>
        <a:lstStyle/>
        <a:p>
          <a:endParaRPr lang="en-GB"/>
        </a:p>
      </dgm:t>
    </dgm:pt>
    <dgm:pt modelId="{56219F7B-1F3A-4EDA-B08C-22A5704E8C42}" type="sibTrans" cxnId="{792BED7D-E520-4777-80EB-6EA5C3BD19B5}">
      <dgm:prSet/>
      <dgm:spPr/>
      <dgm:t>
        <a:bodyPr/>
        <a:lstStyle/>
        <a:p>
          <a:endParaRPr lang="en-GB"/>
        </a:p>
      </dgm:t>
    </dgm:pt>
    <dgm:pt modelId="{E7EA2DCB-7B12-4C78-813F-0BA295B69ED8}">
      <dgm:prSet custT="1"/>
      <dgm:spPr/>
      <dgm:t>
        <a:bodyPr/>
        <a:lstStyle/>
        <a:p>
          <a:r>
            <a:rPr lang="en-GB" sz="3200" dirty="0">
              <a:latin typeface="Corbel" panose="020B0503020204020204" pitchFamily="34" charset="0"/>
            </a:rPr>
            <a:t>Positive indicators such as a substantial number of investors for instance 97 and a Borrow Rate less than or equal to 0.40, such as 0.28, push the prediction toward the "Completed" category.</a:t>
          </a:r>
        </a:p>
      </dgm:t>
    </dgm:pt>
    <dgm:pt modelId="{D997400D-32C4-431F-A1B8-7F7C958CBEC3}" type="parTrans" cxnId="{BC5E9847-C306-4645-989C-487BF07F3292}">
      <dgm:prSet/>
      <dgm:spPr/>
      <dgm:t>
        <a:bodyPr/>
        <a:lstStyle/>
        <a:p>
          <a:endParaRPr lang="en-GB"/>
        </a:p>
      </dgm:t>
    </dgm:pt>
    <dgm:pt modelId="{40DEDFB1-27CC-4589-82AA-E90DBA367174}" type="sibTrans" cxnId="{BC5E9847-C306-4645-989C-487BF07F3292}">
      <dgm:prSet/>
      <dgm:spPr/>
      <dgm:t>
        <a:bodyPr/>
        <a:lstStyle/>
        <a:p>
          <a:endParaRPr lang="en-GB"/>
        </a:p>
      </dgm:t>
    </dgm:pt>
    <dgm:pt modelId="{6EBB325A-D14D-49C0-BA53-9BFA3A2D96E3}" type="pres">
      <dgm:prSet presAssocID="{7DFDAC1D-1E4C-4299-8DCA-B2E7C322D6CF}" presName="linear" presStyleCnt="0">
        <dgm:presLayoutVars>
          <dgm:animLvl val="lvl"/>
          <dgm:resizeHandles val="exact"/>
        </dgm:presLayoutVars>
      </dgm:prSet>
      <dgm:spPr/>
    </dgm:pt>
    <dgm:pt modelId="{E21256E3-F8BB-48BC-BBBE-08D975DA01E0}" type="pres">
      <dgm:prSet presAssocID="{A75462AB-65BE-4566-B44C-B748FED62D49}" presName="parentText" presStyleLbl="node1" presStyleIdx="0" presStyleCnt="1" custScaleY="65533" custLinFactNeighborY="-3718">
        <dgm:presLayoutVars>
          <dgm:chMax val="0"/>
          <dgm:bulletEnabled val="1"/>
        </dgm:presLayoutVars>
      </dgm:prSet>
      <dgm:spPr/>
    </dgm:pt>
    <dgm:pt modelId="{BDD8A836-3B38-4787-BCAA-99E47036991A}" type="pres">
      <dgm:prSet presAssocID="{A75462AB-65BE-4566-B44C-B748FED62D49}" presName="childText" presStyleLbl="revTx" presStyleIdx="0" presStyleCnt="1" custScaleY="91368">
        <dgm:presLayoutVars>
          <dgm:bulletEnabled val="1"/>
        </dgm:presLayoutVars>
      </dgm:prSet>
      <dgm:spPr/>
    </dgm:pt>
  </dgm:ptLst>
  <dgm:cxnLst>
    <dgm:cxn modelId="{CFE83C21-1E08-4891-A303-4E531419045A}" type="presOf" srcId="{7DFDAC1D-1E4C-4299-8DCA-B2E7C322D6CF}" destId="{6EBB325A-D14D-49C0-BA53-9BFA3A2D96E3}" srcOrd="0" destOrd="0" presId="urn:microsoft.com/office/officeart/2005/8/layout/vList2"/>
    <dgm:cxn modelId="{2F45D241-2B4E-4A62-BA7A-039EF22D939B}" type="presOf" srcId="{6FB1130E-0DA3-4E3F-8652-48483B1E2D16}" destId="{BDD8A836-3B38-4787-BCAA-99E47036991A}" srcOrd="0" destOrd="2" presId="urn:microsoft.com/office/officeart/2005/8/layout/vList2"/>
    <dgm:cxn modelId="{C756EB44-7CD6-4755-BCB4-22B9FAEA602A}" srcId="{7DFDAC1D-1E4C-4299-8DCA-B2E7C322D6CF}" destId="{A75462AB-65BE-4566-B44C-B748FED62D49}" srcOrd="0" destOrd="0" parTransId="{07F082FE-48F9-438E-92D2-C191C2D7D0A0}" sibTransId="{44A384BB-3A02-4583-BCEE-DB3676EA9016}"/>
    <dgm:cxn modelId="{BC5E9847-C306-4645-989C-487BF07F3292}" srcId="{A75462AB-65BE-4566-B44C-B748FED62D49}" destId="{E7EA2DCB-7B12-4C78-813F-0BA295B69ED8}" srcOrd="3" destOrd="0" parTransId="{D997400D-32C4-431F-A1B8-7F7C958CBEC3}" sibTransId="{40DEDFB1-27CC-4589-82AA-E90DBA367174}"/>
    <dgm:cxn modelId="{A252D66A-36FD-4B9B-B520-C65E6CCA987A}" srcId="{A75462AB-65BE-4566-B44C-B748FED62D49}" destId="{09137998-328E-4FB1-ACDA-8DCE0466861A}" srcOrd="1" destOrd="0" parTransId="{0ED63569-8BD4-4DFE-B552-73BFB29AF7AD}" sibTransId="{F09DF6B1-09A3-4A46-840B-50D6E9B098DD}"/>
    <dgm:cxn modelId="{792BED7D-E520-4777-80EB-6EA5C3BD19B5}" srcId="{A75462AB-65BE-4566-B44C-B748FED62D49}" destId="{6FB1130E-0DA3-4E3F-8652-48483B1E2D16}" srcOrd="2" destOrd="0" parTransId="{5FE6807C-28BE-42CB-9239-33F36CA56A8A}" sibTransId="{56219F7B-1F3A-4EDA-B08C-22A5704E8C42}"/>
    <dgm:cxn modelId="{05FB2F8E-1ABD-4581-98C0-BA93E4672D59}" type="presOf" srcId="{E7EA2DCB-7B12-4C78-813F-0BA295B69ED8}" destId="{BDD8A836-3B38-4787-BCAA-99E47036991A}" srcOrd="0" destOrd="3" presId="urn:microsoft.com/office/officeart/2005/8/layout/vList2"/>
    <dgm:cxn modelId="{E45749CD-1770-4D2E-B8D7-B787F0E7DB68}" srcId="{A75462AB-65BE-4566-B44C-B748FED62D49}" destId="{2418A7C5-59B7-4D0F-84D8-79A1BE3D3C7C}" srcOrd="0" destOrd="0" parTransId="{8E032A4C-B855-4596-B9E8-AEC46DD2B43A}" sibTransId="{A7F055C7-3CD9-4986-8819-CC462D6536B2}"/>
    <dgm:cxn modelId="{F8CD44E1-307F-4582-A074-44632AC9789F}" type="presOf" srcId="{09137998-328E-4FB1-ACDA-8DCE0466861A}" destId="{BDD8A836-3B38-4787-BCAA-99E47036991A}" srcOrd="0" destOrd="1" presId="urn:microsoft.com/office/officeart/2005/8/layout/vList2"/>
    <dgm:cxn modelId="{EE4FD7E4-619E-4B45-8410-4B8DBCEF4448}" type="presOf" srcId="{2418A7C5-59B7-4D0F-84D8-79A1BE3D3C7C}" destId="{BDD8A836-3B38-4787-BCAA-99E47036991A}" srcOrd="0" destOrd="0" presId="urn:microsoft.com/office/officeart/2005/8/layout/vList2"/>
    <dgm:cxn modelId="{39AD76F6-1652-4589-A654-74B8686FC769}" type="presOf" srcId="{A75462AB-65BE-4566-B44C-B748FED62D49}" destId="{E21256E3-F8BB-48BC-BBBE-08D975DA01E0}" srcOrd="0" destOrd="0" presId="urn:microsoft.com/office/officeart/2005/8/layout/vList2"/>
    <dgm:cxn modelId="{DF7644CC-9D3C-4AC7-AE44-F8FF62ECB1C3}" type="presParOf" srcId="{6EBB325A-D14D-49C0-BA53-9BFA3A2D96E3}" destId="{E21256E3-F8BB-48BC-BBBE-08D975DA01E0}" srcOrd="0" destOrd="0" presId="urn:microsoft.com/office/officeart/2005/8/layout/vList2"/>
    <dgm:cxn modelId="{52150AC0-3694-4324-926F-7E6261C56891}" type="presParOf" srcId="{6EBB325A-D14D-49C0-BA53-9BFA3A2D96E3}" destId="{BDD8A836-3B38-4787-BCAA-99E47036991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FDAC1D-1E4C-4299-8DCA-B2E7C322D6CF}" type="doc">
      <dgm:prSet loTypeId="urn:microsoft.com/office/officeart/2005/8/layout/vList2" loCatId="list" qsTypeId="urn:microsoft.com/office/officeart/2005/8/quickstyle/simple4" qsCatId="simple" csTypeId="urn:microsoft.com/office/officeart/2005/8/colors/accent5_3" csCatId="accent5" phldr="1"/>
      <dgm:spPr/>
      <dgm:t>
        <a:bodyPr/>
        <a:lstStyle/>
        <a:p>
          <a:endParaRPr lang="en-US"/>
        </a:p>
      </dgm:t>
    </dgm:pt>
    <dgm:pt modelId="{A75462AB-65BE-4566-B44C-B748FED62D49}">
      <dgm:prSet custT="1"/>
      <dgm:spPr/>
      <dgm:t>
        <a:bodyPr/>
        <a:lstStyle/>
        <a:p>
          <a:r>
            <a:rPr lang="en-GB" sz="3600" b="1" dirty="0"/>
            <a:t>Local Insights</a:t>
          </a:r>
          <a:endParaRPr lang="en-US" sz="3600" dirty="0"/>
        </a:p>
      </dgm:t>
    </dgm:pt>
    <dgm:pt modelId="{07F082FE-48F9-438E-92D2-C191C2D7D0A0}" type="parTrans" cxnId="{C756EB44-7CD6-4755-BCB4-22B9FAEA602A}">
      <dgm:prSet/>
      <dgm:spPr/>
      <dgm:t>
        <a:bodyPr/>
        <a:lstStyle/>
        <a:p>
          <a:endParaRPr lang="en-US"/>
        </a:p>
      </dgm:t>
    </dgm:pt>
    <dgm:pt modelId="{44A384BB-3A02-4583-BCEE-DB3676EA9016}" type="sibTrans" cxnId="{C756EB44-7CD6-4755-BCB4-22B9FAEA602A}">
      <dgm:prSet/>
      <dgm:spPr/>
      <dgm:t>
        <a:bodyPr/>
        <a:lstStyle/>
        <a:p>
          <a:endParaRPr lang="en-US"/>
        </a:p>
      </dgm:t>
    </dgm:pt>
    <dgm:pt modelId="{2418A7C5-59B7-4D0F-84D8-79A1BE3D3C7C}">
      <dgm:prSet custT="1"/>
      <dgm:spPr/>
      <dgm:t>
        <a:bodyPr/>
        <a:lstStyle/>
        <a:p>
          <a:r>
            <a:rPr lang="en-GB" sz="3200" dirty="0"/>
            <a:t>The model indicates a 61% confidence in classifying the loan as "Completed." </a:t>
          </a:r>
          <a:endParaRPr lang="en-US" sz="3200" dirty="0"/>
        </a:p>
      </dgm:t>
    </dgm:pt>
    <dgm:pt modelId="{8E032A4C-B855-4596-B9E8-AEC46DD2B43A}" type="parTrans" cxnId="{E45749CD-1770-4D2E-B8D7-B787F0E7DB68}">
      <dgm:prSet/>
      <dgm:spPr/>
      <dgm:t>
        <a:bodyPr/>
        <a:lstStyle/>
        <a:p>
          <a:endParaRPr lang="en-US"/>
        </a:p>
      </dgm:t>
    </dgm:pt>
    <dgm:pt modelId="{A7F055C7-3CD9-4986-8819-CC462D6536B2}" type="sibTrans" cxnId="{E45749CD-1770-4D2E-B8D7-B787F0E7DB68}">
      <dgm:prSet/>
      <dgm:spPr/>
      <dgm:t>
        <a:bodyPr/>
        <a:lstStyle/>
        <a:p>
          <a:endParaRPr lang="en-US"/>
        </a:p>
      </dgm:t>
    </dgm:pt>
    <dgm:pt modelId="{E4D15BF2-3CC3-47F1-BDBE-E8ACE982F92C}">
      <dgm:prSet custT="1"/>
      <dgm:spPr/>
      <dgm:t>
        <a:bodyPr/>
        <a:lstStyle/>
        <a:p>
          <a:r>
            <a:rPr lang="en-GB" sz="3200" dirty="0"/>
            <a:t>No values for Gross Principal Loss and Non-Principal Recovery Payments tends to favor the "Completed" classification. </a:t>
          </a:r>
        </a:p>
      </dgm:t>
    </dgm:pt>
    <dgm:pt modelId="{E007BF0F-125E-46FF-9C37-2589E1790075}" type="parTrans" cxnId="{C1FFA757-D2C5-4C11-BC31-7626C6469C23}">
      <dgm:prSet/>
      <dgm:spPr/>
      <dgm:t>
        <a:bodyPr/>
        <a:lstStyle/>
        <a:p>
          <a:endParaRPr lang="en-GB"/>
        </a:p>
      </dgm:t>
    </dgm:pt>
    <dgm:pt modelId="{F7634BF1-E92D-4CA9-8087-3A93E97AA44F}" type="sibTrans" cxnId="{C1FFA757-D2C5-4C11-BC31-7626C6469C23}">
      <dgm:prSet/>
      <dgm:spPr/>
      <dgm:t>
        <a:bodyPr/>
        <a:lstStyle/>
        <a:p>
          <a:endParaRPr lang="en-GB"/>
        </a:p>
      </dgm:t>
    </dgm:pt>
    <dgm:pt modelId="{3A7923E4-A323-4789-A5F1-1A84A17AA1FE}">
      <dgm:prSet custT="1"/>
      <dgm:spPr/>
      <dgm:t>
        <a:bodyPr/>
        <a:lstStyle/>
        <a:p>
          <a:r>
            <a:rPr lang="en-GB" sz="3200" dirty="0"/>
            <a:t>Positive factors like a large number of investors (508) and a Borrow Rate of 0.19 increase the likelihood of the loan being labeled as "Completed.“</a:t>
          </a:r>
        </a:p>
      </dgm:t>
    </dgm:pt>
    <dgm:pt modelId="{1F2FD6C9-45A2-48A3-88F6-98A0E776FD9B}" type="parTrans" cxnId="{59F4B697-3CDE-4364-9FEB-D388F5BB622A}">
      <dgm:prSet/>
      <dgm:spPr/>
      <dgm:t>
        <a:bodyPr/>
        <a:lstStyle/>
        <a:p>
          <a:endParaRPr lang="en-GB"/>
        </a:p>
      </dgm:t>
    </dgm:pt>
    <dgm:pt modelId="{A2E34128-B504-4DE1-9574-F1C4AE7E8558}" type="sibTrans" cxnId="{59F4B697-3CDE-4364-9FEB-D388F5BB622A}">
      <dgm:prSet/>
      <dgm:spPr/>
      <dgm:t>
        <a:bodyPr/>
        <a:lstStyle/>
        <a:p>
          <a:endParaRPr lang="en-GB"/>
        </a:p>
      </dgm:t>
    </dgm:pt>
    <dgm:pt modelId="{D6B997F1-E259-44AF-8CBD-B8631DD29523}">
      <dgm:prSet custT="1"/>
      <dgm:spPr/>
      <dgm:t>
        <a:bodyPr/>
        <a:lstStyle/>
        <a:p>
          <a:r>
            <a:rPr lang="en-GB" sz="3200" dirty="0"/>
            <a:t>36-month duration, a high monthly payment of $915.14, no recommendations, and unemployment status tend to sway the prediction towards "Charged Off."</a:t>
          </a:r>
        </a:p>
      </dgm:t>
    </dgm:pt>
    <dgm:pt modelId="{B5520720-1213-4FA3-B3E1-7537F3110196}" type="parTrans" cxnId="{69E1EA37-D7E9-45A4-BB9A-D3F30294E181}">
      <dgm:prSet/>
      <dgm:spPr/>
      <dgm:t>
        <a:bodyPr/>
        <a:lstStyle/>
        <a:p>
          <a:endParaRPr lang="en-GB"/>
        </a:p>
      </dgm:t>
    </dgm:pt>
    <dgm:pt modelId="{F6E041E4-2B01-471B-99E4-D5717FF0C471}" type="sibTrans" cxnId="{69E1EA37-D7E9-45A4-BB9A-D3F30294E181}">
      <dgm:prSet/>
      <dgm:spPr/>
      <dgm:t>
        <a:bodyPr/>
        <a:lstStyle/>
        <a:p>
          <a:endParaRPr lang="en-GB"/>
        </a:p>
      </dgm:t>
    </dgm:pt>
    <dgm:pt modelId="{6192ED48-AD2E-46EB-9415-68ADF543146D}">
      <dgm:prSet custT="1"/>
      <dgm:spPr/>
      <dgm:t>
        <a:bodyPr/>
        <a:lstStyle/>
        <a:p>
          <a:endParaRPr lang="en-GB" sz="3200" dirty="0"/>
        </a:p>
      </dgm:t>
    </dgm:pt>
    <dgm:pt modelId="{B644C8D5-B71A-446C-938F-C355E7DE163D}" type="parTrans" cxnId="{DA1BB858-8D60-4941-B57F-208665B0E8B2}">
      <dgm:prSet/>
      <dgm:spPr/>
      <dgm:t>
        <a:bodyPr/>
        <a:lstStyle/>
        <a:p>
          <a:endParaRPr lang="en-GB"/>
        </a:p>
      </dgm:t>
    </dgm:pt>
    <dgm:pt modelId="{CCB0911E-A27C-4CED-B84E-6D447FEE6BCC}" type="sibTrans" cxnId="{DA1BB858-8D60-4941-B57F-208665B0E8B2}">
      <dgm:prSet/>
      <dgm:spPr/>
      <dgm:t>
        <a:bodyPr/>
        <a:lstStyle/>
        <a:p>
          <a:endParaRPr lang="en-GB"/>
        </a:p>
      </dgm:t>
    </dgm:pt>
    <dgm:pt modelId="{6EBB325A-D14D-49C0-BA53-9BFA3A2D96E3}" type="pres">
      <dgm:prSet presAssocID="{7DFDAC1D-1E4C-4299-8DCA-B2E7C322D6CF}" presName="linear" presStyleCnt="0">
        <dgm:presLayoutVars>
          <dgm:animLvl val="lvl"/>
          <dgm:resizeHandles val="exact"/>
        </dgm:presLayoutVars>
      </dgm:prSet>
      <dgm:spPr/>
    </dgm:pt>
    <dgm:pt modelId="{E21256E3-F8BB-48BC-BBBE-08D975DA01E0}" type="pres">
      <dgm:prSet presAssocID="{A75462AB-65BE-4566-B44C-B748FED62D49}" presName="parentText" presStyleLbl="node1" presStyleIdx="0" presStyleCnt="1" custScaleY="393172" custLinFactNeighborX="457" custLinFactNeighborY="-3750">
        <dgm:presLayoutVars>
          <dgm:chMax val="0"/>
          <dgm:bulletEnabled val="1"/>
        </dgm:presLayoutVars>
      </dgm:prSet>
      <dgm:spPr/>
    </dgm:pt>
    <dgm:pt modelId="{BDD8A836-3B38-4787-BCAA-99E47036991A}" type="pres">
      <dgm:prSet presAssocID="{A75462AB-65BE-4566-B44C-B748FED62D49}" presName="childText" presStyleLbl="revTx" presStyleIdx="0" presStyleCnt="1" custScaleY="54045">
        <dgm:presLayoutVars>
          <dgm:bulletEnabled val="1"/>
        </dgm:presLayoutVars>
      </dgm:prSet>
      <dgm:spPr/>
    </dgm:pt>
  </dgm:ptLst>
  <dgm:cxnLst>
    <dgm:cxn modelId="{FA1CAD14-F1EF-47A4-92FB-4D8B8F263866}" type="presOf" srcId="{D6B997F1-E259-44AF-8CBD-B8631DD29523}" destId="{BDD8A836-3B38-4787-BCAA-99E47036991A}" srcOrd="0" destOrd="3" presId="urn:microsoft.com/office/officeart/2005/8/layout/vList2"/>
    <dgm:cxn modelId="{CFE83C21-1E08-4891-A303-4E531419045A}" type="presOf" srcId="{7DFDAC1D-1E4C-4299-8DCA-B2E7C322D6CF}" destId="{6EBB325A-D14D-49C0-BA53-9BFA3A2D96E3}" srcOrd="0" destOrd="0" presId="urn:microsoft.com/office/officeart/2005/8/layout/vList2"/>
    <dgm:cxn modelId="{69E1EA37-D7E9-45A4-BB9A-D3F30294E181}" srcId="{A75462AB-65BE-4566-B44C-B748FED62D49}" destId="{D6B997F1-E259-44AF-8CBD-B8631DD29523}" srcOrd="3" destOrd="0" parTransId="{B5520720-1213-4FA3-B3E1-7537F3110196}" sibTransId="{F6E041E4-2B01-471B-99E4-D5717FF0C471}"/>
    <dgm:cxn modelId="{C756EB44-7CD6-4755-BCB4-22B9FAEA602A}" srcId="{7DFDAC1D-1E4C-4299-8DCA-B2E7C322D6CF}" destId="{A75462AB-65BE-4566-B44C-B748FED62D49}" srcOrd="0" destOrd="0" parTransId="{07F082FE-48F9-438E-92D2-C191C2D7D0A0}" sibTransId="{44A384BB-3A02-4583-BCEE-DB3676EA9016}"/>
    <dgm:cxn modelId="{C1FFA757-D2C5-4C11-BC31-7626C6469C23}" srcId="{A75462AB-65BE-4566-B44C-B748FED62D49}" destId="{E4D15BF2-3CC3-47F1-BDBE-E8ACE982F92C}" srcOrd="1" destOrd="0" parTransId="{E007BF0F-125E-46FF-9C37-2589E1790075}" sibTransId="{F7634BF1-E92D-4CA9-8087-3A93E97AA44F}"/>
    <dgm:cxn modelId="{DA1BB858-8D60-4941-B57F-208665B0E8B2}" srcId="{A75462AB-65BE-4566-B44C-B748FED62D49}" destId="{6192ED48-AD2E-46EB-9415-68ADF543146D}" srcOrd="4" destOrd="0" parTransId="{B644C8D5-B71A-446C-938F-C355E7DE163D}" sibTransId="{CCB0911E-A27C-4CED-B84E-6D447FEE6BCC}"/>
    <dgm:cxn modelId="{2AB44A7E-4018-4E66-B819-AA8A93198376}" type="presOf" srcId="{6192ED48-AD2E-46EB-9415-68ADF543146D}" destId="{BDD8A836-3B38-4787-BCAA-99E47036991A}" srcOrd="0" destOrd="4" presId="urn:microsoft.com/office/officeart/2005/8/layout/vList2"/>
    <dgm:cxn modelId="{DADD728D-4A68-4A77-8F40-DD7F16515B0E}" type="presOf" srcId="{3A7923E4-A323-4789-A5F1-1A84A17AA1FE}" destId="{BDD8A836-3B38-4787-BCAA-99E47036991A}" srcOrd="0" destOrd="2" presId="urn:microsoft.com/office/officeart/2005/8/layout/vList2"/>
    <dgm:cxn modelId="{59F4B697-3CDE-4364-9FEB-D388F5BB622A}" srcId="{A75462AB-65BE-4566-B44C-B748FED62D49}" destId="{3A7923E4-A323-4789-A5F1-1A84A17AA1FE}" srcOrd="2" destOrd="0" parTransId="{1F2FD6C9-45A2-48A3-88F6-98A0E776FD9B}" sibTransId="{A2E34128-B504-4DE1-9574-F1C4AE7E8558}"/>
    <dgm:cxn modelId="{103DED9F-ACED-4FAB-BA92-15BDDA5688A8}" type="presOf" srcId="{E4D15BF2-3CC3-47F1-BDBE-E8ACE982F92C}" destId="{BDD8A836-3B38-4787-BCAA-99E47036991A}" srcOrd="0" destOrd="1" presId="urn:microsoft.com/office/officeart/2005/8/layout/vList2"/>
    <dgm:cxn modelId="{E45749CD-1770-4D2E-B8D7-B787F0E7DB68}" srcId="{A75462AB-65BE-4566-B44C-B748FED62D49}" destId="{2418A7C5-59B7-4D0F-84D8-79A1BE3D3C7C}" srcOrd="0" destOrd="0" parTransId="{8E032A4C-B855-4596-B9E8-AEC46DD2B43A}" sibTransId="{A7F055C7-3CD9-4986-8819-CC462D6536B2}"/>
    <dgm:cxn modelId="{EE4FD7E4-619E-4B45-8410-4B8DBCEF4448}" type="presOf" srcId="{2418A7C5-59B7-4D0F-84D8-79A1BE3D3C7C}" destId="{BDD8A836-3B38-4787-BCAA-99E47036991A}" srcOrd="0" destOrd="0" presId="urn:microsoft.com/office/officeart/2005/8/layout/vList2"/>
    <dgm:cxn modelId="{39AD76F6-1652-4589-A654-74B8686FC769}" type="presOf" srcId="{A75462AB-65BE-4566-B44C-B748FED62D49}" destId="{E21256E3-F8BB-48BC-BBBE-08D975DA01E0}" srcOrd="0" destOrd="0" presId="urn:microsoft.com/office/officeart/2005/8/layout/vList2"/>
    <dgm:cxn modelId="{DF7644CC-9D3C-4AC7-AE44-F8FF62ECB1C3}" type="presParOf" srcId="{6EBB325A-D14D-49C0-BA53-9BFA3A2D96E3}" destId="{E21256E3-F8BB-48BC-BBBE-08D975DA01E0}" srcOrd="0" destOrd="0" presId="urn:microsoft.com/office/officeart/2005/8/layout/vList2"/>
    <dgm:cxn modelId="{52150AC0-3694-4324-926F-7E6261C56891}" type="presParOf" srcId="{6EBB325A-D14D-49C0-BA53-9BFA3A2D96E3}" destId="{BDD8A836-3B38-4787-BCAA-99E47036991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2CA47-C541-4898-8E4D-FAE581327B85}">
      <dsp:nvSpPr>
        <dsp:cNvPr id="0" name=""/>
        <dsp:cNvSpPr/>
      </dsp:nvSpPr>
      <dsp:spPr>
        <a:xfrm>
          <a:off x="0" y="130563"/>
          <a:ext cx="9370980" cy="269451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GB" sz="4900" kern="1200" dirty="0">
              <a:latin typeface="Corbel" panose="020B0503020204020204" pitchFamily="34" charset="0"/>
            </a:rPr>
            <a:t>A model is explainable when it is possible to generate explanations that allow humans to understand </a:t>
          </a:r>
          <a:endParaRPr lang="en-US" sz="4900" kern="1200" dirty="0">
            <a:latin typeface="Corbel" panose="020B0503020204020204" pitchFamily="34" charset="0"/>
          </a:endParaRPr>
        </a:p>
      </dsp:txBody>
      <dsp:txXfrm>
        <a:off x="131535" y="262098"/>
        <a:ext cx="9107910" cy="2431440"/>
      </dsp:txXfrm>
    </dsp:sp>
    <dsp:sp modelId="{0D795B33-695E-422F-ADB9-51418109AD8B}">
      <dsp:nvSpPr>
        <dsp:cNvPr id="0" name=""/>
        <dsp:cNvSpPr/>
      </dsp:nvSpPr>
      <dsp:spPr>
        <a:xfrm>
          <a:off x="0" y="2825073"/>
          <a:ext cx="9370980" cy="187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529"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en-GB" sz="3800" kern="1200" dirty="0">
              <a:latin typeface="Corbel" panose="020B0503020204020204" pitchFamily="34" charset="0"/>
            </a:rPr>
            <a:t>how a result is reached </a:t>
          </a:r>
          <a:endParaRPr lang="en-US" sz="3800" kern="1200" dirty="0">
            <a:latin typeface="Corbel" panose="020B0503020204020204" pitchFamily="34" charset="0"/>
          </a:endParaRPr>
        </a:p>
        <a:p>
          <a:pPr marL="285750" lvl="1" indent="-285750" algn="l" defTabSz="1689100">
            <a:lnSpc>
              <a:spcPct val="90000"/>
            </a:lnSpc>
            <a:spcBef>
              <a:spcPct val="0"/>
            </a:spcBef>
            <a:spcAft>
              <a:spcPct val="20000"/>
            </a:spcAft>
            <a:buChar char="•"/>
          </a:pPr>
          <a:r>
            <a:rPr lang="en-GB" sz="3800" kern="1200" dirty="0">
              <a:latin typeface="Corbel" panose="020B0503020204020204" pitchFamily="34" charset="0"/>
            </a:rPr>
            <a:t>on what grounds the result is based (similar to a justification).</a:t>
          </a:r>
          <a:endParaRPr lang="en-US" sz="3800" kern="1200" dirty="0">
            <a:latin typeface="Corbel" panose="020B0503020204020204" pitchFamily="34" charset="0"/>
          </a:endParaRPr>
        </a:p>
      </dsp:txBody>
      <dsp:txXfrm>
        <a:off x="0" y="2825073"/>
        <a:ext cx="9370980" cy="1876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8C848-A71D-425E-9104-E1798ACC3555}">
      <dsp:nvSpPr>
        <dsp:cNvPr id="0" name=""/>
        <dsp:cNvSpPr/>
      </dsp:nvSpPr>
      <dsp:spPr>
        <a:xfrm>
          <a:off x="0" y="0"/>
          <a:ext cx="10286998" cy="6858000"/>
        </a:xfrm>
        <a:prstGeom prst="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GB" sz="3300" kern="1200" dirty="0">
              <a:latin typeface="Corbel" panose="020B0503020204020204" pitchFamily="34" charset="0"/>
            </a:rPr>
            <a:t>This study aims to compare bootstrap aggregating (bagging) and boosting tree-based techniques to create a transparent ensemble model for the purpose of credit risk prediction and provide local and global explanations using state of art explainable AI such as SHAP and LIME. </a:t>
          </a:r>
        </a:p>
        <a:p>
          <a:pPr marL="0" lvl="0" indent="0" algn="ctr" defTabSz="1466850">
            <a:lnSpc>
              <a:spcPct val="90000"/>
            </a:lnSpc>
            <a:spcBef>
              <a:spcPct val="0"/>
            </a:spcBef>
            <a:spcAft>
              <a:spcPct val="35000"/>
            </a:spcAft>
            <a:buNone/>
          </a:pPr>
          <a:r>
            <a:rPr lang="en-GB" sz="3300" kern="1200" dirty="0">
              <a:latin typeface="Corbel" panose="020B0503020204020204" pitchFamily="34" charset="0"/>
            </a:rPr>
            <a:t>The research questions for this study are:</a:t>
          </a:r>
          <a:endParaRPr lang="en-US" sz="3300" kern="1200" dirty="0">
            <a:latin typeface="Corbel" panose="020B0503020204020204" pitchFamily="34" charset="0"/>
          </a:endParaRPr>
        </a:p>
      </dsp:txBody>
      <dsp:txXfrm>
        <a:off x="0" y="0"/>
        <a:ext cx="10286998" cy="3703320"/>
      </dsp:txXfrm>
    </dsp:sp>
    <dsp:sp modelId="{7A7F61FC-875E-4DEC-B1A7-9FA38D1723B1}">
      <dsp:nvSpPr>
        <dsp:cNvPr id="0" name=""/>
        <dsp:cNvSpPr/>
      </dsp:nvSpPr>
      <dsp:spPr>
        <a:xfrm>
          <a:off x="5022" y="3566159"/>
          <a:ext cx="3425651" cy="3154680"/>
        </a:xfrm>
        <a:prstGeom prst="rect">
          <a:avLst/>
        </a:prstGeom>
        <a:solidFill>
          <a:schemeClr val="bg1">
            <a:alpha val="9000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GB" sz="3100" kern="1200" dirty="0">
              <a:latin typeface="Corbel" panose="020B0503020204020204" pitchFamily="34" charset="0"/>
            </a:rPr>
            <a:t>Do SHAP and LIME consistently identify certain features as crucial to credit risk?</a:t>
          </a:r>
          <a:endParaRPr lang="en-US" sz="3100" kern="1200" dirty="0">
            <a:latin typeface="Corbel" panose="020B0503020204020204" pitchFamily="34" charset="0"/>
          </a:endParaRPr>
        </a:p>
      </dsp:txBody>
      <dsp:txXfrm>
        <a:off x="5022" y="3566159"/>
        <a:ext cx="3425651" cy="3154680"/>
      </dsp:txXfrm>
    </dsp:sp>
    <dsp:sp modelId="{D04786B3-30CE-43B6-B912-AB7EF7511258}">
      <dsp:nvSpPr>
        <dsp:cNvPr id="0" name=""/>
        <dsp:cNvSpPr/>
      </dsp:nvSpPr>
      <dsp:spPr>
        <a:xfrm>
          <a:off x="3430673" y="3566159"/>
          <a:ext cx="3425651" cy="3154680"/>
        </a:xfrm>
        <a:prstGeom prst="rect">
          <a:avLst/>
        </a:prstGeom>
        <a:solidFill>
          <a:schemeClr val="bg1">
            <a:alpha val="9000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GB" sz="3100" kern="1200" dirty="0">
              <a:latin typeface="Corbel" panose="020B0503020204020204" pitchFamily="34" charset="0"/>
            </a:rPr>
            <a:t>To what extent do the explanations align with the prevailing financial landscape?</a:t>
          </a:r>
          <a:endParaRPr lang="en-US" sz="3100" kern="1200" dirty="0">
            <a:latin typeface="Corbel" panose="020B0503020204020204" pitchFamily="34" charset="0"/>
          </a:endParaRPr>
        </a:p>
      </dsp:txBody>
      <dsp:txXfrm>
        <a:off x="3430673" y="3566159"/>
        <a:ext cx="3425651" cy="3154680"/>
      </dsp:txXfrm>
    </dsp:sp>
    <dsp:sp modelId="{98A176C4-502F-4347-A2A9-13688A17CC11}">
      <dsp:nvSpPr>
        <dsp:cNvPr id="0" name=""/>
        <dsp:cNvSpPr/>
      </dsp:nvSpPr>
      <dsp:spPr>
        <a:xfrm>
          <a:off x="6856325" y="3566159"/>
          <a:ext cx="3425651" cy="3154680"/>
        </a:xfrm>
        <a:prstGeom prst="rect">
          <a:avLst/>
        </a:prstGeom>
        <a:solidFill>
          <a:schemeClr val="bg1">
            <a:alpha val="9000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GB" sz="3100" kern="1200" dirty="0">
              <a:latin typeface="Corbel" panose="020B0503020204020204" pitchFamily="34" charset="0"/>
            </a:rPr>
            <a:t>To what extent does the research contribute to wider literature?</a:t>
          </a:r>
          <a:endParaRPr lang="en-US" sz="3100" kern="1200" dirty="0">
            <a:latin typeface="Corbel" panose="020B0503020204020204" pitchFamily="34" charset="0"/>
          </a:endParaRPr>
        </a:p>
      </dsp:txBody>
      <dsp:txXfrm>
        <a:off x="6856325" y="3566159"/>
        <a:ext cx="3425651" cy="3154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2CA47-C541-4898-8E4D-FAE581327B85}">
      <dsp:nvSpPr>
        <dsp:cNvPr id="0" name=""/>
        <dsp:cNvSpPr/>
      </dsp:nvSpPr>
      <dsp:spPr>
        <a:xfrm>
          <a:off x="0" y="2218"/>
          <a:ext cx="16764000" cy="1426229"/>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latin typeface="Corbel" panose="020B0503020204020204" pitchFamily="34" charset="0"/>
            </a:rPr>
            <a:t>25 experiments were conducted with imbalanced, oversampling, </a:t>
          </a:r>
          <a:r>
            <a:rPr lang="en-GB" sz="3600" kern="1200" dirty="0" err="1">
              <a:latin typeface="Corbel" panose="020B0503020204020204" pitchFamily="34" charset="0"/>
            </a:rPr>
            <a:t>undersampling</a:t>
          </a:r>
          <a:r>
            <a:rPr lang="en-GB" sz="3600" kern="1200" dirty="0">
              <a:latin typeface="Corbel" panose="020B0503020204020204" pitchFamily="34" charset="0"/>
            </a:rPr>
            <a:t> and normalization and cross validated with 10 iterations to ensure generalization</a:t>
          </a:r>
          <a:endParaRPr lang="en-US" sz="3600" kern="1200" dirty="0">
            <a:latin typeface="Corbel" panose="020B0503020204020204" pitchFamily="34" charset="0"/>
          </a:endParaRPr>
        </a:p>
      </dsp:txBody>
      <dsp:txXfrm>
        <a:off x="69623" y="71841"/>
        <a:ext cx="16624754" cy="1286983"/>
      </dsp:txXfrm>
    </dsp:sp>
    <dsp:sp modelId="{0D795B33-695E-422F-ADB9-51418109AD8B}">
      <dsp:nvSpPr>
        <dsp:cNvPr id="0" name=""/>
        <dsp:cNvSpPr/>
      </dsp:nvSpPr>
      <dsp:spPr>
        <a:xfrm>
          <a:off x="0" y="1428448"/>
          <a:ext cx="16764000" cy="723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257"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GB" sz="3600" b="1" kern="1200" dirty="0">
              <a:latin typeface="Corbel" panose="020B0503020204020204" pitchFamily="34" charset="0"/>
            </a:rPr>
            <a:t>Bagging Ensemble Performance: </a:t>
          </a:r>
          <a:r>
            <a:rPr lang="en-GB" sz="3600" kern="1200" dirty="0">
              <a:latin typeface="Corbel" panose="020B0503020204020204" pitchFamily="34" charset="0"/>
            </a:rPr>
            <a:t>Random Forest and Bagging Decision Trees consistently demonstrate high </a:t>
          </a:r>
          <a:r>
            <a:rPr lang="en-GB" sz="3600" kern="1200" dirty="0" err="1">
              <a:latin typeface="Corbel" panose="020B0503020204020204" pitchFamily="34" charset="0"/>
            </a:rPr>
            <a:t>auc</a:t>
          </a:r>
          <a:r>
            <a:rPr lang="en-GB" sz="3600" kern="1200" dirty="0">
              <a:latin typeface="Corbel" panose="020B0503020204020204" pitchFamily="34" charset="0"/>
            </a:rPr>
            <a:t>, precision, and recall across different scenarios.</a:t>
          </a:r>
          <a:endParaRPr lang="en-US" sz="3600" kern="1200" dirty="0">
            <a:latin typeface="Corbel" panose="020B0503020204020204" pitchFamily="34" charset="0"/>
          </a:endParaRPr>
        </a:p>
        <a:p>
          <a:pPr marL="285750" lvl="1" indent="-285750" algn="l" defTabSz="1600200">
            <a:lnSpc>
              <a:spcPct val="90000"/>
            </a:lnSpc>
            <a:spcBef>
              <a:spcPct val="0"/>
            </a:spcBef>
            <a:spcAft>
              <a:spcPct val="20000"/>
            </a:spcAft>
            <a:buChar char="•"/>
          </a:pPr>
          <a:r>
            <a:rPr lang="en-GB" sz="3600" b="1" kern="1200" dirty="0">
              <a:latin typeface="Corbel" panose="020B0503020204020204" pitchFamily="34" charset="0"/>
            </a:rPr>
            <a:t>Boosting Ensemble Performance: </a:t>
          </a:r>
          <a:r>
            <a:rPr lang="en-GB" sz="3600" kern="1200" dirty="0">
              <a:latin typeface="Corbel" panose="020B0503020204020204" pitchFamily="34" charset="0"/>
            </a:rPr>
            <a:t>XGBoost and AdaBoost also perform well, with slightly lower recall values than Random Forest and Bagging Decision Trees.</a:t>
          </a:r>
        </a:p>
        <a:p>
          <a:pPr marL="285750" lvl="1" indent="-285750" algn="l" defTabSz="1600200">
            <a:lnSpc>
              <a:spcPct val="90000"/>
            </a:lnSpc>
            <a:spcBef>
              <a:spcPct val="0"/>
            </a:spcBef>
            <a:spcAft>
              <a:spcPct val="20000"/>
            </a:spcAft>
            <a:buChar char="•"/>
          </a:pPr>
          <a:r>
            <a:rPr lang="en-GB" sz="3600" b="1" kern="1200" dirty="0">
              <a:latin typeface="Corbel" panose="020B0503020204020204" pitchFamily="34" charset="0"/>
            </a:rPr>
            <a:t>Limited Impact of Normalization: </a:t>
          </a:r>
          <a:r>
            <a:rPr lang="en-GB" sz="3600" kern="1200" dirty="0">
              <a:latin typeface="Corbel" panose="020B0503020204020204" pitchFamily="34" charset="0"/>
            </a:rPr>
            <a:t>Normalization does not significantly influence model performance.</a:t>
          </a:r>
        </a:p>
        <a:p>
          <a:pPr marL="285750" lvl="1" indent="-285750" algn="l" defTabSz="1600200">
            <a:lnSpc>
              <a:spcPct val="90000"/>
            </a:lnSpc>
            <a:spcBef>
              <a:spcPct val="0"/>
            </a:spcBef>
            <a:spcAft>
              <a:spcPct val="20000"/>
            </a:spcAft>
            <a:buChar char="•"/>
          </a:pPr>
          <a:r>
            <a:rPr lang="en-GB" sz="3600" b="1" kern="1200" dirty="0">
              <a:latin typeface="Corbel" panose="020B0503020204020204" pitchFamily="34" charset="0"/>
            </a:rPr>
            <a:t>Comparable Results Across Sampling Scenarios: </a:t>
          </a:r>
          <a:r>
            <a:rPr lang="en-GB" sz="3600" kern="1200" dirty="0">
              <a:latin typeface="Corbel" panose="020B0503020204020204" pitchFamily="34" charset="0"/>
            </a:rPr>
            <a:t>Oversampled, undersampled, and imbalanced scenarios yield comparable results, suggesting that the sampling method do not heavily impact performance.</a:t>
          </a:r>
        </a:p>
        <a:p>
          <a:pPr marL="285750" lvl="1" indent="-285750" algn="l" defTabSz="1600200">
            <a:lnSpc>
              <a:spcPct val="90000"/>
            </a:lnSpc>
            <a:spcBef>
              <a:spcPct val="0"/>
            </a:spcBef>
            <a:spcAft>
              <a:spcPct val="20000"/>
            </a:spcAft>
            <a:buChar char="•"/>
          </a:pPr>
          <a:r>
            <a:rPr lang="en-GB" sz="3600" b="1" kern="1200" dirty="0">
              <a:latin typeface="Corbel" panose="020B0503020204020204" pitchFamily="34" charset="0"/>
            </a:rPr>
            <a:t>Low Variability in Cross-Validation: </a:t>
          </a:r>
          <a:r>
            <a:rPr lang="en-GB" sz="3600" kern="1200" dirty="0">
              <a:latin typeface="Corbel" panose="020B0503020204020204" pitchFamily="34" charset="0"/>
            </a:rPr>
            <a:t>Standard deviations are generally low, indicating consistent model performance across different folds during cross-validation.</a:t>
          </a:r>
        </a:p>
        <a:p>
          <a:pPr marL="285750" lvl="1" indent="-285750" algn="l" defTabSz="1600200">
            <a:lnSpc>
              <a:spcPct val="90000"/>
            </a:lnSpc>
            <a:spcBef>
              <a:spcPct val="0"/>
            </a:spcBef>
            <a:spcAft>
              <a:spcPct val="20000"/>
            </a:spcAft>
            <a:buChar char="•"/>
          </a:pPr>
          <a:endParaRPr lang="en-GB" sz="3600" kern="1200" dirty="0">
            <a:latin typeface="Corbel" panose="020B0503020204020204" pitchFamily="34" charset="0"/>
          </a:endParaRPr>
        </a:p>
      </dsp:txBody>
      <dsp:txXfrm>
        <a:off x="0" y="1428448"/>
        <a:ext cx="16764000" cy="7236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256E3-F8BB-48BC-BBBE-08D975DA01E0}">
      <dsp:nvSpPr>
        <dsp:cNvPr id="0" name=""/>
        <dsp:cNvSpPr/>
      </dsp:nvSpPr>
      <dsp:spPr>
        <a:xfrm>
          <a:off x="0" y="3507"/>
          <a:ext cx="7474264" cy="982799"/>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b="1" kern="1200" dirty="0">
              <a:latin typeface="Corbel" panose="020B0503020204020204" pitchFamily="34" charset="0"/>
            </a:rPr>
            <a:t>Global Insights</a:t>
          </a:r>
          <a:endParaRPr lang="en-US" sz="4800" kern="1200" dirty="0">
            <a:latin typeface="Corbel" panose="020B0503020204020204" pitchFamily="34" charset="0"/>
          </a:endParaRPr>
        </a:p>
      </dsp:txBody>
      <dsp:txXfrm>
        <a:off x="47976" y="51483"/>
        <a:ext cx="7378312" cy="886847"/>
      </dsp:txXfrm>
    </dsp:sp>
    <dsp:sp modelId="{BDD8A836-3B38-4787-BCAA-99E47036991A}">
      <dsp:nvSpPr>
        <dsp:cNvPr id="0" name=""/>
        <dsp:cNvSpPr/>
      </dsp:nvSpPr>
      <dsp:spPr>
        <a:xfrm>
          <a:off x="0" y="986306"/>
          <a:ext cx="7474264" cy="519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308"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en-GB" sz="3600" kern="1200" dirty="0">
              <a:latin typeface="Corbel" panose="020B0503020204020204" pitchFamily="34" charset="0"/>
            </a:rPr>
            <a:t>Higher values for Gross Principal Loss are associated with an increased likelihood of Charged Off as well as lower values indicate a higher probability of Completed.</a:t>
          </a:r>
          <a:endParaRPr lang="en-US" sz="3600" kern="1200" dirty="0">
            <a:latin typeface="Corbel" panose="020B0503020204020204" pitchFamily="34" charset="0"/>
          </a:endParaRPr>
        </a:p>
        <a:p>
          <a:pPr marL="285750" lvl="1" indent="-285750" algn="l" defTabSz="1600200">
            <a:lnSpc>
              <a:spcPct val="90000"/>
            </a:lnSpc>
            <a:spcBef>
              <a:spcPct val="0"/>
            </a:spcBef>
            <a:spcAft>
              <a:spcPct val="20000"/>
            </a:spcAft>
            <a:buChar char="•"/>
          </a:pPr>
          <a:r>
            <a:rPr lang="en-GB" sz="3600" kern="1200" dirty="0">
              <a:latin typeface="Corbel" panose="020B0503020204020204" pitchFamily="34" charset="0"/>
            </a:rPr>
            <a:t>SHAP values suggest that borrower's ability to manage monthly debt payments relative to their income do not significantly impact the model's output.</a:t>
          </a:r>
          <a:endParaRPr lang="en-US" sz="3600" kern="1200" dirty="0">
            <a:latin typeface="Corbel" panose="020B0503020204020204" pitchFamily="34" charset="0"/>
          </a:endParaRPr>
        </a:p>
      </dsp:txBody>
      <dsp:txXfrm>
        <a:off x="0" y="986306"/>
        <a:ext cx="7474264" cy="51964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256E3-F8BB-48BC-BBBE-08D975DA01E0}">
      <dsp:nvSpPr>
        <dsp:cNvPr id="0" name=""/>
        <dsp:cNvSpPr/>
      </dsp:nvSpPr>
      <dsp:spPr>
        <a:xfrm>
          <a:off x="0" y="0"/>
          <a:ext cx="17068800" cy="474942"/>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latin typeface="Corbel" panose="020B0503020204020204" pitchFamily="34" charset="0"/>
            </a:rPr>
            <a:t>Local Insights</a:t>
          </a:r>
          <a:endParaRPr lang="en-US" sz="3600" kern="1200" dirty="0">
            <a:latin typeface="Corbel" panose="020B0503020204020204" pitchFamily="34" charset="0"/>
          </a:endParaRPr>
        </a:p>
      </dsp:txBody>
      <dsp:txXfrm>
        <a:off x="23185" y="23185"/>
        <a:ext cx="17022430" cy="428572"/>
      </dsp:txXfrm>
    </dsp:sp>
    <dsp:sp modelId="{BDD8A836-3B38-4787-BCAA-99E47036991A}">
      <dsp:nvSpPr>
        <dsp:cNvPr id="0" name=""/>
        <dsp:cNvSpPr/>
      </dsp:nvSpPr>
      <dsp:spPr>
        <a:xfrm>
          <a:off x="0" y="476461"/>
          <a:ext cx="17068800" cy="245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934"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GB" sz="3200" kern="1200" dirty="0">
              <a:latin typeface="Corbel" panose="020B0503020204020204" pitchFamily="34" charset="0"/>
            </a:rPr>
            <a:t>The model exhibits a 91% confidence level in classifying the loan as "Charged Off".</a:t>
          </a:r>
          <a:endParaRPr lang="en-US" sz="3200" kern="1200" dirty="0">
            <a:latin typeface="Corbel" panose="020B0503020204020204" pitchFamily="34" charset="0"/>
          </a:endParaRPr>
        </a:p>
        <a:p>
          <a:pPr marL="285750" lvl="1" indent="-285750" algn="l" defTabSz="1422400">
            <a:lnSpc>
              <a:spcPct val="90000"/>
            </a:lnSpc>
            <a:spcBef>
              <a:spcPct val="0"/>
            </a:spcBef>
            <a:spcAft>
              <a:spcPct val="20000"/>
            </a:spcAft>
            <a:buChar char="•"/>
          </a:pPr>
          <a:r>
            <a:rPr lang="en-GB" sz="3200" kern="1200" dirty="0">
              <a:latin typeface="Corbel" panose="020B0503020204020204" pitchFamily="34" charset="0"/>
            </a:rPr>
            <a:t>High values for Gross Principal Loss and Non-Principal Recovery Payments contribute to an increased likelihood of the loan being categorized as "Charged Off“.</a:t>
          </a:r>
        </a:p>
        <a:p>
          <a:pPr marL="285750" lvl="1" indent="-285750" algn="l" defTabSz="1422400">
            <a:lnSpc>
              <a:spcPct val="90000"/>
            </a:lnSpc>
            <a:spcBef>
              <a:spcPct val="0"/>
            </a:spcBef>
            <a:spcAft>
              <a:spcPct val="20000"/>
            </a:spcAft>
            <a:buChar char="•"/>
          </a:pPr>
          <a:r>
            <a:rPr lang="en-GB" sz="3200" kern="1200" dirty="0">
              <a:latin typeface="Corbel" panose="020B0503020204020204" pitchFamily="34" charset="0"/>
            </a:rPr>
            <a:t>36-month duration and loans with no purpose and  tend to favour the classification as "Charged Off." </a:t>
          </a:r>
        </a:p>
        <a:p>
          <a:pPr marL="285750" lvl="1" indent="-285750" algn="l" defTabSz="1422400">
            <a:lnSpc>
              <a:spcPct val="90000"/>
            </a:lnSpc>
            <a:spcBef>
              <a:spcPct val="0"/>
            </a:spcBef>
            <a:spcAft>
              <a:spcPct val="20000"/>
            </a:spcAft>
            <a:buChar char="•"/>
          </a:pPr>
          <a:r>
            <a:rPr lang="en-GB" sz="3200" kern="1200" dirty="0">
              <a:latin typeface="Corbel" panose="020B0503020204020204" pitchFamily="34" charset="0"/>
            </a:rPr>
            <a:t>Positive indicators such as a substantial number of investors for instance 97 and a Borrow Rate less than or equal to 0.40, such as 0.28, push the prediction toward the "Completed" category.</a:t>
          </a:r>
        </a:p>
      </dsp:txBody>
      <dsp:txXfrm>
        <a:off x="0" y="476461"/>
        <a:ext cx="17068800" cy="2455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256E3-F8BB-48BC-BBBE-08D975DA01E0}">
      <dsp:nvSpPr>
        <dsp:cNvPr id="0" name=""/>
        <dsp:cNvSpPr/>
      </dsp:nvSpPr>
      <dsp:spPr>
        <a:xfrm>
          <a:off x="0" y="0"/>
          <a:ext cx="16687800" cy="509709"/>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Local Insights</a:t>
          </a:r>
          <a:endParaRPr lang="en-US" sz="3600" kern="1200" dirty="0"/>
        </a:p>
      </dsp:txBody>
      <dsp:txXfrm>
        <a:off x="24882" y="24882"/>
        <a:ext cx="16638036" cy="459945"/>
      </dsp:txXfrm>
    </dsp:sp>
    <dsp:sp modelId="{BDD8A836-3B38-4787-BCAA-99E47036991A}">
      <dsp:nvSpPr>
        <dsp:cNvPr id="0" name=""/>
        <dsp:cNvSpPr/>
      </dsp:nvSpPr>
      <dsp:spPr>
        <a:xfrm>
          <a:off x="0" y="510208"/>
          <a:ext cx="16687800" cy="50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838"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GB" sz="3200" kern="1200" dirty="0"/>
            <a:t>The model indicates a 61% confidence in classifying the loan as "Completed." </a:t>
          </a:r>
          <a:endParaRPr lang="en-US" sz="3200" kern="1200" dirty="0"/>
        </a:p>
        <a:p>
          <a:pPr marL="285750" lvl="1" indent="-285750" algn="l" defTabSz="1422400">
            <a:lnSpc>
              <a:spcPct val="90000"/>
            </a:lnSpc>
            <a:spcBef>
              <a:spcPct val="0"/>
            </a:spcBef>
            <a:spcAft>
              <a:spcPct val="20000"/>
            </a:spcAft>
            <a:buChar char="•"/>
          </a:pPr>
          <a:r>
            <a:rPr lang="en-GB" sz="3200" kern="1200" dirty="0"/>
            <a:t>No values for Gross Principal Loss and Non-Principal Recovery Payments tends to favor the "Completed" classification. </a:t>
          </a:r>
        </a:p>
        <a:p>
          <a:pPr marL="285750" lvl="1" indent="-285750" algn="l" defTabSz="1422400">
            <a:lnSpc>
              <a:spcPct val="90000"/>
            </a:lnSpc>
            <a:spcBef>
              <a:spcPct val="0"/>
            </a:spcBef>
            <a:spcAft>
              <a:spcPct val="20000"/>
            </a:spcAft>
            <a:buChar char="•"/>
          </a:pPr>
          <a:r>
            <a:rPr lang="en-GB" sz="3200" kern="1200" dirty="0"/>
            <a:t>Positive factors like a large number of investors (508) and a Borrow Rate of 0.19 increase the likelihood of the loan being labeled as "Completed.“</a:t>
          </a:r>
        </a:p>
        <a:p>
          <a:pPr marL="285750" lvl="1" indent="-285750" algn="l" defTabSz="1422400">
            <a:lnSpc>
              <a:spcPct val="90000"/>
            </a:lnSpc>
            <a:spcBef>
              <a:spcPct val="0"/>
            </a:spcBef>
            <a:spcAft>
              <a:spcPct val="20000"/>
            </a:spcAft>
            <a:buChar char="•"/>
          </a:pPr>
          <a:r>
            <a:rPr lang="en-GB" sz="3200" kern="1200" dirty="0"/>
            <a:t>36-month duration, a high monthly payment of $915.14, no recommendations, and unemployment status tend to sway the prediction towards "Charged Off."</a:t>
          </a:r>
        </a:p>
        <a:p>
          <a:pPr marL="285750" lvl="1" indent="-285750" algn="l" defTabSz="1422400">
            <a:lnSpc>
              <a:spcPct val="90000"/>
            </a:lnSpc>
            <a:spcBef>
              <a:spcPct val="0"/>
            </a:spcBef>
            <a:spcAft>
              <a:spcPct val="20000"/>
            </a:spcAft>
            <a:buChar char="•"/>
          </a:pPr>
          <a:endParaRPr lang="en-GB" sz="3200" kern="1200" dirty="0"/>
        </a:p>
      </dsp:txBody>
      <dsp:txXfrm>
        <a:off x="0" y="510208"/>
        <a:ext cx="16687800" cy="5097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FE71B-3E5B-40CF-BC8D-D2FF763E405A}" type="datetimeFigureOut">
              <a:rPr lang="en-GB" smtClean="0"/>
              <a:t>17/01/2024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4898B-59FB-4893-B152-C51F55967F26}" type="slidenum">
              <a:rPr lang="en-GB" smtClean="0"/>
              <a:t>‹#›</a:t>
            </a:fld>
            <a:endParaRPr lang="en-GB"/>
          </a:p>
        </p:txBody>
      </p:sp>
    </p:spTree>
    <p:extLst>
      <p:ext uri="{BB962C8B-B14F-4D97-AF65-F5344CB8AC3E}">
        <p14:creationId xmlns:p14="http://schemas.microsoft.com/office/powerpoint/2010/main" val="265255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a:t>Hi, my name is christian chimezie and </a:t>
            </a:r>
            <a:r>
              <a:rPr lang="en-GB" sz="1000" dirty="0" err="1"/>
              <a:t>i</a:t>
            </a:r>
            <a:r>
              <a:rPr lang="en-GB" sz="1000" dirty="0"/>
              <a:t> am presenting my research project titled exploring the transparency of artificial intelligence in credit risk prediction through ensemble techniques and model agnostic methods</a:t>
            </a:r>
          </a:p>
        </p:txBody>
      </p:sp>
      <p:sp>
        <p:nvSpPr>
          <p:cNvPr id="4" name="Slide Number Placeholder 3"/>
          <p:cNvSpPr>
            <a:spLocks noGrp="1"/>
          </p:cNvSpPr>
          <p:nvPr>
            <p:ph type="sldNum" sz="quarter" idx="5"/>
          </p:nvPr>
        </p:nvSpPr>
        <p:spPr/>
        <p:txBody>
          <a:bodyPr/>
          <a:lstStyle/>
          <a:p>
            <a:fld id="{9D84898B-59FB-4893-B152-C51F55967F26}" type="slidenum">
              <a:rPr lang="en-GB" smtClean="0"/>
              <a:t>1</a:t>
            </a:fld>
            <a:endParaRPr lang="en-GB"/>
          </a:p>
        </p:txBody>
      </p:sp>
    </p:spTree>
    <p:extLst>
      <p:ext uri="{BB962C8B-B14F-4D97-AF65-F5344CB8AC3E}">
        <p14:creationId xmlns:p14="http://schemas.microsoft.com/office/powerpoint/2010/main" val="2214673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25 experiments were conducted by experimenting it with imbalanced, oversampling with SMOTE, </a:t>
            </a:r>
            <a:r>
              <a:rPr lang="en-GB" dirty="0" err="1"/>
              <a:t>undersampling</a:t>
            </a:r>
            <a:r>
              <a:rPr lang="en-GB" dirty="0"/>
              <a:t> with </a:t>
            </a:r>
            <a:r>
              <a:rPr lang="en-GB" dirty="0" err="1"/>
              <a:t>RandomUndersampler</a:t>
            </a:r>
            <a:r>
              <a:rPr lang="en-GB" dirty="0"/>
              <a:t>, normalization with Min Max Scaler and K fold cross validation validating the models across 10 subsets of the training data to ensure robustness and accuracy. Key observations are that the bagging models performed better than boosting models in discriminating between completed and charged off loans and a good balance between precision and recall. It also showed a limited impact in normalization and sampling scenarios. The experiments show consistent model performance across different folds during cross validation with low standard deviations.</a:t>
            </a:r>
          </a:p>
          <a:p>
            <a:endParaRPr lang="en-GB" dirty="0"/>
          </a:p>
          <a:p>
            <a:endParaRPr lang="en-GB" dirty="0"/>
          </a:p>
          <a:p>
            <a:r>
              <a:rPr lang="en-GB" dirty="0"/>
              <a:t>Oversampling and </a:t>
            </a:r>
            <a:r>
              <a:rPr lang="en-GB" dirty="0" err="1"/>
              <a:t>undersampling</a:t>
            </a:r>
            <a:r>
              <a:rPr lang="en-GB" dirty="0"/>
              <a:t> techniques were applied to handle class imbalance in "</a:t>
            </a:r>
            <a:r>
              <a:rPr lang="en-GB" dirty="0" err="1"/>
              <a:t>LoanStatus</a:t>
            </a:r>
            <a:r>
              <a:rPr lang="en-GB" dirty="0"/>
              <a:t>" during credit risk prediction. SMOTE (Synthetic Minority Over-sampling Technique)  generated synthetic instances to augment the representation of the minority class, “Charged Off." Simultaneously, </a:t>
            </a:r>
            <a:r>
              <a:rPr lang="en-GB" dirty="0" err="1"/>
              <a:t>RandomUnderSampler</a:t>
            </a:r>
            <a:r>
              <a:rPr lang="en-GB" dirty="0"/>
              <a:t>  addressed imbalance by randomly removing instances from the majority class, "Completed," achieving a more balanced class distribution. cross-validation  was performed, validating the models across 10 subsets of the training data to ensure robustness and accuracy.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splitting the dataset into train and test set through 80:20 ratio using a train-test split. The dataset was normalized through Min-Max scaling ensuring standardized feature scales for consistent model training addressing potential issues related to varying scales. </a:t>
            </a:r>
          </a:p>
          <a:p>
            <a:endParaRPr lang="en-GB" dirty="0"/>
          </a:p>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10</a:t>
            </a:fld>
            <a:endParaRPr lang="en-GB"/>
          </a:p>
        </p:txBody>
      </p:sp>
    </p:spTree>
    <p:extLst>
      <p:ext uri="{BB962C8B-B14F-4D97-AF65-F5344CB8AC3E}">
        <p14:creationId xmlns:p14="http://schemas.microsoft.com/office/powerpoint/2010/main" val="404225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initial experiments, the best performing model was the </a:t>
            </a:r>
            <a:r>
              <a:rPr lang="en-GB" dirty="0" err="1"/>
              <a:t>undersampled</a:t>
            </a:r>
            <a:r>
              <a:rPr lang="en-GB" dirty="0"/>
              <a:t> and normalized random forest because of its mean high cross validation score of 97% and lowest standard deviation of 0.0022. It also demonstrated a high discriminating power to distinguish between completed and charged off loans of 96%  and a good balance between precision and recall with 98% and 93% respectively. In order to improve its discriminatory power, the model was optimized with </a:t>
            </a:r>
            <a:r>
              <a:rPr lang="en-GB" dirty="0" err="1"/>
              <a:t>RandomizedCV</a:t>
            </a:r>
            <a:r>
              <a:rPr lang="en-GB" dirty="0"/>
              <a:t>. The results of the optimization showed that the initial experiment is also optimal as both models demonstrate comparable performance levels.</a:t>
            </a:r>
          </a:p>
        </p:txBody>
      </p:sp>
      <p:sp>
        <p:nvSpPr>
          <p:cNvPr id="4" name="Slide Number Placeholder 3"/>
          <p:cNvSpPr>
            <a:spLocks noGrp="1"/>
          </p:cNvSpPr>
          <p:nvPr>
            <p:ph type="sldNum" sz="quarter" idx="5"/>
          </p:nvPr>
        </p:nvSpPr>
        <p:spPr/>
        <p:txBody>
          <a:bodyPr/>
          <a:lstStyle/>
          <a:p>
            <a:fld id="{9D84898B-59FB-4893-B152-C51F55967F26}" type="slidenum">
              <a:rPr lang="en-GB" smtClean="0"/>
              <a:t>11</a:t>
            </a:fld>
            <a:endParaRPr lang="en-GB"/>
          </a:p>
        </p:txBody>
      </p:sp>
    </p:spTree>
    <p:extLst>
      <p:ext uri="{BB962C8B-B14F-4D97-AF65-F5344CB8AC3E}">
        <p14:creationId xmlns:p14="http://schemas.microsoft.com/office/powerpoint/2010/main" val="272886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by having a detailed examination of their confusion matrices, the tuned model is better at minimizing false negatives, </a:t>
            </a:r>
            <a:r>
              <a:rPr lang="en-GB" sz="1200" dirty="0">
                <a:effectLst/>
                <a:latin typeface="Corbel" panose="020B0503020204020204" pitchFamily="34" charset="0"/>
                <a:ea typeface="Calibri" panose="020F0502020204030204" pitchFamily="34" charset="0"/>
              </a:rPr>
              <a:t>while the initial experiment demonstrates proficiency in minimising false positives. The inclination towards the tuned model is rooted in its superior capability to accurately identify instances of loan defaults, thereby reducing potential losses for the company.</a:t>
            </a:r>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12</a:t>
            </a:fld>
            <a:endParaRPr lang="en-GB"/>
          </a:p>
        </p:txBody>
      </p:sp>
    </p:spTree>
    <p:extLst>
      <p:ext uri="{BB962C8B-B14F-4D97-AF65-F5344CB8AC3E}">
        <p14:creationId xmlns:p14="http://schemas.microsoft.com/office/powerpoint/2010/main" val="369529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rbel" panose="020B0503020204020204" pitchFamily="34" charset="0"/>
              </a:rPr>
              <a:t>In order to give a comprehensive explanations for the model performance, we employ model </a:t>
            </a:r>
            <a:r>
              <a:rPr lang="en-GB" sz="1200" dirty="0" err="1">
                <a:latin typeface="Corbel" panose="020B0503020204020204" pitchFamily="34" charset="0"/>
              </a:rPr>
              <a:t>agnostice</a:t>
            </a:r>
            <a:r>
              <a:rPr lang="en-GB" sz="1200" dirty="0">
                <a:latin typeface="Corbel" panose="020B0503020204020204" pitchFamily="34" charset="0"/>
              </a:rPr>
              <a:t> methods. Model-agnostic methods refer to a class of approaches in machine learning that are not tied to any specific type of model. The advantage of model-agnostic methods is that they provide interpretability and insights into the </a:t>
            </a:r>
            <a:r>
              <a:rPr lang="en-GB" sz="1200" dirty="0" err="1">
                <a:latin typeface="Corbel" panose="020B0503020204020204" pitchFamily="34" charset="0"/>
              </a:rPr>
              <a:t>behavior</a:t>
            </a:r>
            <a:r>
              <a:rPr lang="en-GB" sz="1200" dirty="0">
                <a:latin typeface="Corbel" panose="020B0503020204020204" pitchFamily="34" charset="0"/>
              </a:rPr>
              <a:t> of machine learning models without relying on detailed knowledge of their internal workings.</a:t>
            </a:r>
          </a:p>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13</a:t>
            </a:fld>
            <a:endParaRPr lang="en-GB"/>
          </a:p>
        </p:txBody>
      </p:sp>
    </p:spTree>
    <p:extLst>
      <p:ext uri="{BB962C8B-B14F-4D97-AF65-F5344CB8AC3E}">
        <p14:creationId xmlns:p14="http://schemas.microsoft.com/office/powerpoint/2010/main" val="67690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SHAP plot shows us the top 10 features that influenced the decisions of the optimized model. From the global insights </a:t>
            </a:r>
          </a:p>
        </p:txBody>
      </p:sp>
      <p:sp>
        <p:nvSpPr>
          <p:cNvPr id="4" name="Slide Number Placeholder 3"/>
          <p:cNvSpPr>
            <a:spLocks noGrp="1"/>
          </p:cNvSpPr>
          <p:nvPr>
            <p:ph type="sldNum" sz="quarter" idx="5"/>
          </p:nvPr>
        </p:nvSpPr>
        <p:spPr/>
        <p:txBody>
          <a:bodyPr/>
          <a:lstStyle/>
          <a:p>
            <a:fld id="{9D84898B-59FB-4893-B152-C51F55967F26}" type="slidenum">
              <a:rPr lang="en-GB" smtClean="0"/>
              <a:t>14</a:t>
            </a:fld>
            <a:endParaRPr lang="en-GB"/>
          </a:p>
        </p:txBody>
      </p:sp>
    </p:spTree>
    <p:extLst>
      <p:ext uri="{BB962C8B-B14F-4D97-AF65-F5344CB8AC3E}">
        <p14:creationId xmlns:p14="http://schemas.microsoft.com/office/powerpoint/2010/main" val="369090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local explanations with LIME to understand the internal workings of the model predictions, This plot shows that the model exhibits a 91% confidence in classifying this loan as Charged Off</a:t>
            </a:r>
          </a:p>
        </p:txBody>
      </p:sp>
      <p:sp>
        <p:nvSpPr>
          <p:cNvPr id="4" name="Slide Number Placeholder 3"/>
          <p:cNvSpPr>
            <a:spLocks noGrp="1"/>
          </p:cNvSpPr>
          <p:nvPr>
            <p:ph type="sldNum" sz="quarter" idx="5"/>
          </p:nvPr>
        </p:nvSpPr>
        <p:spPr/>
        <p:txBody>
          <a:bodyPr/>
          <a:lstStyle/>
          <a:p>
            <a:fld id="{9D84898B-59FB-4893-B152-C51F55967F26}" type="slidenum">
              <a:rPr lang="en-GB" smtClean="0"/>
              <a:t>15</a:t>
            </a:fld>
            <a:endParaRPr lang="en-GB"/>
          </a:p>
        </p:txBody>
      </p:sp>
    </p:spTree>
    <p:extLst>
      <p:ext uri="{BB962C8B-B14F-4D97-AF65-F5344CB8AC3E}">
        <p14:creationId xmlns:p14="http://schemas.microsoft.com/office/powerpoint/2010/main" val="892119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LIME plot shows that the model exhibits a 61% confidence in classifying this loan as Completed.</a:t>
            </a:r>
          </a:p>
        </p:txBody>
      </p:sp>
      <p:sp>
        <p:nvSpPr>
          <p:cNvPr id="4" name="Slide Number Placeholder 3"/>
          <p:cNvSpPr>
            <a:spLocks noGrp="1"/>
          </p:cNvSpPr>
          <p:nvPr>
            <p:ph type="sldNum" sz="quarter" idx="5"/>
          </p:nvPr>
        </p:nvSpPr>
        <p:spPr/>
        <p:txBody>
          <a:bodyPr/>
          <a:lstStyle/>
          <a:p>
            <a:fld id="{9D84898B-59FB-4893-B152-C51F55967F26}" type="slidenum">
              <a:rPr lang="en-GB" smtClean="0"/>
              <a:t>16</a:t>
            </a:fld>
            <a:endParaRPr lang="en-GB"/>
          </a:p>
        </p:txBody>
      </p:sp>
    </p:spTree>
    <p:extLst>
      <p:ext uri="{BB962C8B-B14F-4D97-AF65-F5344CB8AC3E}">
        <p14:creationId xmlns:p14="http://schemas.microsoft.com/office/powerpoint/2010/main" val="27836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to provide answers to the defined project questions from the </a:t>
            </a:r>
            <a:r>
              <a:rPr lang="en-GB" dirty="0" err="1"/>
              <a:t>indept</a:t>
            </a:r>
            <a:r>
              <a:rPr lang="en-GB" dirty="0"/>
              <a:t> explanations gotten from SHAP and LIME.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Gross principal loss, </a:t>
            </a:r>
            <a:r>
              <a:rPr lang="en-GB" sz="1200" dirty="0"/>
              <a:t>Non-Principal Recovery, Investors, Borrower Rate, Monthly Loan Payment, employment status and loan term.</a:t>
            </a:r>
            <a:endParaRPr lang="en-GB" dirty="0"/>
          </a:p>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17</a:t>
            </a:fld>
            <a:endParaRPr lang="en-GB"/>
          </a:p>
        </p:txBody>
      </p:sp>
    </p:spTree>
    <p:extLst>
      <p:ext uri="{BB962C8B-B14F-4D97-AF65-F5344CB8AC3E}">
        <p14:creationId xmlns:p14="http://schemas.microsoft.com/office/powerpoint/2010/main" val="766335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summarise the project using SWOT analysis to </a:t>
            </a:r>
            <a:r>
              <a:rPr lang="en-GB" b="0" i="0" dirty="0">
                <a:solidFill>
                  <a:srgbClr val="D1D5DB"/>
                </a:solidFill>
                <a:effectLst/>
                <a:latin typeface="Söhne"/>
              </a:rPr>
              <a:t>assess the internal strengths and weaknesses of the project, as well as the external opportunities and threats it faces. </a:t>
            </a:r>
          </a:p>
          <a:p>
            <a:pPr algn="l">
              <a:buFont typeface="+mj-lt"/>
              <a:buNone/>
            </a:pPr>
            <a:endParaRPr lang="en-GB" b="0" i="0" dirty="0">
              <a:solidFill>
                <a:srgbClr val="D1D5DB"/>
              </a:solidFill>
              <a:effectLst/>
              <a:latin typeface="Söhne"/>
            </a:endParaRPr>
          </a:p>
          <a:p>
            <a:pPr algn="l">
              <a:buFont typeface="+mj-lt"/>
              <a:buNone/>
            </a:pPr>
            <a:r>
              <a:rPr lang="en-GB" b="1" i="0" dirty="0">
                <a:solidFill>
                  <a:srgbClr val="D1D5DB"/>
                </a:solidFill>
                <a:effectLst/>
                <a:latin typeface="Söhne"/>
              </a:rPr>
              <a:t>Gross Domestic Product (GDP):</a:t>
            </a:r>
            <a:r>
              <a:rPr lang="en-GB" b="0" i="0" dirty="0">
                <a:solidFill>
                  <a:srgbClr val="D1D5DB"/>
                </a:solidFill>
                <a:effectLst/>
                <a:latin typeface="Söhne"/>
              </a:rPr>
              <a:t>GDP growth rates and overall economic output can influence employment levels, income stability, and the overall financial health of borrowers.</a:t>
            </a:r>
          </a:p>
          <a:p>
            <a:pPr algn="l">
              <a:buFont typeface="+mj-lt"/>
              <a:buNone/>
            </a:pPr>
            <a:r>
              <a:rPr lang="en-GB" b="1" i="0" dirty="0">
                <a:solidFill>
                  <a:srgbClr val="D1D5DB"/>
                </a:solidFill>
                <a:effectLst/>
                <a:latin typeface="Söhne"/>
              </a:rPr>
              <a:t>Unemployment Rate </a:t>
            </a:r>
            <a:r>
              <a:rPr lang="en-GB" b="0" i="0" dirty="0">
                <a:solidFill>
                  <a:srgbClr val="D1D5DB"/>
                </a:solidFill>
                <a:effectLst/>
                <a:latin typeface="Söhne"/>
              </a:rPr>
              <a:t>High unemployment rates may lead to increased credit risk as individuals may struggle to find employment and maintain income levels necessary to meet debt obligations.</a:t>
            </a:r>
          </a:p>
          <a:p>
            <a:pPr algn="l"/>
            <a:r>
              <a:rPr lang="en-GB" b="1" i="0" dirty="0">
                <a:solidFill>
                  <a:srgbClr val="D1D5DB"/>
                </a:solidFill>
                <a:effectLst/>
                <a:latin typeface="Söhne"/>
              </a:rPr>
              <a:t>Inflation </a:t>
            </a:r>
            <a:r>
              <a:rPr lang="en-GB" b="1" i="0" dirty="0" err="1">
                <a:solidFill>
                  <a:srgbClr val="D1D5DB"/>
                </a:solidFill>
                <a:effectLst/>
                <a:latin typeface="Söhne"/>
              </a:rPr>
              <a:t>Rate:</a:t>
            </a:r>
            <a:r>
              <a:rPr lang="en-GB" b="0" i="0" dirty="0" err="1">
                <a:solidFill>
                  <a:srgbClr val="D1D5DB"/>
                </a:solidFill>
                <a:effectLst/>
                <a:latin typeface="Söhne"/>
              </a:rPr>
              <a:t>Inflation</a:t>
            </a:r>
            <a:r>
              <a:rPr lang="en-GB" b="0" i="0" dirty="0">
                <a:solidFill>
                  <a:srgbClr val="D1D5DB"/>
                </a:solidFill>
                <a:effectLst/>
                <a:latin typeface="Söhne"/>
              </a:rPr>
              <a:t> affects the purchasing power of money. High inflation can erode the real value of income, making it more challenging for individuals to manage debt.</a:t>
            </a:r>
          </a:p>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18</a:t>
            </a:fld>
            <a:endParaRPr lang="en-GB"/>
          </a:p>
        </p:txBody>
      </p:sp>
    </p:spTree>
    <p:extLst>
      <p:ext uri="{BB962C8B-B14F-4D97-AF65-F5344CB8AC3E}">
        <p14:creationId xmlns:p14="http://schemas.microsoft.com/office/powerpoint/2010/main" val="2266353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19</a:t>
            </a:fld>
            <a:endParaRPr lang="en-GB"/>
          </a:p>
        </p:txBody>
      </p:sp>
    </p:spTree>
    <p:extLst>
      <p:ext uri="{BB962C8B-B14F-4D97-AF65-F5344CB8AC3E}">
        <p14:creationId xmlns:p14="http://schemas.microsoft.com/office/powerpoint/2010/main" val="111707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Credit risk is the risk that a borrower may fail to meet their financial obligations, such as repaying a loan or meeting the terms of a financial contract. Understanding and managing credit risk is crucial for these entities to protect their financial stability and ensure the soundness of their lending or investment activities. The history of credit risk assessment began as far back as 1941 with the publication of a study by David Durand that distinguished between good and bad loans made by commercial banks. Since then, various statistical and operational research methods have been used over the long history of credit risk models.</a:t>
            </a:r>
          </a:p>
        </p:txBody>
      </p:sp>
      <p:sp>
        <p:nvSpPr>
          <p:cNvPr id="4" name="Slide Number Placeholder 3"/>
          <p:cNvSpPr>
            <a:spLocks noGrp="1"/>
          </p:cNvSpPr>
          <p:nvPr>
            <p:ph type="sldNum" sz="quarter" idx="5"/>
          </p:nvPr>
        </p:nvSpPr>
        <p:spPr/>
        <p:txBody>
          <a:bodyPr/>
          <a:lstStyle/>
          <a:p>
            <a:fld id="{9D84898B-59FB-4893-B152-C51F55967F26}" type="slidenum">
              <a:rPr lang="en-GB" smtClean="0"/>
              <a:t>2</a:t>
            </a:fld>
            <a:endParaRPr lang="en-GB"/>
          </a:p>
        </p:txBody>
      </p:sp>
    </p:spTree>
    <p:extLst>
      <p:ext uri="{BB962C8B-B14F-4D97-AF65-F5344CB8AC3E}">
        <p14:creationId xmlns:p14="http://schemas.microsoft.com/office/powerpoint/2010/main" val="385287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Credit risk prediction problems often involve complex, non-linear relationships between various factors influencing creditworthiness. The reviewed credit risk publications for this study show that ensemble models perform better than other machine learning models because they are capable of capturing complex relationships, making them more flexible than individual models. These publications paid little or no attention deeply explaining the features that drove model predictions and therein lies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Feature importance refers to the measure of the contribution of individual features (variables or attributes) to the predictive performance of a machine learning model. </a:t>
            </a:r>
          </a:p>
          <a:p>
            <a:r>
              <a:rPr lang="en-GB" dirty="0"/>
              <a:t>PFI helps identify the importance of features in the model, while PDPs provide a visual representation of the relationship between a single feature and the predicted outcome. Together, they offer a comprehensive understanding of feature importance and the impact of individual features on model predictions.</a:t>
            </a:r>
          </a:p>
        </p:txBody>
      </p:sp>
      <p:sp>
        <p:nvSpPr>
          <p:cNvPr id="4" name="Slide Number Placeholder 3"/>
          <p:cNvSpPr>
            <a:spLocks noGrp="1"/>
          </p:cNvSpPr>
          <p:nvPr>
            <p:ph type="sldNum" sz="quarter" idx="5"/>
          </p:nvPr>
        </p:nvSpPr>
        <p:spPr/>
        <p:txBody>
          <a:bodyPr/>
          <a:lstStyle/>
          <a:p>
            <a:fld id="{9D84898B-59FB-4893-B152-C51F55967F26}" type="slidenum">
              <a:rPr lang="en-GB" smtClean="0"/>
              <a:t>3</a:t>
            </a:fld>
            <a:endParaRPr lang="en-GB"/>
          </a:p>
        </p:txBody>
      </p:sp>
    </p:spTree>
    <p:extLst>
      <p:ext uri="{BB962C8B-B14F-4D97-AF65-F5344CB8AC3E}">
        <p14:creationId xmlns:p14="http://schemas.microsoft.com/office/powerpoint/2010/main" val="401834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In a discussion paper, the European Banking Authority highlighted two primary challenges related to complex models. These challenges encompass </a:t>
            </a:r>
            <a:r>
              <a:rPr lang="en-GB" dirty="0">
                <a:latin typeface="Corbel" panose="020B0503020204020204" pitchFamily="34" charset="0"/>
              </a:rPr>
              <a:t>how a result is reached, and on what grounds the result is based.</a:t>
            </a:r>
            <a:r>
              <a:rPr lang="en-US" dirty="0">
                <a:latin typeface="Corbel" panose="020B0503020204020204" pitchFamily="34" charset="0"/>
              </a:rPr>
              <a:t> </a:t>
            </a:r>
            <a:r>
              <a:rPr lang="en-GB" dirty="0"/>
              <a:t>This establishes a minimum threshold for </a:t>
            </a:r>
            <a:r>
              <a:rPr lang="en-GB" dirty="0" err="1"/>
              <a:t>explainability</a:t>
            </a:r>
            <a:r>
              <a:rPr lang="en-GB" dirty="0"/>
              <a:t> that models must meet to be deemed interpretable.</a:t>
            </a:r>
          </a:p>
        </p:txBody>
      </p:sp>
      <p:sp>
        <p:nvSpPr>
          <p:cNvPr id="4" name="Slide Number Placeholder 3"/>
          <p:cNvSpPr>
            <a:spLocks noGrp="1"/>
          </p:cNvSpPr>
          <p:nvPr>
            <p:ph type="sldNum" sz="quarter" idx="5"/>
          </p:nvPr>
        </p:nvSpPr>
        <p:spPr/>
        <p:txBody>
          <a:bodyPr/>
          <a:lstStyle/>
          <a:p>
            <a:fld id="{9D84898B-59FB-4893-B152-C51F55967F26}" type="slidenum">
              <a:rPr lang="en-GB" smtClean="0"/>
              <a:t>4</a:t>
            </a:fld>
            <a:endParaRPr lang="en-GB"/>
          </a:p>
        </p:txBody>
      </p:sp>
    </p:spTree>
    <p:extLst>
      <p:ext uri="{BB962C8B-B14F-4D97-AF65-F5344CB8AC3E}">
        <p14:creationId xmlns:p14="http://schemas.microsoft.com/office/powerpoint/2010/main" val="258596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5</a:t>
            </a:fld>
            <a:endParaRPr lang="en-GB"/>
          </a:p>
        </p:txBody>
      </p:sp>
    </p:spTree>
    <p:extLst>
      <p:ext uri="{BB962C8B-B14F-4D97-AF65-F5344CB8AC3E}">
        <p14:creationId xmlns:p14="http://schemas.microsoft.com/office/powerpoint/2010/main" val="314103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to achieve the aims of this study and answer the research questions, the research methodology was extensive from data collection, data preprocessing, EDA, Feature Engineering, Model Selection, Experimentation, Evaluation Metrics, and model explanations to provide a 360-degree explanation framework. </a:t>
            </a:r>
          </a:p>
        </p:txBody>
      </p:sp>
      <p:sp>
        <p:nvSpPr>
          <p:cNvPr id="4" name="Slide Number Placeholder 3"/>
          <p:cNvSpPr>
            <a:spLocks noGrp="1"/>
          </p:cNvSpPr>
          <p:nvPr>
            <p:ph type="sldNum" sz="quarter" idx="5"/>
          </p:nvPr>
        </p:nvSpPr>
        <p:spPr/>
        <p:txBody>
          <a:bodyPr/>
          <a:lstStyle/>
          <a:p>
            <a:fld id="{9D84898B-59FB-4893-B152-C51F55967F26}" type="slidenum">
              <a:rPr lang="en-GB" smtClean="0"/>
              <a:t>6</a:t>
            </a:fld>
            <a:endParaRPr lang="en-GB"/>
          </a:p>
        </p:txBody>
      </p:sp>
    </p:spTree>
    <p:extLst>
      <p:ext uri="{BB962C8B-B14F-4D97-AF65-F5344CB8AC3E}">
        <p14:creationId xmlns:p14="http://schemas.microsoft.com/office/powerpoint/2010/main" val="288470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Financial institutions typically evaluate diverse financial information, including current account expenditures, credit card information, and payment histories linked to other loans and obtaining this data is frequently challenging due to its sensitive and confidential nature. The dataset chosen for this project is a loan dataset obtained from the Kaggle data repository. </a:t>
            </a:r>
          </a:p>
        </p:txBody>
      </p:sp>
      <p:sp>
        <p:nvSpPr>
          <p:cNvPr id="4" name="Slide Number Placeholder 3"/>
          <p:cNvSpPr>
            <a:spLocks noGrp="1"/>
          </p:cNvSpPr>
          <p:nvPr>
            <p:ph type="sldNum" sz="quarter" idx="5"/>
          </p:nvPr>
        </p:nvSpPr>
        <p:spPr/>
        <p:txBody>
          <a:bodyPr/>
          <a:lstStyle/>
          <a:p>
            <a:fld id="{9D84898B-59FB-4893-B152-C51F55967F26}" type="slidenum">
              <a:rPr lang="en-GB" smtClean="0"/>
              <a:t>7</a:t>
            </a:fld>
            <a:endParaRPr lang="en-GB"/>
          </a:p>
        </p:txBody>
      </p:sp>
    </p:spTree>
    <p:extLst>
      <p:ext uri="{BB962C8B-B14F-4D97-AF65-F5344CB8AC3E}">
        <p14:creationId xmlns:p14="http://schemas.microsoft.com/office/powerpoint/2010/main" val="6477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models selected for this prediction are Ensemble methods because they improve model performance by building and aggregating multiple different base learners with specific strategies. Bagging model strategy is a parallel ensemble where multiple subsets learner 1, learner 2 to learner k are created from the original dataset and run in simultaneously and are independent of each other. The final predictions are determined by combining the predictions from all the models. The models chosen for this study that employ this strategy are random forest and bagging classifier with decision trees. Boosting model is another ensemble method whose strategy is a sequential to construct multiple learners in sequence, where the latter learner learner k can avoid the errors of the former learners learner 1, learner 2, thus improving the aggregated performance. The models chosen for this study that employ this strategy are Extreme Gradient Boost and Adaptive Boost. The Baseline model is Decision Trees </a:t>
            </a:r>
          </a:p>
        </p:txBody>
      </p:sp>
      <p:sp>
        <p:nvSpPr>
          <p:cNvPr id="4" name="Slide Number Placeholder 3"/>
          <p:cNvSpPr>
            <a:spLocks noGrp="1"/>
          </p:cNvSpPr>
          <p:nvPr>
            <p:ph type="sldNum" sz="quarter" idx="5"/>
          </p:nvPr>
        </p:nvSpPr>
        <p:spPr/>
        <p:txBody>
          <a:bodyPr/>
          <a:lstStyle/>
          <a:p>
            <a:fld id="{9D84898B-59FB-4893-B152-C51F55967F26}" type="slidenum">
              <a:rPr lang="en-GB" smtClean="0"/>
              <a:t>8</a:t>
            </a:fld>
            <a:endParaRPr lang="en-GB"/>
          </a:p>
        </p:txBody>
      </p:sp>
    </p:spTree>
    <p:extLst>
      <p:ext uri="{BB962C8B-B14F-4D97-AF65-F5344CB8AC3E}">
        <p14:creationId xmlns:p14="http://schemas.microsoft.com/office/powerpoint/2010/main" val="3807976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Beyond the fundamental performance metric of accuracy, which indicates the ratio of correctly predicted instances to all predicted instances, there is a need for more comprehensive performance evaluation methods tailored to the specific requirements of credit risk. This experiment employs four key metrics— Confusion Matrix, Precision, Recall, and AUCROC.</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9D84898B-59FB-4893-B152-C51F55967F26}" type="slidenum">
              <a:rPr lang="en-GB" smtClean="0"/>
              <a:t>9</a:t>
            </a:fld>
            <a:endParaRPr lang="en-GB"/>
          </a:p>
        </p:txBody>
      </p:sp>
    </p:spTree>
    <p:extLst>
      <p:ext uri="{BB962C8B-B14F-4D97-AF65-F5344CB8AC3E}">
        <p14:creationId xmlns:p14="http://schemas.microsoft.com/office/powerpoint/2010/main" val="1300214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0.png"/><Relationship Id="rId7" Type="http://schemas.openxmlformats.org/officeDocument/2006/relationships/diagramColors" Target="../diagrams/colors4.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1.pn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2.pn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48550/arXiv.2104.06735" TargetMode="External"/><Relationship Id="rId7"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doi.org/10.1016/j.eswa.2020.113567" TargetMode="External"/><Relationship Id="rId5" Type="http://schemas.openxmlformats.org/officeDocument/2006/relationships/hyperlink" Target="https://doi.org/10.1016/j.jfds.2018.04.001" TargetMode="External"/><Relationship Id="rId4" Type="http://schemas.openxmlformats.org/officeDocument/2006/relationships/hyperlink" Target="https://doi.org/10.1007/s10614-020-1004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png"/><Relationship Id="rId4" Type="http://schemas.openxmlformats.org/officeDocument/2006/relationships/image" Target="../media/image6.sv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B0B1"/>
        </a:solidFill>
        <a:effectLst/>
      </p:bgPr>
    </p:bg>
    <p:spTree>
      <p:nvGrpSpPr>
        <p:cNvPr id="1" name=""/>
        <p:cNvGrpSpPr/>
        <p:nvPr/>
      </p:nvGrpSpPr>
      <p:grpSpPr>
        <a:xfrm>
          <a:off x="0" y="0"/>
          <a:ext cx="0" cy="0"/>
          <a:chOff x="0" y="0"/>
          <a:chExt cx="0" cy="0"/>
        </a:xfrm>
      </p:grpSpPr>
      <p:sp>
        <p:nvSpPr>
          <p:cNvPr id="8" name="TextBox 8"/>
          <p:cNvSpPr txBox="1"/>
          <p:nvPr/>
        </p:nvSpPr>
        <p:spPr>
          <a:xfrm>
            <a:off x="387224" y="1028700"/>
            <a:ext cx="11575143" cy="4801314"/>
          </a:xfrm>
          <a:prstGeom prst="rect">
            <a:avLst/>
          </a:prstGeom>
        </p:spPr>
        <p:txBody>
          <a:bodyPr wrap="square" lIns="0" tIns="0" rIns="0" bIns="0" rtlCol="0" anchor="t">
            <a:spAutoFit/>
          </a:bodyPr>
          <a:lstStyle/>
          <a:p>
            <a:r>
              <a:rPr lang="en-GB" sz="5200" b="1" dirty="0">
                <a:solidFill>
                  <a:srgbClr val="FDFDFD"/>
                </a:solidFill>
                <a:latin typeface="Montserrat Classic Bold"/>
              </a:rPr>
              <a:t>EXPLORING THE TRANSPARENCY OF ARTIFICIAL INTELLIGENCE IN CREDIT RISK PREDICTION THROUGH ENSEMBLE TECHNIQUES AND MODEL AGNOSTIC METHODS</a:t>
            </a:r>
          </a:p>
        </p:txBody>
      </p:sp>
      <p:sp>
        <p:nvSpPr>
          <p:cNvPr id="10" name="TextBox 10"/>
          <p:cNvSpPr txBox="1"/>
          <p:nvPr/>
        </p:nvSpPr>
        <p:spPr>
          <a:xfrm>
            <a:off x="387224" y="6373588"/>
            <a:ext cx="7293429" cy="500137"/>
          </a:xfrm>
          <a:prstGeom prst="rect">
            <a:avLst/>
          </a:prstGeom>
        </p:spPr>
        <p:txBody>
          <a:bodyPr wrap="square" lIns="0" tIns="0" rIns="0" bIns="0" rtlCol="0" anchor="t">
            <a:spAutoFit/>
          </a:bodyPr>
          <a:lstStyle/>
          <a:p>
            <a:pPr>
              <a:lnSpc>
                <a:spcPts val="3919"/>
              </a:lnSpc>
            </a:pPr>
            <a:r>
              <a:rPr lang="en-US" sz="4800" dirty="0">
                <a:solidFill>
                  <a:schemeClr val="bg1"/>
                </a:solidFill>
                <a:latin typeface="Montserrat Classic"/>
              </a:rPr>
              <a:t>MSc Research Project</a:t>
            </a:r>
          </a:p>
        </p:txBody>
      </p:sp>
      <p:sp>
        <p:nvSpPr>
          <p:cNvPr id="11" name="TextBox 11"/>
          <p:cNvSpPr txBox="1"/>
          <p:nvPr/>
        </p:nvSpPr>
        <p:spPr>
          <a:xfrm>
            <a:off x="387224" y="7417300"/>
            <a:ext cx="8077200" cy="1500411"/>
          </a:xfrm>
          <a:prstGeom prst="rect">
            <a:avLst/>
          </a:prstGeom>
        </p:spPr>
        <p:txBody>
          <a:bodyPr wrap="square" lIns="0" tIns="0" rIns="0" bIns="0" rtlCol="0" anchor="t">
            <a:spAutoFit/>
          </a:bodyPr>
          <a:lstStyle/>
          <a:p>
            <a:pPr>
              <a:lnSpc>
                <a:spcPts val="3919"/>
              </a:lnSpc>
            </a:pPr>
            <a:r>
              <a:rPr lang="en-US" sz="4800" dirty="0">
                <a:solidFill>
                  <a:srgbClr val="FDFDFD"/>
                </a:solidFill>
                <a:latin typeface="Montserrat Classic"/>
              </a:rPr>
              <a:t>Christian Chimezie</a:t>
            </a:r>
          </a:p>
          <a:p>
            <a:pPr>
              <a:lnSpc>
                <a:spcPts val="3919"/>
              </a:lnSpc>
            </a:pPr>
            <a:endParaRPr lang="en-US" sz="4800" dirty="0">
              <a:solidFill>
                <a:srgbClr val="FDFDFD"/>
              </a:solidFill>
              <a:latin typeface="Montserrat Classic"/>
            </a:endParaRPr>
          </a:p>
          <a:p>
            <a:pPr>
              <a:lnSpc>
                <a:spcPts val="3919"/>
              </a:lnSpc>
            </a:pPr>
            <a:r>
              <a:rPr lang="en-US" sz="4800" dirty="0">
                <a:solidFill>
                  <a:srgbClr val="FDFDFD"/>
                </a:solidFill>
                <a:latin typeface="Montserrat Classic"/>
              </a:rPr>
              <a:t>ID: 202221654</a:t>
            </a:r>
          </a:p>
        </p:txBody>
      </p:sp>
      <p:pic>
        <p:nvPicPr>
          <p:cNvPr id="3" name="Picture 2" descr="A black text with different symbols&#10;&#10;Description automatically generated">
            <a:extLst>
              <a:ext uri="{FF2B5EF4-FFF2-40B4-BE49-F238E27FC236}">
                <a16:creationId xmlns:a16="http://schemas.microsoft.com/office/drawing/2014/main" id="{A260D183-60B5-7516-C8D8-999B8495F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pic>
        <p:nvPicPr>
          <p:cNvPr id="18" name="Picture 17">
            <a:extLst>
              <a:ext uri="{FF2B5EF4-FFF2-40B4-BE49-F238E27FC236}">
                <a16:creationId xmlns:a16="http://schemas.microsoft.com/office/drawing/2014/main" id="{E4595F55-1A08-B8E7-2EC2-A9B6CCBE7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4600" y="3238501"/>
            <a:ext cx="6687180" cy="6687180"/>
          </a:xfrm>
          <a:prstGeom prst="rect">
            <a:avLst/>
          </a:prstGeom>
        </p:spPr>
      </p:pic>
    </p:spTree>
    <p:extLst>
      <p:ext uri="{BB962C8B-B14F-4D97-AF65-F5344CB8AC3E}">
        <p14:creationId xmlns:p14="http://schemas.microsoft.com/office/powerpoint/2010/main" val="376449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extBox 10">
            <a:extLst>
              <a:ext uri="{FF2B5EF4-FFF2-40B4-BE49-F238E27FC236}">
                <a16:creationId xmlns:a16="http://schemas.microsoft.com/office/drawing/2014/main" id="{9A5D91E5-0C9E-9A24-DE3D-0773B2397516}"/>
              </a:ext>
            </a:extLst>
          </p:cNvPr>
          <p:cNvGraphicFramePr/>
          <p:nvPr>
            <p:extLst>
              <p:ext uri="{D42A27DB-BD31-4B8C-83A1-F6EECF244321}">
                <p14:modId xmlns:p14="http://schemas.microsoft.com/office/powerpoint/2010/main" val="3684571126"/>
              </p:ext>
            </p:extLst>
          </p:nvPr>
        </p:nvGraphicFramePr>
        <p:xfrm>
          <a:off x="762000" y="1505312"/>
          <a:ext cx="16764000" cy="866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6">
            <a:extLst>
              <a:ext uri="{FF2B5EF4-FFF2-40B4-BE49-F238E27FC236}">
                <a16:creationId xmlns:a16="http://schemas.microsoft.com/office/drawing/2014/main" id="{1D6D2518-7DF4-467C-DC78-63BCD0DB0ECD}"/>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EXPERIMENT RESULTS</a:t>
            </a:r>
          </a:p>
        </p:txBody>
      </p:sp>
      <p:sp>
        <p:nvSpPr>
          <p:cNvPr id="4" name="Rectangle 3">
            <a:extLst>
              <a:ext uri="{FF2B5EF4-FFF2-40B4-BE49-F238E27FC236}">
                <a16:creationId xmlns:a16="http://schemas.microsoft.com/office/drawing/2014/main" id="{845F2B0D-C2CE-6C40-485C-26069FF145A9}"/>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black text with different symbols&#10;&#10;Description automatically generated">
            <a:extLst>
              <a:ext uri="{FF2B5EF4-FFF2-40B4-BE49-F238E27FC236}">
                <a16:creationId xmlns:a16="http://schemas.microsoft.com/office/drawing/2014/main" id="{EC8E237E-78FA-19B5-0977-2592D927D4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130176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0BA4F3-5EAD-E410-F996-2592ACA915AA}"/>
              </a:ext>
            </a:extLst>
          </p:cNvPr>
          <p:cNvGraphicFramePr>
            <a:graphicFrameLocks noGrp="1"/>
          </p:cNvGraphicFramePr>
          <p:nvPr>
            <p:extLst>
              <p:ext uri="{D42A27DB-BD31-4B8C-83A1-F6EECF244321}">
                <p14:modId xmlns:p14="http://schemas.microsoft.com/office/powerpoint/2010/main" val="344134292"/>
              </p:ext>
            </p:extLst>
          </p:nvPr>
        </p:nvGraphicFramePr>
        <p:xfrm>
          <a:off x="2286001" y="4326254"/>
          <a:ext cx="12979532" cy="1122046"/>
        </p:xfrm>
        <a:graphic>
          <a:graphicData uri="http://schemas.openxmlformats.org/drawingml/2006/table">
            <a:tbl>
              <a:tblPr firstRow="1" firstCol="1" bandRow="1">
                <a:tableStyleId>{69012ECD-51FC-41F1-AA8D-1B2483CD663E}</a:tableStyleId>
              </a:tblPr>
              <a:tblGrid>
                <a:gridCol w="7596897">
                  <a:extLst>
                    <a:ext uri="{9D8B030D-6E8A-4147-A177-3AD203B41FA5}">
                      <a16:colId xmlns:a16="http://schemas.microsoft.com/office/drawing/2014/main" val="2304207320"/>
                    </a:ext>
                  </a:extLst>
                </a:gridCol>
                <a:gridCol w="1995976">
                  <a:extLst>
                    <a:ext uri="{9D8B030D-6E8A-4147-A177-3AD203B41FA5}">
                      <a16:colId xmlns:a16="http://schemas.microsoft.com/office/drawing/2014/main" val="1533125088"/>
                    </a:ext>
                  </a:extLst>
                </a:gridCol>
                <a:gridCol w="1483545">
                  <a:extLst>
                    <a:ext uri="{9D8B030D-6E8A-4147-A177-3AD203B41FA5}">
                      <a16:colId xmlns:a16="http://schemas.microsoft.com/office/drawing/2014/main" val="1111883860"/>
                    </a:ext>
                  </a:extLst>
                </a:gridCol>
                <a:gridCol w="1903114">
                  <a:extLst>
                    <a:ext uri="{9D8B030D-6E8A-4147-A177-3AD203B41FA5}">
                      <a16:colId xmlns:a16="http://schemas.microsoft.com/office/drawing/2014/main" val="3596729528"/>
                    </a:ext>
                  </a:extLst>
                </a:gridCol>
              </a:tblGrid>
              <a:tr h="0">
                <a:tc>
                  <a:txBody>
                    <a:bodyPr/>
                    <a:lstStyle/>
                    <a:p>
                      <a:pPr algn="l">
                        <a:lnSpc>
                          <a:spcPct val="107000"/>
                        </a:lnSpc>
                        <a:spcAft>
                          <a:spcPts val="800"/>
                        </a:spcAft>
                      </a:pPr>
                      <a:r>
                        <a:rPr lang="en-GB" sz="3600" b="1" kern="100" dirty="0">
                          <a:effectLst/>
                          <a:latin typeface="Corbel" panose="020B0503020204020204" pitchFamily="34" charset="0"/>
                        </a:rPr>
                        <a:t>Model Experiments</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GB" sz="3600" b="1" kern="100" dirty="0">
                          <a:effectLst/>
                          <a:latin typeface="Corbel" panose="020B0503020204020204" pitchFamily="34" charset="0"/>
                        </a:rPr>
                        <a:t>Precision</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GB" sz="3600" b="1" kern="100" dirty="0">
                          <a:effectLst/>
                          <a:latin typeface="Corbel" panose="020B0503020204020204" pitchFamily="34" charset="0"/>
                        </a:rPr>
                        <a:t>Recall</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GB" sz="3600" b="1" kern="100" dirty="0">
                          <a:effectLst/>
                          <a:latin typeface="Corbel" panose="020B0503020204020204" pitchFamily="34" charset="0"/>
                        </a:rPr>
                        <a:t>AUC</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2733480752"/>
                  </a:ext>
                </a:extLst>
              </a:tr>
              <a:tr h="0">
                <a:tc>
                  <a:txBody>
                    <a:bodyPr/>
                    <a:lstStyle/>
                    <a:p>
                      <a:pPr algn="l">
                        <a:lnSpc>
                          <a:spcPct val="107000"/>
                        </a:lnSpc>
                        <a:spcAft>
                          <a:spcPts val="800"/>
                        </a:spcAft>
                      </a:pPr>
                      <a:r>
                        <a:rPr lang="en-GB" sz="3600" kern="100" dirty="0">
                          <a:effectLst/>
                          <a:latin typeface="Corbel" panose="020B0503020204020204" pitchFamily="34" charset="0"/>
                        </a:rPr>
                        <a:t>Under Sampled and Scaled RF Model</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3600" kern="100" dirty="0">
                          <a:effectLst/>
                          <a:latin typeface="Corbel" panose="020B0503020204020204" pitchFamily="34" charset="0"/>
                        </a:rPr>
                        <a:t>98%</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3600" kern="100" dirty="0">
                          <a:effectLst/>
                          <a:latin typeface="Corbel" panose="020B0503020204020204" pitchFamily="34" charset="0"/>
                        </a:rPr>
                        <a:t>93%</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3600" kern="100" dirty="0">
                          <a:effectLst/>
                          <a:latin typeface="Corbel" panose="020B0503020204020204" pitchFamily="34" charset="0"/>
                        </a:rPr>
                        <a:t>96%</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9217136"/>
                  </a:ext>
                </a:extLst>
              </a:tr>
            </a:tbl>
          </a:graphicData>
        </a:graphic>
      </p:graphicFrame>
      <p:graphicFrame>
        <p:nvGraphicFramePr>
          <p:cNvPr id="3" name="Table 2">
            <a:extLst>
              <a:ext uri="{FF2B5EF4-FFF2-40B4-BE49-F238E27FC236}">
                <a16:creationId xmlns:a16="http://schemas.microsoft.com/office/drawing/2014/main" id="{417E59BC-4860-ED14-3E89-0D9B9B8843C6}"/>
              </a:ext>
            </a:extLst>
          </p:cNvPr>
          <p:cNvGraphicFramePr>
            <a:graphicFrameLocks noGrp="1"/>
          </p:cNvGraphicFramePr>
          <p:nvPr>
            <p:extLst>
              <p:ext uri="{D42A27DB-BD31-4B8C-83A1-F6EECF244321}">
                <p14:modId xmlns:p14="http://schemas.microsoft.com/office/powerpoint/2010/main" val="76520367"/>
              </p:ext>
            </p:extLst>
          </p:nvPr>
        </p:nvGraphicFramePr>
        <p:xfrm>
          <a:off x="2286001" y="6909554"/>
          <a:ext cx="12979532" cy="1122046"/>
        </p:xfrm>
        <a:graphic>
          <a:graphicData uri="http://schemas.openxmlformats.org/drawingml/2006/table">
            <a:tbl>
              <a:tblPr firstRow="1" firstCol="1" bandRow="1">
                <a:tableStyleId>{69012ECD-51FC-41F1-AA8D-1B2483CD663E}</a:tableStyleId>
              </a:tblPr>
              <a:tblGrid>
                <a:gridCol w="5208317">
                  <a:extLst>
                    <a:ext uri="{9D8B030D-6E8A-4147-A177-3AD203B41FA5}">
                      <a16:colId xmlns:a16="http://schemas.microsoft.com/office/drawing/2014/main" val="2304207320"/>
                    </a:ext>
                  </a:extLst>
                </a:gridCol>
                <a:gridCol w="2564095">
                  <a:extLst>
                    <a:ext uri="{9D8B030D-6E8A-4147-A177-3AD203B41FA5}">
                      <a16:colId xmlns:a16="http://schemas.microsoft.com/office/drawing/2014/main" val="1533125088"/>
                    </a:ext>
                  </a:extLst>
                </a:gridCol>
                <a:gridCol w="2483966">
                  <a:extLst>
                    <a:ext uri="{9D8B030D-6E8A-4147-A177-3AD203B41FA5}">
                      <a16:colId xmlns:a16="http://schemas.microsoft.com/office/drawing/2014/main" val="1111883860"/>
                    </a:ext>
                  </a:extLst>
                </a:gridCol>
                <a:gridCol w="2723154">
                  <a:extLst>
                    <a:ext uri="{9D8B030D-6E8A-4147-A177-3AD203B41FA5}">
                      <a16:colId xmlns:a16="http://schemas.microsoft.com/office/drawing/2014/main" val="3596729528"/>
                    </a:ext>
                  </a:extLst>
                </a:gridCol>
              </a:tblGrid>
              <a:tr h="0">
                <a:tc>
                  <a:txBody>
                    <a:bodyPr/>
                    <a:lstStyle/>
                    <a:p>
                      <a:pPr algn="l">
                        <a:lnSpc>
                          <a:spcPct val="107000"/>
                        </a:lnSpc>
                        <a:spcAft>
                          <a:spcPts val="800"/>
                        </a:spcAft>
                      </a:pPr>
                      <a:r>
                        <a:rPr lang="en-GB" sz="3600" b="1" kern="100" dirty="0">
                          <a:effectLst/>
                          <a:latin typeface="Corbel" panose="020B0503020204020204" pitchFamily="34" charset="0"/>
                        </a:rPr>
                        <a:t>Model Experiments</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GB" sz="3600" b="1" kern="100" dirty="0">
                          <a:effectLst/>
                          <a:latin typeface="Corbel" panose="020B0503020204020204" pitchFamily="34" charset="0"/>
                        </a:rPr>
                        <a:t>Precision</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GB" sz="3600" b="1" kern="100" dirty="0">
                          <a:effectLst/>
                          <a:latin typeface="Corbel" panose="020B0503020204020204" pitchFamily="34" charset="0"/>
                        </a:rPr>
                        <a:t>Recall</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GB" sz="3600" b="1" kern="100" dirty="0">
                          <a:effectLst/>
                          <a:latin typeface="Corbel" panose="020B0503020204020204" pitchFamily="34" charset="0"/>
                        </a:rPr>
                        <a:t>AUC</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2733480752"/>
                  </a:ext>
                </a:extLst>
              </a:tr>
              <a:tr h="355941">
                <a:tc>
                  <a:txBody>
                    <a:bodyPr/>
                    <a:lstStyle/>
                    <a:p>
                      <a:pPr algn="l">
                        <a:lnSpc>
                          <a:spcPct val="107000"/>
                        </a:lnSpc>
                        <a:spcAft>
                          <a:spcPts val="800"/>
                        </a:spcAft>
                      </a:pPr>
                      <a:r>
                        <a:rPr lang="en-GB" sz="3600" kern="100" dirty="0">
                          <a:effectLst/>
                          <a:latin typeface="Corbel" panose="020B0503020204020204" pitchFamily="34" charset="0"/>
                        </a:rPr>
                        <a:t>Tuned RF Model</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3600" kern="100" dirty="0">
                          <a:effectLst/>
                          <a:latin typeface="Corbel" panose="020B0503020204020204" pitchFamily="34" charset="0"/>
                        </a:rPr>
                        <a:t>98%</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3600" kern="100" dirty="0">
                          <a:effectLst/>
                          <a:latin typeface="Corbel" panose="020B0503020204020204" pitchFamily="34" charset="0"/>
                        </a:rPr>
                        <a:t>93%</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3600" kern="100" dirty="0">
                          <a:effectLst/>
                          <a:latin typeface="Corbel" panose="020B0503020204020204" pitchFamily="34" charset="0"/>
                        </a:rPr>
                        <a:t>96%</a:t>
                      </a:r>
                      <a:endParaRPr lang="en-GB" sz="3600" kern="100" dirty="0">
                        <a:effectLst/>
                        <a:latin typeface="Corbel" panose="020B05030202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9217136"/>
                  </a:ext>
                </a:extLst>
              </a:tr>
            </a:tbl>
          </a:graphicData>
        </a:graphic>
      </p:graphicFrame>
      <p:sp>
        <p:nvSpPr>
          <p:cNvPr id="4" name="TextBox 3">
            <a:extLst>
              <a:ext uri="{FF2B5EF4-FFF2-40B4-BE49-F238E27FC236}">
                <a16:creationId xmlns:a16="http://schemas.microsoft.com/office/drawing/2014/main" id="{F200377C-579C-6181-BFAF-BBE2A0B14038}"/>
              </a:ext>
            </a:extLst>
          </p:cNvPr>
          <p:cNvSpPr txBox="1"/>
          <p:nvPr/>
        </p:nvSpPr>
        <p:spPr>
          <a:xfrm>
            <a:off x="303663" y="1608122"/>
            <a:ext cx="17449800" cy="2554545"/>
          </a:xfrm>
          <a:prstGeom prst="rect">
            <a:avLst/>
          </a:prstGeom>
          <a:noFill/>
        </p:spPr>
        <p:txBody>
          <a:bodyPr wrap="square">
            <a:spAutoFit/>
          </a:bodyPr>
          <a:lstStyle/>
          <a:p>
            <a:r>
              <a:rPr lang="en-GB" sz="3200" b="1" dirty="0">
                <a:latin typeface="Corbel" panose="020B0503020204020204" pitchFamily="34" charset="0"/>
              </a:rPr>
              <a:t>Best Initial Experiment </a:t>
            </a:r>
          </a:p>
          <a:p>
            <a:r>
              <a:rPr lang="en-GB" sz="3200" dirty="0" err="1">
                <a:latin typeface="Corbel" panose="020B0503020204020204" pitchFamily="34" charset="0"/>
              </a:rPr>
              <a:t>Undersampled</a:t>
            </a:r>
            <a:r>
              <a:rPr lang="en-GB" sz="3200" dirty="0">
                <a:latin typeface="Corbel" panose="020B0503020204020204" pitchFamily="34" charset="0"/>
              </a:rPr>
              <a:t> and normalized Random Forest was chosen as the best performing model it has a high mean </a:t>
            </a:r>
            <a:r>
              <a:rPr lang="en-GB" sz="3200" b="1" dirty="0">
                <a:latin typeface="Corbel" panose="020B0503020204020204" pitchFamily="34" charset="0"/>
              </a:rPr>
              <a:t>cross validation score of 97% </a:t>
            </a:r>
            <a:r>
              <a:rPr lang="en-GB" sz="3200" dirty="0">
                <a:latin typeface="Corbel" panose="020B0503020204020204" pitchFamily="34" charset="0"/>
              </a:rPr>
              <a:t>and low </a:t>
            </a:r>
            <a:r>
              <a:rPr lang="en-GB" sz="3200" b="1" dirty="0">
                <a:latin typeface="Corbel" panose="020B0503020204020204" pitchFamily="34" charset="0"/>
              </a:rPr>
              <a:t>standard deviation of 0.0022, </a:t>
            </a:r>
            <a:r>
              <a:rPr lang="en-GB" sz="3200" dirty="0">
                <a:latin typeface="Corbel" panose="020B0503020204020204" pitchFamily="34" charset="0"/>
              </a:rPr>
              <a:t>It has a high discriminating power (AUC) of 96% and also has a good balance between precision and recall with 98% and 93% respectively.</a:t>
            </a:r>
          </a:p>
        </p:txBody>
      </p:sp>
      <p:sp>
        <p:nvSpPr>
          <p:cNvPr id="5" name="TextBox 4">
            <a:extLst>
              <a:ext uri="{FF2B5EF4-FFF2-40B4-BE49-F238E27FC236}">
                <a16:creationId xmlns:a16="http://schemas.microsoft.com/office/drawing/2014/main" id="{CD8C034B-FDAA-1FBD-5133-85E1514C5F96}"/>
              </a:ext>
            </a:extLst>
          </p:cNvPr>
          <p:cNvSpPr txBox="1"/>
          <p:nvPr/>
        </p:nvSpPr>
        <p:spPr>
          <a:xfrm>
            <a:off x="304800" y="5535661"/>
            <a:ext cx="17448663" cy="1179810"/>
          </a:xfrm>
          <a:prstGeom prst="rect">
            <a:avLst/>
          </a:prstGeom>
          <a:noFill/>
        </p:spPr>
        <p:txBody>
          <a:bodyPr wrap="square">
            <a:spAutoFit/>
          </a:bodyPr>
          <a:lstStyle/>
          <a:p>
            <a:pPr algn="just">
              <a:spcAft>
                <a:spcPts val="800"/>
              </a:spcAft>
            </a:pPr>
            <a:r>
              <a:rPr lang="en-GB" sz="3200" b="1" kern="100" dirty="0">
                <a:effectLst/>
                <a:latin typeface="Corbel" panose="020B0503020204020204" pitchFamily="34" charset="0"/>
                <a:ea typeface="Calibri" panose="020F0502020204030204" pitchFamily="34" charset="0"/>
                <a:cs typeface="Times New Roman" panose="02020603050405020304" pitchFamily="18" charset="0"/>
              </a:rPr>
              <a:t>Model Optimization with </a:t>
            </a:r>
            <a:r>
              <a:rPr lang="en-GB" sz="3200" b="1" kern="100" dirty="0" err="1">
                <a:effectLst/>
                <a:latin typeface="Corbel" panose="020B0503020204020204" pitchFamily="34" charset="0"/>
                <a:ea typeface="Calibri" panose="020F0502020204030204" pitchFamily="34" charset="0"/>
                <a:cs typeface="Times New Roman" panose="02020603050405020304" pitchFamily="18" charset="0"/>
              </a:rPr>
              <a:t>RandomizedCV</a:t>
            </a:r>
            <a:endParaRPr lang="en-GB" sz="3200" kern="100" dirty="0">
              <a:effectLst/>
              <a:latin typeface="Corbel" panose="020B0503020204020204" pitchFamily="34" charset="0"/>
              <a:ea typeface="Calibri" panose="020F0502020204030204" pitchFamily="34" charset="0"/>
              <a:cs typeface="Times New Roman" panose="02020603050405020304" pitchFamily="18" charset="0"/>
            </a:endParaRPr>
          </a:p>
          <a:p>
            <a:r>
              <a:rPr lang="en-GB" sz="3200" dirty="0">
                <a:effectLst/>
                <a:latin typeface="Corbel" panose="020B0503020204020204" pitchFamily="34" charset="0"/>
                <a:ea typeface="Calibri" panose="020F0502020204030204" pitchFamily="34" charset="0"/>
              </a:rPr>
              <a:t>In other to improve the discriminatory power (AUC) of best performing </a:t>
            </a:r>
            <a:r>
              <a:rPr lang="en-GB" sz="3200" dirty="0">
                <a:latin typeface="Corbel" panose="020B0503020204020204" pitchFamily="34" charset="0"/>
                <a:ea typeface="Calibri" panose="020F0502020204030204" pitchFamily="34" charset="0"/>
              </a:rPr>
              <a:t>experiment</a:t>
            </a:r>
            <a:r>
              <a:rPr lang="en-GB" sz="3200" dirty="0">
                <a:effectLst/>
                <a:latin typeface="Corbel" panose="020B0503020204020204" pitchFamily="34" charset="0"/>
                <a:ea typeface="Calibri" panose="020F0502020204030204" pitchFamily="34" charset="0"/>
              </a:rPr>
              <a:t>. </a:t>
            </a:r>
            <a:endParaRPr lang="en-GB" sz="3200" dirty="0">
              <a:latin typeface="Corbel" panose="020B0503020204020204" pitchFamily="34" charset="0"/>
            </a:endParaRPr>
          </a:p>
        </p:txBody>
      </p:sp>
      <p:sp>
        <p:nvSpPr>
          <p:cNvPr id="6" name="TextBox 5">
            <a:extLst>
              <a:ext uri="{FF2B5EF4-FFF2-40B4-BE49-F238E27FC236}">
                <a16:creationId xmlns:a16="http://schemas.microsoft.com/office/drawing/2014/main" id="{5BDB1F9B-B2EC-E0E1-A0AC-FD4CEFC4D7B1}"/>
              </a:ext>
            </a:extLst>
          </p:cNvPr>
          <p:cNvSpPr txBox="1"/>
          <p:nvPr/>
        </p:nvSpPr>
        <p:spPr>
          <a:xfrm>
            <a:off x="307075" y="8419766"/>
            <a:ext cx="17449800" cy="1077218"/>
          </a:xfrm>
          <a:prstGeom prst="rect">
            <a:avLst/>
          </a:prstGeom>
          <a:noFill/>
        </p:spPr>
        <p:txBody>
          <a:bodyPr wrap="square">
            <a:spAutoFit/>
          </a:bodyPr>
          <a:lstStyle/>
          <a:p>
            <a:r>
              <a:rPr lang="en-GB" sz="3200" dirty="0">
                <a:effectLst/>
                <a:latin typeface="Corbel" panose="020B0503020204020204" pitchFamily="34" charset="0"/>
                <a:ea typeface="Calibri" panose="020F0502020204030204" pitchFamily="34" charset="0"/>
              </a:rPr>
              <a:t>This indicates that the initial experiment is optimal, as both models demonstrate comparable performance levels.</a:t>
            </a:r>
            <a:endParaRPr lang="en-GB" sz="3200" dirty="0">
              <a:latin typeface="Corbel" panose="020B0503020204020204" pitchFamily="34" charset="0"/>
            </a:endParaRPr>
          </a:p>
        </p:txBody>
      </p:sp>
      <p:sp>
        <p:nvSpPr>
          <p:cNvPr id="7" name="TextBox 6">
            <a:extLst>
              <a:ext uri="{FF2B5EF4-FFF2-40B4-BE49-F238E27FC236}">
                <a16:creationId xmlns:a16="http://schemas.microsoft.com/office/drawing/2014/main" id="{F277F010-0ADC-D616-5FF2-63BADAD96843}"/>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EXPERIMENT RESULTS</a:t>
            </a:r>
          </a:p>
        </p:txBody>
      </p:sp>
      <p:sp>
        <p:nvSpPr>
          <p:cNvPr id="8" name="Rectangle 7">
            <a:extLst>
              <a:ext uri="{FF2B5EF4-FFF2-40B4-BE49-F238E27FC236}">
                <a16:creationId xmlns:a16="http://schemas.microsoft.com/office/drawing/2014/main" id="{20209614-B0D1-1B5C-14BB-50C461849E68}"/>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black text with different symbols&#10;&#10;Description automatically generated">
            <a:extLst>
              <a:ext uri="{FF2B5EF4-FFF2-40B4-BE49-F238E27FC236}">
                <a16:creationId xmlns:a16="http://schemas.microsoft.com/office/drawing/2014/main" id="{900FD86C-24AB-6312-994A-D0395B45C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83857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6BCB7-8C97-A254-17F0-90E51C0E2207}"/>
              </a:ext>
            </a:extLst>
          </p:cNvPr>
          <p:cNvSpPr txBox="1"/>
          <p:nvPr/>
        </p:nvSpPr>
        <p:spPr>
          <a:xfrm>
            <a:off x="1142999" y="6667500"/>
            <a:ext cx="16002000" cy="2862322"/>
          </a:xfrm>
          <a:prstGeom prst="rect">
            <a:avLst/>
          </a:prstGeom>
          <a:noFill/>
        </p:spPr>
        <p:txBody>
          <a:bodyPr wrap="square">
            <a:spAutoFit/>
          </a:bodyPr>
          <a:lstStyle/>
          <a:p>
            <a:pPr algn="ctr"/>
            <a:r>
              <a:rPr lang="en-GB" sz="3600" dirty="0">
                <a:latin typeface="Corbel" panose="020B0503020204020204" pitchFamily="34" charset="0"/>
                <a:ea typeface="Calibri" panose="020F0502020204030204" pitchFamily="34" charset="0"/>
              </a:rPr>
              <a:t>A </a:t>
            </a:r>
            <a:r>
              <a:rPr lang="en-GB" sz="3600" dirty="0">
                <a:effectLst/>
                <a:latin typeface="Corbel" panose="020B0503020204020204" pitchFamily="34" charset="0"/>
                <a:ea typeface="Calibri" panose="020F0502020204030204" pitchFamily="34" charset="0"/>
              </a:rPr>
              <a:t>detailed examination of the confusion matrices reveals nuanced distinctions. The tuned model minimises false negatives, while the initial experiment demonstrates proficiency in minimising false positives. The inclination towards the tuned model is rooted in its superior capability to accurately identify instances of loan defaults, thereby reducing potential losses for the company.</a:t>
            </a:r>
            <a:endParaRPr lang="en-GB" sz="3600" dirty="0">
              <a:latin typeface="Corbel" panose="020B0503020204020204" pitchFamily="34" charset="0"/>
            </a:endParaRPr>
          </a:p>
        </p:txBody>
      </p:sp>
      <p:grpSp>
        <p:nvGrpSpPr>
          <p:cNvPr id="3" name="Group 2">
            <a:extLst>
              <a:ext uri="{FF2B5EF4-FFF2-40B4-BE49-F238E27FC236}">
                <a16:creationId xmlns:a16="http://schemas.microsoft.com/office/drawing/2014/main" id="{51D0D7B5-C189-984A-02C9-FADEF836927F}"/>
              </a:ext>
            </a:extLst>
          </p:cNvPr>
          <p:cNvGrpSpPr/>
          <p:nvPr/>
        </p:nvGrpSpPr>
        <p:grpSpPr>
          <a:xfrm>
            <a:off x="2800350" y="1365231"/>
            <a:ext cx="12687299" cy="5084053"/>
            <a:chOff x="2057400" y="1255945"/>
            <a:chExt cx="14173200" cy="5400825"/>
          </a:xfrm>
        </p:grpSpPr>
        <p:pic>
          <p:nvPicPr>
            <p:cNvPr id="4" name="Picture 3" descr="A comparison of a graph&#10;&#10;Description automatically generated with medium confidence">
              <a:extLst>
                <a:ext uri="{FF2B5EF4-FFF2-40B4-BE49-F238E27FC236}">
                  <a16:creationId xmlns:a16="http://schemas.microsoft.com/office/drawing/2014/main" id="{1ADAF684-DE2E-19DE-811C-6D184DA2C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255945"/>
              <a:ext cx="14173200" cy="5400825"/>
            </a:xfrm>
            <a:prstGeom prst="rect">
              <a:avLst/>
            </a:prstGeom>
          </p:spPr>
        </p:pic>
        <p:sp>
          <p:nvSpPr>
            <p:cNvPr id="5" name="Oval 4">
              <a:extLst>
                <a:ext uri="{FF2B5EF4-FFF2-40B4-BE49-F238E27FC236}">
                  <a16:creationId xmlns:a16="http://schemas.microsoft.com/office/drawing/2014/main" id="{5A3310A7-980A-ED72-C858-BC84814FD546}"/>
                </a:ext>
              </a:extLst>
            </p:cNvPr>
            <p:cNvSpPr/>
            <p:nvPr/>
          </p:nvSpPr>
          <p:spPr>
            <a:xfrm>
              <a:off x="11582400" y="4610100"/>
              <a:ext cx="685800" cy="762001"/>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669A10C2-1C62-DB47-21D0-A2126F6B02F0}"/>
                </a:ext>
              </a:extLst>
            </p:cNvPr>
            <p:cNvSpPr/>
            <p:nvPr/>
          </p:nvSpPr>
          <p:spPr>
            <a:xfrm>
              <a:off x="4648200" y="4610099"/>
              <a:ext cx="685800" cy="76200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a:extLst>
              <a:ext uri="{FF2B5EF4-FFF2-40B4-BE49-F238E27FC236}">
                <a16:creationId xmlns:a16="http://schemas.microsoft.com/office/drawing/2014/main" id="{6A202FE6-005E-87B7-0D9A-DDBD0B4790F3}"/>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EXPERIMENT RESULTS</a:t>
            </a:r>
          </a:p>
        </p:txBody>
      </p:sp>
      <p:sp>
        <p:nvSpPr>
          <p:cNvPr id="8" name="Rectangle 7">
            <a:extLst>
              <a:ext uri="{FF2B5EF4-FFF2-40B4-BE49-F238E27FC236}">
                <a16:creationId xmlns:a16="http://schemas.microsoft.com/office/drawing/2014/main" id="{FC0B16FA-6556-B7F0-A4BD-FA6228EAF37E}"/>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black text with different symbols&#10;&#10;Description automatically generated">
            <a:extLst>
              <a:ext uri="{FF2B5EF4-FFF2-40B4-BE49-F238E27FC236}">
                <a16:creationId xmlns:a16="http://schemas.microsoft.com/office/drawing/2014/main" id="{DEFE337C-A410-C1D8-A520-62F054483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329033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52D9D-4062-9903-EACF-A1ACAA9D2F1E}"/>
              </a:ext>
            </a:extLst>
          </p:cNvPr>
          <p:cNvSpPr txBox="1"/>
          <p:nvPr/>
        </p:nvSpPr>
        <p:spPr>
          <a:xfrm>
            <a:off x="228179" y="4173372"/>
            <a:ext cx="8845455" cy="5262979"/>
          </a:xfrm>
          <a:prstGeom prst="rect">
            <a:avLst/>
          </a:prstGeom>
          <a:noFill/>
        </p:spPr>
        <p:txBody>
          <a:bodyPr wrap="square">
            <a:spAutoFit/>
          </a:bodyPr>
          <a:lstStyle/>
          <a:p>
            <a:r>
              <a:rPr lang="en-GB" sz="4800" dirty="0">
                <a:effectLst/>
                <a:latin typeface="Corbel" panose="020B0503020204020204" pitchFamily="34" charset="0"/>
                <a:ea typeface="Calibri" panose="020F0502020204030204" pitchFamily="34" charset="0"/>
              </a:rPr>
              <a:t>SHAP helps us understand and attribute the contributions of different factors using a game theoretic approach to the model's predictions, making it easier for us to trust</a:t>
            </a:r>
            <a:r>
              <a:rPr lang="en-GB" sz="4800" dirty="0">
                <a:latin typeface="Corbel" panose="020B0503020204020204" pitchFamily="34" charset="0"/>
                <a:ea typeface="Calibri" panose="020F0502020204030204" pitchFamily="34" charset="0"/>
              </a:rPr>
              <a:t> and </a:t>
            </a:r>
            <a:r>
              <a:rPr lang="en-GB" sz="4800" dirty="0">
                <a:effectLst/>
                <a:latin typeface="Corbel" panose="020B0503020204020204" pitchFamily="34" charset="0"/>
                <a:ea typeface="Calibri" panose="020F0502020204030204" pitchFamily="34" charset="0"/>
              </a:rPr>
              <a:t>interpret the prediction.</a:t>
            </a:r>
            <a:endParaRPr lang="en-GB" sz="4800" dirty="0">
              <a:latin typeface="Corbel" panose="020B0503020204020204" pitchFamily="34" charset="0"/>
            </a:endParaRPr>
          </a:p>
        </p:txBody>
      </p:sp>
      <p:sp>
        <p:nvSpPr>
          <p:cNvPr id="3" name="TextBox 2">
            <a:extLst>
              <a:ext uri="{FF2B5EF4-FFF2-40B4-BE49-F238E27FC236}">
                <a16:creationId xmlns:a16="http://schemas.microsoft.com/office/drawing/2014/main" id="{747FCEA5-492A-60FB-3D50-8422C19D52DB}"/>
              </a:ext>
            </a:extLst>
          </p:cNvPr>
          <p:cNvSpPr txBox="1"/>
          <p:nvPr/>
        </p:nvSpPr>
        <p:spPr>
          <a:xfrm>
            <a:off x="2017226" y="2675009"/>
            <a:ext cx="6440973" cy="1200329"/>
          </a:xfrm>
          <a:prstGeom prst="rect">
            <a:avLst/>
          </a:prstGeom>
          <a:solidFill>
            <a:schemeClr val="accent5">
              <a:lumMod val="75000"/>
            </a:schemeClr>
          </a:solidFill>
          <a:ln w="38100">
            <a:solidFill>
              <a:schemeClr val="bg1"/>
            </a:solidFill>
          </a:ln>
        </p:spPr>
        <p:style>
          <a:lnRef idx="0">
            <a:scrgbClr r="0" g="0" b="0"/>
          </a:lnRef>
          <a:fillRef idx="1001">
            <a:schemeClr val="dk2"/>
          </a:fillRef>
          <a:effectRef idx="0">
            <a:scrgbClr r="0" g="0" b="0"/>
          </a:effectRef>
          <a:fontRef idx="major"/>
        </p:style>
        <p:txBody>
          <a:bodyPr wrap="square">
            <a:spAutoFit/>
          </a:bodyPr>
          <a:lstStyle/>
          <a:p>
            <a:pPr algn="ctr"/>
            <a:r>
              <a:rPr lang="en-GB" sz="3600" b="1" dirty="0">
                <a:solidFill>
                  <a:schemeClr val="bg2"/>
                </a:solidFill>
                <a:effectLst/>
                <a:latin typeface="Corbel" panose="020B0503020204020204" pitchFamily="34" charset="0"/>
                <a:ea typeface="Calibri" panose="020F0502020204030204" pitchFamily="34" charset="0"/>
              </a:rPr>
              <a:t>Shapley Additive Explanations </a:t>
            </a:r>
          </a:p>
          <a:p>
            <a:pPr algn="ctr"/>
            <a:r>
              <a:rPr lang="en-GB" sz="3600" b="1" dirty="0">
                <a:solidFill>
                  <a:schemeClr val="bg2"/>
                </a:solidFill>
                <a:effectLst/>
                <a:latin typeface="Corbel" panose="020B0503020204020204" pitchFamily="34" charset="0"/>
                <a:ea typeface="Calibri" panose="020F0502020204030204" pitchFamily="34" charset="0"/>
              </a:rPr>
              <a:t>(SHAP)</a:t>
            </a:r>
            <a:endParaRPr lang="en-GB" sz="3600" b="1" dirty="0">
              <a:solidFill>
                <a:schemeClr val="bg2"/>
              </a:solidFill>
              <a:latin typeface="Corbel" panose="020B0503020204020204" pitchFamily="34" charset="0"/>
            </a:endParaRPr>
          </a:p>
        </p:txBody>
      </p:sp>
      <p:pic>
        <p:nvPicPr>
          <p:cNvPr id="4" name="Picture 3" descr="A logo with a black background&#10;&#10;Description automatically generated">
            <a:extLst>
              <a:ext uri="{FF2B5EF4-FFF2-40B4-BE49-F238E27FC236}">
                <a16:creationId xmlns:a16="http://schemas.microsoft.com/office/drawing/2014/main" id="{564923C8-D159-51E2-F303-0F0880BA5F62}"/>
              </a:ext>
            </a:extLst>
          </p:cNvPr>
          <p:cNvPicPr>
            <a:picLocks noChangeAspect="1"/>
          </p:cNvPicPr>
          <p:nvPr/>
        </p:nvPicPr>
        <p:blipFill rotWithShape="1">
          <a:blip r:embed="rId3">
            <a:extLst>
              <a:ext uri="{28A0092B-C50C-407E-A947-70E740481C1C}">
                <a14:useLocalDpi xmlns:a14="http://schemas.microsoft.com/office/drawing/2010/main" val="0"/>
              </a:ext>
            </a:extLst>
          </a:blip>
          <a:srcRect l="31511" r="33938" b="35160"/>
          <a:stretch/>
        </p:blipFill>
        <p:spPr>
          <a:xfrm>
            <a:off x="228179" y="2169872"/>
            <a:ext cx="1981200" cy="2087492"/>
          </a:xfrm>
          <a:prstGeom prst="rect">
            <a:avLst/>
          </a:prstGeom>
        </p:spPr>
      </p:pic>
      <p:pic>
        <p:nvPicPr>
          <p:cNvPr id="5" name="Picture 4" descr="A green hexagon with a lime inside&#10;&#10;Description automatically generated">
            <a:extLst>
              <a:ext uri="{FF2B5EF4-FFF2-40B4-BE49-F238E27FC236}">
                <a16:creationId xmlns:a16="http://schemas.microsoft.com/office/drawing/2014/main" id="{E5DDD4A2-5A5B-C341-765B-FE8A45DC5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2095500"/>
            <a:ext cx="1981201" cy="1981201"/>
          </a:xfrm>
          <a:prstGeom prst="rect">
            <a:avLst/>
          </a:prstGeom>
        </p:spPr>
      </p:pic>
      <p:sp>
        <p:nvSpPr>
          <p:cNvPr id="6" name="TextBox 5">
            <a:extLst>
              <a:ext uri="{FF2B5EF4-FFF2-40B4-BE49-F238E27FC236}">
                <a16:creationId xmlns:a16="http://schemas.microsoft.com/office/drawing/2014/main" id="{34A5449B-3DAE-B2F8-B036-C5B0572E496F}"/>
              </a:ext>
            </a:extLst>
          </p:cNvPr>
          <p:cNvSpPr txBox="1"/>
          <p:nvPr/>
        </p:nvSpPr>
        <p:spPr>
          <a:xfrm>
            <a:off x="10972800" y="2587957"/>
            <a:ext cx="6178826" cy="1200329"/>
          </a:xfrm>
          <a:prstGeom prst="rect">
            <a:avLst/>
          </a:prstGeom>
          <a:solidFill>
            <a:schemeClr val="accent5">
              <a:lumMod val="75000"/>
            </a:schemeClr>
          </a:solidFill>
          <a:ln w="38100">
            <a:solidFill>
              <a:schemeClr val="bg1"/>
            </a:solidFill>
          </a:ln>
        </p:spPr>
        <p:style>
          <a:lnRef idx="0">
            <a:scrgbClr r="0" g="0" b="0"/>
          </a:lnRef>
          <a:fillRef idx="1001">
            <a:schemeClr val="dk2"/>
          </a:fillRef>
          <a:effectRef idx="0">
            <a:scrgbClr r="0" g="0" b="0"/>
          </a:effectRef>
          <a:fontRef idx="major"/>
        </p:style>
        <p:txBody>
          <a:bodyPr wrap="square">
            <a:spAutoFit/>
          </a:bodyPr>
          <a:lstStyle/>
          <a:p>
            <a:pPr algn="ctr"/>
            <a:r>
              <a:rPr lang="en-GB" sz="3600" b="1" dirty="0">
                <a:solidFill>
                  <a:schemeClr val="bg2"/>
                </a:solidFill>
                <a:effectLst/>
                <a:latin typeface="Corbel" panose="020B0503020204020204" pitchFamily="34" charset="0"/>
                <a:ea typeface="Calibri" panose="020F0502020204030204" pitchFamily="34" charset="0"/>
              </a:rPr>
              <a:t>Local Interpretable Model-Agnostic Explanation (LIME)</a:t>
            </a:r>
            <a:endParaRPr lang="en-GB" sz="3600" b="1" dirty="0">
              <a:solidFill>
                <a:schemeClr val="bg2"/>
              </a:solidFill>
              <a:latin typeface="Corbel" panose="020B0503020204020204" pitchFamily="34" charset="0"/>
            </a:endParaRPr>
          </a:p>
        </p:txBody>
      </p:sp>
      <p:sp>
        <p:nvSpPr>
          <p:cNvPr id="7" name="TextBox 6">
            <a:extLst>
              <a:ext uri="{FF2B5EF4-FFF2-40B4-BE49-F238E27FC236}">
                <a16:creationId xmlns:a16="http://schemas.microsoft.com/office/drawing/2014/main" id="{AE90F0E6-9A85-0836-532A-B7C2BD00C789}"/>
              </a:ext>
            </a:extLst>
          </p:cNvPr>
          <p:cNvSpPr txBox="1"/>
          <p:nvPr/>
        </p:nvSpPr>
        <p:spPr>
          <a:xfrm>
            <a:off x="9214368" y="4152900"/>
            <a:ext cx="8768831" cy="6001643"/>
          </a:xfrm>
          <a:prstGeom prst="rect">
            <a:avLst/>
          </a:prstGeom>
          <a:noFill/>
        </p:spPr>
        <p:txBody>
          <a:bodyPr wrap="square">
            <a:spAutoFit/>
          </a:bodyPr>
          <a:lstStyle/>
          <a:p>
            <a:r>
              <a:rPr lang="en-GB" sz="4800" dirty="0">
                <a:effectLst/>
                <a:latin typeface="Corbel" panose="020B0503020204020204" pitchFamily="34" charset="0"/>
                <a:ea typeface="Calibri" panose="020F0502020204030204" pitchFamily="34" charset="0"/>
              </a:rPr>
              <a:t>LIME helps us understand the inner workings of complex models by simplifying them for specific cases. It works by approximating the decision boundary of a model at a specific data point through a linear approximation.</a:t>
            </a:r>
            <a:endParaRPr lang="en-GB" sz="4800" dirty="0">
              <a:latin typeface="Corbel" panose="020B0503020204020204" pitchFamily="34" charset="0"/>
            </a:endParaRPr>
          </a:p>
        </p:txBody>
      </p:sp>
      <p:sp>
        <p:nvSpPr>
          <p:cNvPr id="9" name="TextBox 6">
            <a:extLst>
              <a:ext uri="{FF2B5EF4-FFF2-40B4-BE49-F238E27FC236}">
                <a16:creationId xmlns:a16="http://schemas.microsoft.com/office/drawing/2014/main" id="{031A922E-7B71-F33F-A07C-63B1CCF87E81}"/>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MODEL AGNOSTIC EXPLANATIONS </a:t>
            </a:r>
          </a:p>
        </p:txBody>
      </p:sp>
      <p:sp>
        <p:nvSpPr>
          <p:cNvPr id="10" name="Rectangle 9">
            <a:extLst>
              <a:ext uri="{FF2B5EF4-FFF2-40B4-BE49-F238E27FC236}">
                <a16:creationId xmlns:a16="http://schemas.microsoft.com/office/drawing/2014/main" id="{31D4A61B-4816-D67B-4AC2-53560917033F}"/>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ack text with different symbols&#10;&#10;Description automatically generated">
            <a:extLst>
              <a:ext uri="{FF2B5EF4-FFF2-40B4-BE49-F238E27FC236}">
                <a16:creationId xmlns:a16="http://schemas.microsoft.com/office/drawing/2014/main" id="{7D4360D1-AE76-6D12-6461-F1EE763CC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272026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red and blue bars&#10;&#10;Description automatically generated">
            <a:extLst>
              <a:ext uri="{FF2B5EF4-FFF2-40B4-BE49-F238E27FC236}">
                <a16:creationId xmlns:a16="http://schemas.microsoft.com/office/drawing/2014/main" id="{52078B8A-81C3-A9C9-51C2-85E87E5A3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979" y="1851241"/>
            <a:ext cx="9539918" cy="6584517"/>
          </a:xfrm>
          <a:prstGeom prst="rect">
            <a:avLst/>
          </a:prstGeom>
        </p:spPr>
      </p:pic>
      <p:sp>
        <p:nvSpPr>
          <p:cNvPr id="3" name="TextBox 2">
            <a:extLst>
              <a:ext uri="{FF2B5EF4-FFF2-40B4-BE49-F238E27FC236}">
                <a16:creationId xmlns:a16="http://schemas.microsoft.com/office/drawing/2014/main" id="{9C3B102E-67F1-3C5F-5FCC-403E7B4E9C41}"/>
              </a:ext>
            </a:extLst>
          </p:cNvPr>
          <p:cNvSpPr txBox="1"/>
          <p:nvPr/>
        </p:nvSpPr>
        <p:spPr>
          <a:xfrm>
            <a:off x="8386979" y="8765300"/>
            <a:ext cx="9153938" cy="1077218"/>
          </a:xfrm>
          <a:prstGeom prst="rect">
            <a:avLst/>
          </a:prstGeom>
          <a:noFill/>
        </p:spPr>
        <p:txBody>
          <a:bodyPr wrap="square">
            <a:spAutoFit/>
          </a:bodyPr>
          <a:lstStyle/>
          <a:p>
            <a:pPr algn="ctr"/>
            <a:r>
              <a:rPr lang="en-GB" sz="3200" b="1" dirty="0">
                <a:latin typeface="Corbel" panose="020B0503020204020204" pitchFamily="34" charset="0"/>
              </a:rPr>
              <a:t>Top 10 features influencing the decisions of the tuned model</a:t>
            </a:r>
          </a:p>
        </p:txBody>
      </p:sp>
      <p:graphicFrame>
        <p:nvGraphicFramePr>
          <p:cNvPr id="4" name="TextBox 3">
            <a:extLst>
              <a:ext uri="{FF2B5EF4-FFF2-40B4-BE49-F238E27FC236}">
                <a16:creationId xmlns:a16="http://schemas.microsoft.com/office/drawing/2014/main" id="{CFA793A8-C855-C4D5-18C1-DA5DC0B68F67}"/>
              </a:ext>
            </a:extLst>
          </p:cNvPr>
          <p:cNvGraphicFramePr/>
          <p:nvPr>
            <p:extLst>
              <p:ext uri="{D42A27DB-BD31-4B8C-83A1-F6EECF244321}">
                <p14:modId xmlns:p14="http://schemas.microsoft.com/office/powerpoint/2010/main" val="1932412902"/>
              </p:ext>
            </p:extLst>
          </p:nvPr>
        </p:nvGraphicFramePr>
        <p:xfrm>
          <a:off x="526736" y="1873682"/>
          <a:ext cx="7474264" cy="61863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6">
            <a:extLst>
              <a:ext uri="{FF2B5EF4-FFF2-40B4-BE49-F238E27FC236}">
                <a16:creationId xmlns:a16="http://schemas.microsoft.com/office/drawing/2014/main" id="{BCED108E-6132-8BAA-9C40-9E9FBB9A5F3D}"/>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GLOBAL EXPLANATIONS WITH SHAP</a:t>
            </a:r>
          </a:p>
        </p:txBody>
      </p:sp>
      <p:sp>
        <p:nvSpPr>
          <p:cNvPr id="6" name="Rectangle 5">
            <a:extLst>
              <a:ext uri="{FF2B5EF4-FFF2-40B4-BE49-F238E27FC236}">
                <a16:creationId xmlns:a16="http://schemas.microsoft.com/office/drawing/2014/main" id="{91AEE082-833B-AA0A-7EEB-B92865F40B03}"/>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black text with different symbols&#10;&#10;Description automatically generated">
            <a:extLst>
              <a:ext uri="{FF2B5EF4-FFF2-40B4-BE49-F238E27FC236}">
                <a16:creationId xmlns:a16="http://schemas.microsoft.com/office/drawing/2014/main" id="{EA939E70-A22C-24D0-E54C-52294116B6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283398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61FBD2-6B15-EFB0-A964-848783150F34}"/>
              </a:ext>
            </a:extLst>
          </p:cNvPr>
          <p:cNvPicPr>
            <a:picLocks noChangeAspect="1"/>
          </p:cNvPicPr>
          <p:nvPr/>
        </p:nvPicPr>
        <p:blipFill rotWithShape="1">
          <a:blip r:embed="rId3">
            <a:extLst>
              <a:ext uri="{28A0092B-C50C-407E-A947-70E740481C1C}">
                <a14:useLocalDpi xmlns:a14="http://schemas.microsoft.com/office/drawing/2010/main" val="0"/>
              </a:ext>
            </a:extLst>
          </a:blip>
          <a:srcRect r="11571"/>
          <a:stretch/>
        </p:blipFill>
        <p:spPr bwMode="auto">
          <a:xfrm>
            <a:off x="3047075" y="1181100"/>
            <a:ext cx="12193850" cy="4725412"/>
          </a:xfrm>
          <a:prstGeom prst="rect">
            <a:avLst/>
          </a:prstGeom>
          <a:ln>
            <a:noFill/>
          </a:ln>
          <a:extLst>
            <a:ext uri="{53640926-AAD7-44D8-BBD7-CCE9431645EC}">
              <a14:shadowObscured xmlns:a14="http://schemas.microsoft.com/office/drawing/2010/main"/>
            </a:ext>
          </a:extLst>
        </p:spPr>
      </p:pic>
      <p:graphicFrame>
        <p:nvGraphicFramePr>
          <p:cNvPr id="3" name="TextBox 3">
            <a:extLst>
              <a:ext uri="{FF2B5EF4-FFF2-40B4-BE49-F238E27FC236}">
                <a16:creationId xmlns:a16="http://schemas.microsoft.com/office/drawing/2014/main" id="{8D6DCE7D-65DB-6119-4329-DDB1813724F9}"/>
              </a:ext>
            </a:extLst>
          </p:cNvPr>
          <p:cNvGraphicFramePr/>
          <p:nvPr>
            <p:extLst>
              <p:ext uri="{D42A27DB-BD31-4B8C-83A1-F6EECF244321}">
                <p14:modId xmlns:p14="http://schemas.microsoft.com/office/powerpoint/2010/main" val="2070212357"/>
              </p:ext>
            </p:extLst>
          </p:nvPr>
        </p:nvGraphicFramePr>
        <p:xfrm>
          <a:off x="609600" y="5943601"/>
          <a:ext cx="17068800" cy="29336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6">
            <a:extLst>
              <a:ext uri="{FF2B5EF4-FFF2-40B4-BE49-F238E27FC236}">
                <a16:creationId xmlns:a16="http://schemas.microsoft.com/office/drawing/2014/main" id="{C9C8BB84-6C30-5260-67ED-A772BD69E89F}"/>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LOCAL EXPLANATIONS WITH LIME</a:t>
            </a:r>
          </a:p>
        </p:txBody>
      </p:sp>
      <p:sp>
        <p:nvSpPr>
          <p:cNvPr id="5" name="Rectangle 4">
            <a:extLst>
              <a:ext uri="{FF2B5EF4-FFF2-40B4-BE49-F238E27FC236}">
                <a16:creationId xmlns:a16="http://schemas.microsoft.com/office/drawing/2014/main" id="{80AB65B3-CE30-4A34-A6E6-B698A9C3450D}"/>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black text with different symbols&#10;&#10;Description automatically generated">
            <a:extLst>
              <a:ext uri="{FF2B5EF4-FFF2-40B4-BE49-F238E27FC236}">
                <a16:creationId xmlns:a16="http://schemas.microsoft.com/office/drawing/2014/main" id="{7304EDA9-4689-2339-692E-759BA84779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141123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9035CA1-61A2-83D4-EEAD-F1ED5BBEAC61}"/>
              </a:ext>
            </a:extLst>
          </p:cNvPr>
          <p:cNvPicPr>
            <a:picLocks noChangeAspect="1"/>
          </p:cNvPicPr>
          <p:nvPr/>
        </p:nvPicPr>
        <p:blipFill rotWithShape="1">
          <a:blip r:embed="rId3">
            <a:extLst>
              <a:ext uri="{28A0092B-C50C-407E-A947-70E740481C1C}">
                <a14:useLocalDpi xmlns:a14="http://schemas.microsoft.com/office/drawing/2010/main" val="0"/>
              </a:ext>
            </a:extLst>
          </a:blip>
          <a:srcRect r="7735"/>
          <a:stretch/>
        </p:blipFill>
        <p:spPr bwMode="auto">
          <a:xfrm>
            <a:off x="3055382" y="1219473"/>
            <a:ext cx="12177235" cy="4609827"/>
          </a:xfrm>
          <a:prstGeom prst="rect">
            <a:avLst/>
          </a:prstGeom>
          <a:ln>
            <a:noFill/>
          </a:ln>
          <a:extLst>
            <a:ext uri="{53640926-AAD7-44D8-BBD7-CCE9431645EC}">
              <a14:shadowObscured xmlns:a14="http://schemas.microsoft.com/office/drawing/2010/main"/>
            </a:ext>
          </a:extLst>
        </p:spPr>
      </p:pic>
      <p:graphicFrame>
        <p:nvGraphicFramePr>
          <p:cNvPr id="3" name="TextBox 3">
            <a:extLst>
              <a:ext uri="{FF2B5EF4-FFF2-40B4-BE49-F238E27FC236}">
                <a16:creationId xmlns:a16="http://schemas.microsoft.com/office/drawing/2014/main" id="{34998D32-1735-3ABC-7794-4738542E6A12}"/>
              </a:ext>
            </a:extLst>
          </p:cNvPr>
          <p:cNvGraphicFramePr/>
          <p:nvPr>
            <p:extLst>
              <p:ext uri="{D42A27DB-BD31-4B8C-83A1-F6EECF244321}">
                <p14:modId xmlns:p14="http://schemas.microsoft.com/office/powerpoint/2010/main" val="2069783563"/>
              </p:ext>
            </p:extLst>
          </p:nvPr>
        </p:nvGraphicFramePr>
        <p:xfrm>
          <a:off x="800099" y="5836537"/>
          <a:ext cx="16687800" cy="1020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6">
            <a:extLst>
              <a:ext uri="{FF2B5EF4-FFF2-40B4-BE49-F238E27FC236}">
                <a16:creationId xmlns:a16="http://schemas.microsoft.com/office/drawing/2014/main" id="{475813F0-052D-BE7D-5C4D-113919402B6D}"/>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LOCAL EXPLANATIONS WITH LIME</a:t>
            </a:r>
          </a:p>
        </p:txBody>
      </p:sp>
      <p:sp>
        <p:nvSpPr>
          <p:cNvPr id="5" name="Rectangle 4">
            <a:extLst>
              <a:ext uri="{FF2B5EF4-FFF2-40B4-BE49-F238E27FC236}">
                <a16:creationId xmlns:a16="http://schemas.microsoft.com/office/drawing/2014/main" id="{539E5668-A432-2206-114D-11D2D4706086}"/>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black text with different symbols&#10;&#10;Description automatically generated">
            <a:extLst>
              <a:ext uri="{FF2B5EF4-FFF2-40B4-BE49-F238E27FC236}">
                <a16:creationId xmlns:a16="http://schemas.microsoft.com/office/drawing/2014/main" id="{8A5083F7-C029-2A34-B926-C44B5C34DB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226020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0A4D46ED-BF80-5302-0F36-6D9C5C50DA6B}"/>
              </a:ext>
            </a:extLst>
          </p:cNvPr>
          <p:cNvSpPr txBox="1"/>
          <p:nvPr/>
        </p:nvSpPr>
        <p:spPr>
          <a:xfrm>
            <a:off x="653089" y="1125507"/>
            <a:ext cx="15115762" cy="769441"/>
          </a:xfrm>
          <a:prstGeom prst="rect">
            <a:avLst/>
          </a:prstGeom>
        </p:spPr>
        <p:txBody>
          <a:bodyPr wrap="square" lIns="0" tIns="0" rIns="0" bIns="0" rtlCol="0" anchor="t">
            <a:spAutoFit/>
          </a:bodyPr>
          <a:lstStyle/>
          <a:p>
            <a:r>
              <a:rPr lang="en-US" sz="5000" dirty="0">
                <a:latin typeface="Montserrat Classic" panose="020B0604020202020204" charset="0"/>
              </a:rPr>
              <a:t>Project Research Questions and Answers</a:t>
            </a:r>
          </a:p>
        </p:txBody>
      </p:sp>
      <p:sp>
        <p:nvSpPr>
          <p:cNvPr id="3" name="TextBox 2">
            <a:extLst>
              <a:ext uri="{FF2B5EF4-FFF2-40B4-BE49-F238E27FC236}">
                <a16:creationId xmlns:a16="http://schemas.microsoft.com/office/drawing/2014/main" id="{B77776F8-2A67-36C1-EBB3-9E66AF7A3D11}"/>
              </a:ext>
            </a:extLst>
          </p:cNvPr>
          <p:cNvSpPr txBox="1"/>
          <p:nvPr/>
        </p:nvSpPr>
        <p:spPr>
          <a:xfrm>
            <a:off x="471119" y="3162300"/>
            <a:ext cx="17297400" cy="1569660"/>
          </a:xfrm>
          <a:prstGeom prst="rect">
            <a:avLst/>
          </a:prstGeom>
          <a:noFill/>
        </p:spPr>
        <p:txBody>
          <a:bodyPr wrap="square">
            <a:spAutoFit/>
          </a:bodyPr>
          <a:lstStyle/>
          <a:p>
            <a:pPr algn="just">
              <a:spcAft>
                <a:spcPts val="800"/>
              </a:spcAft>
            </a:pPr>
            <a:r>
              <a:rPr lang="en-GB" sz="3200" dirty="0">
                <a:effectLst/>
                <a:latin typeface="Calibri (Body)"/>
                <a:ea typeface="Calibri" panose="020F0502020204030204" pitchFamily="34" charset="0"/>
              </a:rPr>
              <a:t>Yes, </a:t>
            </a:r>
            <a:r>
              <a:rPr lang="en-GB" sz="3200" dirty="0">
                <a:latin typeface="Calibri (Body)"/>
                <a:ea typeface="Calibri" panose="020F0502020204030204" pitchFamily="34" charset="0"/>
              </a:rPr>
              <a:t>The agreement between SHAP and LIME on the importance of specific features reinforces the impact of those features on the model's output for the given instance. This reinforcement can be valuable for stakeholders seeking a clear understanding of the factors driving individual predictions.</a:t>
            </a:r>
            <a:endParaRPr lang="en-GB" sz="3200" dirty="0">
              <a:latin typeface="Calibri (Body)"/>
            </a:endParaRPr>
          </a:p>
        </p:txBody>
      </p:sp>
      <p:sp>
        <p:nvSpPr>
          <p:cNvPr id="4" name="TextBox 3">
            <a:extLst>
              <a:ext uri="{FF2B5EF4-FFF2-40B4-BE49-F238E27FC236}">
                <a16:creationId xmlns:a16="http://schemas.microsoft.com/office/drawing/2014/main" id="{C9DCE1BF-89C2-8172-EEC7-0D46D72369FD}"/>
              </a:ext>
            </a:extLst>
          </p:cNvPr>
          <p:cNvSpPr txBox="1"/>
          <p:nvPr/>
        </p:nvSpPr>
        <p:spPr>
          <a:xfrm>
            <a:off x="460835" y="5555040"/>
            <a:ext cx="17297400" cy="1569660"/>
          </a:xfrm>
          <a:prstGeom prst="rect">
            <a:avLst/>
          </a:prstGeom>
          <a:noFill/>
        </p:spPr>
        <p:txBody>
          <a:bodyPr wrap="square">
            <a:spAutoFit/>
          </a:bodyPr>
          <a:lstStyle/>
          <a:p>
            <a:pPr algn="just">
              <a:spcAft>
                <a:spcPts val="800"/>
              </a:spcAft>
            </a:pPr>
            <a:r>
              <a:rPr lang="en-GB" sz="3200" kern="100" dirty="0">
                <a:effectLst/>
                <a:latin typeface="Calibri (Body)"/>
                <a:ea typeface="Calibri" panose="020F0502020204030204" pitchFamily="34" charset="0"/>
                <a:cs typeface="Times New Roman" panose="02020603050405020304" pitchFamily="18" charset="0"/>
              </a:rPr>
              <a:t>Lending companies perform a pre-evaluation of potential losses, costs and borrower details before granting loans as a part of risk assessment and management practices. Assessing potential losses allows lenders to mitigate risks, set appropriate loan terms, and ensure long-term viability.</a:t>
            </a:r>
          </a:p>
        </p:txBody>
      </p:sp>
      <p:sp>
        <p:nvSpPr>
          <p:cNvPr id="5" name="TextBox 4">
            <a:extLst>
              <a:ext uri="{FF2B5EF4-FFF2-40B4-BE49-F238E27FC236}">
                <a16:creationId xmlns:a16="http://schemas.microsoft.com/office/drawing/2014/main" id="{7F6C7C1D-A4C5-3771-C84F-CF46F828775D}"/>
              </a:ext>
            </a:extLst>
          </p:cNvPr>
          <p:cNvSpPr txBox="1"/>
          <p:nvPr/>
        </p:nvSpPr>
        <p:spPr>
          <a:xfrm>
            <a:off x="468796" y="7977653"/>
            <a:ext cx="17297400" cy="1569660"/>
          </a:xfrm>
          <a:prstGeom prst="rect">
            <a:avLst/>
          </a:prstGeom>
          <a:noFill/>
        </p:spPr>
        <p:txBody>
          <a:bodyPr wrap="square">
            <a:spAutoFit/>
          </a:bodyPr>
          <a:lstStyle/>
          <a:p>
            <a:r>
              <a:rPr lang="en-GB" sz="3200" dirty="0">
                <a:effectLst/>
                <a:latin typeface="Calibri (Body)"/>
                <a:ea typeface="Calibri" panose="020F0502020204030204" pitchFamily="34" charset="0"/>
              </a:rPr>
              <a:t>Our findings reveal the superiority of bagging tree-based models over boosting tree-based models in credit risk prediction. The bagging models enhance model accuracy and stability by leveraging diversity (each model trained on a different subset of the data).</a:t>
            </a:r>
            <a:endParaRPr lang="en-GB" sz="3200" dirty="0">
              <a:latin typeface="Calibri (Body)"/>
            </a:endParaRPr>
          </a:p>
        </p:txBody>
      </p:sp>
      <p:sp>
        <p:nvSpPr>
          <p:cNvPr id="6" name="TextBox 5">
            <a:extLst>
              <a:ext uri="{FF2B5EF4-FFF2-40B4-BE49-F238E27FC236}">
                <a16:creationId xmlns:a16="http://schemas.microsoft.com/office/drawing/2014/main" id="{1D3E1E4F-682B-7FA7-85DE-458AABC2C276}"/>
              </a:ext>
            </a:extLst>
          </p:cNvPr>
          <p:cNvSpPr txBox="1"/>
          <p:nvPr/>
        </p:nvSpPr>
        <p:spPr>
          <a:xfrm>
            <a:off x="505238" y="2324100"/>
            <a:ext cx="15115762" cy="584775"/>
          </a:xfrm>
          <a:prstGeom prst="rect">
            <a:avLst/>
          </a:prstGeom>
          <a:solidFill>
            <a:schemeClr val="accent5">
              <a:lumMod val="75000"/>
            </a:schemeClr>
          </a:solidFill>
          <a:ln w="38100">
            <a:solidFill>
              <a:schemeClr val="bg1"/>
            </a:solidFill>
          </a:ln>
        </p:spPr>
        <p:txBody>
          <a:bodyPr wrap="square">
            <a:spAutoFit/>
          </a:bodyPr>
          <a:lstStyle/>
          <a:p>
            <a:pPr algn="just">
              <a:spcAft>
                <a:spcPts val="800"/>
              </a:spcAft>
            </a:pPr>
            <a:r>
              <a:rPr lang="en-GB" sz="3200" b="1" kern="100" dirty="0">
                <a:solidFill>
                  <a:schemeClr val="bg1"/>
                </a:solidFill>
                <a:effectLst/>
                <a:latin typeface="Corbel" panose="020B0503020204020204" pitchFamily="34" charset="0"/>
                <a:ea typeface="Calibri" panose="020F0502020204030204" pitchFamily="34" charset="0"/>
                <a:cs typeface="Times New Roman" panose="02020603050405020304" pitchFamily="18" charset="0"/>
              </a:rPr>
              <a:t>Do SHAP and LIME consistently identify certain features as crucial to credit risk?</a:t>
            </a:r>
            <a:endParaRPr lang="en-GB" sz="3200" b="1" kern="100" dirty="0">
              <a:solidFill>
                <a:schemeClr val="bg1"/>
              </a:solidFill>
              <a:latin typeface="Corbel" panose="020B0503020204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BF11D4A-0846-536E-B2F2-AD87AA670B1F}"/>
              </a:ext>
            </a:extLst>
          </p:cNvPr>
          <p:cNvSpPr txBox="1"/>
          <p:nvPr/>
        </p:nvSpPr>
        <p:spPr>
          <a:xfrm>
            <a:off x="508551" y="4954369"/>
            <a:ext cx="15112449" cy="646331"/>
          </a:xfrm>
          <a:prstGeom prst="rect">
            <a:avLst/>
          </a:prstGeom>
          <a:solidFill>
            <a:schemeClr val="accent5">
              <a:lumMod val="75000"/>
            </a:schemeClr>
          </a:solidFill>
          <a:ln w="38100">
            <a:solidFill>
              <a:schemeClr val="bg1"/>
            </a:solidFill>
          </a:ln>
        </p:spPr>
        <p:txBody>
          <a:bodyPr wrap="square">
            <a:spAutoFit/>
          </a:bodyPr>
          <a:lstStyle/>
          <a:p>
            <a:pPr algn="just">
              <a:spcAft>
                <a:spcPts val="800"/>
              </a:spcAft>
            </a:pPr>
            <a:r>
              <a:rPr lang="en-GB" sz="3600" b="1" kern="100" dirty="0">
                <a:solidFill>
                  <a:schemeClr val="bg1"/>
                </a:solidFill>
                <a:effectLst/>
                <a:latin typeface="Calibri (Body)"/>
                <a:ea typeface="Calibri" panose="020F0502020204030204" pitchFamily="34" charset="0"/>
                <a:cs typeface="Times New Roman" panose="02020603050405020304" pitchFamily="18" charset="0"/>
              </a:rPr>
              <a:t>To what extent do these features align with the prevailing financial landscape?</a:t>
            </a:r>
          </a:p>
        </p:txBody>
      </p:sp>
      <p:sp>
        <p:nvSpPr>
          <p:cNvPr id="8" name="TextBox 7">
            <a:extLst>
              <a:ext uri="{FF2B5EF4-FFF2-40B4-BE49-F238E27FC236}">
                <a16:creationId xmlns:a16="http://schemas.microsoft.com/office/drawing/2014/main" id="{D2977165-3300-8AE4-8B72-D413D69AB052}"/>
              </a:ext>
            </a:extLst>
          </p:cNvPr>
          <p:cNvSpPr txBox="1"/>
          <p:nvPr/>
        </p:nvSpPr>
        <p:spPr>
          <a:xfrm>
            <a:off x="508948" y="7240369"/>
            <a:ext cx="15039562" cy="646331"/>
          </a:xfrm>
          <a:prstGeom prst="rect">
            <a:avLst/>
          </a:prstGeom>
          <a:solidFill>
            <a:schemeClr val="accent5">
              <a:lumMod val="75000"/>
            </a:schemeClr>
          </a:solidFill>
          <a:ln w="38100">
            <a:solidFill>
              <a:schemeClr val="bg1"/>
            </a:solidFill>
          </a:ln>
        </p:spPr>
        <p:txBody>
          <a:bodyPr wrap="square">
            <a:spAutoFit/>
          </a:bodyPr>
          <a:lstStyle/>
          <a:p>
            <a:pPr algn="just">
              <a:spcAft>
                <a:spcPts val="800"/>
              </a:spcAft>
            </a:pPr>
            <a:r>
              <a:rPr lang="en-GB" sz="3600" b="1" kern="100" dirty="0">
                <a:solidFill>
                  <a:schemeClr val="bg1"/>
                </a:solidFill>
                <a:effectLst/>
                <a:latin typeface="Calibri (Body)"/>
                <a:ea typeface="Calibri" panose="020F0502020204030204" pitchFamily="34" charset="0"/>
                <a:cs typeface="Times New Roman" panose="02020603050405020304" pitchFamily="18" charset="0"/>
              </a:rPr>
              <a:t>To what extent does the research contribute to wider literature?</a:t>
            </a:r>
          </a:p>
        </p:txBody>
      </p:sp>
      <p:sp>
        <p:nvSpPr>
          <p:cNvPr id="9" name="Rectangle 8">
            <a:extLst>
              <a:ext uri="{FF2B5EF4-FFF2-40B4-BE49-F238E27FC236}">
                <a16:creationId xmlns:a16="http://schemas.microsoft.com/office/drawing/2014/main" id="{04239E13-72C7-FC99-2FBD-C364B550D10C}"/>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6">
            <a:extLst>
              <a:ext uri="{FF2B5EF4-FFF2-40B4-BE49-F238E27FC236}">
                <a16:creationId xmlns:a16="http://schemas.microsoft.com/office/drawing/2014/main" id="{9E6ED3B7-8179-919A-0585-1C0A2E38F8F1}"/>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DISCUSSION</a:t>
            </a:r>
          </a:p>
        </p:txBody>
      </p:sp>
      <p:pic>
        <p:nvPicPr>
          <p:cNvPr id="11" name="Picture 10" descr="A black text with different symbols&#10;&#10;Description automatically generated">
            <a:extLst>
              <a:ext uri="{FF2B5EF4-FFF2-40B4-BE49-F238E27FC236}">
                <a16:creationId xmlns:a16="http://schemas.microsoft.com/office/drawing/2014/main" id="{10133954-661A-725B-BCE4-D3EDF72B2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224691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CC7AE18B-50A0-675F-9DDA-2C5509891E3C}"/>
              </a:ext>
            </a:extLst>
          </p:cNvPr>
          <p:cNvSpPr/>
          <p:nvPr/>
        </p:nvSpPr>
        <p:spPr>
          <a:xfrm>
            <a:off x="416554" y="1866901"/>
            <a:ext cx="7141349" cy="3680380"/>
          </a:xfrm>
          <a:custGeom>
            <a:avLst/>
            <a:gdLst/>
            <a:ahLst/>
            <a:cxnLst/>
            <a:rect l="l" t="t" r="r" b="b"/>
            <a:pathLst>
              <a:path w="976080" h="977105">
                <a:moveTo>
                  <a:pt x="35513" y="0"/>
                </a:moveTo>
                <a:lnTo>
                  <a:pt x="940567" y="0"/>
                </a:lnTo>
                <a:cubicBezTo>
                  <a:pt x="960181" y="0"/>
                  <a:pt x="976080" y="15900"/>
                  <a:pt x="976080" y="35513"/>
                </a:cubicBezTo>
                <a:lnTo>
                  <a:pt x="976080" y="941593"/>
                </a:lnTo>
                <a:cubicBezTo>
                  <a:pt x="976080" y="961206"/>
                  <a:pt x="960181" y="977105"/>
                  <a:pt x="940567" y="977105"/>
                </a:cubicBezTo>
                <a:lnTo>
                  <a:pt x="35513" y="977105"/>
                </a:lnTo>
                <a:cubicBezTo>
                  <a:pt x="15900" y="977105"/>
                  <a:pt x="0" y="961206"/>
                  <a:pt x="0" y="941593"/>
                </a:cubicBezTo>
                <a:lnTo>
                  <a:pt x="0" y="35513"/>
                </a:lnTo>
                <a:cubicBezTo>
                  <a:pt x="0" y="15900"/>
                  <a:pt x="15900" y="0"/>
                  <a:pt x="35513" y="0"/>
                </a:cubicBezTo>
                <a:close/>
              </a:path>
            </a:pathLst>
          </a:custGeom>
          <a:solidFill>
            <a:srgbClr val="156C80"/>
          </a:solidFill>
        </p:spPr>
        <p:txBody>
          <a:bodyPr/>
          <a:lstStyle/>
          <a:p>
            <a:pPr>
              <a:lnSpc>
                <a:spcPts val="4479"/>
              </a:lnSpc>
            </a:pPr>
            <a:r>
              <a:rPr lang="en-US" sz="3600" b="1" dirty="0">
                <a:solidFill>
                  <a:schemeClr val="bg1"/>
                </a:solidFill>
                <a:latin typeface="Corbel" panose="020B0503020204020204" pitchFamily="34" charset="0"/>
              </a:rPr>
              <a:t>STRENGTH</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Diversity of Techniques: </a:t>
            </a:r>
            <a:r>
              <a:rPr lang="en-GB" sz="2000" dirty="0">
                <a:solidFill>
                  <a:schemeClr val="bg1"/>
                </a:solidFill>
                <a:latin typeface="Corbel" panose="020B0503020204020204" pitchFamily="34" charset="0"/>
              </a:rPr>
              <a:t>The study employs four ensemble techniques and two model-agnostic methods, showcasing a comprehensive approach to credit risk prediction.</a:t>
            </a:r>
          </a:p>
          <a:p>
            <a:pPr marL="285750" indent="-285750">
              <a:lnSpc>
                <a:spcPts val="1960"/>
              </a:lnSpc>
              <a:spcBef>
                <a:spcPct val="0"/>
              </a:spcBef>
              <a:buFont typeface="Arial" panose="020B0604020202020204" pitchFamily="34" charset="0"/>
              <a:buChar char="•"/>
            </a:pPr>
            <a:r>
              <a:rPr lang="en-US" sz="2000" b="1" dirty="0">
                <a:solidFill>
                  <a:schemeClr val="bg1"/>
                </a:solidFill>
                <a:latin typeface="Corbel" panose="020B0503020204020204" pitchFamily="34" charset="0"/>
              </a:rPr>
              <a:t>Model Performance: </a:t>
            </a:r>
            <a:r>
              <a:rPr lang="en-US" sz="2000" dirty="0">
                <a:solidFill>
                  <a:schemeClr val="bg1"/>
                </a:solidFill>
                <a:latin typeface="Corbel" panose="020B0503020204020204" pitchFamily="34" charset="0"/>
              </a:rPr>
              <a:t>Bagging models perform better than Boosting models because of their training diversity and variance reduction with Random Forest </a:t>
            </a:r>
            <a:r>
              <a:rPr lang="en-GB" sz="2000" dirty="0">
                <a:solidFill>
                  <a:schemeClr val="bg1"/>
                </a:solidFill>
                <a:latin typeface="Corbel" panose="020B0503020204020204" pitchFamily="34" charset="0"/>
              </a:rPr>
              <a:t>indicating a robust predictive capability</a:t>
            </a:r>
            <a:endParaRPr lang="en-US" sz="2000" dirty="0">
              <a:solidFill>
                <a:schemeClr val="bg1"/>
              </a:solidFill>
              <a:latin typeface="Corbel" panose="020B0503020204020204" pitchFamily="34" charset="0"/>
            </a:endParaRPr>
          </a:p>
          <a:p>
            <a:pPr marL="285750" indent="-285750">
              <a:lnSpc>
                <a:spcPts val="1960"/>
              </a:lnSpc>
              <a:spcBef>
                <a:spcPct val="0"/>
              </a:spcBef>
              <a:buFont typeface="Arial" panose="020B0604020202020204" pitchFamily="34" charset="0"/>
              <a:buChar char="•"/>
            </a:pPr>
            <a:r>
              <a:rPr lang="en-US" sz="2000" b="1" dirty="0">
                <a:solidFill>
                  <a:schemeClr val="bg1"/>
                </a:solidFill>
                <a:latin typeface="Corbel" panose="020B0503020204020204" pitchFamily="34" charset="0"/>
              </a:rPr>
              <a:t>Explainability: </a:t>
            </a:r>
            <a:r>
              <a:rPr lang="en-GB" sz="2000" dirty="0">
                <a:solidFill>
                  <a:schemeClr val="bg1"/>
                </a:solidFill>
                <a:latin typeface="Corbel" panose="020B0503020204020204" pitchFamily="34" charset="0"/>
              </a:rPr>
              <a:t>SHAP and LIME consistently highlight certain features as necessary for credit risk predictions. This alignment enhances the reliability of the identified features, reinforcing the understanding that they play a crucial role in the model's decision-making process.</a:t>
            </a:r>
            <a:endParaRPr lang="en-US" sz="2000" dirty="0">
              <a:solidFill>
                <a:schemeClr val="bg1"/>
              </a:solidFill>
              <a:latin typeface="Corbel" panose="020B0503020204020204" pitchFamily="34" charset="0"/>
            </a:endParaRPr>
          </a:p>
        </p:txBody>
      </p:sp>
      <p:grpSp>
        <p:nvGrpSpPr>
          <p:cNvPr id="3" name="Group 16">
            <a:extLst>
              <a:ext uri="{FF2B5EF4-FFF2-40B4-BE49-F238E27FC236}">
                <a16:creationId xmlns:a16="http://schemas.microsoft.com/office/drawing/2014/main" id="{6940C7FA-7F4A-56B3-9655-3AC184D5A5FC}"/>
              </a:ext>
            </a:extLst>
          </p:cNvPr>
          <p:cNvGrpSpPr/>
          <p:nvPr/>
        </p:nvGrpSpPr>
        <p:grpSpPr>
          <a:xfrm>
            <a:off x="7845676" y="4229100"/>
            <a:ext cx="2596649" cy="2707439"/>
            <a:chOff x="0" y="0"/>
            <a:chExt cx="812800" cy="812800"/>
          </a:xfrm>
        </p:grpSpPr>
        <p:sp>
          <p:nvSpPr>
            <p:cNvPr id="4" name="Freeform 17">
              <a:extLst>
                <a:ext uri="{FF2B5EF4-FFF2-40B4-BE49-F238E27FC236}">
                  <a16:creationId xmlns:a16="http://schemas.microsoft.com/office/drawing/2014/main" id="{3096AE2C-C8AA-65BF-F22D-308BF4F94D8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lumMod val="75000"/>
              </a:schemeClr>
            </a:solidFill>
          </p:spPr>
          <p:txBody>
            <a:bodyPr/>
            <a:lstStyle/>
            <a:p>
              <a:endParaRPr lang="en-GB" sz="2000">
                <a:latin typeface="Corbel" panose="020B0503020204020204" pitchFamily="34" charset="0"/>
              </a:endParaRPr>
            </a:p>
          </p:txBody>
        </p:sp>
        <p:sp>
          <p:nvSpPr>
            <p:cNvPr id="5" name="TextBox 18">
              <a:extLst>
                <a:ext uri="{FF2B5EF4-FFF2-40B4-BE49-F238E27FC236}">
                  <a16:creationId xmlns:a16="http://schemas.microsoft.com/office/drawing/2014/main" id="{D6E78437-1097-0095-9626-8819DE3E3986}"/>
                </a:ext>
              </a:extLst>
            </p:cNvPr>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sz="2000">
                <a:latin typeface="Corbel" panose="020B0503020204020204" pitchFamily="34" charset="0"/>
              </a:endParaRPr>
            </a:p>
          </p:txBody>
        </p:sp>
      </p:grpSp>
      <p:sp>
        <p:nvSpPr>
          <p:cNvPr id="6" name="TextBox 19">
            <a:extLst>
              <a:ext uri="{FF2B5EF4-FFF2-40B4-BE49-F238E27FC236}">
                <a16:creationId xmlns:a16="http://schemas.microsoft.com/office/drawing/2014/main" id="{3B1F09B6-124B-8804-DBA2-40286B7E4766}"/>
              </a:ext>
            </a:extLst>
          </p:cNvPr>
          <p:cNvSpPr txBox="1"/>
          <p:nvPr/>
        </p:nvSpPr>
        <p:spPr>
          <a:xfrm>
            <a:off x="7696200" y="5428779"/>
            <a:ext cx="2815114" cy="732123"/>
          </a:xfrm>
          <a:prstGeom prst="rect">
            <a:avLst/>
          </a:prstGeom>
        </p:spPr>
        <p:txBody>
          <a:bodyPr wrap="square" lIns="0" tIns="0" rIns="0" bIns="0" rtlCol="0" anchor="t">
            <a:spAutoFit/>
          </a:bodyPr>
          <a:lstStyle/>
          <a:p>
            <a:pPr algn="ctr">
              <a:lnSpc>
                <a:spcPts val="5457"/>
              </a:lnSpc>
            </a:pPr>
            <a:r>
              <a:rPr lang="en-US" sz="6000" b="1" dirty="0">
                <a:solidFill>
                  <a:schemeClr val="bg1"/>
                </a:solidFill>
                <a:latin typeface="Montserrat Classic Bold" panose="020B0604020202020204" charset="0"/>
              </a:rPr>
              <a:t>SWOT</a:t>
            </a:r>
          </a:p>
        </p:txBody>
      </p:sp>
      <p:sp>
        <p:nvSpPr>
          <p:cNvPr id="7" name="Freeform 5">
            <a:extLst>
              <a:ext uri="{FF2B5EF4-FFF2-40B4-BE49-F238E27FC236}">
                <a16:creationId xmlns:a16="http://schemas.microsoft.com/office/drawing/2014/main" id="{733901FC-0355-FFF2-1777-A480A6C194D2}"/>
              </a:ext>
            </a:extLst>
          </p:cNvPr>
          <p:cNvSpPr/>
          <p:nvPr/>
        </p:nvSpPr>
        <p:spPr>
          <a:xfrm>
            <a:off x="10682743" y="1792050"/>
            <a:ext cx="7119395" cy="3640688"/>
          </a:xfrm>
          <a:custGeom>
            <a:avLst/>
            <a:gdLst/>
            <a:ahLst/>
            <a:cxnLst/>
            <a:rect l="l" t="t" r="r" b="b"/>
            <a:pathLst>
              <a:path w="976080" h="977105">
                <a:moveTo>
                  <a:pt x="35513" y="0"/>
                </a:moveTo>
                <a:lnTo>
                  <a:pt x="940567" y="0"/>
                </a:lnTo>
                <a:cubicBezTo>
                  <a:pt x="960181" y="0"/>
                  <a:pt x="976080" y="15900"/>
                  <a:pt x="976080" y="35513"/>
                </a:cubicBezTo>
                <a:lnTo>
                  <a:pt x="976080" y="941593"/>
                </a:lnTo>
                <a:cubicBezTo>
                  <a:pt x="976080" y="961206"/>
                  <a:pt x="960181" y="977105"/>
                  <a:pt x="940567" y="977105"/>
                </a:cubicBezTo>
                <a:lnTo>
                  <a:pt x="35513" y="977105"/>
                </a:lnTo>
                <a:cubicBezTo>
                  <a:pt x="15900" y="977105"/>
                  <a:pt x="0" y="961206"/>
                  <a:pt x="0" y="941593"/>
                </a:cubicBezTo>
                <a:lnTo>
                  <a:pt x="0" y="35513"/>
                </a:lnTo>
                <a:cubicBezTo>
                  <a:pt x="0" y="15900"/>
                  <a:pt x="15900" y="0"/>
                  <a:pt x="35513" y="0"/>
                </a:cubicBezTo>
                <a:close/>
              </a:path>
            </a:pathLst>
          </a:custGeom>
          <a:solidFill>
            <a:schemeClr val="accent6"/>
          </a:solidFill>
        </p:spPr>
        <p:txBody>
          <a:bodyPr/>
          <a:lstStyle/>
          <a:p>
            <a:pPr>
              <a:lnSpc>
                <a:spcPts val="4479"/>
              </a:lnSpc>
            </a:pPr>
            <a:r>
              <a:rPr lang="en-US" sz="3600" b="1" dirty="0">
                <a:solidFill>
                  <a:schemeClr val="bg1"/>
                </a:solidFill>
                <a:latin typeface="Corbel" panose="020B0503020204020204" pitchFamily="34" charset="0"/>
              </a:rPr>
              <a:t>WEAKNESS</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Limited Algorithmic Diversity: </a:t>
            </a:r>
            <a:r>
              <a:rPr lang="en-GB" sz="2000" dirty="0">
                <a:solidFill>
                  <a:schemeClr val="bg1"/>
                </a:solidFill>
                <a:latin typeface="Corbel" panose="020B0503020204020204" pitchFamily="34" charset="0"/>
              </a:rPr>
              <a:t>The study primarily focuses on ensemble techniques, potentially limiting the exploration of a broader range of machine learning algorithms.</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Exclusion of Macro-Economic Features: </a:t>
            </a:r>
            <a:r>
              <a:rPr lang="en-GB" sz="2000" dirty="0">
                <a:solidFill>
                  <a:schemeClr val="bg1"/>
                </a:solidFill>
                <a:latin typeface="Corbel" panose="020B0503020204020204" pitchFamily="34" charset="0"/>
              </a:rPr>
              <a:t>The research recognizes the need to incorporate macroeconomic features for enhanced predictive accuracy but does not explore this aspect in the current study.</a:t>
            </a:r>
            <a:endParaRPr lang="en-US" sz="2000" dirty="0">
              <a:solidFill>
                <a:schemeClr val="bg1"/>
              </a:solidFill>
              <a:latin typeface="Corbel" panose="020B0503020204020204" pitchFamily="34" charset="0"/>
            </a:endParaRPr>
          </a:p>
        </p:txBody>
      </p:sp>
      <p:sp>
        <p:nvSpPr>
          <p:cNvPr id="8" name="Freeform 5">
            <a:extLst>
              <a:ext uri="{FF2B5EF4-FFF2-40B4-BE49-F238E27FC236}">
                <a16:creationId xmlns:a16="http://schemas.microsoft.com/office/drawing/2014/main" id="{486C816B-D736-FF5B-EDC8-6E1447B4F2FD}"/>
              </a:ext>
            </a:extLst>
          </p:cNvPr>
          <p:cNvSpPr/>
          <p:nvPr/>
        </p:nvSpPr>
        <p:spPr>
          <a:xfrm>
            <a:off x="485863" y="5958919"/>
            <a:ext cx="7040584" cy="3527981"/>
          </a:xfrm>
          <a:custGeom>
            <a:avLst/>
            <a:gdLst/>
            <a:ahLst/>
            <a:cxnLst/>
            <a:rect l="l" t="t" r="r" b="b"/>
            <a:pathLst>
              <a:path w="976080" h="977105">
                <a:moveTo>
                  <a:pt x="35513" y="0"/>
                </a:moveTo>
                <a:lnTo>
                  <a:pt x="940567" y="0"/>
                </a:lnTo>
                <a:cubicBezTo>
                  <a:pt x="960181" y="0"/>
                  <a:pt x="976080" y="15900"/>
                  <a:pt x="976080" y="35513"/>
                </a:cubicBezTo>
                <a:lnTo>
                  <a:pt x="976080" y="941593"/>
                </a:lnTo>
                <a:cubicBezTo>
                  <a:pt x="976080" y="961206"/>
                  <a:pt x="960181" y="977105"/>
                  <a:pt x="940567" y="977105"/>
                </a:cubicBezTo>
                <a:lnTo>
                  <a:pt x="35513" y="977105"/>
                </a:lnTo>
                <a:cubicBezTo>
                  <a:pt x="15900" y="977105"/>
                  <a:pt x="0" y="961206"/>
                  <a:pt x="0" y="941593"/>
                </a:cubicBezTo>
                <a:lnTo>
                  <a:pt x="0" y="35513"/>
                </a:lnTo>
                <a:cubicBezTo>
                  <a:pt x="0" y="15900"/>
                  <a:pt x="15900" y="0"/>
                  <a:pt x="35513" y="0"/>
                </a:cubicBezTo>
                <a:close/>
              </a:path>
            </a:pathLst>
          </a:custGeom>
          <a:solidFill>
            <a:srgbClr val="00B050"/>
          </a:solidFill>
        </p:spPr>
        <p:txBody>
          <a:bodyPr/>
          <a:lstStyle/>
          <a:p>
            <a:pPr>
              <a:lnSpc>
                <a:spcPts val="4479"/>
              </a:lnSpc>
            </a:pPr>
            <a:r>
              <a:rPr lang="en-US" sz="3600" b="1" dirty="0">
                <a:solidFill>
                  <a:schemeClr val="bg1"/>
                </a:solidFill>
                <a:latin typeface="Corbel" panose="020B0503020204020204" pitchFamily="34" charset="0"/>
              </a:rPr>
              <a:t>OPPORTUNITIES</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Advanced Strategies: </a:t>
            </a:r>
            <a:r>
              <a:rPr lang="en-GB" sz="2000" dirty="0">
                <a:solidFill>
                  <a:schemeClr val="bg1"/>
                </a:solidFill>
                <a:latin typeface="Corbel" panose="020B0503020204020204" pitchFamily="34" charset="0"/>
              </a:rPr>
              <a:t>Future research could explore advanced strategies, such as stacking or incorporating blending techniques, to further improve predictive accuracy.</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Incorporating Macroeconomic Features: </a:t>
            </a:r>
            <a:r>
              <a:rPr lang="en-GB" sz="2000" dirty="0">
                <a:solidFill>
                  <a:schemeClr val="bg1"/>
                </a:solidFill>
                <a:latin typeface="Corbel" panose="020B0503020204020204" pitchFamily="34" charset="0"/>
              </a:rPr>
              <a:t>Including macroeconomic features such as GDP, Unemployment rate, and Inflation Rate in the dataset could enhance the understanding of credit risk dynamics and contribute to more accurate predictions. </a:t>
            </a:r>
            <a:endParaRPr lang="en-US" sz="2000" dirty="0">
              <a:solidFill>
                <a:schemeClr val="bg1"/>
              </a:solidFill>
              <a:latin typeface="Corbel" panose="020B0503020204020204" pitchFamily="34" charset="0"/>
            </a:endParaRPr>
          </a:p>
        </p:txBody>
      </p:sp>
      <p:sp>
        <p:nvSpPr>
          <p:cNvPr id="9" name="Freeform 5">
            <a:extLst>
              <a:ext uri="{FF2B5EF4-FFF2-40B4-BE49-F238E27FC236}">
                <a16:creationId xmlns:a16="http://schemas.microsoft.com/office/drawing/2014/main" id="{995E43F9-849F-DEC2-8CCD-87F9D458B2EC}"/>
              </a:ext>
            </a:extLst>
          </p:cNvPr>
          <p:cNvSpPr/>
          <p:nvPr/>
        </p:nvSpPr>
        <p:spPr>
          <a:xfrm>
            <a:off x="10620865" y="5958919"/>
            <a:ext cx="7181273" cy="3527981"/>
          </a:xfrm>
          <a:custGeom>
            <a:avLst/>
            <a:gdLst/>
            <a:ahLst/>
            <a:cxnLst/>
            <a:rect l="l" t="t" r="r" b="b"/>
            <a:pathLst>
              <a:path w="976080" h="977105">
                <a:moveTo>
                  <a:pt x="35513" y="0"/>
                </a:moveTo>
                <a:lnTo>
                  <a:pt x="940567" y="0"/>
                </a:lnTo>
                <a:cubicBezTo>
                  <a:pt x="960181" y="0"/>
                  <a:pt x="976080" y="15900"/>
                  <a:pt x="976080" y="35513"/>
                </a:cubicBezTo>
                <a:lnTo>
                  <a:pt x="976080" y="941593"/>
                </a:lnTo>
                <a:cubicBezTo>
                  <a:pt x="976080" y="961206"/>
                  <a:pt x="960181" y="977105"/>
                  <a:pt x="940567" y="977105"/>
                </a:cubicBezTo>
                <a:lnTo>
                  <a:pt x="35513" y="977105"/>
                </a:lnTo>
                <a:cubicBezTo>
                  <a:pt x="15900" y="977105"/>
                  <a:pt x="0" y="961206"/>
                  <a:pt x="0" y="941593"/>
                </a:cubicBezTo>
                <a:lnTo>
                  <a:pt x="0" y="35513"/>
                </a:lnTo>
                <a:cubicBezTo>
                  <a:pt x="0" y="15900"/>
                  <a:pt x="15900" y="0"/>
                  <a:pt x="35513" y="0"/>
                </a:cubicBezTo>
                <a:close/>
              </a:path>
            </a:pathLst>
          </a:custGeom>
          <a:solidFill>
            <a:srgbClr val="C00000"/>
          </a:solidFill>
        </p:spPr>
        <p:txBody>
          <a:bodyPr/>
          <a:lstStyle/>
          <a:p>
            <a:pPr>
              <a:lnSpc>
                <a:spcPts val="4479"/>
              </a:lnSpc>
            </a:pPr>
            <a:r>
              <a:rPr lang="en-US" sz="3600" b="1" dirty="0">
                <a:solidFill>
                  <a:schemeClr val="bg1"/>
                </a:solidFill>
                <a:latin typeface="Corbel" panose="020B0503020204020204" pitchFamily="34" charset="0"/>
              </a:rPr>
              <a:t>THREATS</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Regulatory Challenges: </a:t>
            </a:r>
            <a:r>
              <a:rPr lang="en-GB" sz="2000" dirty="0">
                <a:solidFill>
                  <a:schemeClr val="bg1"/>
                </a:solidFill>
                <a:latin typeface="Corbel" panose="020B0503020204020204" pitchFamily="34" charset="0"/>
              </a:rPr>
              <a:t>Ongoing changes in regulations related to AI and data privacy could pose challenges to the deployment of credit risk prediction models.</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Changing Financial Landscape: </a:t>
            </a:r>
            <a:r>
              <a:rPr lang="en-GB" sz="2000" dirty="0">
                <a:solidFill>
                  <a:schemeClr val="bg1"/>
                </a:solidFill>
                <a:latin typeface="Corbel" panose="020B0503020204020204" pitchFamily="34" charset="0"/>
              </a:rPr>
              <a:t>The dynamic nature of the financial landscape introduces the threat of model obsolescence if not regularly updated to reflect evolving patterns.</a:t>
            </a:r>
          </a:p>
          <a:p>
            <a:pPr marL="285750" indent="-285750">
              <a:lnSpc>
                <a:spcPts val="1960"/>
              </a:lnSpc>
              <a:spcBef>
                <a:spcPct val="0"/>
              </a:spcBef>
              <a:buFont typeface="Arial" panose="020B0604020202020204" pitchFamily="34" charset="0"/>
              <a:buChar char="•"/>
            </a:pPr>
            <a:r>
              <a:rPr lang="en-GB" sz="2000" b="1" dirty="0">
                <a:solidFill>
                  <a:schemeClr val="bg1"/>
                </a:solidFill>
                <a:latin typeface="Corbel" panose="020B0503020204020204" pitchFamily="34" charset="0"/>
              </a:rPr>
              <a:t>Ethical Concerns: </a:t>
            </a:r>
            <a:r>
              <a:rPr lang="en-GB" sz="2000" dirty="0">
                <a:solidFill>
                  <a:schemeClr val="bg1"/>
                </a:solidFill>
                <a:latin typeface="Corbel" panose="020B0503020204020204" pitchFamily="34" charset="0"/>
              </a:rPr>
              <a:t>The use of AI in finance raises ethical considerations, and the study needs to ensure ethical practices in data usage, model training, and decision-making.</a:t>
            </a:r>
            <a:endParaRPr lang="en-US" sz="2000" dirty="0">
              <a:solidFill>
                <a:schemeClr val="bg1"/>
              </a:solidFill>
              <a:latin typeface="Corbel" panose="020B0503020204020204" pitchFamily="34" charset="0"/>
            </a:endParaRPr>
          </a:p>
        </p:txBody>
      </p:sp>
      <p:sp>
        <p:nvSpPr>
          <p:cNvPr id="10" name="Rectangle 9">
            <a:extLst>
              <a:ext uri="{FF2B5EF4-FFF2-40B4-BE49-F238E27FC236}">
                <a16:creationId xmlns:a16="http://schemas.microsoft.com/office/drawing/2014/main" id="{A9CE0DE1-09A4-175F-C348-6B9343667F60}"/>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6">
            <a:extLst>
              <a:ext uri="{FF2B5EF4-FFF2-40B4-BE49-F238E27FC236}">
                <a16:creationId xmlns:a16="http://schemas.microsoft.com/office/drawing/2014/main" id="{263439C8-F309-36E3-B02D-635DC01F49DE}"/>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GB" sz="5000" b="1" dirty="0">
                <a:solidFill>
                  <a:schemeClr val="accent5">
                    <a:lumMod val="75000"/>
                  </a:schemeClr>
                </a:solidFill>
                <a:latin typeface="Montserrat Classic Bold" panose="020B0604020202020204" charset="0"/>
              </a:rPr>
              <a:t>PROJECT SUMMARY USING SWOT ANALYSIS</a:t>
            </a:r>
          </a:p>
        </p:txBody>
      </p:sp>
      <p:pic>
        <p:nvPicPr>
          <p:cNvPr id="12" name="Picture 11" descr="A black text with different symbols&#10;&#10;Description automatically generated">
            <a:extLst>
              <a:ext uri="{FF2B5EF4-FFF2-40B4-BE49-F238E27FC236}">
                <a16:creationId xmlns:a16="http://schemas.microsoft.com/office/drawing/2014/main" id="{3797A199-DA9B-F052-D223-09C7B9C45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203980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1" name="TextBox 7">
            <a:extLst>
              <a:ext uri="{FF2B5EF4-FFF2-40B4-BE49-F238E27FC236}">
                <a16:creationId xmlns:a16="http://schemas.microsoft.com/office/drawing/2014/main" id="{096CFDA0-9DBE-8492-B031-DD977DCB85EB}"/>
              </a:ext>
            </a:extLst>
          </p:cNvPr>
          <p:cNvSpPr txBox="1"/>
          <p:nvPr/>
        </p:nvSpPr>
        <p:spPr>
          <a:xfrm>
            <a:off x="152400" y="1631315"/>
            <a:ext cx="17983200" cy="8443337"/>
          </a:xfrm>
          <a:prstGeom prst="rect">
            <a:avLst/>
          </a:prstGeom>
          <a:solidFill>
            <a:schemeClr val="accent6">
              <a:lumMod val="40000"/>
              <a:lumOff val="60000"/>
            </a:schemeClr>
          </a:solidFill>
          <a:ln>
            <a:noFill/>
          </a:ln>
        </p:spPr>
        <p:txBody>
          <a:bodyPr wrap="square" lIns="0" tIns="0" rIns="0" bIns="0" rtlCol="0" anchor="t">
            <a:spAutoFit/>
          </a:bodyPr>
          <a:lstStyle/>
          <a:p>
            <a:pPr marL="285750" indent="-285750" algn="just">
              <a:spcAft>
                <a:spcPts val="800"/>
              </a:spcAft>
              <a:buFont typeface="Arial" panose="020B0604020202020204" pitchFamily="34" charset="0"/>
              <a:buChar char="•"/>
            </a:pPr>
            <a:r>
              <a:rPr lang="en-GB" sz="3600" kern="100" dirty="0" err="1">
                <a:effectLst/>
                <a:latin typeface="Corbel" panose="020B0503020204020204" pitchFamily="34" charset="0"/>
                <a:ea typeface="Calibri" panose="020F0502020204030204" pitchFamily="34" charset="0"/>
                <a:cs typeface="Mokoto" panose="020B0604020202020204" charset="0"/>
              </a:rPr>
              <a:t>Biecek</a:t>
            </a:r>
            <a:r>
              <a:rPr lang="en-GB" sz="3600" kern="100" dirty="0">
                <a:effectLst/>
                <a:latin typeface="Corbel" panose="020B0503020204020204" pitchFamily="34" charset="0"/>
                <a:ea typeface="Calibri" panose="020F0502020204030204" pitchFamily="34" charset="0"/>
                <a:cs typeface="Mokoto" panose="020B0604020202020204" charset="0"/>
              </a:rPr>
              <a:t>, P., </a:t>
            </a:r>
            <a:r>
              <a:rPr lang="en-GB" sz="3600" kern="100" dirty="0" err="1">
                <a:effectLst/>
                <a:latin typeface="Corbel" panose="020B0503020204020204" pitchFamily="34" charset="0"/>
                <a:ea typeface="Calibri" panose="020F0502020204030204" pitchFamily="34" charset="0"/>
                <a:cs typeface="Mokoto" panose="020B0604020202020204" charset="0"/>
              </a:rPr>
              <a:t>Chlebus</a:t>
            </a:r>
            <a:r>
              <a:rPr lang="en-GB" sz="3600" kern="100" dirty="0">
                <a:effectLst/>
                <a:latin typeface="Corbel" panose="020B0503020204020204" pitchFamily="34" charset="0"/>
                <a:ea typeface="Calibri" panose="020F0502020204030204" pitchFamily="34" charset="0"/>
                <a:cs typeface="Mokoto" panose="020B0604020202020204" charset="0"/>
              </a:rPr>
              <a:t>, M., </a:t>
            </a:r>
            <a:r>
              <a:rPr lang="en-GB" sz="3600" kern="100" dirty="0" err="1">
                <a:effectLst/>
                <a:latin typeface="Corbel" panose="020B0503020204020204" pitchFamily="34" charset="0"/>
                <a:ea typeface="Calibri" panose="020F0502020204030204" pitchFamily="34" charset="0"/>
                <a:cs typeface="Mokoto" panose="020B0604020202020204" charset="0"/>
              </a:rPr>
              <a:t>Gajda</a:t>
            </a:r>
            <a:r>
              <a:rPr lang="en-GB" sz="3600" kern="100" dirty="0">
                <a:effectLst/>
                <a:latin typeface="Corbel" panose="020B0503020204020204" pitchFamily="34" charset="0"/>
                <a:ea typeface="Calibri" panose="020F0502020204030204" pitchFamily="34" charset="0"/>
                <a:cs typeface="Mokoto" panose="020B0604020202020204" charset="0"/>
              </a:rPr>
              <a:t>, J., </a:t>
            </a:r>
            <a:r>
              <a:rPr lang="en-GB" sz="3600" kern="100" dirty="0" err="1">
                <a:effectLst/>
                <a:latin typeface="Corbel" panose="020B0503020204020204" pitchFamily="34" charset="0"/>
                <a:ea typeface="Calibri" panose="020F0502020204030204" pitchFamily="34" charset="0"/>
                <a:cs typeface="Mokoto" panose="020B0604020202020204" charset="0"/>
              </a:rPr>
              <a:t>Gosiewska</a:t>
            </a:r>
            <a:r>
              <a:rPr lang="en-GB" sz="3600" kern="100" dirty="0">
                <a:effectLst/>
                <a:latin typeface="Corbel" panose="020B0503020204020204" pitchFamily="34" charset="0"/>
                <a:ea typeface="Calibri" panose="020F0502020204030204" pitchFamily="34" charset="0"/>
                <a:cs typeface="Mokoto" panose="020B0604020202020204" charset="0"/>
              </a:rPr>
              <a:t>, A., Kozak, A., </a:t>
            </a:r>
            <a:r>
              <a:rPr lang="en-GB" sz="3600" kern="100" dirty="0" err="1">
                <a:effectLst/>
                <a:latin typeface="Corbel" panose="020B0503020204020204" pitchFamily="34" charset="0"/>
                <a:ea typeface="Calibri" panose="020F0502020204030204" pitchFamily="34" charset="0"/>
                <a:cs typeface="Mokoto" panose="020B0604020202020204" charset="0"/>
              </a:rPr>
              <a:t>Ogonowski</a:t>
            </a:r>
            <a:r>
              <a:rPr lang="en-GB" sz="3600" kern="100" dirty="0">
                <a:effectLst/>
                <a:latin typeface="Corbel" panose="020B0503020204020204" pitchFamily="34" charset="0"/>
                <a:ea typeface="Calibri" panose="020F0502020204030204" pitchFamily="34" charset="0"/>
                <a:cs typeface="Mokoto" panose="020B0604020202020204" charset="0"/>
              </a:rPr>
              <a:t>, D., </a:t>
            </a:r>
            <a:r>
              <a:rPr lang="en-GB" sz="3600" kern="100" dirty="0" err="1">
                <a:effectLst/>
                <a:latin typeface="Corbel" panose="020B0503020204020204" pitchFamily="34" charset="0"/>
                <a:ea typeface="Calibri" panose="020F0502020204030204" pitchFamily="34" charset="0"/>
                <a:cs typeface="Mokoto" panose="020B0604020202020204" charset="0"/>
              </a:rPr>
              <a:t>Sztachelski</a:t>
            </a:r>
            <a:r>
              <a:rPr lang="en-GB" sz="3600" kern="100" dirty="0">
                <a:effectLst/>
                <a:latin typeface="Corbel" panose="020B0503020204020204" pitchFamily="34" charset="0"/>
                <a:ea typeface="Calibri" panose="020F0502020204030204" pitchFamily="34" charset="0"/>
                <a:cs typeface="Mokoto" panose="020B0604020202020204" charset="0"/>
              </a:rPr>
              <a:t>, J. &amp; </a:t>
            </a:r>
            <a:r>
              <a:rPr lang="en-GB" sz="3600" kern="100" dirty="0" err="1">
                <a:effectLst/>
                <a:latin typeface="Corbel" panose="020B0503020204020204" pitchFamily="34" charset="0"/>
                <a:ea typeface="Calibri" panose="020F0502020204030204" pitchFamily="34" charset="0"/>
                <a:cs typeface="Mokoto" panose="020B0604020202020204" charset="0"/>
              </a:rPr>
              <a:t>Wojewnik</a:t>
            </a:r>
            <a:r>
              <a:rPr lang="en-GB" sz="3600" kern="100" dirty="0">
                <a:effectLst/>
                <a:latin typeface="Corbel" panose="020B0503020204020204" pitchFamily="34" charset="0"/>
                <a:ea typeface="Calibri" panose="020F0502020204030204" pitchFamily="34" charset="0"/>
                <a:cs typeface="Mokoto" panose="020B0604020202020204" charset="0"/>
              </a:rPr>
              <a:t>, P. (2021) Enabling Machine Learning Algorithms for Credit Scoring -- Explainable Artificial Intelligence (XAI) methods for clear understanding complex predictive models. </a:t>
            </a:r>
            <a:r>
              <a:rPr lang="en-GB" sz="3600" kern="100" dirty="0" err="1">
                <a:effectLst/>
                <a:latin typeface="Corbel" panose="020B0503020204020204" pitchFamily="34" charset="0"/>
                <a:ea typeface="Calibri" panose="020F0502020204030204" pitchFamily="34" charset="0"/>
                <a:cs typeface="Mokoto" panose="020B0604020202020204" charset="0"/>
              </a:rPr>
              <a:t>arXiv</a:t>
            </a:r>
            <a:r>
              <a:rPr lang="en-GB" sz="3600" kern="100" dirty="0">
                <a:effectLst/>
                <a:latin typeface="Corbel" panose="020B0503020204020204" pitchFamily="34" charset="0"/>
                <a:ea typeface="Calibri" panose="020F0502020204030204" pitchFamily="34" charset="0"/>
                <a:cs typeface="Mokoto" panose="020B0604020202020204" charset="0"/>
              </a:rPr>
              <a:t>. Available online: </a:t>
            </a:r>
            <a:r>
              <a:rPr lang="en-GB" sz="3600" u="sng" kern="100" dirty="0">
                <a:solidFill>
                  <a:srgbClr val="0563C1"/>
                </a:solidFill>
                <a:effectLst/>
                <a:latin typeface="Corbel" panose="020B0503020204020204" pitchFamily="34" charset="0"/>
                <a:ea typeface="Calibri" panose="020F0502020204030204" pitchFamily="34" charset="0"/>
                <a:cs typeface="Mokoto" panose="020B0604020202020204" charset="0"/>
                <a:hlinkClick r:id="rId3"/>
              </a:rPr>
              <a:t>https://doi.org/10.48550/arXiv.2104.06735</a:t>
            </a:r>
            <a:r>
              <a:rPr lang="en-GB" sz="3600" kern="100" dirty="0">
                <a:effectLst/>
                <a:latin typeface="Corbel" panose="020B0503020204020204" pitchFamily="34" charset="0"/>
                <a:ea typeface="Calibri" panose="020F0502020204030204" pitchFamily="34" charset="0"/>
                <a:cs typeface="Mokoto" panose="020B0604020202020204" charset="0"/>
              </a:rPr>
              <a:t>.</a:t>
            </a:r>
            <a:endParaRPr lang="en-GB" sz="3600" kern="100" dirty="0">
              <a:latin typeface="Corbel" panose="020B0503020204020204" pitchFamily="34" charset="0"/>
              <a:ea typeface="Calibri" panose="020F0502020204030204" pitchFamily="34" charset="0"/>
              <a:cs typeface="Mokoto" panose="020B0604020202020204" charset="0"/>
            </a:endParaRPr>
          </a:p>
          <a:p>
            <a:pPr marL="285750" indent="-285750" algn="just">
              <a:spcAft>
                <a:spcPts val="800"/>
              </a:spcAft>
              <a:buFont typeface="Arial" panose="020B0604020202020204" pitchFamily="34" charset="0"/>
              <a:buChar char="•"/>
            </a:pPr>
            <a:r>
              <a:rPr lang="en-GB" sz="3600" kern="100" dirty="0">
                <a:effectLst/>
                <a:latin typeface="Corbel" panose="020B0503020204020204" pitchFamily="34" charset="0"/>
                <a:ea typeface="Calibri" panose="020F0502020204030204" pitchFamily="34" charset="0"/>
                <a:cs typeface="Mokoto" panose="020B0604020202020204" charset="0"/>
              </a:rPr>
              <a:t>Bussmann, N., </a:t>
            </a:r>
            <a:r>
              <a:rPr lang="en-GB" sz="3600" kern="100" dirty="0" err="1">
                <a:effectLst/>
                <a:latin typeface="Corbel" panose="020B0503020204020204" pitchFamily="34" charset="0"/>
                <a:ea typeface="Calibri" panose="020F0502020204030204" pitchFamily="34" charset="0"/>
                <a:cs typeface="Mokoto" panose="020B0604020202020204" charset="0"/>
              </a:rPr>
              <a:t>Giudici</a:t>
            </a:r>
            <a:r>
              <a:rPr lang="en-GB" sz="3600" kern="100" dirty="0">
                <a:effectLst/>
                <a:latin typeface="Corbel" panose="020B0503020204020204" pitchFamily="34" charset="0"/>
                <a:ea typeface="Calibri" panose="020F0502020204030204" pitchFamily="34" charset="0"/>
                <a:cs typeface="Mokoto" panose="020B0604020202020204" charset="0"/>
              </a:rPr>
              <a:t>, P., Marinelli, D. &amp; </a:t>
            </a:r>
            <a:r>
              <a:rPr lang="en-GB" sz="3600" kern="100" dirty="0" err="1">
                <a:effectLst/>
                <a:latin typeface="Corbel" panose="020B0503020204020204" pitchFamily="34" charset="0"/>
                <a:ea typeface="Calibri" panose="020F0502020204030204" pitchFamily="34" charset="0"/>
                <a:cs typeface="Mokoto" panose="020B0604020202020204" charset="0"/>
              </a:rPr>
              <a:t>Papenbrock</a:t>
            </a:r>
            <a:r>
              <a:rPr lang="en-GB" sz="3600" kern="100" dirty="0">
                <a:effectLst/>
                <a:latin typeface="Corbel" panose="020B0503020204020204" pitchFamily="34" charset="0"/>
                <a:ea typeface="Calibri" panose="020F0502020204030204" pitchFamily="34" charset="0"/>
                <a:cs typeface="Mokoto" panose="020B0604020202020204" charset="0"/>
              </a:rPr>
              <a:t>, J. (2021) Explainable Machine Learning in Credit Risk Management. Computational Economics, 57(1), 203–216. Available online: </a:t>
            </a:r>
            <a:r>
              <a:rPr lang="en-GB" sz="3600" u="sng" kern="100" dirty="0">
                <a:solidFill>
                  <a:srgbClr val="0563C1"/>
                </a:solidFill>
                <a:effectLst/>
                <a:latin typeface="Corbel" panose="020B0503020204020204" pitchFamily="34" charset="0"/>
                <a:ea typeface="Calibri" panose="020F0502020204030204" pitchFamily="34" charset="0"/>
                <a:cs typeface="Mokoto" panose="020B0604020202020204" charset="0"/>
                <a:hlinkClick r:id="rId4"/>
              </a:rPr>
              <a:t>https://doi.org/10.1007/s10614-020-10042-0</a:t>
            </a:r>
            <a:r>
              <a:rPr lang="en-GB" sz="3600" kern="100" dirty="0">
                <a:effectLst/>
                <a:latin typeface="Corbel" panose="020B0503020204020204" pitchFamily="34" charset="0"/>
                <a:ea typeface="Calibri" panose="020F0502020204030204" pitchFamily="34" charset="0"/>
                <a:cs typeface="Mokoto" panose="020B0604020202020204" charset="0"/>
              </a:rPr>
              <a:t>.</a:t>
            </a:r>
          </a:p>
          <a:p>
            <a:pPr marL="285750" indent="-285750" algn="just">
              <a:lnSpc>
                <a:spcPct val="150000"/>
              </a:lnSpc>
              <a:spcAft>
                <a:spcPts val="800"/>
              </a:spcAft>
              <a:buFont typeface="Arial" panose="020B0604020202020204" pitchFamily="34" charset="0"/>
              <a:buChar char="•"/>
            </a:pPr>
            <a:r>
              <a:rPr lang="en-GB" sz="3600" kern="100" dirty="0">
                <a:latin typeface="Corbel" panose="020B0503020204020204" pitchFamily="34" charset="0"/>
                <a:ea typeface="Calibri" panose="020F0502020204030204" pitchFamily="34" charset="0"/>
                <a:cs typeface="Mokoto" panose="020B0604020202020204" charset="0"/>
              </a:rPr>
              <a:t>European Banking Authority (2020). </a:t>
            </a:r>
            <a:r>
              <a:rPr lang="en-GB" sz="3600" kern="100" dirty="0" err="1">
                <a:latin typeface="Corbel" panose="020B0503020204020204" pitchFamily="34" charset="0"/>
                <a:ea typeface="Calibri" panose="020F0502020204030204" pitchFamily="34" charset="0"/>
                <a:cs typeface="Mokoto" panose="020B0604020202020204" charset="0"/>
              </a:rPr>
              <a:t>Eba</a:t>
            </a:r>
            <a:r>
              <a:rPr lang="en-GB" sz="3600" kern="100" dirty="0">
                <a:latin typeface="Corbel" panose="020B0503020204020204" pitchFamily="34" charset="0"/>
                <a:ea typeface="Calibri" panose="020F0502020204030204" pitchFamily="34" charset="0"/>
                <a:cs typeface="Mokoto" panose="020B0604020202020204" charset="0"/>
              </a:rPr>
              <a:t> report on big data and advanced analytics.</a:t>
            </a:r>
          </a:p>
          <a:p>
            <a:pPr marL="285750" indent="-285750" algn="just">
              <a:spcAft>
                <a:spcPts val="800"/>
              </a:spcAft>
              <a:buFont typeface="Arial" panose="020B0604020202020204" pitchFamily="34" charset="0"/>
              <a:buChar char="•"/>
            </a:pPr>
            <a:r>
              <a:rPr lang="en-GB" sz="3600" kern="100" dirty="0">
                <a:effectLst/>
                <a:latin typeface="Corbel" panose="020B0503020204020204" pitchFamily="34" charset="0"/>
                <a:ea typeface="Calibri" panose="020F0502020204030204" pitchFamily="34" charset="0"/>
                <a:cs typeface="Mokoto" panose="020B0604020202020204" charset="0"/>
              </a:rPr>
              <a:t>Guégan, D. &amp; Hassani, B. (2018) Regulatory learning: How to supervise machine learning models? An application to credit scoring. The Journal of Finance and Data Science, 4(3), 157–171. Available online: </a:t>
            </a:r>
            <a:r>
              <a:rPr lang="en-GB" sz="3600" u="sng" kern="100" dirty="0">
                <a:solidFill>
                  <a:srgbClr val="0563C1"/>
                </a:solidFill>
                <a:effectLst/>
                <a:latin typeface="Corbel" panose="020B0503020204020204" pitchFamily="34" charset="0"/>
                <a:ea typeface="Calibri" panose="020F0502020204030204" pitchFamily="34" charset="0"/>
                <a:cs typeface="Mokoto" panose="020B0604020202020204" charset="0"/>
                <a:hlinkClick r:id="rId5"/>
              </a:rPr>
              <a:t>https://doi.org/10.1016/j.jfds.2018.04.001</a:t>
            </a:r>
            <a:r>
              <a:rPr lang="en-GB" sz="3600" kern="100" dirty="0">
                <a:effectLst/>
                <a:latin typeface="Corbel" panose="020B0503020204020204" pitchFamily="34" charset="0"/>
                <a:ea typeface="Calibri" panose="020F0502020204030204" pitchFamily="34" charset="0"/>
                <a:cs typeface="Mokoto" panose="020B0604020202020204" charset="0"/>
              </a:rPr>
              <a:t>.</a:t>
            </a:r>
            <a:endParaRPr lang="en-GB" sz="3600" kern="100" dirty="0">
              <a:latin typeface="Corbel" panose="020B0503020204020204" pitchFamily="34" charset="0"/>
              <a:ea typeface="Calibri" panose="020F0502020204030204" pitchFamily="34" charset="0"/>
              <a:cs typeface="Mokoto" panose="020B0604020202020204" charset="0"/>
            </a:endParaRPr>
          </a:p>
          <a:p>
            <a:pPr marL="285750" indent="-285750" algn="just">
              <a:spcAft>
                <a:spcPts val="800"/>
              </a:spcAft>
              <a:buFont typeface="Arial" panose="020B0604020202020204" pitchFamily="34" charset="0"/>
              <a:buChar char="•"/>
            </a:pPr>
            <a:r>
              <a:rPr lang="en-GB" sz="3600" kern="100" dirty="0">
                <a:effectLst/>
                <a:latin typeface="Corbel" panose="020B0503020204020204" pitchFamily="34" charset="0"/>
                <a:ea typeface="Calibri" panose="020F0502020204030204" pitchFamily="34" charset="0"/>
                <a:cs typeface="Mokoto" panose="020B0604020202020204" charset="0"/>
              </a:rPr>
              <a:t>Moscatelli, M., </a:t>
            </a:r>
            <a:r>
              <a:rPr lang="en-GB" sz="3600" kern="100" dirty="0" err="1">
                <a:effectLst/>
                <a:latin typeface="Corbel" panose="020B0503020204020204" pitchFamily="34" charset="0"/>
                <a:ea typeface="Calibri" panose="020F0502020204030204" pitchFamily="34" charset="0"/>
                <a:cs typeface="Mokoto" panose="020B0604020202020204" charset="0"/>
              </a:rPr>
              <a:t>Parlapiano</a:t>
            </a:r>
            <a:r>
              <a:rPr lang="en-GB" sz="3600" kern="100" dirty="0">
                <a:effectLst/>
                <a:latin typeface="Corbel" panose="020B0503020204020204" pitchFamily="34" charset="0"/>
                <a:ea typeface="Calibri" panose="020F0502020204030204" pitchFamily="34" charset="0"/>
                <a:cs typeface="Mokoto" panose="020B0604020202020204" charset="0"/>
              </a:rPr>
              <a:t>, F., </a:t>
            </a:r>
            <a:r>
              <a:rPr lang="en-GB" sz="3600" kern="100" dirty="0" err="1">
                <a:effectLst/>
                <a:latin typeface="Corbel" panose="020B0503020204020204" pitchFamily="34" charset="0"/>
                <a:ea typeface="Calibri" panose="020F0502020204030204" pitchFamily="34" charset="0"/>
                <a:cs typeface="Mokoto" panose="020B0604020202020204" charset="0"/>
              </a:rPr>
              <a:t>Narizzano</a:t>
            </a:r>
            <a:r>
              <a:rPr lang="en-GB" sz="3600" kern="100" dirty="0">
                <a:effectLst/>
                <a:latin typeface="Corbel" panose="020B0503020204020204" pitchFamily="34" charset="0"/>
                <a:ea typeface="Calibri" panose="020F0502020204030204" pitchFamily="34" charset="0"/>
                <a:cs typeface="Mokoto" panose="020B0604020202020204" charset="0"/>
              </a:rPr>
              <a:t>, S. &amp; </a:t>
            </a:r>
            <a:r>
              <a:rPr lang="en-GB" sz="3600" kern="100" dirty="0" err="1">
                <a:effectLst/>
                <a:latin typeface="Corbel" panose="020B0503020204020204" pitchFamily="34" charset="0"/>
                <a:ea typeface="Calibri" panose="020F0502020204030204" pitchFamily="34" charset="0"/>
                <a:cs typeface="Mokoto" panose="020B0604020202020204" charset="0"/>
              </a:rPr>
              <a:t>Viggiano</a:t>
            </a:r>
            <a:r>
              <a:rPr lang="en-GB" sz="3600" kern="100" dirty="0">
                <a:effectLst/>
                <a:latin typeface="Corbel" panose="020B0503020204020204" pitchFamily="34" charset="0"/>
                <a:ea typeface="Calibri" panose="020F0502020204030204" pitchFamily="34" charset="0"/>
                <a:cs typeface="Mokoto" panose="020B0604020202020204" charset="0"/>
              </a:rPr>
              <a:t>, G. (2020) Corporate default forecasting with machine learning. Expert Systems with Applications, 161, 113567. Available online: </a:t>
            </a:r>
            <a:r>
              <a:rPr lang="en-GB" sz="3600" u="sng" kern="100" dirty="0">
                <a:solidFill>
                  <a:srgbClr val="0563C1"/>
                </a:solidFill>
                <a:effectLst/>
                <a:latin typeface="Corbel" panose="020B0503020204020204" pitchFamily="34" charset="0"/>
                <a:ea typeface="Calibri" panose="020F0502020204030204" pitchFamily="34" charset="0"/>
                <a:cs typeface="Mokoto" panose="020B0604020202020204" charset="0"/>
                <a:hlinkClick r:id="rId6"/>
              </a:rPr>
              <a:t>https://doi.org/10.1016/j.eswa.2020.113567</a:t>
            </a:r>
            <a:r>
              <a:rPr lang="en-GB" sz="3600" kern="100" dirty="0">
                <a:effectLst/>
                <a:latin typeface="Corbel" panose="020B0503020204020204" pitchFamily="34" charset="0"/>
                <a:ea typeface="Calibri" panose="020F0502020204030204" pitchFamily="34" charset="0"/>
                <a:cs typeface="Mokoto" panose="020B0604020202020204" charset="0"/>
              </a:rPr>
              <a:t>.</a:t>
            </a:r>
            <a:endParaRPr lang="en-GB" sz="3600" kern="100" dirty="0">
              <a:latin typeface="Corbel" panose="020B0503020204020204" pitchFamily="34" charset="0"/>
              <a:ea typeface="Calibri" panose="020F0502020204030204" pitchFamily="34" charset="0"/>
              <a:cs typeface="Mokoto" panose="020B0604020202020204" charset="0"/>
            </a:endParaRPr>
          </a:p>
        </p:txBody>
      </p:sp>
      <p:sp>
        <p:nvSpPr>
          <p:cNvPr id="12" name="TextBox 6">
            <a:extLst>
              <a:ext uri="{FF2B5EF4-FFF2-40B4-BE49-F238E27FC236}">
                <a16:creationId xmlns:a16="http://schemas.microsoft.com/office/drawing/2014/main" id="{FEDFF51B-5F57-04ED-F67B-5CAD0654CB12}"/>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REFERENCES</a:t>
            </a:r>
          </a:p>
        </p:txBody>
      </p:sp>
      <p:sp>
        <p:nvSpPr>
          <p:cNvPr id="13" name="Rectangle 12">
            <a:extLst>
              <a:ext uri="{FF2B5EF4-FFF2-40B4-BE49-F238E27FC236}">
                <a16:creationId xmlns:a16="http://schemas.microsoft.com/office/drawing/2014/main" id="{AB2C083B-C272-7FA1-415F-7101A7D79089}"/>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A black text with different symbols&#10;&#10;Description automatically generated">
            <a:extLst>
              <a:ext uri="{FF2B5EF4-FFF2-40B4-BE49-F238E27FC236}">
                <a16:creationId xmlns:a16="http://schemas.microsoft.com/office/drawing/2014/main" id="{9FF88F99-F6CA-33C3-ABC4-539E8FF9B5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1" name="Picture 10" descr="A black text with different symbols&#10;&#10;Description automatically generated">
            <a:extLst>
              <a:ext uri="{FF2B5EF4-FFF2-40B4-BE49-F238E27FC236}">
                <a16:creationId xmlns:a16="http://schemas.microsoft.com/office/drawing/2014/main" id="{81C08650-220E-8E6D-CFCC-641A00D3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
        <p:nvSpPr>
          <p:cNvPr id="12" name="TextBox 7">
            <a:extLst>
              <a:ext uri="{FF2B5EF4-FFF2-40B4-BE49-F238E27FC236}">
                <a16:creationId xmlns:a16="http://schemas.microsoft.com/office/drawing/2014/main" id="{D08A022F-91C3-1BBF-4B57-8B1AC237ABC9}"/>
              </a:ext>
            </a:extLst>
          </p:cNvPr>
          <p:cNvSpPr txBox="1"/>
          <p:nvPr/>
        </p:nvSpPr>
        <p:spPr>
          <a:xfrm>
            <a:off x="228600" y="2019300"/>
            <a:ext cx="9478135" cy="7121192"/>
          </a:xfrm>
          <a:prstGeom prst="rect">
            <a:avLst/>
          </a:prstGeom>
        </p:spPr>
        <p:txBody>
          <a:bodyPr vert="horz" lIns="91440" tIns="45720" rIns="91440" bIns="45720" rtlCol="0" anchor="t">
            <a:normAutofit/>
          </a:bodyPr>
          <a:lstStyle/>
          <a:p>
            <a:pPr>
              <a:lnSpc>
                <a:spcPct val="90000"/>
              </a:lnSpc>
              <a:spcAft>
                <a:spcPts val="600"/>
              </a:spcAft>
            </a:pPr>
            <a:r>
              <a:rPr lang="en-GB" sz="4400" b="1" dirty="0">
                <a:latin typeface="Corbel" panose="020B0503020204020204" pitchFamily="34" charset="0"/>
              </a:rPr>
              <a:t>Credit risk </a:t>
            </a:r>
            <a:r>
              <a:rPr lang="en-GB" sz="4400" dirty="0">
                <a:latin typeface="Corbel" panose="020B0503020204020204" pitchFamily="34" charset="0"/>
              </a:rPr>
              <a:t>is the risk that a borrower may fail to meet their financial obligations, such as repaying a loan or meeting the terms of a financial contract. </a:t>
            </a:r>
          </a:p>
          <a:p>
            <a:pPr>
              <a:lnSpc>
                <a:spcPct val="90000"/>
              </a:lnSpc>
              <a:spcAft>
                <a:spcPts val="600"/>
              </a:spcAft>
            </a:pPr>
            <a:r>
              <a:rPr lang="en-GB" sz="4400" dirty="0">
                <a:latin typeface="Corbel" panose="020B0503020204020204" pitchFamily="34" charset="0"/>
              </a:rPr>
              <a:t>The history of credit risk assessment begins in 1941 with the publication by David Durand of a study that distinguished between good and bad loans made by commercial banks.</a:t>
            </a:r>
            <a:endParaRPr lang="en-US" sz="4400" dirty="0">
              <a:latin typeface="Corbel" panose="020B0503020204020204" pitchFamily="34" charset="0"/>
            </a:endParaRPr>
          </a:p>
        </p:txBody>
      </p:sp>
      <p:pic>
        <p:nvPicPr>
          <p:cNvPr id="13" name="Picture 12" descr="Wooden blocks with letters on them&#10;&#10;Description automatically generated">
            <a:extLst>
              <a:ext uri="{FF2B5EF4-FFF2-40B4-BE49-F238E27FC236}">
                <a16:creationId xmlns:a16="http://schemas.microsoft.com/office/drawing/2014/main" id="{755DC151-5521-8777-5D5B-3056CF42B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7832" y="2147986"/>
            <a:ext cx="7978593" cy="5305764"/>
          </a:xfrm>
          <a:prstGeom prst="rect">
            <a:avLst/>
          </a:prstGeom>
          <a:ln>
            <a:noFill/>
          </a:ln>
        </p:spPr>
      </p:pic>
      <p:sp>
        <p:nvSpPr>
          <p:cNvPr id="15" name="TextBox 6">
            <a:extLst>
              <a:ext uri="{FF2B5EF4-FFF2-40B4-BE49-F238E27FC236}">
                <a16:creationId xmlns:a16="http://schemas.microsoft.com/office/drawing/2014/main" id="{BEAE0149-7FD6-A6EF-0F4C-8079046821DF}"/>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INTRODUCTION</a:t>
            </a:r>
          </a:p>
        </p:txBody>
      </p:sp>
      <p:sp>
        <p:nvSpPr>
          <p:cNvPr id="16" name="Rectangle 15">
            <a:extLst>
              <a:ext uri="{FF2B5EF4-FFF2-40B4-BE49-F238E27FC236}">
                <a16:creationId xmlns:a16="http://schemas.microsoft.com/office/drawing/2014/main" id="{25632D04-C3C2-8232-AFDF-FFB0E251A437}"/>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B0B1"/>
        </a:solidFill>
        <a:effectLst/>
      </p:bgPr>
    </p:bg>
    <p:spTree>
      <p:nvGrpSpPr>
        <p:cNvPr id="1" name=""/>
        <p:cNvGrpSpPr/>
        <p:nvPr/>
      </p:nvGrpSpPr>
      <p:grpSpPr>
        <a:xfrm>
          <a:off x="0" y="0"/>
          <a:ext cx="0" cy="0"/>
          <a:chOff x="0" y="0"/>
          <a:chExt cx="0" cy="0"/>
        </a:xfrm>
      </p:grpSpPr>
      <p:sp>
        <p:nvSpPr>
          <p:cNvPr id="8" name="TextBox 8"/>
          <p:cNvSpPr txBox="1"/>
          <p:nvPr/>
        </p:nvSpPr>
        <p:spPr>
          <a:xfrm>
            <a:off x="12113129" y="4069704"/>
            <a:ext cx="6189385" cy="1487587"/>
          </a:xfrm>
          <a:prstGeom prst="rect">
            <a:avLst/>
          </a:prstGeom>
        </p:spPr>
        <p:txBody>
          <a:bodyPr lIns="0" tIns="0" rIns="0" bIns="0" rtlCol="0" anchor="t">
            <a:spAutoFit/>
          </a:bodyPr>
          <a:lstStyle/>
          <a:p>
            <a:pPr>
              <a:lnSpc>
                <a:spcPts val="11648"/>
              </a:lnSpc>
            </a:pPr>
            <a:r>
              <a:rPr lang="en-US" sz="10400" dirty="0">
                <a:solidFill>
                  <a:srgbClr val="FDFDFD"/>
                </a:solidFill>
                <a:latin typeface="Montserrat Classic Bold"/>
              </a:rPr>
              <a:t>Q&amp;A</a:t>
            </a:r>
          </a:p>
        </p:txBody>
      </p:sp>
      <p:sp>
        <p:nvSpPr>
          <p:cNvPr id="11" name="TextBox 11"/>
          <p:cNvSpPr txBox="1"/>
          <p:nvPr/>
        </p:nvSpPr>
        <p:spPr>
          <a:xfrm>
            <a:off x="10668000" y="9182100"/>
            <a:ext cx="7308707" cy="500137"/>
          </a:xfrm>
          <a:prstGeom prst="rect">
            <a:avLst/>
          </a:prstGeom>
        </p:spPr>
        <p:txBody>
          <a:bodyPr wrap="square" lIns="0" tIns="0" rIns="0" bIns="0" rtlCol="0" anchor="t">
            <a:spAutoFit/>
          </a:bodyPr>
          <a:lstStyle/>
          <a:p>
            <a:pPr>
              <a:lnSpc>
                <a:spcPts val="3919"/>
              </a:lnSpc>
            </a:pPr>
            <a:r>
              <a:rPr lang="en-GB" sz="3600" dirty="0">
                <a:solidFill>
                  <a:srgbClr val="FDFDFD"/>
                </a:solidFill>
                <a:latin typeface="Montserrat Classic"/>
              </a:rPr>
              <a:t>Thank you For Your Attention</a:t>
            </a:r>
          </a:p>
        </p:txBody>
      </p:sp>
      <p:pic>
        <p:nvPicPr>
          <p:cNvPr id="12" name="Picture 11" descr="A black text with different symbols&#10;&#10;Description automatically generated">
            <a:extLst>
              <a:ext uri="{FF2B5EF4-FFF2-40B4-BE49-F238E27FC236}">
                <a16:creationId xmlns:a16="http://schemas.microsoft.com/office/drawing/2014/main" id="{8E0FCCFE-7F5D-794E-58F5-E8C57F089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pic>
        <p:nvPicPr>
          <p:cNvPr id="13" name="Picture 12">
            <a:extLst>
              <a:ext uri="{FF2B5EF4-FFF2-40B4-BE49-F238E27FC236}">
                <a16:creationId xmlns:a16="http://schemas.microsoft.com/office/drawing/2014/main" id="{CEAA85F0-126E-D821-78F2-B55BE9353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019300"/>
            <a:ext cx="6687180" cy="6687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565AB19-172D-3114-0E6E-3AF352EFAE68}"/>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9" name="Picture 38" descr="A black text with different symbols&#10;&#10;Description automatically generated">
            <a:extLst>
              <a:ext uri="{FF2B5EF4-FFF2-40B4-BE49-F238E27FC236}">
                <a16:creationId xmlns:a16="http://schemas.microsoft.com/office/drawing/2014/main" id="{97D50289-B592-30A3-4FCB-A6AAD9C85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
        <p:nvSpPr>
          <p:cNvPr id="40" name="TextBox 6">
            <a:extLst>
              <a:ext uri="{FF2B5EF4-FFF2-40B4-BE49-F238E27FC236}">
                <a16:creationId xmlns:a16="http://schemas.microsoft.com/office/drawing/2014/main" id="{F02C9D14-6971-6F0A-4CA8-FA691CEA9849}"/>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RELATED WORKS</a:t>
            </a:r>
          </a:p>
        </p:txBody>
      </p:sp>
      <p:graphicFrame>
        <p:nvGraphicFramePr>
          <p:cNvPr id="37" name="Table 36">
            <a:extLst>
              <a:ext uri="{FF2B5EF4-FFF2-40B4-BE49-F238E27FC236}">
                <a16:creationId xmlns:a16="http://schemas.microsoft.com/office/drawing/2014/main" id="{E4B3CE71-265C-D452-2C05-EB5C6208EF1C}"/>
              </a:ext>
            </a:extLst>
          </p:cNvPr>
          <p:cNvGraphicFramePr>
            <a:graphicFrameLocks noGrp="1"/>
          </p:cNvGraphicFramePr>
          <p:nvPr>
            <p:extLst>
              <p:ext uri="{D42A27DB-BD31-4B8C-83A1-F6EECF244321}">
                <p14:modId xmlns:p14="http://schemas.microsoft.com/office/powerpoint/2010/main" val="799860063"/>
              </p:ext>
            </p:extLst>
          </p:nvPr>
        </p:nvGraphicFramePr>
        <p:xfrm>
          <a:off x="380999" y="1714500"/>
          <a:ext cx="8458201" cy="4038600"/>
        </p:xfrm>
        <a:graphic>
          <a:graphicData uri="http://schemas.openxmlformats.org/drawingml/2006/table">
            <a:tbl>
              <a:tblPr firstRow="1" bandRow="1">
                <a:tableStyleId>{5C22544A-7EE6-4342-B048-85BDC9FD1C3A}</a:tableStyleId>
              </a:tblPr>
              <a:tblGrid>
                <a:gridCol w="8458201">
                  <a:extLst>
                    <a:ext uri="{9D8B030D-6E8A-4147-A177-3AD203B41FA5}">
                      <a16:colId xmlns:a16="http://schemas.microsoft.com/office/drawing/2014/main" val="2538502813"/>
                    </a:ext>
                  </a:extLst>
                </a:gridCol>
              </a:tblGrid>
              <a:tr h="12403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err="1">
                          <a:solidFill>
                            <a:schemeClr val="bg1"/>
                          </a:solidFill>
                          <a:latin typeface="Montserrat Classic Bold" panose="020B0604020202020204" charset="0"/>
                          <a:cs typeface="Mokoto" panose="020B0604020202020204" charset="0"/>
                        </a:rPr>
                        <a:t>Guégan</a:t>
                      </a:r>
                      <a:r>
                        <a:rPr lang="en-US" sz="3200" b="1" dirty="0">
                          <a:solidFill>
                            <a:schemeClr val="bg1"/>
                          </a:solidFill>
                          <a:latin typeface="Montserrat Classic Bold" panose="020B0604020202020204" charset="0"/>
                          <a:cs typeface="Mokoto" panose="020B0604020202020204" charset="0"/>
                        </a:rPr>
                        <a:t> &amp; </a:t>
                      </a:r>
                      <a:r>
                        <a:rPr lang="en-US" sz="3200" b="1" dirty="0" err="1">
                          <a:solidFill>
                            <a:schemeClr val="bg1"/>
                          </a:solidFill>
                          <a:latin typeface="Montserrat Classic Bold" panose="020B0604020202020204" charset="0"/>
                          <a:cs typeface="Mokoto" panose="020B0604020202020204" charset="0"/>
                        </a:rPr>
                        <a:t>Hassani</a:t>
                      </a:r>
                      <a:r>
                        <a:rPr lang="en-US" sz="3200" b="1" dirty="0">
                          <a:solidFill>
                            <a:schemeClr val="bg1"/>
                          </a:solidFill>
                          <a:latin typeface="Montserrat Classic Bold" panose="020B0604020202020204" charset="0"/>
                          <a:cs typeface="Mokoto" panose="020B0604020202020204" charset="0"/>
                        </a:rPr>
                        <a:t> (2018)</a:t>
                      </a:r>
                    </a:p>
                    <a:p>
                      <a:endParaRPr lang="en-GB" dirty="0"/>
                    </a:p>
                  </a:txBody>
                  <a:tcPr anchor="ctr">
                    <a:solidFill>
                      <a:schemeClr val="accent5">
                        <a:lumMod val="75000"/>
                      </a:schemeClr>
                    </a:solidFill>
                  </a:tcPr>
                </a:tc>
                <a:extLst>
                  <a:ext uri="{0D108BD9-81ED-4DB2-BD59-A6C34878D82A}">
                    <a16:rowId xmlns:a16="http://schemas.microsoft.com/office/drawing/2014/main" val="2380474030"/>
                  </a:ext>
                </a:extLst>
              </a:tr>
              <a:tr h="2798276">
                <a:tc>
                  <a:txBody>
                    <a:bodyPr/>
                    <a:lstStyle/>
                    <a:p>
                      <a:pPr marL="285750" indent="-285750">
                        <a:lnSpc>
                          <a:spcPts val="2763"/>
                        </a:lnSpc>
                        <a:buFont typeface="Arial" panose="020B0604020202020204" pitchFamily="34" charset="0"/>
                        <a:buChar char="•"/>
                      </a:pPr>
                      <a:r>
                        <a:rPr lang="en-US" sz="3200" dirty="0">
                          <a:solidFill>
                            <a:srgbClr val="000000"/>
                          </a:solidFill>
                          <a:latin typeface="Corbel" panose="020B0503020204020204" pitchFamily="34" charset="0"/>
                        </a:rPr>
                        <a:t>Tree-based ensemble models outperform Logistic Regression. SVM and neural network models significantly underperform Logistic Regression.</a:t>
                      </a:r>
                    </a:p>
                    <a:p>
                      <a:pPr marL="0" indent="0">
                        <a:lnSpc>
                          <a:spcPts val="2763"/>
                        </a:lnSpc>
                        <a:buFont typeface="Arial" panose="020B0604020202020204" pitchFamily="34" charset="0"/>
                        <a:buNone/>
                      </a:pPr>
                      <a:endParaRPr lang="en-US" sz="3200" dirty="0">
                        <a:solidFill>
                          <a:srgbClr val="000000"/>
                        </a:solidFill>
                        <a:latin typeface="Corbel" panose="020B0503020204020204" pitchFamily="34" charset="0"/>
                      </a:endParaRPr>
                    </a:p>
                    <a:p>
                      <a:pPr marL="285750" indent="-285750">
                        <a:lnSpc>
                          <a:spcPts val="2763"/>
                        </a:lnSpc>
                        <a:buFont typeface="Arial" panose="020B0604020202020204" pitchFamily="34" charset="0"/>
                        <a:buChar char="•"/>
                      </a:pPr>
                      <a:r>
                        <a:rPr lang="en-US" sz="3200" dirty="0">
                          <a:solidFill>
                            <a:srgbClr val="000000"/>
                          </a:solidFill>
                          <a:latin typeface="Corbel" panose="020B0503020204020204" pitchFamily="34" charset="0"/>
                        </a:rPr>
                        <a:t>Paper ignores </a:t>
                      </a:r>
                      <a:r>
                        <a:rPr lang="en-US" sz="3200" dirty="0" err="1">
                          <a:solidFill>
                            <a:srgbClr val="000000"/>
                          </a:solidFill>
                          <a:latin typeface="Corbel" panose="020B0503020204020204" pitchFamily="34" charset="0"/>
                        </a:rPr>
                        <a:t>explainability</a:t>
                      </a:r>
                      <a:endParaRPr lang="en-US" sz="3200" dirty="0">
                        <a:solidFill>
                          <a:srgbClr val="000000"/>
                        </a:solidFill>
                        <a:latin typeface="Corbel" panose="020B0503020204020204" pitchFamily="34" charset="0"/>
                      </a:endParaRPr>
                    </a:p>
                    <a:p>
                      <a:endParaRPr lang="en-GB" dirty="0"/>
                    </a:p>
                  </a:txBody>
                  <a:tcPr/>
                </a:tc>
                <a:extLst>
                  <a:ext uri="{0D108BD9-81ED-4DB2-BD59-A6C34878D82A}">
                    <a16:rowId xmlns:a16="http://schemas.microsoft.com/office/drawing/2014/main" val="1464228824"/>
                  </a:ext>
                </a:extLst>
              </a:tr>
            </a:tbl>
          </a:graphicData>
        </a:graphic>
      </p:graphicFrame>
      <p:graphicFrame>
        <p:nvGraphicFramePr>
          <p:cNvPr id="41" name="Table 40">
            <a:extLst>
              <a:ext uri="{FF2B5EF4-FFF2-40B4-BE49-F238E27FC236}">
                <a16:creationId xmlns:a16="http://schemas.microsoft.com/office/drawing/2014/main" id="{0ED4C3BA-037A-65CF-2E5B-B0419E1767BE}"/>
              </a:ext>
            </a:extLst>
          </p:cNvPr>
          <p:cNvGraphicFramePr>
            <a:graphicFrameLocks noGrp="1"/>
          </p:cNvGraphicFramePr>
          <p:nvPr>
            <p:extLst>
              <p:ext uri="{D42A27DB-BD31-4B8C-83A1-F6EECF244321}">
                <p14:modId xmlns:p14="http://schemas.microsoft.com/office/powerpoint/2010/main" val="2669509051"/>
              </p:ext>
            </p:extLst>
          </p:nvPr>
        </p:nvGraphicFramePr>
        <p:xfrm>
          <a:off x="406399" y="5889517"/>
          <a:ext cx="8432799" cy="3749783"/>
        </p:xfrm>
        <a:graphic>
          <a:graphicData uri="http://schemas.openxmlformats.org/drawingml/2006/table">
            <a:tbl>
              <a:tblPr firstRow="1" bandRow="1">
                <a:tableStyleId>{5C22544A-7EE6-4342-B048-85BDC9FD1C3A}</a:tableStyleId>
              </a:tblPr>
              <a:tblGrid>
                <a:gridCol w="8432799">
                  <a:extLst>
                    <a:ext uri="{9D8B030D-6E8A-4147-A177-3AD203B41FA5}">
                      <a16:colId xmlns:a16="http://schemas.microsoft.com/office/drawing/2014/main" val="2538502813"/>
                    </a:ext>
                  </a:extLst>
                </a:gridCol>
              </a:tblGrid>
              <a:tr h="1151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bg1"/>
                          </a:solidFill>
                          <a:latin typeface="Montserrat Classic Bold" panose="020B0604020202020204" charset="0"/>
                          <a:cs typeface="Mokoto" panose="020B0604020202020204" charset="0"/>
                        </a:rPr>
                        <a:t>Bussmann et al (2021)</a:t>
                      </a:r>
                    </a:p>
                    <a:p>
                      <a:endParaRPr lang="en-GB" dirty="0"/>
                    </a:p>
                  </a:txBody>
                  <a:tcPr anchor="ctr">
                    <a:solidFill>
                      <a:schemeClr val="accent5">
                        <a:lumMod val="75000"/>
                      </a:schemeClr>
                    </a:solidFill>
                  </a:tcPr>
                </a:tc>
                <a:extLst>
                  <a:ext uri="{0D108BD9-81ED-4DB2-BD59-A6C34878D82A}">
                    <a16:rowId xmlns:a16="http://schemas.microsoft.com/office/drawing/2014/main" val="2380474030"/>
                  </a:ext>
                </a:extLst>
              </a:tr>
              <a:tr h="2598160">
                <a:tc>
                  <a:txBody>
                    <a:bodyPr/>
                    <a:lstStyle/>
                    <a:p>
                      <a:pPr marL="285750" indent="-285750">
                        <a:lnSpc>
                          <a:spcPts val="2763"/>
                        </a:lnSpc>
                        <a:buFont typeface="Arial" panose="020B0604020202020204" pitchFamily="34" charset="0"/>
                        <a:buChar char="•"/>
                      </a:pPr>
                      <a:r>
                        <a:rPr lang="en-GB" sz="3200" dirty="0" err="1">
                          <a:solidFill>
                            <a:srgbClr val="000000"/>
                          </a:solidFill>
                          <a:latin typeface="Corbel" panose="020B0503020204020204" pitchFamily="34" charset="0"/>
                        </a:rPr>
                        <a:t>XGBoost</a:t>
                      </a:r>
                      <a:r>
                        <a:rPr lang="en-GB" sz="3200" dirty="0">
                          <a:solidFill>
                            <a:srgbClr val="000000"/>
                          </a:solidFill>
                          <a:latin typeface="Corbel" panose="020B0503020204020204" pitchFamily="34" charset="0"/>
                        </a:rPr>
                        <a:t> tree-based algorithm outperforms Logistic Regression</a:t>
                      </a:r>
                    </a:p>
                    <a:p>
                      <a:pPr marL="0" indent="0">
                        <a:lnSpc>
                          <a:spcPts val="2763"/>
                        </a:lnSpc>
                        <a:buFont typeface="Arial" panose="020B0604020202020204" pitchFamily="34" charset="0"/>
                        <a:buNone/>
                      </a:pPr>
                      <a:endParaRPr lang="en-GB" sz="3200" dirty="0">
                        <a:solidFill>
                          <a:srgbClr val="000000"/>
                        </a:solidFill>
                        <a:latin typeface="Corbel" panose="020B0503020204020204" pitchFamily="34" charset="0"/>
                      </a:endParaRPr>
                    </a:p>
                    <a:p>
                      <a:pPr marL="285750" indent="-285750">
                        <a:lnSpc>
                          <a:spcPts val="2763"/>
                        </a:lnSpc>
                        <a:buFont typeface="Arial" panose="020B0604020202020204" pitchFamily="34" charset="0"/>
                        <a:buChar char="•"/>
                      </a:pPr>
                      <a:r>
                        <a:rPr lang="en-GB" sz="3200" dirty="0">
                          <a:solidFill>
                            <a:srgbClr val="000000"/>
                          </a:solidFill>
                          <a:latin typeface="Corbel" panose="020B0503020204020204" pitchFamily="34" charset="0"/>
                        </a:rPr>
                        <a:t>Global Explanations were provided with SHAP</a:t>
                      </a:r>
                    </a:p>
                    <a:p>
                      <a:endParaRPr lang="en-GB" dirty="0"/>
                    </a:p>
                  </a:txBody>
                  <a:tcPr/>
                </a:tc>
                <a:extLst>
                  <a:ext uri="{0D108BD9-81ED-4DB2-BD59-A6C34878D82A}">
                    <a16:rowId xmlns:a16="http://schemas.microsoft.com/office/drawing/2014/main" val="1464228824"/>
                  </a:ext>
                </a:extLst>
              </a:tr>
            </a:tbl>
          </a:graphicData>
        </a:graphic>
      </p:graphicFrame>
      <p:graphicFrame>
        <p:nvGraphicFramePr>
          <p:cNvPr id="42" name="Table 41">
            <a:extLst>
              <a:ext uri="{FF2B5EF4-FFF2-40B4-BE49-F238E27FC236}">
                <a16:creationId xmlns:a16="http://schemas.microsoft.com/office/drawing/2014/main" id="{96447543-7FBC-2346-A614-64EA73FD0C63}"/>
              </a:ext>
            </a:extLst>
          </p:cNvPr>
          <p:cNvGraphicFramePr>
            <a:graphicFrameLocks noGrp="1"/>
          </p:cNvGraphicFramePr>
          <p:nvPr>
            <p:extLst>
              <p:ext uri="{D42A27DB-BD31-4B8C-83A1-F6EECF244321}">
                <p14:modId xmlns:p14="http://schemas.microsoft.com/office/powerpoint/2010/main" val="1945353216"/>
              </p:ext>
            </p:extLst>
          </p:nvPr>
        </p:nvGraphicFramePr>
        <p:xfrm>
          <a:off x="9669590" y="1714500"/>
          <a:ext cx="8161210" cy="4038600"/>
        </p:xfrm>
        <a:graphic>
          <a:graphicData uri="http://schemas.openxmlformats.org/drawingml/2006/table">
            <a:tbl>
              <a:tblPr firstRow="1" bandRow="1">
                <a:tableStyleId>{5C22544A-7EE6-4342-B048-85BDC9FD1C3A}</a:tableStyleId>
              </a:tblPr>
              <a:tblGrid>
                <a:gridCol w="8161210">
                  <a:extLst>
                    <a:ext uri="{9D8B030D-6E8A-4147-A177-3AD203B41FA5}">
                      <a16:colId xmlns:a16="http://schemas.microsoft.com/office/drawing/2014/main" val="2538502813"/>
                    </a:ext>
                  </a:extLst>
                </a:gridCol>
              </a:tblGrid>
              <a:tr h="1240324">
                <a:tc>
                  <a:txBody>
                    <a:bodyPr/>
                    <a:lstStyle/>
                    <a:p>
                      <a:pPr algn="ctr">
                        <a:lnSpc>
                          <a:spcPts val="2763"/>
                        </a:lnSpc>
                      </a:pPr>
                      <a:r>
                        <a:rPr lang="en-US" sz="3200" b="1" dirty="0">
                          <a:solidFill>
                            <a:schemeClr val="bg1"/>
                          </a:solidFill>
                          <a:latin typeface="Montserrat Classic Bold" panose="020B0604020202020204" charset="0"/>
                          <a:cs typeface="Mokoto" panose="020B0604020202020204" charset="0"/>
                        </a:rPr>
                        <a:t>Moscatelli et al (2021)</a:t>
                      </a:r>
                    </a:p>
                    <a:p>
                      <a:endParaRPr lang="en-GB" dirty="0"/>
                    </a:p>
                  </a:txBody>
                  <a:tcPr anchor="ctr">
                    <a:solidFill>
                      <a:schemeClr val="accent5">
                        <a:lumMod val="75000"/>
                      </a:schemeClr>
                    </a:solidFill>
                  </a:tcPr>
                </a:tc>
                <a:extLst>
                  <a:ext uri="{0D108BD9-81ED-4DB2-BD59-A6C34878D82A}">
                    <a16:rowId xmlns:a16="http://schemas.microsoft.com/office/drawing/2014/main" val="2380474030"/>
                  </a:ext>
                </a:extLst>
              </a:tr>
              <a:tr h="2798276">
                <a:tc>
                  <a:txBody>
                    <a:bodyPr/>
                    <a:lstStyle/>
                    <a:p>
                      <a:pPr marL="285750" indent="-285750">
                        <a:lnSpc>
                          <a:spcPts val="2763"/>
                        </a:lnSpc>
                        <a:buFont typeface="Arial" panose="020B0604020202020204" pitchFamily="34" charset="0"/>
                        <a:buChar char="•"/>
                      </a:pPr>
                      <a:r>
                        <a:rPr lang="en-GB" sz="3200" dirty="0">
                          <a:solidFill>
                            <a:srgbClr val="000000"/>
                          </a:solidFill>
                          <a:latin typeface="Corbel" panose="020B0503020204020204" pitchFamily="34" charset="0"/>
                        </a:rPr>
                        <a:t>Tree-based ensemble models outperform Logistic Regression</a:t>
                      </a:r>
                    </a:p>
                    <a:p>
                      <a:pPr marL="0" indent="0">
                        <a:lnSpc>
                          <a:spcPts val="2763"/>
                        </a:lnSpc>
                        <a:buFont typeface="Arial" panose="020B0604020202020204" pitchFamily="34" charset="0"/>
                        <a:buNone/>
                      </a:pPr>
                      <a:endParaRPr lang="en-GB" sz="3200" dirty="0">
                        <a:solidFill>
                          <a:srgbClr val="000000"/>
                        </a:solidFill>
                        <a:latin typeface="Corbel" panose="020B0503020204020204" pitchFamily="34" charset="0"/>
                      </a:endParaRPr>
                    </a:p>
                    <a:p>
                      <a:pPr marL="285750" indent="-285750">
                        <a:lnSpc>
                          <a:spcPts val="2763"/>
                        </a:lnSpc>
                        <a:buFont typeface="Arial" panose="020B0604020202020204" pitchFamily="34" charset="0"/>
                        <a:buChar char="•"/>
                      </a:pPr>
                      <a:r>
                        <a:rPr lang="en-GB" sz="3200" dirty="0">
                          <a:solidFill>
                            <a:srgbClr val="000000"/>
                          </a:solidFill>
                          <a:latin typeface="Corbel" panose="020B0503020204020204" pitchFamily="34" charset="0"/>
                        </a:rPr>
                        <a:t>No attention paid to model </a:t>
                      </a:r>
                      <a:r>
                        <a:rPr lang="en-GB" sz="3200" dirty="0" err="1">
                          <a:solidFill>
                            <a:srgbClr val="000000"/>
                          </a:solidFill>
                          <a:latin typeface="Corbel" panose="020B0503020204020204" pitchFamily="34" charset="0"/>
                        </a:rPr>
                        <a:t>explainability</a:t>
                      </a:r>
                      <a:r>
                        <a:rPr lang="en-GB" sz="3200" dirty="0">
                          <a:solidFill>
                            <a:srgbClr val="000000"/>
                          </a:solidFill>
                          <a:latin typeface="Corbel" panose="020B0503020204020204" pitchFamily="34" charset="0"/>
                        </a:rPr>
                        <a:t>. Although Feature importance measures are derived, they are not explored in detail.</a:t>
                      </a:r>
                    </a:p>
                    <a:p>
                      <a:endParaRPr lang="en-GB" dirty="0"/>
                    </a:p>
                  </a:txBody>
                  <a:tcPr/>
                </a:tc>
                <a:extLst>
                  <a:ext uri="{0D108BD9-81ED-4DB2-BD59-A6C34878D82A}">
                    <a16:rowId xmlns:a16="http://schemas.microsoft.com/office/drawing/2014/main" val="1464228824"/>
                  </a:ext>
                </a:extLst>
              </a:tr>
            </a:tbl>
          </a:graphicData>
        </a:graphic>
      </p:graphicFrame>
      <p:graphicFrame>
        <p:nvGraphicFramePr>
          <p:cNvPr id="43" name="Table 42">
            <a:extLst>
              <a:ext uri="{FF2B5EF4-FFF2-40B4-BE49-F238E27FC236}">
                <a16:creationId xmlns:a16="http://schemas.microsoft.com/office/drawing/2014/main" id="{8496D03F-B957-C245-5A53-F1BFA4CA90C9}"/>
              </a:ext>
            </a:extLst>
          </p:cNvPr>
          <p:cNvGraphicFramePr>
            <a:graphicFrameLocks noGrp="1"/>
          </p:cNvGraphicFramePr>
          <p:nvPr>
            <p:extLst>
              <p:ext uri="{D42A27DB-BD31-4B8C-83A1-F6EECF244321}">
                <p14:modId xmlns:p14="http://schemas.microsoft.com/office/powerpoint/2010/main" val="2733399070"/>
              </p:ext>
            </p:extLst>
          </p:nvPr>
        </p:nvGraphicFramePr>
        <p:xfrm>
          <a:off x="9669590" y="5889516"/>
          <a:ext cx="8161210" cy="3749784"/>
        </p:xfrm>
        <a:graphic>
          <a:graphicData uri="http://schemas.openxmlformats.org/drawingml/2006/table">
            <a:tbl>
              <a:tblPr firstRow="1" bandRow="1">
                <a:tableStyleId>{5C22544A-7EE6-4342-B048-85BDC9FD1C3A}</a:tableStyleId>
              </a:tblPr>
              <a:tblGrid>
                <a:gridCol w="8161210">
                  <a:extLst>
                    <a:ext uri="{9D8B030D-6E8A-4147-A177-3AD203B41FA5}">
                      <a16:colId xmlns:a16="http://schemas.microsoft.com/office/drawing/2014/main" val="2538502813"/>
                    </a:ext>
                  </a:extLst>
                </a:gridCol>
              </a:tblGrid>
              <a:tr h="1151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err="1">
                          <a:solidFill>
                            <a:schemeClr val="bg1"/>
                          </a:solidFill>
                          <a:latin typeface="Montserrat Classic Bold" panose="020B0604020202020204" charset="0"/>
                          <a:cs typeface="Mokoto" panose="020B0604020202020204" charset="0"/>
                        </a:rPr>
                        <a:t>Biecek</a:t>
                      </a:r>
                      <a:r>
                        <a:rPr lang="en-US" sz="3200" b="1" dirty="0">
                          <a:solidFill>
                            <a:schemeClr val="bg1"/>
                          </a:solidFill>
                          <a:latin typeface="Montserrat Classic Bold" panose="020B0604020202020204" charset="0"/>
                          <a:cs typeface="Mokoto" panose="020B0604020202020204" charset="0"/>
                        </a:rPr>
                        <a:t> et al (2021)</a:t>
                      </a:r>
                    </a:p>
                    <a:p>
                      <a:endParaRPr lang="en-GB" dirty="0"/>
                    </a:p>
                  </a:txBody>
                  <a:tcPr anchor="ctr">
                    <a:solidFill>
                      <a:schemeClr val="accent5">
                        <a:lumMod val="75000"/>
                      </a:schemeClr>
                    </a:solidFill>
                  </a:tcPr>
                </a:tc>
                <a:extLst>
                  <a:ext uri="{0D108BD9-81ED-4DB2-BD59-A6C34878D82A}">
                    <a16:rowId xmlns:a16="http://schemas.microsoft.com/office/drawing/2014/main" val="2380474030"/>
                  </a:ext>
                </a:extLst>
              </a:tr>
              <a:tr h="2598160">
                <a:tc>
                  <a:txBody>
                    <a:bodyPr/>
                    <a:lstStyle/>
                    <a:p>
                      <a:pPr marL="285750" indent="-285750">
                        <a:lnSpc>
                          <a:spcPts val="2763"/>
                        </a:lnSpc>
                        <a:buFont typeface="Arial" panose="020B0604020202020204" pitchFamily="34" charset="0"/>
                        <a:buChar char="•"/>
                      </a:pPr>
                      <a:r>
                        <a:rPr lang="en-GB" sz="3200" dirty="0">
                          <a:solidFill>
                            <a:srgbClr val="000000"/>
                          </a:solidFill>
                          <a:latin typeface="Corbel" panose="020B0503020204020204" pitchFamily="34" charset="0"/>
                        </a:rPr>
                        <a:t>Tree-based models outperform individual models.</a:t>
                      </a:r>
                    </a:p>
                    <a:p>
                      <a:pPr marL="0" indent="0">
                        <a:lnSpc>
                          <a:spcPts val="2763"/>
                        </a:lnSpc>
                        <a:buFont typeface="Arial" panose="020B0604020202020204" pitchFamily="34" charset="0"/>
                        <a:buNone/>
                      </a:pPr>
                      <a:endParaRPr lang="en-GB" sz="3200" dirty="0">
                        <a:solidFill>
                          <a:srgbClr val="000000"/>
                        </a:solidFill>
                        <a:latin typeface="Corbel" panose="020B0503020204020204" pitchFamily="34" charset="0"/>
                      </a:endParaRPr>
                    </a:p>
                    <a:p>
                      <a:pPr marL="285750" indent="-285750">
                        <a:lnSpc>
                          <a:spcPts val="2763"/>
                        </a:lnSpc>
                        <a:buFont typeface="Arial" panose="020B0604020202020204" pitchFamily="34" charset="0"/>
                        <a:buChar char="•"/>
                      </a:pPr>
                      <a:r>
                        <a:rPr lang="en-GB" sz="3200" dirty="0">
                          <a:solidFill>
                            <a:srgbClr val="000000"/>
                          </a:solidFill>
                          <a:latin typeface="Corbel" panose="020B0503020204020204" pitchFamily="34" charset="0"/>
                        </a:rPr>
                        <a:t>Global and Local Explanations were provided with Permutation Feature Importance and Partial Dependence Plots</a:t>
                      </a:r>
                    </a:p>
                    <a:p>
                      <a:endParaRPr lang="en-GB" dirty="0"/>
                    </a:p>
                  </a:txBody>
                  <a:tcPr/>
                </a:tc>
                <a:extLst>
                  <a:ext uri="{0D108BD9-81ED-4DB2-BD59-A6C34878D82A}">
                    <a16:rowId xmlns:a16="http://schemas.microsoft.com/office/drawing/2014/main" val="1464228824"/>
                  </a:ext>
                </a:extLst>
              </a:tr>
            </a:tbl>
          </a:graphicData>
        </a:graphic>
      </p:graphicFrame>
    </p:spTree>
    <p:extLst>
      <p:ext uri="{BB962C8B-B14F-4D97-AF65-F5344CB8AC3E}">
        <p14:creationId xmlns:p14="http://schemas.microsoft.com/office/powerpoint/2010/main" val="409323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4E6878-2FAB-3B63-EA4A-96F23EDE13E2}"/>
              </a:ext>
            </a:extLst>
          </p:cNvPr>
          <p:cNvGrpSpPr/>
          <p:nvPr/>
        </p:nvGrpSpPr>
        <p:grpSpPr>
          <a:xfrm>
            <a:off x="9753600" y="2085674"/>
            <a:ext cx="8129591" cy="6115652"/>
            <a:chOff x="3810000" y="202074"/>
            <a:chExt cx="12320591" cy="9208626"/>
          </a:xfrm>
        </p:grpSpPr>
        <p:pic>
          <p:nvPicPr>
            <p:cNvPr id="3" name="Picture 2" descr="A diagram of a computer with a brain and a person&#10;&#10;Description automatically generated">
              <a:extLst>
                <a:ext uri="{FF2B5EF4-FFF2-40B4-BE49-F238E27FC236}">
                  <a16:creationId xmlns:a16="http://schemas.microsoft.com/office/drawing/2014/main" id="{03A36E82-CFEB-696F-6772-25529E21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02074"/>
              <a:ext cx="12320591" cy="9208626"/>
            </a:xfrm>
            <a:prstGeom prst="rect">
              <a:avLst/>
            </a:prstGeom>
          </p:spPr>
        </p:pic>
        <p:sp>
          <p:nvSpPr>
            <p:cNvPr id="4" name="Oval 3">
              <a:extLst>
                <a:ext uri="{FF2B5EF4-FFF2-40B4-BE49-F238E27FC236}">
                  <a16:creationId xmlns:a16="http://schemas.microsoft.com/office/drawing/2014/main" id="{5CF77385-40BA-B628-11B4-D18A8EEE4EDC}"/>
                </a:ext>
              </a:extLst>
            </p:cNvPr>
            <p:cNvSpPr/>
            <p:nvPr/>
          </p:nvSpPr>
          <p:spPr>
            <a:xfrm>
              <a:off x="4772273" y="674054"/>
              <a:ext cx="5912536" cy="1413318"/>
            </a:xfrm>
            <a:prstGeom prst="ellipse">
              <a:avLst/>
            </a:prstGeom>
            <a:noFill/>
            <a:ln w="7620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749BCDE4-2AF3-ABAA-B34A-DC657CF35434}"/>
                </a:ext>
              </a:extLst>
            </p:cNvPr>
            <p:cNvSpPr txBox="1"/>
            <p:nvPr/>
          </p:nvSpPr>
          <p:spPr>
            <a:xfrm>
              <a:off x="5465396" y="1054643"/>
              <a:ext cx="6114099" cy="695151"/>
            </a:xfrm>
            <a:prstGeom prst="rect">
              <a:avLst/>
            </a:prstGeom>
            <a:noFill/>
          </p:spPr>
          <p:txBody>
            <a:bodyPr wrap="square" rtlCol="0">
              <a:spAutoFit/>
            </a:bodyPr>
            <a:lstStyle/>
            <a:p>
              <a:r>
                <a:rPr lang="en-GB" sz="2400" dirty="0">
                  <a:latin typeface="Comic Sans MS" panose="030F0702030302020204" pitchFamily="66" charset="0"/>
                </a:rPr>
                <a:t>Problem Statement</a:t>
              </a:r>
            </a:p>
          </p:txBody>
        </p:sp>
        <p:sp>
          <p:nvSpPr>
            <p:cNvPr id="6" name="Arrow: Right 5">
              <a:extLst>
                <a:ext uri="{FF2B5EF4-FFF2-40B4-BE49-F238E27FC236}">
                  <a16:creationId xmlns:a16="http://schemas.microsoft.com/office/drawing/2014/main" id="{71A473F3-9DA6-879A-6C0B-3096070B56AA}"/>
                </a:ext>
              </a:extLst>
            </p:cNvPr>
            <p:cNvSpPr/>
            <p:nvPr/>
          </p:nvSpPr>
          <p:spPr>
            <a:xfrm rot="1050452">
              <a:off x="10906780" y="1621422"/>
              <a:ext cx="1919051" cy="471980"/>
            </a:xfrm>
            <a:prstGeom prst="right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2E939895-58CD-A999-8DB4-FCF484022627}"/>
              </a:ext>
            </a:extLst>
          </p:cNvPr>
          <p:cNvSpPr txBox="1"/>
          <p:nvPr/>
        </p:nvSpPr>
        <p:spPr>
          <a:xfrm>
            <a:off x="2286000" y="7145137"/>
            <a:ext cx="3352800" cy="769441"/>
          </a:xfrm>
          <a:prstGeom prst="rect">
            <a:avLst/>
          </a:prstGeom>
          <a:noFill/>
        </p:spPr>
        <p:txBody>
          <a:bodyPr wrap="square" rtlCol="0">
            <a:spAutoFit/>
          </a:bodyPr>
          <a:lstStyle/>
          <a:p>
            <a:r>
              <a:rPr lang="en-GB" sz="4400" dirty="0">
                <a:latin typeface="Corbel" panose="020B0503020204020204" pitchFamily="34" charset="0"/>
              </a:rPr>
              <a:t>EBA (2020) </a:t>
            </a:r>
          </a:p>
        </p:txBody>
      </p:sp>
      <p:graphicFrame>
        <p:nvGraphicFramePr>
          <p:cNvPr id="9" name="TextBox 10">
            <a:extLst>
              <a:ext uri="{FF2B5EF4-FFF2-40B4-BE49-F238E27FC236}">
                <a16:creationId xmlns:a16="http://schemas.microsoft.com/office/drawing/2014/main" id="{2D4511C7-EB18-3F3F-07BB-E18FA6B9B517}"/>
              </a:ext>
            </a:extLst>
          </p:cNvPr>
          <p:cNvGraphicFramePr/>
          <p:nvPr>
            <p:extLst>
              <p:ext uri="{D42A27DB-BD31-4B8C-83A1-F6EECF244321}">
                <p14:modId xmlns:p14="http://schemas.microsoft.com/office/powerpoint/2010/main" val="2725869216"/>
              </p:ext>
            </p:extLst>
          </p:nvPr>
        </p:nvGraphicFramePr>
        <p:xfrm>
          <a:off x="154020" y="1973325"/>
          <a:ext cx="9370980" cy="4832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6">
            <a:extLst>
              <a:ext uri="{FF2B5EF4-FFF2-40B4-BE49-F238E27FC236}">
                <a16:creationId xmlns:a16="http://schemas.microsoft.com/office/drawing/2014/main" id="{CFC9EAA3-1C7A-9C22-50DE-75672B8D0272}"/>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PROBLEM STATEMENT</a:t>
            </a:r>
          </a:p>
        </p:txBody>
      </p:sp>
      <p:sp>
        <p:nvSpPr>
          <p:cNvPr id="11" name="Rectangle 10">
            <a:extLst>
              <a:ext uri="{FF2B5EF4-FFF2-40B4-BE49-F238E27FC236}">
                <a16:creationId xmlns:a16="http://schemas.microsoft.com/office/drawing/2014/main" id="{DB0EE667-2BBA-6B14-84CE-C949289A3279}"/>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black text with different symbols&#10;&#10;Description automatically generated">
            <a:extLst>
              <a:ext uri="{FF2B5EF4-FFF2-40B4-BE49-F238E27FC236}">
                <a16:creationId xmlns:a16="http://schemas.microsoft.com/office/drawing/2014/main" id="{D2A19562-7761-1562-3F40-79E6B0607B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307061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ullseye with solid fill">
            <a:extLst>
              <a:ext uri="{FF2B5EF4-FFF2-40B4-BE49-F238E27FC236}">
                <a16:creationId xmlns:a16="http://schemas.microsoft.com/office/drawing/2014/main" id="{0BF6DC1F-03A3-C9BD-9B9A-3128B154A1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2400" y="2400300"/>
            <a:ext cx="6553200" cy="6553200"/>
          </a:xfrm>
          <a:prstGeom prst="rect">
            <a:avLst/>
          </a:prstGeom>
        </p:spPr>
      </p:pic>
      <p:graphicFrame>
        <p:nvGraphicFramePr>
          <p:cNvPr id="3" name="TextBox 14">
            <a:extLst>
              <a:ext uri="{FF2B5EF4-FFF2-40B4-BE49-F238E27FC236}">
                <a16:creationId xmlns:a16="http://schemas.microsoft.com/office/drawing/2014/main" id="{1FFC786D-2267-A5E5-C5CC-415BA89466B6}"/>
              </a:ext>
            </a:extLst>
          </p:cNvPr>
          <p:cNvGraphicFramePr/>
          <p:nvPr>
            <p:extLst>
              <p:ext uri="{D42A27DB-BD31-4B8C-83A1-F6EECF244321}">
                <p14:modId xmlns:p14="http://schemas.microsoft.com/office/powerpoint/2010/main" val="1337656067"/>
              </p:ext>
            </p:extLst>
          </p:nvPr>
        </p:nvGraphicFramePr>
        <p:xfrm>
          <a:off x="677987" y="2247900"/>
          <a:ext cx="10286999" cy="685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6">
            <a:extLst>
              <a:ext uri="{FF2B5EF4-FFF2-40B4-BE49-F238E27FC236}">
                <a16:creationId xmlns:a16="http://schemas.microsoft.com/office/drawing/2014/main" id="{126D81F8-6975-3DF1-D20A-85261C09E4B8}"/>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AIMS AND OBJECTIVES</a:t>
            </a:r>
          </a:p>
        </p:txBody>
      </p:sp>
      <p:sp>
        <p:nvSpPr>
          <p:cNvPr id="5" name="Rectangle 4">
            <a:extLst>
              <a:ext uri="{FF2B5EF4-FFF2-40B4-BE49-F238E27FC236}">
                <a16:creationId xmlns:a16="http://schemas.microsoft.com/office/drawing/2014/main" id="{1D689FE5-B101-16AC-86F0-1887BAE71CB8}"/>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black text with different symbols&#10;&#10;Description automatically generated">
            <a:extLst>
              <a:ext uri="{FF2B5EF4-FFF2-40B4-BE49-F238E27FC236}">
                <a16:creationId xmlns:a16="http://schemas.microsoft.com/office/drawing/2014/main" id="{2D54D984-F306-89C6-B88E-C755C1CC14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Tree>
    <p:extLst>
      <p:ext uri="{BB962C8B-B14F-4D97-AF65-F5344CB8AC3E}">
        <p14:creationId xmlns:p14="http://schemas.microsoft.com/office/powerpoint/2010/main" val="353630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6ED7966-DAA7-292A-7387-B410853C0F5E}"/>
              </a:ext>
            </a:extLst>
          </p:cNvPr>
          <p:cNvSpPr txBox="1"/>
          <p:nvPr/>
        </p:nvSpPr>
        <p:spPr>
          <a:xfrm>
            <a:off x="334760" y="1997994"/>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Data Collection</a:t>
            </a:r>
          </a:p>
        </p:txBody>
      </p:sp>
      <p:sp>
        <p:nvSpPr>
          <p:cNvPr id="3" name="TextBox 4">
            <a:extLst>
              <a:ext uri="{FF2B5EF4-FFF2-40B4-BE49-F238E27FC236}">
                <a16:creationId xmlns:a16="http://schemas.microsoft.com/office/drawing/2014/main" id="{E0C2ECD0-8A54-68B7-A8AE-81E12EB38E32}"/>
              </a:ext>
            </a:extLst>
          </p:cNvPr>
          <p:cNvSpPr txBox="1"/>
          <p:nvPr/>
        </p:nvSpPr>
        <p:spPr>
          <a:xfrm>
            <a:off x="10818094" y="1997994"/>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EDA</a:t>
            </a:r>
          </a:p>
        </p:txBody>
      </p:sp>
      <p:sp>
        <p:nvSpPr>
          <p:cNvPr id="4" name="TextBox 8">
            <a:extLst>
              <a:ext uri="{FF2B5EF4-FFF2-40B4-BE49-F238E27FC236}">
                <a16:creationId xmlns:a16="http://schemas.microsoft.com/office/drawing/2014/main" id="{455A9710-4945-BD70-9DDD-88170CD384F8}"/>
              </a:ext>
            </a:extLst>
          </p:cNvPr>
          <p:cNvSpPr txBox="1"/>
          <p:nvPr/>
        </p:nvSpPr>
        <p:spPr>
          <a:xfrm>
            <a:off x="5722174" y="1997994"/>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Data Preprocessing</a:t>
            </a:r>
          </a:p>
        </p:txBody>
      </p:sp>
      <p:sp>
        <p:nvSpPr>
          <p:cNvPr id="5" name="AutoShape 9">
            <a:extLst>
              <a:ext uri="{FF2B5EF4-FFF2-40B4-BE49-F238E27FC236}">
                <a16:creationId xmlns:a16="http://schemas.microsoft.com/office/drawing/2014/main" id="{09D34EA0-D96A-C0FF-6859-223BF2B4D8AD}"/>
              </a:ext>
            </a:extLst>
          </p:cNvPr>
          <p:cNvSpPr/>
          <p:nvPr/>
        </p:nvSpPr>
        <p:spPr>
          <a:xfrm>
            <a:off x="3804442" y="2592657"/>
            <a:ext cx="1892844" cy="0"/>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6" name="AutoShape 10">
            <a:extLst>
              <a:ext uri="{FF2B5EF4-FFF2-40B4-BE49-F238E27FC236}">
                <a16:creationId xmlns:a16="http://schemas.microsoft.com/office/drawing/2014/main" id="{500140D7-8544-15E7-1EED-DB238388D8CF}"/>
              </a:ext>
            </a:extLst>
          </p:cNvPr>
          <p:cNvSpPr/>
          <p:nvPr/>
        </p:nvSpPr>
        <p:spPr>
          <a:xfrm>
            <a:off x="2389213" y="5000610"/>
            <a:ext cx="1138062" cy="0"/>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7" name="AutoShape 11">
            <a:extLst>
              <a:ext uri="{FF2B5EF4-FFF2-40B4-BE49-F238E27FC236}">
                <a16:creationId xmlns:a16="http://schemas.microsoft.com/office/drawing/2014/main" id="{4D37398F-E50C-65B4-68AC-240397616020}"/>
              </a:ext>
            </a:extLst>
          </p:cNvPr>
          <p:cNvSpPr/>
          <p:nvPr/>
        </p:nvSpPr>
        <p:spPr>
          <a:xfrm>
            <a:off x="9067800" y="2582403"/>
            <a:ext cx="1892844" cy="0"/>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8" name="AutoShape 12">
            <a:extLst>
              <a:ext uri="{FF2B5EF4-FFF2-40B4-BE49-F238E27FC236}">
                <a16:creationId xmlns:a16="http://schemas.microsoft.com/office/drawing/2014/main" id="{049FA39F-A396-4675-DCCD-3C8807B3F46F}"/>
              </a:ext>
            </a:extLst>
          </p:cNvPr>
          <p:cNvSpPr/>
          <p:nvPr/>
        </p:nvSpPr>
        <p:spPr>
          <a:xfrm>
            <a:off x="7071891" y="4991084"/>
            <a:ext cx="1600200" cy="0"/>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9" name="AutoShape 13">
            <a:extLst>
              <a:ext uri="{FF2B5EF4-FFF2-40B4-BE49-F238E27FC236}">
                <a16:creationId xmlns:a16="http://schemas.microsoft.com/office/drawing/2014/main" id="{CABD73B7-876E-3844-AC73-FFF9EF914C55}"/>
              </a:ext>
            </a:extLst>
          </p:cNvPr>
          <p:cNvSpPr/>
          <p:nvPr/>
        </p:nvSpPr>
        <p:spPr>
          <a:xfrm flipV="1">
            <a:off x="6146824" y="8261530"/>
            <a:ext cx="2065042" cy="4217"/>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11" name="AutoShape 15">
            <a:extLst>
              <a:ext uri="{FF2B5EF4-FFF2-40B4-BE49-F238E27FC236}">
                <a16:creationId xmlns:a16="http://schemas.microsoft.com/office/drawing/2014/main" id="{372BF640-6097-0C41-CAF0-61BE2F6C6962}"/>
              </a:ext>
            </a:extLst>
          </p:cNvPr>
          <p:cNvSpPr/>
          <p:nvPr/>
        </p:nvSpPr>
        <p:spPr>
          <a:xfrm>
            <a:off x="14444297" y="2592657"/>
            <a:ext cx="1591406" cy="0"/>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12" name="AutoShape 16">
            <a:extLst>
              <a:ext uri="{FF2B5EF4-FFF2-40B4-BE49-F238E27FC236}">
                <a16:creationId xmlns:a16="http://schemas.microsoft.com/office/drawing/2014/main" id="{1A6EA832-B50B-A51D-C41C-1C8BB30AA857}"/>
              </a:ext>
            </a:extLst>
          </p:cNvPr>
          <p:cNvSpPr/>
          <p:nvPr/>
        </p:nvSpPr>
        <p:spPr>
          <a:xfrm>
            <a:off x="12203838" y="5080497"/>
            <a:ext cx="1261731" cy="0"/>
          </a:xfrm>
          <a:prstGeom prst="line">
            <a:avLst/>
          </a:prstGeom>
          <a:ln w="76200" cap="flat">
            <a:solidFill>
              <a:schemeClr val="accent5">
                <a:lumMod val="75000"/>
              </a:schemeClr>
            </a:solidFill>
            <a:prstDash val="solid"/>
            <a:headEnd type="none" w="sm" len="sm"/>
            <a:tailEnd type="none" w="sm" len="sm"/>
          </a:ln>
        </p:spPr>
        <p:txBody>
          <a:bodyPr/>
          <a:lstStyle/>
          <a:p>
            <a:endParaRPr lang="en-GB" sz="2400">
              <a:latin typeface="Corbel" panose="020B0503020204020204" pitchFamily="34" charset="0"/>
            </a:endParaRPr>
          </a:p>
        </p:txBody>
      </p:sp>
      <p:sp>
        <p:nvSpPr>
          <p:cNvPr id="13" name="Freeform 17">
            <a:extLst>
              <a:ext uri="{FF2B5EF4-FFF2-40B4-BE49-F238E27FC236}">
                <a16:creationId xmlns:a16="http://schemas.microsoft.com/office/drawing/2014/main" id="{E6899A98-9EB4-BB58-2A45-38839E670121}"/>
              </a:ext>
            </a:extLst>
          </p:cNvPr>
          <p:cNvSpPr/>
          <p:nvPr/>
        </p:nvSpPr>
        <p:spPr>
          <a:xfrm rot="5400000">
            <a:off x="15724404" y="3496443"/>
            <a:ext cx="2779444" cy="971874"/>
          </a:xfrm>
          <a:custGeom>
            <a:avLst/>
            <a:gdLst/>
            <a:ahLst/>
            <a:cxnLst/>
            <a:rect l="l" t="t" r="r" b="b"/>
            <a:pathLst>
              <a:path w="1981914" h="1064665">
                <a:moveTo>
                  <a:pt x="0" y="0"/>
                </a:moveTo>
                <a:lnTo>
                  <a:pt x="1981914" y="0"/>
                </a:lnTo>
                <a:lnTo>
                  <a:pt x="1981914" y="1064665"/>
                </a:lnTo>
                <a:lnTo>
                  <a:pt x="0" y="10646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sz="2400">
              <a:latin typeface="Corbel" panose="020B0503020204020204" pitchFamily="34" charset="0"/>
            </a:endParaRPr>
          </a:p>
        </p:txBody>
      </p:sp>
      <p:sp>
        <p:nvSpPr>
          <p:cNvPr id="17" name="TextBox 23">
            <a:extLst>
              <a:ext uri="{FF2B5EF4-FFF2-40B4-BE49-F238E27FC236}">
                <a16:creationId xmlns:a16="http://schemas.microsoft.com/office/drawing/2014/main" id="{F7959529-6F89-8EA0-68DC-9C2F74FB5178}"/>
              </a:ext>
            </a:extLst>
          </p:cNvPr>
          <p:cNvSpPr txBox="1"/>
          <p:nvPr/>
        </p:nvSpPr>
        <p:spPr>
          <a:xfrm>
            <a:off x="2290431" y="7807990"/>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Evaluation Metrics</a:t>
            </a:r>
          </a:p>
        </p:txBody>
      </p:sp>
      <p:sp>
        <p:nvSpPr>
          <p:cNvPr id="18" name="TextBox 24">
            <a:extLst>
              <a:ext uri="{FF2B5EF4-FFF2-40B4-BE49-F238E27FC236}">
                <a16:creationId xmlns:a16="http://schemas.microsoft.com/office/drawing/2014/main" id="{CF22BBA4-0F77-DC65-6C4B-01F0059E0307}"/>
              </a:ext>
            </a:extLst>
          </p:cNvPr>
          <p:cNvSpPr txBox="1"/>
          <p:nvPr/>
        </p:nvSpPr>
        <p:spPr>
          <a:xfrm>
            <a:off x="7854723" y="7844291"/>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Explanations</a:t>
            </a:r>
          </a:p>
        </p:txBody>
      </p:sp>
      <p:sp>
        <p:nvSpPr>
          <p:cNvPr id="19" name="TextBox 25">
            <a:extLst>
              <a:ext uri="{FF2B5EF4-FFF2-40B4-BE49-F238E27FC236}">
                <a16:creationId xmlns:a16="http://schemas.microsoft.com/office/drawing/2014/main" id="{C21DC60B-9D95-114E-3596-7935D58B56F6}"/>
              </a:ext>
            </a:extLst>
          </p:cNvPr>
          <p:cNvSpPr txBox="1"/>
          <p:nvPr/>
        </p:nvSpPr>
        <p:spPr>
          <a:xfrm>
            <a:off x="334760" y="2552111"/>
            <a:ext cx="3736106" cy="743793"/>
          </a:xfrm>
          <a:prstGeom prst="rect">
            <a:avLst/>
          </a:prstGeom>
        </p:spPr>
        <p:txBody>
          <a:bodyPr wrap="square" lIns="0" tIns="0" rIns="0" bIns="0" rtlCol="0" anchor="t">
            <a:spAutoFit/>
          </a:bodyPr>
          <a:lstStyle/>
          <a:p>
            <a:pPr algn="ctr">
              <a:lnSpc>
                <a:spcPts val="2940"/>
              </a:lnSpc>
              <a:spcBef>
                <a:spcPct val="0"/>
              </a:spcBef>
            </a:pPr>
            <a:r>
              <a:rPr lang="en-US" sz="2800" dirty="0">
                <a:solidFill>
                  <a:srgbClr val="141E20"/>
                </a:solidFill>
                <a:latin typeface="Corbel" panose="020B0503020204020204" pitchFamily="34" charset="0"/>
              </a:rPr>
              <a:t>Prosper loans from Kaggle Repository</a:t>
            </a:r>
          </a:p>
        </p:txBody>
      </p:sp>
      <p:sp>
        <p:nvSpPr>
          <p:cNvPr id="20" name="TextBox 26">
            <a:extLst>
              <a:ext uri="{FF2B5EF4-FFF2-40B4-BE49-F238E27FC236}">
                <a16:creationId xmlns:a16="http://schemas.microsoft.com/office/drawing/2014/main" id="{8EE79008-9A56-FE3C-9391-C2F9FCFAA224}"/>
              </a:ext>
            </a:extLst>
          </p:cNvPr>
          <p:cNvSpPr txBox="1"/>
          <p:nvPr/>
        </p:nvSpPr>
        <p:spPr>
          <a:xfrm>
            <a:off x="2290431" y="8362107"/>
            <a:ext cx="3736106" cy="743793"/>
          </a:xfrm>
          <a:prstGeom prst="rect">
            <a:avLst/>
          </a:prstGeom>
        </p:spPr>
        <p:txBody>
          <a:bodyPr wrap="square" lIns="0" tIns="0" rIns="0" bIns="0" rtlCol="0" anchor="t">
            <a:spAutoFit/>
          </a:bodyPr>
          <a:lstStyle/>
          <a:p>
            <a:pPr algn="ctr">
              <a:lnSpc>
                <a:spcPts val="2940"/>
              </a:lnSpc>
              <a:spcBef>
                <a:spcPct val="0"/>
              </a:spcBef>
            </a:pPr>
            <a:r>
              <a:rPr lang="en-US" sz="2800" dirty="0">
                <a:solidFill>
                  <a:srgbClr val="141E20"/>
                </a:solidFill>
                <a:latin typeface="Corbel" panose="020B0503020204020204" pitchFamily="34" charset="0"/>
              </a:rPr>
              <a:t>Precision, Recall, AUC and Confusion Matrix</a:t>
            </a:r>
          </a:p>
        </p:txBody>
      </p:sp>
      <p:sp>
        <p:nvSpPr>
          <p:cNvPr id="21" name="TextBox 27">
            <a:extLst>
              <a:ext uri="{FF2B5EF4-FFF2-40B4-BE49-F238E27FC236}">
                <a16:creationId xmlns:a16="http://schemas.microsoft.com/office/drawing/2014/main" id="{174139AB-460D-8C86-3FBC-4E2BE1F65489}"/>
              </a:ext>
            </a:extLst>
          </p:cNvPr>
          <p:cNvSpPr txBox="1"/>
          <p:nvPr/>
        </p:nvSpPr>
        <p:spPr>
          <a:xfrm>
            <a:off x="7854723" y="8398408"/>
            <a:ext cx="3736106" cy="371897"/>
          </a:xfrm>
          <a:prstGeom prst="rect">
            <a:avLst/>
          </a:prstGeom>
        </p:spPr>
        <p:txBody>
          <a:bodyPr wrap="square" lIns="0" tIns="0" rIns="0" bIns="0" rtlCol="0" anchor="t">
            <a:spAutoFit/>
          </a:bodyPr>
          <a:lstStyle/>
          <a:p>
            <a:pPr algn="ctr">
              <a:lnSpc>
                <a:spcPts val="2940"/>
              </a:lnSpc>
              <a:spcBef>
                <a:spcPct val="0"/>
              </a:spcBef>
            </a:pPr>
            <a:r>
              <a:rPr lang="en-US" sz="2800" dirty="0">
                <a:solidFill>
                  <a:srgbClr val="141E20"/>
                </a:solidFill>
                <a:latin typeface="Corbel" panose="020B0503020204020204" pitchFamily="34" charset="0"/>
              </a:rPr>
              <a:t>SHAP and LIME</a:t>
            </a:r>
          </a:p>
        </p:txBody>
      </p:sp>
      <p:sp>
        <p:nvSpPr>
          <p:cNvPr id="22" name="TextBox 28">
            <a:extLst>
              <a:ext uri="{FF2B5EF4-FFF2-40B4-BE49-F238E27FC236}">
                <a16:creationId xmlns:a16="http://schemas.microsoft.com/office/drawing/2014/main" id="{81820C9A-56C3-3554-6D16-1DBF812D94BD}"/>
              </a:ext>
            </a:extLst>
          </p:cNvPr>
          <p:cNvSpPr txBox="1"/>
          <p:nvPr/>
        </p:nvSpPr>
        <p:spPr>
          <a:xfrm>
            <a:off x="10818094" y="2552111"/>
            <a:ext cx="3736106" cy="1489382"/>
          </a:xfrm>
          <a:prstGeom prst="rect">
            <a:avLst/>
          </a:prstGeom>
        </p:spPr>
        <p:txBody>
          <a:bodyPr wrap="square" lIns="0" tIns="0" rIns="0" bIns="0" rtlCol="0" anchor="t">
            <a:spAutoFit/>
          </a:bodyPr>
          <a:lstStyle/>
          <a:p>
            <a:pPr algn="ctr">
              <a:lnSpc>
                <a:spcPts val="2940"/>
              </a:lnSpc>
            </a:pPr>
            <a:r>
              <a:rPr lang="en-US" sz="2800" dirty="0">
                <a:solidFill>
                  <a:srgbClr val="141E20"/>
                </a:solidFill>
                <a:latin typeface="Corbel" panose="020B0503020204020204" pitchFamily="34" charset="0"/>
              </a:rPr>
              <a:t>Outlier Detection (IQR and Grubb’s Test) and Pearson’s Correlation Test </a:t>
            </a:r>
          </a:p>
        </p:txBody>
      </p:sp>
      <p:sp>
        <p:nvSpPr>
          <p:cNvPr id="23" name="TextBox 29">
            <a:extLst>
              <a:ext uri="{FF2B5EF4-FFF2-40B4-BE49-F238E27FC236}">
                <a16:creationId xmlns:a16="http://schemas.microsoft.com/office/drawing/2014/main" id="{C975BA5F-B8EA-8EEB-1F3F-715E5229D8D3}"/>
              </a:ext>
            </a:extLst>
          </p:cNvPr>
          <p:cNvSpPr txBox="1"/>
          <p:nvPr/>
        </p:nvSpPr>
        <p:spPr>
          <a:xfrm>
            <a:off x="13483373" y="4672905"/>
            <a:ext cx="2975827" cy="138499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Feature Engineering</a:t>
            </a:r>
          </a:p>
          <a:p>
            <a:pPr algn="ctr">
              <a:lnSpc>
                <a:spcPts val="3640"/>
              </a:lnSpc>
              <a:spcBef>
                <a:spcPct val="0"/>
              </a:spcBef>
            </a:pPr>
            <a:endParaRPr lang="en-US" sz="3200" b="1" spc="52" dirty="0">
              <a:solidFill>
                <a:srgbClr val="141E20"/>
              </a:solidFill>
              <a:latin typeface="Corbel" panose="020B0503020204020204" pitchFamily="34" charset="0"/>
            </a:endParaRPr>
          </a:p>
        </p:txBody>
      </p:sp>
      <p:sp>
        <p:nvSpPr>
          <p:cNvPr id="24" name="TextBox 30">
            <a:extLst>
              <a:ext uri="{FF2B5EF4-FFF2-40B4-BE49-F238E27FC236}">
                <a16:creationId xmlns:a16="http://schemas.microsoft.com/office/drawing/2014/main" id="{930986AF-72DB-8515-C08F-632AFE2C813F}"/>
              </a:ext>
            </a:extLst>
          </p:cNvPr>
          <p:cNvSpPr txBox="1"/>
          <p:nvPr/>
        </p:nvSpPr>
        <p:spPr>
          <a:xfrm>
            <a:off x="13104094" y="5695107"/>
            <a:ext cx="3736106" cy="743793"/>
          </a:xfrm>
          <a:prstGeom prst="rect">
            <a:avLst/>
          </a:prstGeom>
        </p:spPr>
        <p:txBody>
          <a:bodyPr wrap="square" lIns="0" tIns="0" rIns="0" bIns="0" rtlCol="0" anchor="t">
            <a:spAutoFit/>
          </a:bodyPr>
          <a:lstStyle/>
          <a:p>
            <a:pPr algn="ctr">
              <a:lnSpc>
                <a:spcPts val="2940"/>
              </a:lnSpc>
              <a:spcBef>
                <a:spcPct val="0"/>
              </a:spcBef>
            </a:pPr>
            <a:r>
              <a:rPr lang="en-US" sz="2800" dirty="0">
                <a:solidFill>
                  <a:srgbClr val="141E20"/>
                </a:solidFill>
                <a:latin typeface="Corbel" panose="020B0503020204020204" pitchFamily="34" charset="0"/>
              </a:rPr>
              <a:t>One hot encoding and label encoding</a:t>
            </a:r>
          </a:p>
        </p:txBody>
      </p:sp>
      <p:sp>
        <p:nvSpPr>
          <p:cNvPr id="25" name="TextBox 31">
            <a:extLst>
              <a:ext uri="{FF2B5EF4-FFF2-40B4-BE49-F238E27FC236}">
                <a16:creationId xmlns:a16="http://schemas.microsoft.com/office/drawing/2014/main" id="{5F587351-2E72-402A-10FF-63740A37DC70}"/>
              </a:ext>
            </a:extLst>
          </p:cNvPr>
          <p:cNvSpPr txBox="1"/>
          <p:nvPr/>
        </p:nvSpPr>
        <p:spPr>
          <a:xfrm>
            <a:off x="3527275" y="4533900"/>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Experimentation</a:t>
            </a:r>
          </a:p>
        </p:txBody>
      </p:sp>
      <p:sp>
        <p:nvSpPr>
          <p:cNvPr id="26" name="TextBox 32">
            <a:extLst>
              <a:ext uri="{FF2B5EF4-FFF2-40B4-BE49-F238E27FC236}">
                <a16:creationId xmlns:a16="http://schemas.microsoft.com/office/drawing/2014/main" id="{04C62E39-E519-813F-7C01-E548EB652048}"/>
              </a:ext>
            </a:extLst>
          </p:cNvPr>
          <p:cNvSpPr txBox="1"/>
          <p:nvPr/>
        </p:nvSpPr>
        <p:spPr>
          <a:xfrm>
            <a:off x="3205976" y="5206409"/>
            <a:ext cx="4629429" cy="1489382"/>
          </a:xfrm>
          <a:prstGeom prst="rect">
            <a:avLst/>
          </a:prstGeom>
        </p:spPr>
        <p:txBody>
          <a:bodyPr wrap="square" lIns="0" tIns="0" rIns="0" bIns="0" rtlCol="0" anchor="t">
            <a:spAutoFit/>
          </a:bodyPr>
          <a:lstStyle/>
          <a:p>
            <a:pPr algn="ctr">
              <a:lnSpc>
                <a:spcPts val="2940"/>
              </a:lnSpc>
              <a:spcBef>
                <a:spcPct val="0"/>
              </a:spcBef>
            </a:pPr>
            <a:r>
              <a:rPr lang="en-US" sz="2800" dirty="0">
                <a:solidFill>
                  <a:srgbClr val="141E20"/>
                </a:solidFill>
                <a:latin typeface="Corbel" panose="020B0503020204020204" pitchFamily="34" charset="0"/>
              </a:rPr>
              <a:t>Imbalanced, Oversampling, </a:t>
            </a:r>
            <a:r>
              <a:rPr lang="en-US" sz="2800" dirty="0" err="1">
                <a:solidFill>
                  <a:srgbClr val="141E20"/>
                </a:solidFill>
                <a:latin typeface="Corbel" panose="020B0503020204020204" pitchFamily="34" charset="0"/>
              </a:rPr>
              <a:t>Undersampling</a:t>
            </a:r>
            <a:r>
              <a:rPr lang="en-US" sz="2800" dirty="0">
                <a:solidFill>
                  <a:srgbClr val="141E20"/>
                </a:solidFill>
                <a:latin typeface="Corbel" panose="020B0503020204020204" pitchFamily="34" charset="0"/>
              </a:rPr>
              <a:t>, Normalization, Cross Validation and Hyperparameter Tuning</a:t>
            </a:r>
          </a:p>
        </p:txBody>
      </p:sp>
      <p:sp>
        <p:nvSpPr>
          <p:cNvPr id="27" name="TextBox 33">
            <a:extLst>
              <a:ext uri="{FF2B5EF4-FFF2-40B4-BE49-F238E27FC236}">
                <a16:creationId xmlns:a16="http://schemas.microsoft.com/office/drawing/2014/main" id="{0EBBD4F0-63C8-2819-50D5-1A7EB7EE79BE}"/>
              </a:ext>
            </a:extLst>
          </p:cNvPr>
          <p:cNvSpPr txBox="1"/>
          <p:nvPr/>
        </p:nvSpPr>
        <p:spPr>
          <a:xfrm>
            <a:off x="5722174" y="2552111"/>
            <a:ext cx="3736106" cy="1115690"/>
          </a:xfrm>
          <a:prstGeom prst="rect">
            <a:avLst/>
          </a:prstGeom>
        </p:spPr>
        <p:txBody>
          <a:bodyPr wrap="square" lIns="0" tIns="0" rIns="0" bIns="0" rtlCol="0" anchor="t">
            <a:spAutoFit/>
          </a:bodyPr>
          <a:lstStyle/>
          <a:p>
            <a:pPr algn="ctr">
              <a:lnSpc>
                <a:spcPts val="2940"/>
              </a:lnSpc>
              <a:spcBef>
                <a:spcPct val="0"/>
              </a:spcBef>
            </a:pPr>
            <a:r>
              <a:rPr lang="en-US" sz="2800" dirty="0">
                <a:solidFill>
                  <a:srgbClr val="141E20"/>
                </a:solidFill>
                <a:latin typeface="Corbel" panose="020B0503020204020204" pitchFamily="34" charset="0"/>
              </a:rPr>
              <a:t>Data Cleaning with variable definitions, statistics and research</a:t>
            </a:r>
          </a:p>
        </p:txBody>
      </p:sp>
      <p:sp>
        <p:nvSpPr>
          <p:cNvPr id="28" name="TextBox 34">
            <a:extLst>
              <a:ext uri="{FF2B5EF4-FFF2-40B4-BE49-F238E27FC236}">
                <a16:creationId xmlns:a16="http://schemas.microsoft.com/office/drawing/2014/main" id="{DCA37C70-B925-7682-17B9-97417338FC17}"/>
              </a:ext>
            </a:extLst>
          </p:cNvPr>
          <p:cNvSpPr txBox="1"/>
          <p:nvPr/>
        </p:nvSpPr>
        <p:spPr>
          <a:xfrm>
            <a:off x="8525112" y="4681835"/>
            <a:ext cx="3736106" cy="461665"/>
          </a:xfrm>
          <a:prstGeom prst="rect">
            <a:avLst/>
          </a:prstGeom>
        </p:spPr>
        <p:txBody>
          <a:bodyPr wrap="square" lIns="0" tIns="0" rIns="0" bIns="0" rtlCol="0" anchor="t">
            <a:spAutoFit/>
          </a:bodyPr>
          <a:lstStyle/>
          <a:p>
            <a:pPr algn="ctr">
              <a:lnSpc>
                <a:spcPts val="3640"/>
              </a:lnSpc>
              <a:spcBef>
                <a:spcPct val="0"/>
              </a:spcBef>
            </a:pPr>
            <a:r>
              <a:rPr lang="en-US" sz="3200" b="1" spc="52" dirty="0">
                <a:solidFill>
                  <a:srgbClr val="141E20"/>
                </a:solidFill>
                <a:latin typeface="Corbel" panose="020B0503020204020204" pitchFamily="34" charset="0"/>
              </a:rPr>
              <a:t>Model Selection</a:t>
            </a:r>
          </a:p>
        </p:txBody>
      </p:sp>
      <p:sp>
        <p:nvSpPr>
          <p:cNvPr id="29" name="TextBox 35">
            <a:extLst>
              <a:ext uri="{FF2B5EF4-FFF2-40B4-BE49-F238E27FC236}">
                <a16:creationId xmlns:a16="http://schemas.microsoft.com/office/drawing/2014/main" id="{B8F32B06-E21C-2953-FCE5-070ABE932649}"/>
              </a:ext>
            </a:extLst>
          </p:cNvPr>
          <p:cNvSpPr txBox="1"/>
          <p:nvPr/>
        </p:nvSpPr>
        <p:spPr>
          <a:xfrm>
            <a:off x="8610600" y="5323210"/>
            <a:ext cx="3736106" cy="1115690"/>
          </a:xfrm>
          <a:prstGeom prst="rect">
            <a:avLst/>
          </a:prstGeom>
        </p:spPr>
        <p:txBody>
          <a:bodyPr wrap="square" lIns="0" tIns="0" rIns="0" bIns="0" rtlCol="0" anchor="t">
            <a:spAutoFit/>
          </a:bodyPr>
          <a:lstStyle/>
          <a:p>
            <a:pPr algn="ctr">
              <a:lnSpc>
                <a:spcPts val="2940"/>
              </a:lnSpc>
            </a:pPr>
            <a:r>
              <a:rPr lang="en-US" sz="2800" dirty="0">
                <a:solidFill>
                  <a:srgbClr val="141E20"/>
                </a:solidFill>
                <a:latin typeface="Corbel" panose="020B0503020204020204" pitchFamily="34" charset="0"/>
              </a:rPr>
              <a:t>Two bagging and Two boosting ensemble models</a:t>
            </a:r>
          </a:p>
        </p:txBody>
      </p:sp>
      <p:sp>
        <p:nvSpPr>
          <p:cNvPr id="30" name="Freeform 17">
            <a:extLst>
              <a:ext uri="{FF2B5EF4-FFF2-40B4-BE49-F238E27FC236}">
                <a16:creationId xmlns:a16="http://schemas.microsoft.com/office/drawing/2014/main" id="{8248FB17-78EA-EA12-0F4C-2A3C654C34C2}"/>
              </a:ext>
            </a:extLst>
          </p:cNvPr>
          <p:cNvSpPr/>
          <p:nvPr/>
        </p:nvSpPr>
        <p:spPr>
          <a:xfrm rot="16200000">
            <a:off x="-180420" y="6078026"/>
            <a:ext cx="3274259" cy="1092752"/>
          </a:xfrm>
          <a:custGeom>
            <a:avLst/>
            <a:gdLst/>
            <a:ahLst/>
            <a:cxnLst/>
            <a:rect l="l" t="t" r="r" b="b"/>
            <a:pathLst>
              <a:path w="1981914" h="1064665">
                <a:moveTo>
                  <a:pt x="0" y="0"/>
                </a:moveTo>
                <a:lnTo>
                  <a:pt x="1981914" y="0"/>
                </a:lnTo>
                <a:lnTo>
                  <a:pt x="1981914" y="1064665"/>
                </a:lnTo>
                <a:lnTo>
                  <a:pt x="0" y="10646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sz="2400">
              <a:latin typeface="Corbel" panose="020B0503020204020204" pitchFamily="34" charset="0"/>
            </a:endParaRPr>
          </a:p>
        </p:txBody>
      </p:sp>
      <p:pic>
        <p:nvPicPr>
          <p:cNvPr id="31" name="Picture 30" descr="A black box with a check mark&#10;&#10;Description automatically generated">
            <a:extLst>
              <a:ext uri="{FF2B5EF4-FFF2-40B4-BE49-F238E27FC236}">
                <a16:creationId xmlns:a16="http://schemas.microsoft.com/office/drawing/2014/main" id="{7CE1759C-5BD9-ABCB-6BE4-10FD2B24707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8826" t="16158" r="20674" b="18777"/>
          <a:stretch/>
        </p:blipFill>
        <p:spPr>
          <a:xfrm>
            <a:off x="13797978" y="6880209"/>
            <a:ext cx="2279056" cy="2451007"/>
          </a:xfrm>
          <a:prstGeom prst="rect">
            <a:avLst/>
          </a:prstGeom>
        </p:spPr>
      </p:pic>
      <p:sp>
        <p:nvSpPr>
          <p:cNvPr id="32" name="TextBox 6">
            <a:extLst>
              <a:ext uri="{FF2B5EF4-FFF2-40B4-BE49-F238E27FC236}">
                <a16:creationId xmlns:a16="http://schemas.microsoft.com/office/drawing/2014/main" id="{40621EAA-2801-05EF-FB05-295F2253FF1A}"/>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RESEARCH METHODOLOGY</a:t>
            </a:r>
          </a:p>
        </p:txBody>
      </p:sp>
      <p:sp>
        <p:nvSpPr>
          <p:cNvPr id="33" name="Rectangle 32">
            <a:extLst>
              <a:ext uri="{FF2B5EF4-FFF2-40B4-BE49-F238E27FC236}">
                <a16:creationId xmlns:a16="http://schemas.microsoft.com/office/drawing/2014/main" id="{47AD46DA-6FA7-5BAB-A3BB-C4E49EBE447B}"/>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Corbel" panose="020B0503020204020204" pitchFamily="34" charset="0"/>
            </a:endParaRPr>
          </a:p>
        </p:txBody>
      </p:sp>
      <p:pic>
        <p:nvPicPr>
          <p:cNvPr id="34" name="Picture 33" descr="A black text with different symbols&#10;&#10;Description automatically generated">
            <a:extLst>
              <a:ext uri="{FF2B5EF4-FFF2-40B4-BE49-F238E27FC236}">
                <a16:creationId xmlns:a16="http://schemas.microsoft.com/office/drawing/2014/main" id="{F2BCE8F7-D561-BAED-BAF9-9BC4CEA17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cxnSp>
        <p:nvCxnSpPr>
          <p:cNvPr id="36" name="Straight Arrow Connector 35">
            <a:extLst>
              <a:ext uri="{FF2B5EF4-FFF2-40B4-BE49-F238E27FC236}">
                <a16:creationId xmlns:a16="http://schemas.microsoft.com/office/drawing/2014/main" id="{C1FE5430-7775-BD34-B9DD-BC771BEA11FD}"/>
              </a:ext>
            </a:extLst>
          </p:cNvPr>
          <p:cNvCxnSpPr>
            <a:cxnSpLocks/>
          </p:cNvCxnSpPr>
          <p:nvPr/>
        </p:nvCxnSpPr>
        <p:spPr>
          <a:xfrm>
            <a:off x="11201400" y="8269655"/>
            <a:ext cx="2443434" cy="0"/>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3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6">
            <a:extLst>
              <a:ext uri="{FF2B5EF4-FFF2-40B4-BE49-F238E27FC236}">
                <a16:creationId xmlns:a16="http://schemas.microsoft.com/office/drawing/2014/main" id="{40621EAA-2801-05EF-FB05-295F2253FF1A}"/>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THE DATASET</a:t>
            </a:r>
          </a:p>
        </p:txBody>
      </p:sp>
      <p:sp>
        <p:nvSpPr>
          <p:cNvPr id="33" name="Rectangle 32">
            <a:extLst>
              <a:ext uri="{FF2B5EF4-FFF2-40B4-BE49-F238E27FC236}">
                <a16:creationId xmlns:a16="http://schemas.microsoft.com/office/drawing/2014/main" id="{47AD46DA-6FA7-5BAB-A3BB-C4E49EBE447B}"/>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Corbel" panose="020B0503020204020204" pitchFamily="34" charset="0"/>
            </a:endParaRPr>
          </a:p>
        </p:txBody>
      </p:sp>
      <p:pic>
        <p:nvPicPr>
          <p:cNvPr id="34" name="Picture 33" descr="A black text with different symbols&#10;&#10;Description automatically generated">
            <a:extLst>
              <a:ext uri="{FF2B5EF4-FFF2-40B4-BE49-F238E27FC236}">
                <a16:creationId xmlns:a16="http://schemas.microsoft.com/office/drawing/2014/main" id="{F2BCE8F7-D561-BAED-BAF9-9BC4CEA17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pic>
        <p:nvPicPr>
          <p:cNvPr id="14" name="Picture 13">
            <a:extLst>
              <a:ext uri="{FF2B5EF4-FFF2-40B4-BE49-F238E27FC236}">
                <a16:creationId xmlns:a16="http://schemas.microsoft.com/office/drawing/2014/main" id="{92B54E7D-C4A6-E8E1-BFBE-7C9F17CA9BC9}"/>
              </a:ext>
            </a:extLst>
          </p:cNvPr>
          <p:cNvPicPr>
            <a:picLocks noChangeAspect="1"/>
          </p:cNvPicPr>
          <p:nvPr/>
        </p:nvPicPr>
        <p:blipFill rotWithShape="1">
          <a:blip r:embed="rId4"/>
          <a:srcRect l="1853" t="2801"/>
          <a:stretch/>
        </p:blipFill>
        <p:spPr>
          <a:xfrm>
            <a:off x="9741881" y="2019300"/>
            <a:ext cx="8283652" cy="6922712"/>
          </a:xfrm>
          <a:prstGeom prst="rect">
            <a:avLst/>
          </a:prstGeom>
        </p:spPr>
      </p:pic>
      <p:sp>
        <p:nvSpPr>
          <p:cNvPr id="16" name="TextBox 15">
            <a:extLst>
              <a:ext uri="{FF2B5EF4-FFF2-40B4-BE49-F238E27FC236}">
                <a16:creationId xmlns:a16="http://schemas.microsoft.com/office/drawing/2014/main" id="{F3046BE3-3968-986A-6C1F-B1CE9B385953}"/>
              </a:ext>
            </a:extLst>
          </p:cNvPr>
          <p:cNvSpPr txBox="1"/>
          <p:nvPr/>
        </p:nvSpPr>
        <p:spPr>
          <a:xfrm>
            <a:off x="228599" y="1409700"/>
            <a:ext cx="9513281" cy="8771632"/>
          </a:xfrm>
          <a:prstGeom prst="rect">
            <a:avLst/>
          </a:prstGeom>
          <a:noFill/>
        </p:spPr>
        <p:txBody>
          <a:bodyPr wrap="square">
            <a:spAutoFit/>
          </a:bodyPr>
          <a:lstStyle/>
          <a:p>
            <a:pPr marL="571500" indent="-571500" algn="just">
              <a:spcAft>
                <a:spcPts val="800"/>
              </a:spcAft>
              <a:buFont typeface="Arial" panose="020B0604020202020204" pitchFamily="34" charset="0"/>
              <a:buChar char="•"/>
            </a:pPr>
            <a:r>
              <a:rPr lang="en-GB" sz="3400" kern="100" dirty="0">
                <a:effectLst/>
                <a:latin typeface="Corbel" panose="020B0503020204020204" pitchFamily="34" charset="0"/>
                <a:ea typeface="Calibri" panose="020F0502020204030204" pitchFamily="34" charset="0"/>
                <a:cs typeface="Times New Roman" panose="02020603050405020304" pitchFamily="18" charset="0"/>
              </a:rPr>
              <a:t>Prosper is the first peer to peer lending marketplace in the United States. The original dataset contained 113,937 loan entries with 81 features.</a:t>
            </a:r>
          </a:p>
          <a:p>
            <a:pPr marL="571500" indent="-571500" algn="just">
              <a:spcAft>
                <a:spcPts val="800"/>
              </a:spcAft>
              <a:buFont typeface="Arial" panose="020B0604020202020204" pitchFamily="34" charset="0"/>
              <a:buChar char="•"/>
            </a:pPr>
            <a:r>
              <a:rPr lang="en-GB" sz="3400" kern="100" dirty="0">
                <a:effectLst/>
                <a:latin typeface="Corbel" panose="020B0503020204020204" pitchFamily="34" charset="0"/>
                <a:ea typeface="Calibri" panose="020F0502020204030204" pitchFamily="34" charset="0"/>
                <a:cs typeface="Times New Roman" panose="02020603050405020304" pitchFamily="18" charset="0"/>
              </a:rPr>
              <a:t>Predicting credit risk involves solving a binary classification problem, where the target variable indicates whether a loan is likely to be completed or not.</a:t>
            </a:r>
          </a:p>
          <a:p>
            <a:pPr marL="571500" indent="-571500" algn="just">
              <a:spcAft>
                <a:spcPts val="800"/>
              </a:spcAft>
              <a:buFont typeface="Arial" panose="020B0604020202020204" pitchFamily="34" charset="0"/>
              <a:buChar char="•"/>
            </a:pPr>
            <a:r>
              <a:rPr lang="en-GB" sz="3400" kern="100" dirty="0">
                <a:effectLst/>
                <a:latin typeface="Corbel" panose="020B0503020204020204" pitchFamily="34" charset="0"/>
                <a:ea typeface="Calibri" panose="020F0502020204030204" pitchFamily="34" charset="0"/>
                <a:cs typeface="Times New Roman" panose="02020603050405020304" pitchFamily="18" charset="0"/>
              </a:rPr>
              <a:t>Current loans were excluded from the Loan Status, as the outcome of these loans (completed or not) is yet unknown. Including them in the modelling process could introduce uncertainty.</a:t>
            </a:r>
          </a:p>
          <a:p>
            <a:pPr marL="571500" indent="-571500" algn="just">
              <a:spcAft>
                <a:spcPts val="800"/>
              </a:spcAft>
              <a:buFont typeface="Arial" panose="020B0604020202020204" pitchFamily="34" charset="0"/>
              <a:buChar char="•"/>
            </a:pPr>
            <a:r>
              <a:rPr lang="en-GB" sz="3400" kern="100" dirty="0">
                <a:latin typeface="Corbel" panose="020B0503020204020204" pitchFamily="34" charset="0"/>
                <a:ea typeface="Calibri" panose="020F0502020204030204" pitchFamily="34" charset="0"/>
                <a:cs typeface="Times New Roman" panose="02020603050405020304" pitchFamily="18" charset="0"/>
              </a:rPr>
              <a:t>After preprocessing and feature engineering, the cleaned dataset contained 49,509 entries and 43 features.</a:t>
            </a:r>
            <a:endParaRPr lang="en-GB" sz="3400" kern="100" dirty="0">
              <a:effectLst/>
              <a:latin typeface="Corbel" panose="020B05030202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776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business model&#10;&#10;Description automatically generated">
            <a:extLst>
              <a:ext uri="{FF2B5EF4-FFF2-40B4-BE49-F238E27FC236}">
                <a16:creationId xmlns:a16="http://schemas.microsoft.com/office/drawing/2014/main" id="{3020E192-46C2-F842-D013-36A609FD7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668" y="4305300"/>
            <a:ext cx="12574617" cy="2524104"/>
          </a:xfrm>
          <a:prstGeom prst="rect">
            <a:avLst/>
          </a:prstGeom>
        </p:spPr>
      </p:pic>
      <p:sp>
        <p:nvSpPr>
          <p:cNvPr id="5" name="TextBox 6">
            <a:extLst>
              <a:ext uri="{FF2B5EF4-FFF2-40B4-BE49-F238E27FC236}">
                <a16:creationId xmlns:a16="http://schemas.microsoft.com/office/drawing/2014/main" id="{0E8CCBFE-D447-E54A-E183-76ED9BF308CA}"/>
              </a:ext>
            </a:extLst>
          </p:cNvPr>
          <p:cNvSpPr txBox="1"/>
          <p:nvPr/>
        </p:nvSpPr>
        <p:spPr>
          <a:xfrm>
            <a:off x="677987" y="233958"/>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MODEL SELECTION ( ENSEMBLE METHODS)</a:t>
            </a:r>
          </a:p>
        </p:txBody>
      </p:sp>
      <p:sp>
        <p:nvSpPr>
          <p:cNvPr id="6" name="Rectangle 5">
            <a:extLst>
              <a:ext uri="{FF2B5EF4-FFF2-40B4-BE49-F238E27FC236}">
                <a16:creationId xmlns:a16="http://schemas.microsoft.com/office/drawing/2014/main" id="{00625661-AB71-5295-CF71-B5A6F8320FBD}"/>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black text with different symbols&#10;&#10;Description automatically generated">
            <a:extLst>
              <a:ext uri="{FF2B5EF4-FFF2-40B4-BE49-F238E27FC236}">
                <a16:creationId xmlns:a16="http://schemas.microsoft.com/office/drawing/2014/main" id="{9F37A712-29DC-060D-6243-089E15849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pic>
        <p:nvPicPr>
          <p:cNvPr id="9" name="Picture 8" descr="A blue rectangle with black text&#10;&#10;Description automatically generated">
            <a:extLst>
              <a:ext uri="{FF2B5EF4-FFF2-40B4-BE49-F238E27FC236}">
                <a16:creationId xmlns:a16="http://schemas.microsoft.com/office/drawing/2014/main" id="{911B2669-87FD-4EE3-C822-2236BEF8385C}"/>
              </a:ext>
            </a:extLst>
          </p:cNvPr>
          <p:cNvPicPr>
            <a:picLocks noChangeAspect="1"/>
          </p:cNvPicPr>
          <p:nvPr/>
        </p:nvPicPr>
        <p:blipFill rotWithShape="1">
          <a:blip r:embed="rId5">
            <a:extLst>
              <a:ext uri="{28A0092B-C50C-407E-A947-70E740481C1C}">
                <a14:useLocalDpi xmlns:a14="http://schemas.microsoft.com/office/drawing/2010/main" val="0"/>
              </a:ext>
            </a:extLst>
          </a:blip>
          <a:srcRect l="2014" t="28164" b="19532"/>
          <a:stretch/>
        </p:blipFill>
        <p:spPr>
          <a:xfrm>
            <a:off x="4668646" y="8572500"/>
            <a:ext cx="12941365" cy="990601"/>
          </a:xfrm>
          <a:prstGeom prst="rect">
            <a:avLst/>
          </a:prstGeom>
        </p:spPr>
      </p:pic>
      <p:sp>
        <p:nvSpPr>
          <p:cNvPr id="10" name="TextBox 6">
            <a:extLst>
              <a:ext uri="{FF2B5EF4-FFF2-40B4-BE49-F238E27FC236}">
                <a16:creationId xmlns:a16="http://schemas.microsoft.com/office/drawing/2014/main" id="{5E37B3FF-9D60-00CC-0689-7DBB13D03F56}"/>
              </a:ext>
            </a:extLst>
          </p:cNvPr>
          <p:cNvSpPr txBox="1"/>
          <p:nvPr/>
        </p:nvSpPr>
        <p:spPr>
          <a:xfrm>
            <a:off x="678610" y="6743700"/>
            <a:ext cx="16932025" cy="2049279"/>
          </a:xfrm>
          <a:prstGeom prst="rect">
            <a:avLst/>
          </a:prstGeom>
          <a:noFill/>
        </p:spPr>
        <p:txBody>
          <a:bodyPr wrap="square" lIns="0" tIns="0" rIns="0" bIns="0" rtlCol="0" anchor="t">
            <a:spAutoFit/>
          </a:bodyPr>
          <a:lstStyle/>
          <a:p>
            <a:pPr>
              <a:lnSpc>
                <a:spcPts val="8310"/>
              </a:lnSpc>
            </a:pPr>
            <a:r>
              <a:rPr lang="en-US" sz="3200" b="1" dirty="0">
                <a:latin typeface="Montserrat Classic Bold" panose="020B0604020202020204" charset="0"/>
              </a:rPr>
              <a:t>BOOSTING MODELS - </a:t>
            </a:r>
            <a:r>
              <a:rPr lang="en-GB" sz="3200" dirty="0">
                <a:latin typeface="Montserrat Classic "/>
              </a:rPr>
              <a:t>Each model learns from the errors of the previous</a:t>
            </a:r>
          </a:p>
          <a:p>
            <a:pPr marL="571500" indent="-571500">
              <a:buFont typeface="Arial" panose="020B0604020202020204" pitchFamily="34" charset="0"/>
              <a:buChar char="•"/>
            </a:pPr>
            <a:r>
              <a:rPr lang="en-GB" sz="3200" dirty="0">
                <a:latin typeface="Corbel" panose="020B0503020204020204" pitchFamily="34" charset="0"/>
                <a:cs typeface="Mokoto" panose="020B0604020202020204" charset="0"/>
              </a:rPr>
              <a:t>Extreme Gradient Boost </a:t>
            </a:r>
          </a:p>
          <a:p>
            <a:pPr marL="571500" indent="-571500">
              <a:buFont typeface="Arial" panose="020B0604020202020204" pitchFamily="34" charset="0"/>
              <a:buChar char="•"/>
            </a:pPr>
            <a:r>
              <a:rPr lang="en-GB" sz="3200" dirty="0">
                <a:latin typeface="Corbel" panose="020B0503020204020204" pitchFamily="34" charset="0"/>
                <a:cs typeface="Mokoto" panose="020B0604020202020204" charset="0"/>
              </a:rPr>
              <a:t>Adaptive Boost</a:t>
            </a:r>
            <a:r>
              <a:rPr lang="en-US" sz="3200" dirty="0">
                <a:latin typeface="Montserrat Classic "/>
              </a:rPr>
              <a:t> </a:t>
            </a:r>
          </a:p>
        </p:txBody>
      </p:sp>
      <p:sp>
        <p:nvSpPr>
          <p:cNvPr id="12" name="TextBox 6">
            <a:extLst>
              <a:ext uri="{FF2B5EF4-FFF2-40B4-BE49-F238E27FC236}">
                <a16:creationId xmlns:a16="http://schemas.microsoft.com/office/drawing/2014/main" id="{5411C2F2-B9EB-C837-0883-4FDB458EA4C0}"/>
              </a:ext>
            </a:extLst>
          </p:cNvPr>
          <p:cNvSpPr txBox="1"/>
          <p:nvPr/>
        </p:nvSpPr>
        <p:spPr>
          <a:xfrm>
            <a:off x="609600" y="2628900"/>
            <a:ext cx="16932025" cy="2927212"/>
          </a:xfrm>
          <a:prstGeom prst="rect">
            <a:avLst/>
          </a:prstGeom>
          <a:noFill/>
        </p:spPr>
        <p:txBody>
          <a:bodyPr wrap="square" lIns="0" tIns="0" rIns="0" bIns="0" rtlCol="0" anchor="t">
            <a:spAutoFit/>
          </a:bodyPr>
          <a:lstStyle/>
          <a:p>
            <a:pPr>
              <a:lnSpc>
                <a:spcPts val="8310"/>
              </a:lnSpc>
            </a:pPr>
            <a:r>
              <a:rPr lang="en-US" sz="3200" b="1" dirty="0">
                <a:latin typeface="Montserrat Classic Bold" panose="020B0604020202020204" charset="0"/>
              </a:rPr>
              <a:t>BAGGING MODELS - </a:t>
            </a:r>
            <a:r>
              <a:rPr lang="en-GB" sz="3200" dirty="0">
                <a:latin typeface="Montserrat Classic "/>
              </a:rPr>
              <a:t>Different models vote for the result</a:t>
            </a:r>
          </a:p>
          <a:p>
            <a:pPr marL="571500" indent="-571500">
              <a:buFont typeface="Arial" panose="020B0604020202020204" pitchFamily="34" charset="0"/>
              <a:buChar char="•"/>
            </a:pPr>
            <a:r>
              <a:rPr lang="en-GB" sz="3200" dirty="0">
                <a:latin typeface="Corbel" panose="020B0503020204020204" pitchFamily="34" charset="0"/>
                <a:cs typeface="Mokoto" panose="020B0604020202020204" charset="0"/>
              </a:rPr>
              <a:t>Random Forest</a:t>
            </a:r>
          </a:p>
          <a:p>
            <a:pPr marL="571500" indent="-571500">
              <a:buFont typeface="Arial" panose="020B0604020202020204" pitchFamily="34" charset="0"/>
              <a:buChar char="•"/>
            </a:pPr>
            <a:r>
              <a:rPr lang="en-GB" sz="3200" dirty="0">
                <a:latin typeface="Corbel" panose="020B0503020204020204" pitchFamily="34" charset="0"/>
                <a:cs typeface="Mokoto" panose="020B0604020202020204" charset="0"/>
              </a:rPr>
              <a:t>Bagging Classifier with decision trees)</a:t>
            </a:r>
          </a:p>
          <a:p>
            <a:pPr>
              <a:lnSpc>
                <a:spcPts val="8310"/>
              </a:lnSpc>
            </a:pPr>
            <a:r>
              <a:rPr lang="en-US" sz="3200" b="1" dirty="0">
                <a:latin typeface="Montserrat Classic Bold" panose="020B0604020202020204" charset="0"/>
              </a:rPr>
              <a:t> </a:t>
            </a:r>
          </a:p>
        </p:txBody>
      </p:sp>
      <p:sp>
        <p:nvSpPr>
          <p:cNvPr id="2" name="TextBox 6">
            <a:extLst>
              <a:ext uri="{FF2B5EF4-FFF2-40B4-BE49-F238E27FC236}">
                <a16:creationId xmlns:a16="http://schemas.microsoft.com/office/drawing/2014/main" id="{18384056-E73C-3029-7DE6-3B4557B2D77B}"/>
              </a:ext>
            </a:extLst>
          </p:cNvPr>
          <p:cNvSpPr txBox="1"/>
          <p:nvPr/>
        </p:nvSpPr>
        <p:spPr>
          <a:xfrm>
            <a:off x="609599" y="1458235"/>
            <a:ext cx="16932025" cy="877933"/>
          </a:xfrm>
          <a:prstGeom prst="rect">
            <a:avLst/>
          </a:prstGeom>
          <a:noFill/>
        </p:spPr>
        <p:txBody>
          <a:bodyPr wrap="square" lIns="0" tIns="0" rIns="0" bIns="0" rtlCol="0" anchor="t">
            <a:spAutoFit/>
          </a:bodyPr>
          <a:lstStyle/>
          <a:p>
            <a:pPr>
              <a:lnSpc>
                <a:spcPts val="8310"/>
              </a:lnSpc>
            </a:pPr>
            <a:r>
              <a:rPr lang="en-US" sz="3200" b="1" dirty="0">
                <a:latin typeface="Montserrat Classic Bold" panose="020B0604020202020204" charset="0"/>
              </a:rPr>
              <a:t>BASELINE MODEL – </a:t>
            </a:r>
            <a:r>
              <a:rPr lang="en-GB" sz="3200" dirty="0">
                <a:latin typeface="Montserrat Classic "/>
              </a:rPr>
              <a:t>Decision Trees </a:t>
            </a:r>
            <a:r>
              <a:rPr lang="en-US" sz="3200" b="1" dirty="0">
                <a:latin typeface="Montserrat Classic Bold" panose="020B0604020202020204" charset="0"/>
              </a:rPr>
              <a:t> </a:t>
            </a:r>
          </a:p>
        </p:txBody>
      </p:sp>
    </p:spTree>
    <p:extLst>
      <p:ext uri="{BB962C8B-B14F-4D97-AF65-F5344CB8AC3E}">
        <p14:creationId xmlns:p14="http://schemas.microsoft.com/office/powerpoint/2010/main" val="392283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with black text and blue text&#10;&#10;Description automatically generated">
            <a:extLst>
              <a:ext uri="{FF2B5EF4-FFF2-40B4-BE49-F238E27FC236}">
                <a16:creationId xmlns:a16="http://schemas.microsoft.com/office/drawing/2014/main" id="{160F0124-DEF3-26EE-6F75-2ABDDFBEED1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85" t="22917" r="16349"/>
          <a:stretch/>
        </p:blipFill>
        <p:spPr bwMode="auto">
          <a:xfrm>
            <a:off x="973868" y="2830040"/>
            <a:ext cx="5715000" cy="3516187"/>
          </a:xfrm>
          <a:prstGeom prst="rect">
            <a:avLst/>
          </a:prstGeom>
          <a:ln>
            <a:noFill/>
          </a:ln>
          <a:extLst>
            <a:ext uri="{53640926-AAD7-44D8-BBD7-CCE9431645EC}">
              <a14:shadowObscured xmlns:a14="http://schemas.microsoft.com/office/drawing/2010/main"/>
            </a:ext>
          </a:extLst>
        </p:spPr>
      </p:pic>
      <p:sp>
        <p:nvSpPr>
          <p:cNvPr id="11" name="TextBox 6">
            <a:extLst>
              <a:ext uri="{FF2B5EF4-FFF2-40B4-BE49-F238E27FC236}">
                <a16:creationId xmlns:a16="http://schemas.microsoft.com/office/drawing/2014/main" id="{55DB7171-1296-182A-3683-E3C26F94FA04}"/>
              </a:ext>
            </a:extLst>
          </p:cNvPr>
          <p:cNvSpPr txBox="1"/>
          <p:nvPr/>
        </p:nvSpPr>
        <p:spPr>
          <a:xfrm>
            <a:off x="677987" y="202819"/>
            <a:ext cx="16932025" cy="922688"/>
          </a:xfrm>
          <a:prstGeom prst="rect">
            <a:avLst/>
          </a:prstGeom>
          <a:noFill/>
        </p:spPr>
        <p:txBody>
          <a:bodyPr wrap="square" lIns="0" tIns="0" rIns="0" bIns="0" rtlCol="0" anchor="t">
            <a:spAutoFit/>
          </a:bodyPr>
          <a:lstStyle/>
          <a:p>
            <a:pPr>
              <a:lnSpc>
                <a:spcPts val="8310"/>
              </a:lnSpc>
            </a:pPr>
            <a:r>
              <a:rPr lang="en-US" sz="5000" b="1" dirty="0">
                <a:solidFill>
                  <a:schemeClr val="accent5">
                    <a:lumMod val="75000"/>
                  </a:schemeClr>
                </a:solidFill>
                <a:latin typeface="Montserrat Classic Bold" panose="020B0604020202020204" charset="0"/>
              </a:rPr>
              <a:t>EVALUATION METRICS</a:t>
            </a:r>
          </a:p>
        </p:txBody>
      </p:sp>
      <p:sp>
        <p:nvSpPr>
          <p:cNvPr id="12" name="Rectangle 11">
            <a:extLst>
              <a:ext uri="{FF2B5EF4-FFF2-40B4-BE49-F238E27FC236}">
                <a16:creationId xmlns:a16="http://schemas.microsoft.com/office/drawing/2014/main" id="{33CC1328-C987-A0ED-3E83-17AF26BA9C97}"/>
              </a:ext>
            </a:extLst>
          </p:cNvPr>
          <p:cNvSpPr/>
          <p:nvPr/>
        </p:nvSpPr>
        <p:spPr>
          <a:xfrm>
            <a:off x="381000" y="342900"/>
            <a:ext cx="228600" cy="8382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black text with different symbols&#10;&#10;Description automatically generated">
            <a:extLst>
              <a:ext uri="{FF2B5EF4-FFF2-40B4-BE49-F238E27FC236}">
                <a16:creationId xmlns:a16="http://schemas.microsoft.com/office/drawing/2014/main" id="{151931B5-1946-A44F-5621-1722226F9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2341" y="18688"/>
            <a:ext cx="2475659" cy="1486624"/>
          </a:xfrm>
          <a:prstGeom prst="rect">
            <a:avLst/>
          </a:prstGeom>
        </p:spPr>
      </p:pic>
      <p:sp>
        <p:nvSpPr>
          <p:cNvPr id="14" name="TextBox 13">
            <a:extLst>
              <a:ext uri="{FF2B5EF4-FFF2-40B4-BE49-F238E27FC236}">
                <a16:creationId xmlns:a16="http://schemas.microsoft.com/office/drawing/2014/main" id="{A6D46440-4268-7647-34F4-71F8F61E3724}"/>
              </a:ext>
            </a:extLst>
          </p:cNvPr>
          <p:cNvSpPr txBox="1"/>
          <p:nvPr/>
        </p:nvSpPr>
        <p:spPr>
          <a:xfrm>
            <a:off x="1208713" y="1714500"/>
            <a:ext cx="5334000" cy="805157"/>
          </a:xfrm>
          <a:prstGeom prst="rect">
            <a:avLst/>
          </a:prstGeom>
          <a:solidFill>
            <a:schemeClr val="accent5">
              <a:lumMod val="75000"/>
            </a:schemeClr>
          </a:solidFill>
          <a:ln w="38100">
            <a:solidFill>
              <a:schemeClr val="bg1"/>
            </a:solidFill>
          </a:ln>
        </p:spPr>
        <p:txBody>
          <a:bodyPr wrap="square">
            <a:spAutoFit/>
          </a:bodyPr>
          <a:lstStyle/>
          <a:p>
            <a:pPr algn="ctr">
              <a:lnSpc>
                <a:spcPct val="150000"/>
              </a:lnSpc>
              <a:spcAft>
                <a:spcPts val="800"/>
              </a:spcAft>
            </a:pPr>
            <a:r>
              <a:rPr lang="en-GB" sz="3600" b="1" kern="100" dirty="0">
                <a:solidFill>
                  <a:schemeClr val="bg2"/>
                </a:solidFill>
                <a:effectLst/>
                <a:latin typeface="Montserrat Classic Bold" panose="020B0604020202020204" charset="0"/>
                <a:ea typeface="Calibri" panose="020F0502020204030204" pitchFamily="34" charset="0"/>
                <a:cs typeface="Times New Roman" panose="02020603050405020304" pitchFamily="18" charset="0"/>
              </a:rPr>
              <a:t>CONFUSION MATRIX</a:t>
            </a:r>
          </a:p>
        </p:txBody>
      </p:sp>
      <p:sp>
        <p:nvSpPr>
          <p:cNvPr id="15" name="TextBox 14">
            <a:extLst>
              <a:ext uri="{FF2B5EF4-FFF2-40B4-BE49-F238E27FC236}">
                <a16:creationId xmlns:a16="http://schemas.microsoft.com/office/drawing/2014/main" id="{FFB3DDFF-D13D-5985-F589-2C200AC9EB9D}"/>
              </a:ext>
            </a:extLst>
          </p:cNvPr>
          <p:cNvSpPr txBox="1"/>
          <p:nvPr/>
        </p:nvSpPr>
        <p:spPr>
          <a:xfrm>
            <a:off x="495300" y="6667500"/>
            <a:ext cx="10148966" cy="4469813"/>
          </a:xfrm>
          <a:prstGeom prst="rect">
            <a:avLst/>
          </a:prstGeom>
          <a:noFill/>
        </p:spPr>
        <p:txBody>
          <a:bodyPr wrap="square">
            <a:spAutoFit/>
          </a:bodyPr>
          <a:lstStyle/>
          <a:p>
            <a:pPr marL="342900" lvl="0" indent="-342900" algn="just">
              <a:buFont typeface="Symbol" panose="05050102010706020507" pitchFamily="18" charset="2"/>
              <a:buChar char=""/>
            </a:pPr>
            <a:r>
              <a:rPr lang="en-GB" sz="2500" b="1" kern="100" dirty="0">
                <a:effectLst/>
                <a:latin typeface="Corbel" panose="020B0503020204020204" pitchFamily="34" charset="0"/>
                <a:ea typeface="Calibri" panose="020F0502020204030204" pitchFamily="34" charset="0"/>
                <a:cs typeface="Times New Roman" panose="02020603050405020304" pitchFamily="18" charset="0"/>
              </a:rPr>
              <a:t>True Positive (TP): </a:t>
            </a:r>
            <a:r>
              <a:rPr lang="en-GB" sz="2500" kern="100" dirty="0">
                <a:effectLst/>
                <a:latin typeface="Corbel" panose="020B0503020204020204" pitchFamily="34" charset="0"/>
                <a:ea typeface="Calibri" panose="020F0502020204030204" pitchFamily="34" charset="0"/>
                <a:cs typeface="Times New Roman" panose="02020603050405020304" pitchFamily="18" charset="0"/>
              </a:rPr>
              <a:t>Instances predicted as Positive (Completed) that are Positive.</a:t>
            </a:r>
          </a:p>
          <a:p>
            <a:pPr marL="342900" lvl="0" indent="-342900" algn="just">
              <a:buFont typeface="Symbol" panose="05050102010706020507" pitchFamily="18" charset="2"/>
              <a:buChar char=""/>
            </a:pPr>
            <a:r>
              <a:rPr lang="en-GB" sz="2500" b="1" kern="100" dirty="0">
                <a:effectLst/>
                <a:latin typeface="Corbel" panose="020B0503020204020204" pitchFamily="34" charset="0"/>
                <a:ea typeface="Calibri" panose="020F0502020204030204" pitchFamily="34" charset="0"/>
                <a:cs typeface="Times New Roman" panose="02020603050405020304" pitchFamily="18" charset="0"/>
              </a:rPr>
              <a:t>True Negative (TN): </a:t>
            </a:r>
            <a:r>
              <a:rPr lang="en-GB" sz="2500" kern="100" dirty="0">
                <a:effectLst/>
                <a:latin typeface="Corbel" panose="020B0503020204020204" pitchFamily="34" charset="0"/>
                <a:ea typeface="Calibri" panose="020F0502020204030204" pitchFamily="34" charset="0"/>
                <a:cs typeface="Times New Roman" panose="02020603050405020304" pitchFamily="18" charset="0"/>
              </a:rPr>
              <a:t>Instances predicted as Negative (Charged Off) that are Negative.</a:t>
            </a:r>
          </a:p>
          <a:p>
            <a:pPr marL="342900" lvl="0" indent="-342900" algn="just">
              <a:buFont typeface="Symbol" panose="05050102010706020507" pitchFamily="18" charset="2"/>
              <a:buChar char=""/>
            </a:pPr>
            <a:r>
              <a:rPr lang="en-GB" sz="2500" b="1" kern="100" dirty="0">
                <a:effectLst/>
                <a:latin typeface="Corbel" panose="020B0503020204020204" pitchFamily="34" charset="0"/>
                <a:ea typeface="Calibri" panose="020F0502020204030204" pitchFamily="34" charset="0"/>
                <a:cs typeface="Times New Roman" panose="02020603050405020304" pitchFamily="18" charset="0"/>
              </a:rPr>
              <a:t>False Positive (FP): </a:t>
            </a:r>
            <a:r>
              <a:rPr lang="en-GB" sz="2500" kern="100" dirty="0">
                <a:effectLst/>
                <a:latin typeface="Corbel" panose="020B0503020204020204" pitchFamily="34" charset="0"/>
                <a:ea typeface="Calibri" panose="020F0502020204030204" pitchFamily="34" charset="0"/>
                <a:cs typeface="Times New Roman" panose="02020603050405020304" pitchFamily="18" charset="0"/>
              </a:rPr>
              <a:t>Instances predicted as Positive (Completed) that are Negative.</a:t>
            </a:r>
          </a:p>
          <a:p>
            <a:pPr marL="342900" lvl="0" indent="-342900" algn="just">
              <a:spcAft>
                <a:spcPts val="800"/>
              </a:spcAft>
              <a:buFont typeface="Symbol" panose="05050102010706020507" pitchFamily="18" charset="2"/>
              <a:buChar char=""/>
            </a:pPr>
            <a:r>
              <a:rPr lang="en-GB" sz="2500" b="1" kern="100" dirty="0">
                <a:effectLst/>
                <a:latin typeface="Corbel" panose="020B0503020204020204" pitchFamily="34" charset="0"/>
                <a:ea typeface="Calibri" panose="020F0502020204030204" pitchFamily="34" charset="0"/>
                <a:cs typeface="Times New Roman" panose="02020603050405020304" pitchFamily="18" charset="0"/>
              </a:rPr>
              <a:t>False Negative (FN): </a:t>
            </a:r>
            <a:r>
              <a:rPr lang="en-GB" sz="2500" kern="100" dirty="0">
                <a:effectLst/>
                <a:latin typeface="Corbel" panose="020B0503020204020204" pitchFamily="34" charset="0"/>
                <a:ea typeface="Calibri" panose="020F0502020204030204" pitchFamily="34" charset="0"/>
                <a:cs typeface="Times New Roman" panose="02020603050405020304" pitchFamily="18" charset="0"/>
              </a:rPr>
              <a:t>Instances predicted as Negative (Charged Off) that are Positive.</a:t>
            </a:r>
          </a:p>
          <a:p>
            <a:pPr algn="just">
              <a:lnSpc>
                <a:spcPct val="150000"/>
              </a:lnSpc>
              <a:spcAft>
                <a:spcPts val="800"/>
              </a:spcAft>
            </a:pPr>
            <a:endParaRPr lang="en-GB" sz="2500" kern="100" dirty="0">
              <a:effectLst/>
              <a:latin typeface="Corbel" panose="020B050302020402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2500" kern="100" dirty="0">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D5E7936A-FABC-8C2F-7B18-618019208E93}"/>
              </a:ext>
            </a:extLst>
          </p:cNvPr>
          <p:cNvSpPr txBox="1"/>
          <p:nvPr/>
        </p:nvSpPr>
        <p:spPr>
          <a:xfrm>
            <a:off x="11194380" y="6896100"/>
            <a:ext cx="6858000" cy="2246769"/>
          </a:xfrm>
          <a:prstGeom prst="rect">
            <a:avLst/>
          </a:prstGeom>
          <a:noFill/>
        </p:spPr>
        <p:txBody>
          <a:bodyPr wrap="square">
            <a:spAutoFit/>
          </a:bodyPr>
          <a:lstStyle/>
          <a:p>
            <a:pPr algn="just">
              <a:spcAft>
                <a:spcPts val="800"/>
              </a:spcAft>
            </a:pPr>
            <a:r>
              <a:rPr lang="en-GB" sz="2800" kern="100" dirty="0">
                <a:effectLst/>
                <a:latin typeface="Corbel" panose="020B0503020204020204" pitchFamily="34" charset="0"/>
                <a:ea typeface="Calibri" panose="020F0502020204030204" pitchFamily="34" charset="0"/>
                <a:cs typeface="Times New Roman" panose="02020603050405020304" pitchFamily="18" charset="0"/>
              </a:rPr>
              <a:t>The Area Under the curve (AUC) score is a performance metric used to evaluate the ability of a binary classification model to discriminate between positive and negative instances.</a:t>
            </a:r>
          </a:p>
        </p:txBody>
      </p:sp>
      <p:sp>
        <p:nvSpPr>
          <p:cNvPr id="2" name="TextBox 1">
            <a:extLst>
              <a:ext uri="{FF2B5EF4-FFF2-40B4-BE49-F238E27FC236}">
                <a16:creationId xmlns:a16="http://schemas.microsoft.com/office/drawing/2014/main" id="{8A9260E9-074C-94A7-50EE-D95D56D73788}"/>
              </a:ext>
            </a:extLst>
          </p:cNvPr>
          <p:cNvSpPr txBox="1"/>
          <p:nvPr/>
        </p:nvSpPr>
        <p:spPr>
          <a:xfrm>
            <a:off x="8439150" y="1710321"/>
            <a:ext cx="2990850" cy="805157"/>
          </a:xfrm>
          <a:prstGeom prst="rect">
            <a:avLst/>
          </a:prstGeom>
          <a:solidFill>
            <a:schemeClr val="accent5">
              <a:lumMod val="7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lnSpc>
                <a:spcPct val="150000"/>
              </a:lnSpc>
              <a:spcAft>
                <a:spcPts val="800"/>
              </a:spcAft>
            </a:pPr>
            <a:r>
              <a:rPr lang="en-GB" sz="3600" b="1" kern="100" dirty="0">
                <a:solidFill>
                  <a:schemeClr val="bg2"/>
                </a:solidFill>
                <a:latin typeface="Montserrat Classic Bold" panose="020B0604020202020204" charset="0"/>
                <a:ea typeface="Calibri" panose="020F0502020204030204" pitchFamily="34" charset="0"/>
                <a:cs typeface="Times New Roman" panose="02020603050405020304" pitchFamily="18" charset="0"/>
              </a:rPr>
              <a:t>PRECISION</a:t>
            </a:r>
          </a:p>
        </p:txBody>
      </p:sp>
      <p:grpSp>
        <p:nvGrpSpPr>
          <p:cNvPr id="3" name="Group 2">
            <a:extLst>
              <a:ext uri="{FF2B5EF4-FFF2-40B4-BE49-F238E27FC236}">
                <a16:creationId xmlns:a16="http://schemas.microsoft.com/office/drawing/2014/main" id="{0CE2B961-1151-F8A4-FF63-DA7F07531291}"/>
              </a:ext>
            </a:extLst>
          </p:cNvPr>
          <p:cNvGrpSpPr/>
          <p:nvPr/>
        </p:nvGrpSpPr>
        <p:grpSpPr>
          <a:xfrm>
            <a:off x="7686887" y="3134840"/>
            <a:ext cx="4114800" cy="1856260"/>
            <a:chOff x="0" y="0"/>
            <a:chExt cx="2832735" cy="411998"/>
          </a:xfrm>
        </p:grpSpPr>
        <p:pic>
          <p:nvPicPr>
            <p:cNvPr id="4" name="Picture 3">
              <a:extLst>
                <a:ext uri="{FF2B5EF4-FFF2-40B4-BE49-F238E27FC236}">
                  <a16:creationId xmlns:a16="http://schemas.microsoft.com/office/drawing/2014/main" id="{66390564-F77B-F941-0984-A71E3218F16C}"/>
                </a:ext>
              </a:extLst>
            </p:cNvPr>
            <p:cNvPicPr>
              <a:picLocks noChangeAspect="1"/>
            </p:cNvPicPr>
            <p:nvPr/>
          </p:nvPicPr>
          <p:blipFill rotWithShape="1">
            <a:blip r:embed="rId5">
              <a:extLst>
                <a:ext uri="{28A0092B-C50C-407E-A947-70E740481C1C}">
                  <a14:useLocalDpi xmlns:a14="http://schemas.microsoft.com/office/drawing/2010/main" val="0"/>
                </a:ext>
              </a:extLst>
            </a:blip>
            <a:srcRect l="4629" r="2758" b="12510"/>
            <a:stretch/>
          </p:blipFill>
          <p:spPr bwMode="auto">
            <a:xfrm>
              <a:off x="0" y="128788"/>
              <a:ext cx="2832735" cy="28321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3A74436-3257-6F9F-C222-2545B6C779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536" y="0"/>
              <a:ext cx="1295400" cy="209550"/>
            </a:xfrm>
            <a:prstGeom prst="rect">
              <a:avLst/>
            </a:prstGeom>
          </p:spPr>
        </p:pic>
      </p:grpSp>
      <p:sp>
        <p:nvSpPr>
          <p:cNvPr id="7" name="TextBox 6">
            <a:extLst>
              <a:ext uri="{FF2B5EF4-FFF2-40B4-BE49-F238E27FC236}">
                <a16:creationId xmlns:a16="http://schemas.microsoft.com/office/drawing/2014/main" id="{094BF631-40AD-7FA4-5C3C-C02367141622}"/>
              </a:ext>
            </a:extLst>
          </p:cNvPr>
          <p:cNvSpPr txBox="1"/>
          <p:nvPr/>
        </p:nvSpPr>
        <p:spPr>
          <a:xfrm>
            <a:off x="14059320" y="1714500"/>
            <a:ext cx="2990850" cy="805157"/>
          </a:xfrm>
          <a:prstGeom prst="rect">
            <a:avLst/>
          </a:prstGeom>
          <a:solidFill>
            <a:schemeClr val="accent5">
              <a:lumMod val="75000"/>
            </a:schemeClr>
          </a:solidFill>
          <a:ln w="38100">
            <a:solidFill>
              <a:schemeClr val="bg1"/>
            </a:solidFill>
          </a:ln>
        </p:spPr>
        <p:txBody>
          <a:bodyPr wrap="square">
            <a:spAutoFit/>
          </a:bodyPr>
          <a:lstStyle/>
          <a:p>
            <a:pPr algn="ctr">
              <a:lnSpc>
                <a:spcPct val="150000"/>
              </a:lnSpc>
              <a:spcAft>
                <a:spcPts val="800"/>
              </a:spcAft>
            </a:pPr>
            <a:r>
              <a:rPr lang="en-GB" sz="3600" b="1" kern="100" dirty="0">
                <a:solidFill>
                  <a:schemeClr val="bg2"/>
                </a:solidFill>
                <a:effectLst/>
                <a:latin typeface="Montserrat Classic Bold" panose="020B0604020202020204" charset="0"/>
                <a:ea typeface="Calibri" panose="020F0502020204030204" pitchFamily="34" charset="0"/>
                <a:cs typeface="Times New Roman" panose="02020603050405020304" pitchFamily="18" charset="0"/>
              </a:rPr>
              <a:t>RECALL </a:t>
            </a:r>
          </a:p>
        </p:txBody>
      </p:sp>
      <p:grpSp>
        <p:nvGrpSpPr>
          <p:cNvPr id="8" name="Group 7">
            <a:extLst>
              <a:ext uri="{FF2B5EF4-FFF2-40B4-BE49-F238E27FC236}">
                <a16:creationId xmlns:a16="http://schemas.microsoft.com/office/drawing/2014/main" id="{7F9F4093-1E4D-551B-0A52-0D603D84D74C}"/>
              </a:ext>
            </a:extLst>
          </p:cNvPr>
          <p:cNvGrpSpPr/>
          <p:nvPr/>
        </p:nvGrpSpPr>
        <p:grpSpPr>
          <a:xfrm>
            <a:off x="13568320" y="3134840"/>
            <a:ext cx="4114800" cy="1856260"/>
            <a:chOff x="43992" y="0"/>
            <a:chExt cx="2942590" cy="417516"/>
          </a:xfrm>
        </p:grpSpPr>
        <p:pic>
          <p:nvPicPr>
            <p:cNvPr id="9" name="Picture 8">
              <a:extLst>
                <a:ext uri="{FF2B5EF4-FFF2-40B4-BE49-F238E27FC236}">
                  <a16:creationId xmlns:a16="http://schemas.microsoft.com/office/drawing/2014/main" id="{FAA9E191-497E-A0F4-6AF1-C867B9CB4E5D}"/>
                </a:ext>
              </a:extLst>
            </p:cNvPr>
            <p:cNvPicPr>
              <a:picLocks noChangeAspect="1"/>
            </p:cNvPicPr>
            <p:nvPr/>
          </p:nvPicPr>
          <p:blipFill rotWithShape="1">
            <a:blip r:embed="rId7">
              <a:extLst>
                <a:ext uri="{28A0092B-C50C-407E-A947-70E740481C1C}">
                  <a14:useLocalDpi xmlns:a14="http://schemas.microsoft.com/office/drawing/2010/main" val="0"/>
                </a:ext>
              </a:extLst>
            </a:blip>
            <a:srcRect l="12561" r="2871" b="8367"/>
            <a:stretch/>
          </p:blipFill>
          <p:spPr bwMode="auto">
            <a:xfrm>
              <a:off x="43992" y="121606"/>
              <a:ext cx="2942590" cy="29591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C91EC13-4C79-8F98-4D7A-62DBCAB970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490" y="0"/>
              <a:ext cx="1295400" cy="209550"/>
            </a:xfrm>
            <a:prstGeom prst="rect">
              <a:avLst/>
            </a:prstGeom>
          </p:spPr>
        </p:pic>
      </p:grpSp>
      <p:sp>
        <p:nvSpPr>
          <p:cNvPr id="16" name="TextBox 15">
            <a:extLst>
              <a:ext uri="{FF2B5EF4-FFF2-40B4-BE49-F238E27FC236}">
                <a16:creationId xmlns:a16="http://schemas.microsoft.com/office/drawing/2014/main" id="{52414152-A9BE-8C2A-D569-965E95DFB46F}"/>
              </a:ext>
            </a:extLst>
          </p:cNvPr>
          <p:cNvSpPr txBox="1"/>
          <p:nvPr/>
        </p:nvSpPr>
        <p:spPr>
          <a:xfrm>
            <a:off x="13127955" y="5811323"/>
            <a:ext cx="2990850" cy="805157"/>
          </a:xfrm>
          <a:prstGeom prst="rect">
            <a:avLst/>
          </a:prstGeom>
          <a:solidFill>
            <a:schemeClr val="accent5">
              <a:lumMod val="75000"/>
            </a:schemeClr>
          </a:solidFill>
          <a:ln w="38100">
            <a:solidFill>
              <a:schemeClr val="bg1"/>
            </a:solidFill>
          </a:ln>
        </p:spPr>
        <p:txBody>
          <a:bodyPr wrap="square">
            <a:spAutoFit/>
          </a:bodyPr>
          <a:lstStyle/>
          <a:p>
            <a:pPr algn="ctr">
              <a:lnSpc>
                <a:spcPct val="150000"/>
              </a:lnSpc>
              <a:spcAft>
                <a:spcPts val="800"/>
              </a:spcAft>
            </a:pPr>
            <a:r>
              <a:rPr lang="en-GB" sz="3600" b="1" kern="100" dirty="0">
                <a:solidFill>
                  <a:schemeClr val="bg2"/>
                </a:solidFill>
                <a:effectLst/>
                <a:latin typeface="Montserrat Classic Bold" panose="020B0604020202020204" charset="0"/>
                <a:ea typeface="Calibri" panose="020F0502020204030204" pitchFamily="34" charset="0"/>
                <a:cs typeface="Times New Roman" panose="02020603050405020304" pitchFamily="18" charset="0"/>
              </a:rPr>
              <a:t>AUC</a:t>
            </a:r>
          </a:p>
        </p:txBody>
      </p:sp>
    </p:spTree>
    <p:extLst>
      <p:ext uri="{BB962C8B-B14F-4D97-AF65-F5344CB8AC3E}">
        <p14:creationId xmlns:p14="http://schemas.microsoft.com/office/powerpoint/2010/main" val="286270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2290</TotalTime>
  <Words>3443</Words>
  <Application>Microsoft Office PowerPoint</Application>
  <PresentationFormat>Custom</PresentationFormat>
  <Paragraphs>213</Paragraphs>
  <Slides>20</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Comic Sans MS</vt:lpstr>
      <vt:lpstr>Söhne</vt:lpstr>
      <vt:lpstr>Montserrat Classic</vt:lpstr>
      <vt:lpstr>Calibri (Body)</vt:lpstr>
      <vt:lpstr>Corbel</vt:lpstr>
      <vt:lpstr>Times New Roman</vt:lpstr>
      <vt:lpstr>Symbol</vt:lpstr>
      <vt:lpstr>Montserrat Classic Bold</vt:lpstr>
      <vt:lpstr>Montserrat Classic </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Tosca Professional Business Presentation</dc:title>
  <dc:creator>christian chimezie</dc:creator>
  <cp:lastModifiedBy>christian chimezie</cp:lastModifiedBy>
  <cp:revision>3</cp:revision>
  <dcterms:created xsi:type="dcterms:W3CDTF">2006-08-16T00:00:00Z</dcterms:created>
  <dcterms:modified xsi:type="dcterms:W3CDTF">2024-01-18T07:32:08Z</dcterms:modified>
  <dc:identifier>DAFotLz9Pms</dc:identifier>
</cp:coreProperties>
</file>