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42" r:id="rId5"/>
    <p:sldId id="359" r:id="rId6"/>
    <p:sldId id="375" r:id="rId7"/>
    <p:sldId id="365" r:id="rId8"/>
    <p:sldId id="384" r:id="rId9"/>
    <p:sldId id="376" r:id="rId10"/>
    <p:sldId id="382" r:id="rId11"/>
    <p:sldId id="386" r:id="rId12"/>
    <p:sldId id="379" r:id="rId13"/>
    <p:sldId id="385" r:id="rId14"/>
    <p:sldId id="383" r:id="rId15"/>
    <p:sldId id="380" r:id="rId16"/>
    <p:sldId id="3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5EB3C3-BCA9-8101-B36F-5402CC980419}" v="1303" dt="2024-04-21T20:53:25.857"/>
    <p1510:client id="{94BF8F8D-8297-0160-5AEE-6D55F4C9BB0A}" v="226" dt="2024-04-21T20:09:38.735"/>
    <p1510:client id="{B176FFAA-3B82-DF19-340B-3B934C58C69E}" v="191" dt="2024-04-21T16:53:10.622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0250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3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9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07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iamsouvik/software-requirements-dataset/data?select=nfr.tx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sz="4400">
                <a:cs typeface="Biome"/>
              </a:rPr>
              <a:t> ML Solution for software requirements and Design</a:t>
            </a:r>
            <a:br>
              <a:rPr lang="en-US" sz="4400">
                <a:cs typeface="Biome"/>
              </a:rPr>
            </a:br>
            <a:endParaRPr lang="en-US" sz="4400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Biome Light"/>
              </a:rPr>
              <a:t>Christian Crosser</a:t>
            </a:r>
          </a:p>
          <a:p>
            <a:r>
              <a:rPr lang="en-US">
                <a:cs typeface="Biome Light"/>
              </a:rPr>
              <a:t>Divyesh Desai</a:t>
            </a:r>
            <a:endParaRPr lang="en-US"/>
          </a:p>
          <a:p>
            <a:r>
              <a:rPr lang="en-US">
                <a:cs typeface="Biome Light"/>
              </a:rPr>
              <a:t>Halle Fortune</a:t>
            </a:r>
            <a:endParaRPr lang="en-US"/>
          </a:p>
          <a:p>
            <a:r>
              <a:rPr lang="en-US">
                <a:cs typeface="Biome Light"/>
              </a:rPr>
              <a:t>Phillip wilson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FBA9-030E-C63C-DBC3-AB2AB290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Biome"/>
              </a:rPr>
              <a:t>Multiple Runs with Increased dataset size:</a:t>
            </a:r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6D324A3-284A-8132-F00A-AB215D411C48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2"/>
          <a:stretch>
            <a:fillRect/>
          </a:stretch>
        </p:blipFill>
        <p:spPr>
          <a:xfrm>
            <a:off x="5632377" y="2628337"/>
            <a:ext cx="5983914" cy="3954909"/>
          </a:xfrm>
        </p:spPr>
      </p:pic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6091EC1-A283-2BE2-CA51-98C6C634F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63" y="-2278"/>
            <a:ext cx="44100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88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1061469"/>
          </a:xfrm>
        </p:spPr>
        <p:txBody>
          <a:bodyPr anchor="b"/>
          <a:lstStyle/>
          <a:p>
            <a:r>
              <a:rPr lang="en-US">
                <a:cs typeface="Biome"/>
              </a:rPr>
              <a:t>Model Comparison:</a:t>
            </a:r>
            <a:endParaRPr lang="en-US"/>
          </a:p>
        </p:txBody>
      </p:sp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449F47D-FC12-4EA7-25A9-CE986C618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374" y="1523171"/>
            <a:ext cx="3180522" cy="2353918"/>
          </a:xfrm>
          <a:prstGeom prst="rect">
            <a:avLst/>
          </a:prstGeom>
        </p:spPr>
      </p:pic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22F222D-80A9-9B5B-6F8A-BB1A44F9F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234" y="1518202"/>
            <a:ext cx="3224419" cy="2416865"/>
          </a:xfrm>
          <a:prstGeom prst="rect">
            <a:avLst/>
          </a:prstGeom>
        </p:spPr>
      </p:pic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E9264B8-B243-FFB2-6970-C57D773A13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8310" y="4153935"/>
            <a:ext cx="3299378" cy="2419765"/>
          </a:xfrm>
          <a:prstGeom prst="rect">
            <a:avLst/>
          </a:prstGeom>
        </p:spPr>
      </p:pic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2E62B17-0DCB-9B66-2841-F475774C9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0628" y="4241110"/>
            <a:ext cx="3454676" cy="22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34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>
                <a:cs typeface="Biome"/>
              </a:rPr>
              <a:t>Future work and Enhancements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>
                <a:cs typeface="Biome"/>
              </a:rPr>
              <a:t>Larger more varied data set</a:t>
            </a:r>
            <a:endParaRPr lang="en-US"/>
          </a:p>
          <a:p>
            <a:pPr marL="283210" indent="-283210"/>
            <a:r>
              <a:rPr lang="en-US">
                <a:cs typeface="Biome"/>
              </a:rPr>
              <a:t>Enhanced NLP phrase, grammar, and semantic matching</a:t>
            </a:r>
          </a:p>
          <a:p>
            <a:pPr marL="283210" indent="-283210"/>
            <a:r>
              <a:rPr lang="en-US">
                <a:cs typeface="Biome"/>
              </a:rPr>
              <a:t>Expert input on how to define and classify requirements</a:t>
            </a:r>
          </a:p>
          <a:p>
            <a:pPr marL="283210" indent="-283210"/>
            <a:r>
              <a:rPr lang="en-US">
                <a:cs typeface="Biome"/>
              </a:rPr>
              <a:t>Software Design modeling based on classified requirements</a:t>
            </a:r>
          </a:p>
          <a:p>
            <a:pPr marL="283210" indent="-283210"/>
            <a:r>
              <a:rPr lang="en-US">
                <a:ea typeface="+mn-lt"/>
                <a:cs typeface="+mn-lt"/>
              </a:rPr>
              <a:t>General Improvements: cross-validation, hyper-parameter optimization,  text cleaning and processing, and feature engineering. </a:t>
            </a:r>
          </a:p>
          <a:p>
            <a:pPr marL="283210" indent="-283210"/>
            <a:endParaRPr lang="en-US">
              <a:cs typeface="Biome"/>
            </a:endParaRPr>
          </a:p>
          <a:p>
            <a:pPr marL="283210" indent="-283210"/>
            <a:endParaRPr lang="en-US">
              <a:cs typeface="Biome"/>
            </a:endParaRPr>
          </a:p>
          <a:p>
            <a:pPr marL="566420" lvl="1" indent="-283210"/>
            <a:endParaRPr lang="en-US">
              <a:cs typeface="Biom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>
                <a:cs typeface="Biome"/>
              </a:rPr>
              <a:t>Questions?</a:t>
            </a:r>
            <a:br>
              <a:rPr lang="en-US">
                <a:cs typeface="Biome"/>
              </a:rPr>
            </a:br>
            <a:r>
              <a:rPr lang="en-US">
                <a:cs typeface="Biome"/>
              </a:rPr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Biome"/>
              </a:rPr>
              <a:t>Christian Crosser</a:t>
            </a:r>
          </a:p>
          <a:p>
            <a:r>
              <a:rPr lang="en-US">
                <a:cs typeface="Biome"/>
              </a:rPr>
              <a:t>Divyesh Desai</a:t>
            </a:r>
          </a:p>
          <a:p>
            <a:r>
              <a:rPr lang="en-US">
                <a:cs typeface="Biome"/>
              </a:rPr>
              <a:t>Halle Fortune</a:t>
            </a:r>
          </a:p>
          <a:p>
            <a:r>
              <a:rPr lang="en-US">
                <a:cs typeface="Biome"/>
              </a:rPr>
              <a:t>Phillip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46" y="710182"/>
            <a:ext cx="4466502" cy="1936866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9446" y="2652150"/>
            <a:ext cx="4466504" cy="3405187"/>
          </a:xfrm>
        </p:spPr>
        <p:txBody>
          <a:bodyPr anchor="t"/>
          <a:lstStyle/>
          <a:p>
            <a:r>
              <a:rPr lang="en-US">
                <a:cs typeface="Biome"/>
              </a:rPr>
              <a:t>Introduction / Problem Statement</a:t>
            </a:r>
            <a:endParaRPr lang="en-US"/>
          </a:p>
          <a:p>
            <a:r>
              <a:rPr lang="en-US">
                <a:cs typeface="Biome"/>
              </a:rPr>
              <a:t>Program / Data Flow</a:t>
            </a:r>
          </a:p>
          <a:p>
            <a:r>
              <a:rPr lang="en-US">
                <a:cs typeface="Biome"/>
              </a:rPr>
              <a:t>Dataset Used</a:t>
            </a:r>
            <a:endParaRPr lang="en-US"/>
          </a:p>
          <a:p>
            <a:r>
              <a:rPr lang="en-US">
                <a:cs typeface="Biome"/>
              </a:rPr>
              <a:t>Preprocessing Data</a:t>
            </a:r>
            <a:endParaRPr lang="en-US"/>
          </a:p>
          <a:p>
            <a:r>
              <a:rPr lang="en-US">
                <a:cs typeface="Biome"/>
              </a:rPr>
              <a:t>NLP Techniques and Program</a:t>
            </a:r>
            <a:endParaRPr lang="en-US"/>
          </a:p>
          <a:p>
            <a:r>
              <a:rPr lang="en-US">
                <a:cs typeface="Biome"/>
              </a:rPr>
              <a:t>Results</a:t>
            </a:r>
          </a:p>
          <a:p>
            <a:r>
              <a:rPr lang="en-US">
                <a:cs typeface="Biome"/>
              </a:rPr>
              <a:t>Model Comparison</a:t>
            </a:r>
          </a:p>
          <a:p>
            <a:r>
              <a:rPr lang="en-US">
                <a:cs typeface="Biome"/>
              </a:rPr>
              <a:t>Future Work/Enhancements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>
                <a:cs typeface="Biome"/>
              </a:rPr>
              <a:t>Introduction/Problem Statement: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542037"/>
            <a:ext cx="7420819" cy="36766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How can we train models using ML and NLP techniques to predict classifications of Software requirements?</a:t>
            </a:r>
            <a:endParaRPr lang="en-US" sz="2000" b="1">
              <a:cs typeface="Biome"/>
            </a:endParaRPr>
          </a:p>
          <a:p>
            <a:r>
              <a:rPr lang="en-US">
                <a:cs typeface="Biome"/>
              </a:rPr>
              <a:t>Finding Machine Learning / Natural Language Processing solution to software requirements processing and definition</a:t>
            </a:r>
            <a:endParaRPr lang="en-US"/>
          </a:p>
          <a:p>
            <a:r>
              <a:rPr lang="en-US">
                <a:cs typeface="Biome"/>
              </a:rPr>
              <a:t>Can be used for large sets of requirements with no organization</a:t>
            </a:r>
            <a:endParaRPr lang="en-US"/>
          </a:p>
          <a:p>
            <a:r>
              <a:rPr lang="en-US">
                <a:cs typeface="Biome"/>
              </a:rPr>
              <a:t>To aid in labelling where there was no classification or clustering previously done to datasets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1061469"/>
          </a:xfrm>
        </p:spPr>
        <p:txBody>
          <a:bodyPr anchor="b"/>
          <a:lstStyle/>
          <a:p>
            <a:r>
              <a:rPr lang="en-US">
                <a:cs typeface="Biome"/>
              </a:rPr>
              <a:t>Program/data Flow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C8C12B-DF83-7C7B-6F0B-4D2B719FA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20" y="2254112"/>
            <a:ext cx="11041960" cy="328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>
                <a:cs typeface="Biome"/>
              </a:rPr>
              <a:t>Dataset used: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3615" y="2167712"/>
            <a:ext cx="7420819" cy="367664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Biome"/>
              </a:rPr>
              <a:t>NFR.csv: </a:t>
            </a:r>
            <a:r>
              <a:rPr lang="en-US">
                <a:ea typeface="+mn-lt"/>
                <a:cs typeface="+mn-lt"/>
                <a:hlinkClick r:id="rId3"/>
              </a:rPr>
              <a:t>https://www.kaggle.com/datasets/iamsouvik/software-requirements-dataset/data?select=nfr.txt</a:t>
            </a:r>
            <a:endParaRPr lang="en-US">
              <a:ea typeface="+mn-lt"/>
            </a:endParaRPr>
          </a:p>
          <a:p>
            <a:pPr lvl="1">
              <a:spcAft>
                <a:spcPts val="600"/>
              </a:spcAft>
              <a:buFont typeface="Courier New" panose="020B0604020202020204" pitchFamily="34" charset="0"/>
              <a:buChar char="o"/>
            </a:pPr>
            <a:r>
              <a:rPr lang="en-US">
                <a:solidFill>
                  <a:srgbClr val="FFFFFF"/>
                </a:solidFill>
              </a:rPr>
              <a:t>Public set of software requirements and classification: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Dataset already had classifications so we could remove column and compare with algorithm results:</a:t>
            </a:r>
          </a:p>
          <a:p>
            <a:pPr lvl="2">
              <a:buFont typeface="Courier New" panose="020B0604020202020204" pitchFamily="34" charset="0"/>
              <a:buChar char="o"/>
            </a:pPr>
            <a:r>
              <a:rPr lang="en-US">
                <a:solidFill>
                  <a:srgbClr val="FFFFFF"/>
                </a:solidFill>
                <a:latin typeface="Arial Nova"/>
              </a:rPr>
              <a:t>Functional (F), Availability (A), Fault Tolerance (FT), Legal (L), Look &amp; Feel (LF), Maintainability (MN), Operational (O), Performance (PE), Portability (PO), Scalability (SC), Security (SE)</a:t>
            </a:r>
            <a:br>
              <a:rPr lang="en-US">
                <a:latin typeface="Arial Nova"/>
              </a:rPr>
            </a:br>
            <a:r>
              <a:rPr lang="en-US">
                <a:solidFill>
                  <a:srgbClr val="FFFFFF"/>
                </a:solidFill>
                <a:latin typeface="Arial Nova"/>
              </a:rPr>
              <a:t>Usability (US)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 descr="A close up of words&#10;&#10;Description automatically generated">
            <a:extLst>
              <a:ext uri="{FF2B5EF4-FFF2-40B4-BE49-F238E27FC236}">
                <a16:creationId xmlns:a16="http://schemas.microsoft.com/office/drawing/2014/main" id="{9E623BA4-D9FD-3CF9-3E11-372BB3576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796" y="5620233"/>
            <a:ext cx="8420100" cy="78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8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>
                <a:cs typeface="Biome"/>
              </a:rPr>
              <a:t>Preprocessing the Data: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>
                <a:cs typeface="Biome"/>
              </a:rPr>
              <a:t>Natural Language Processing to cleanup and enhance dataset:</a:t>
            </a:r>
            <a:endParaRPr lang="en-US" b="1"/>
          </a:p>
          <a:p>
            <a:pPr marL="283210" lvl="1"/>
            <a:r>
              <a:rPr lang="en-US"/>
              <a:t>Verifying .csv format</a:t>
            </a:r>
          </a:p>
          <a:p>
            <a:pPr marL="283210" lvl="1"/>
            <a:r>
              <a:rPr lang="en-US"/>
              <a:t>Adding proper column labels</a:t>
            </a:r>
          </a:p>
          <a:p>
            <a:pPr marL="283210" lvl="1"/>
            <a:r>
              <a:rPr lang="en-US"/>
              <a:t>Using NLTK to remove punctuation and stop words</a:t>
            </a:r>
          </a:p>
          <a:p>
            <a:pPr marL="283210" lvl="1">
              <a:buClr>
                <a:srgbClr val="1CDFF5"/>
              </a:buClr>
            </a:pPr>
            <a:r>
              <a:rPr lang="en-US"/>
              <a:t>Adding additional features columns using NLP phrases and patterns</a:t>
            </a:r>
          </a:p>
          <a:p>
            <a:pPr marL="283210" lvl="1">
              <a:buClr>
                <a:srgbClr val="1CDFF5"/>
              </a:buClr>
            </a:pP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474811"/>
            <a:ext cx="4227332" cy="352839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>
                <a:cs typeface="Biome"/>
              </a:rPr>
              <a:t>ML Preprocessing Steps after NLP:</a:t>
            </a:r>
            <a:endParaRPr lang="en-US" b="1"/>
          </a:p>
          <a:p>
            <a:pPr marL="283210" lvl="1"/>
            <a:r>
              <a:rPr lang="en-US"/>
              <a:t>Vectorize requirements for numeric conversion</a:t>
            </a:r>
          </a:p>
          <a:p>
            <a:pPr marL="283210" lvl="1">
              <a:buClr>
                <a:srgbClr val="1CDFF5"/>
              </a:buClr>
            </a:pPr>
            <a:r>
              <a:rPr lang="en-US"/>
              <a:t>Predict additional features using vectorized requirements</a:t>
            </a:r>
          </a:p>
          <a:p>
            <a:pPr marL="283210" lvl="1">
              <a:buClr>
                <a:srgbClr val="1CDFF5"/>
              </a:buClr>
            </a:pPr>
            <a:r>
              <a:rPr lang="en-US"/>
              <a:t>Clustering data to allow for supervised ML techniques</a:t>
            </a:r>
          </a:p>
          <a:p>
            <a:pPr marL="283210" lvl="1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err="1">
                <a:cs typeface="Biome"/>
              </a:rPr>
              <a:t>MAchine</a:t>
            </a:r>
            <a:r>
              <a:rPr lang="en-US">
                <a:cs typeface="Biome"/>
              </a:rPr>
              <a:t> Learning and NLP Techniques Used: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42416" y="2465535"/>
            <a:ext cx="5348217" cy="34272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>
                <a:cs typeface="Biome"/>
              </a:rPr>
              <a:t>NLP Techniques:</a:t>
            </a:r>
          </a:p>
          <a:p>
            <a:pPr marL="566420" lvl="1" indent="-283210"/>
            <a:r>
              <a:rPr lang="en-US" dirty="0">
                <a:cs typeface="Biome"/>
              </a:rPr>
              <a:t>Tokenizing words for counting and sentence analysis</a:t>
            </a:r>
          </a:p>
          <a:p>
            <a:pPr marL="566420" lvl="1" indent="-283210"/>
            <a:r>
              <a:rPr lang="en-US" dirty="0">
                <a:cs typeface="Biome"/>
              </a:rPr>
              <a:t>Sentence pattern matching for phrases and language use</a:t>
            </a:r>
          </a:p>
          <a:p>
            <a:pPr marL="566420" lvl="1" indent="-283210"/>
            <a:r>
              <a:rPr lang="en-US" dirty="0">
                <a:cs typeface="Biome"/>
              </a:rPr>
              <a:t>Use bag of words model to vectorize words and create additional features.</a:t>
            </a:r>
          </a:p>
          <a:p>
            <a:pPr marL="566420" lvl="1" indent="-283210"/>
            <a:endParaRPr lang="en-US">
              <a:cs typeface="Biome"/>
            </a:endParaRPr>
          </a:p>
          <a:p>
            <a:pPr marL="566420" lvl="1" indent="-283210"/>
            <a:endParaRPr lang="en-US">
              <a:cs typeface="Biome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3D1544-95D3-8A05-6E1B-C08C307C55D4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7515142" y="2824821"/>
            <a:ext cx="3130034" cy="33986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100">
                <a:solidFill>
                  <a:srgbClr val="C586C0"/>
                </a:solidFill>
                <a:ea typeface="+mn-lt"/>
                <a:cs typeface="+mn-lt"/>
              </a:rPr>
              <a:t>import</a:t>
            </a:r>
            <a:r>
              <a:rPr lang="en-US" sz="1100">
                <a:solidFill>
                  <a:srgbClr val="D4D4D4"/>
                </a:solidFill>
                <a:ea typeface="+mn-lt"/>
                <a:cs typeface="+mn-lt"/>
              </a:rPr>
              <a:t> pandas </a:t>
            </a:r>
            <a:r>
              <a:rPr lang="en-US" sz="1100">
                <a:solidFill>
                  <a:srgbClr val="C586C0"/>
                </a:solidFill>
                <a:ea typeface="+mn-lt"/>
                <a:cs typeface="+mn-lt"/>
              </a:rPr>
              <a:t>as</a:t>
            </a:r>
            <a:r>
              <a:rPr lang="en-US" sz="1100">
                <a:solidFill>
                  <a:srgbClr val="D4D4D4"/>
                </a:solidFill>
                <a:ea typeface="+mn-lt"/>
                <a:cs typeface="+mn-lt"/>
              </a:rPr>
              <a:t> pd</a:t>
            </a:r>
            <a:endParaRPr lang="en-US"/>
          </a:p>
          <a:p>
            <a:r>
              <a:rPr lang="en-US" sz="1100">
                <a:solidFill>
                  <a:srgbClr val="C586C0"/>
                </a:solidFill>
                <a:ea typeface="+mn-lt"/>
                <a:cs typeface="+mn-lt"/>
              </a:rPr>
              <a:t>from</a:t>
            </a:r>
            <a:r>
              <a:rPr lang="en-US" sz="1100">
                <a:solidFill>
                  <a:srgbClr val="D4D4D4"/>
                </a:solidFill>
                <a:ea typeface="+mn-lt"/>
                <a:cs typeface="+mn-lt"/>
              </a:rPr>
              <a:t> </a:t>
            </a:r>
            <a:r>
              <a:rPr lang="en-US" sz="1100" err="1">
                <a:solidFill>
                  <a:srgbClr val="D4D4D4"/>
                </a:solidFill>
                <a:ea typeface="+mn-lt"/>
                <a:cs typeface="+mn-lt"/>
              </a:rPr>
              <a:t>sklearn.model_selection</a:t>
            </a:r>
            <a:r>
              <a:rPr lang="en-US" sz="1100">
                <a:solidFill>
                  <a:srgbClr val="D4D4D4"/>
                </a:solidFill>
                <a:ea typeface="+mn-lt"/>
                <a:cs typeface="+mn-lt"/>
              </a:rPr>
              <a:t> </a:t>
            </a:r>
            <a:r>
              <a:rPr lang="en-US" sz="1100">
                <a:solidFill>
                  <a:srgbClr val="C586C0"/>
                </a:solidFill>
                <a:ea typeface="+mn-lt"/>
                <a:cs typeface="+mn-lt"/>
              </a:rPr>
              <a:t>import</a:t>
            </a:r>
            <a:r>
              <a:rPr lang="en-US" sz="1100">
                <a:solidFill>
                  <a:srgbClr val="D4D4D4"/>
                </a:solidFill>
                <a:ea typeface="+mn-lt"/>
                <a:cs typeface="+mn-lt"/>
              </a:rPr>
              <a:t> </a:t>
            </a:r>
            <a:r>
              <a:rPr lang="en-US" sz="1100" err="1">
                <a:solidFill>
                  <a:srgbClr val="D4D4D4"/>
                </a:solidFill>
                <a:ea typeface="+mn-lt"/>
                <a:cs typeface="+mn-lt"/>
              </a:rPr>
              <a:t>train_test_split</a:t>
            </a:r>
            <a:endParaRPr lang="en-US" err="1"/>
          </a:p>
          <a:p>
            <a:r>
              <a:rPr lang="en-US" sz="1100">
                <a:solidFill>
                  <a:srgbClr val="C586C0"/>
                </a:solidFill>
                <a:ea typeface="+mn-lt"/>
                <a:cs typeface="+mn-lt"/>
              </a:rPr>
              <a:t>from</a:t>
            </a:r>
            <a:r>
              <a:rPr lang="en-US" sz="1100">
                <a:solidFill>
                  <a:srgbClr val="D4D4D4"/>
                </a:solidFill>
                <a:ea typeface="+mn-lt"/>
                <a:cs typeface="+mn-lt"/>
              </a:rPr>
              <a:t> </a:t>
            </a:r>
            <a:r>
              <a:rPr lang="en-US" sz="1100" err="1">
                <a:solidFill>
                  <a:srgbClr val="D4D4D4"/>
                </a:solidFill>
                <a:ea typeface="+mn-lt"/>
                <a:cs typeface="+mn-lt"/>
              </a:rPr>
              <a:t>sklearn.feature_extraction.text</a:t>
            </a:r>
            <a:r>
              <a:rPr lang="en-US" sz="1100">
                <a:solidFill>
                  <a:srgbClr val="D4D4D4"/>
                </a:solidFill>
                <a:ea typeface="+mn-lt"/>
                <a:cs typeface="+mn-lt"/>
              </a:rPr>
              <a:t> </a:t>
            </a:r>
            <a:r>
              <a:rPr lang="en-US" sz="1100">
                <a:solidFill>
                  <a:srgbClr val="C586C0"/>
                </a:solidFill>
                <a:ea typeface="+mn-lt"/>
                <a:cs typeface="+mn-lt"/>
              </a:rPr>
              <a:t>import</a:t>
            </a:r>
            <a:r>
              <a:rPr lang="en-US" sz="1100">
                <a:solidFill>
                  <a:srgbClr val="D4D4D4"/>
                </a:solidFill>
                <a:ea typeface="+mn-lt"/>
                <a:cs typeface="+mn-lt"/>
              </a:rPr>
              <a:t> </a:t>
            </a:r>
            <a:r>
              <a:rPr lang="en-US" sz="1100" err="1">
                <a:solidFill>
                  <a:srgbClr val="D4D4D4"/>
                </a:solidFill>
                <a:ea typeface="+mn-lt"/>
                <a:cs typeface="+mn-lt"/>
              </a:rPr>
              <a:t>TfidfVectorizer</a:t>
            </a:r>
            <a:endParaRPr lang="en-US" err="1"/>
          </a:p>
          <a:p>
            <a:r>
              <a:rPr lang="en-US" sz="1100">
                <a:solidFill>
                  <a:srgbClr val="C586C0"/>
                </a:solidFill>
                <a:ea typeface="+mn-lt"/>
                <a:cs typeface="+mn-lt"/>
              </a:rPr>
              <a:t>from</a:t>
            </a:r>
            <a:r>
              <a:rPr lang="en-US" sz="1100">
                <a:solidFill>
                  <a:srgbClr val="D4D4D4"/>
                </a:solidFill>
                <a:ea typeface="+mn-lt"/>
                <a:cs typeface="+mn-lt"/>
              </a:rPr>
              <a:t> </a:t>
            </a:r>
            <a:r>
              <a:rPr lang="en-US" sz="1100" err="1">
                <a:solidFill>
                  <a:srgbClr val="D4D4D4"/>
                </a:solidFill>
                <a:ea typeface="+mn-lt"/>
                <a:cs typeface="+mn-lt"/>
              </a:rPr>
              <a:t>sklearn.svm</a:t>
            </a:r>
            <a:r>
              <a:rPr lang="en-US" sz="1100">
                <a:solidFill>
                  <a:srgbClr val="D4D4D4"/>
                </a:solidFill>
                <a:ea typeface="+mn-lt"/>
                <a:cs typeface="+mn-lt"/>
              </a:rPr>
              <a:t> </a:t>
            </a:r>
            <a:r>
              <a:rPr lang="en-US" sz="1100">
                <a:solidFill>
                  <a:srgbClr val="C586C0"/>
                </a:solidFill>
                <a:ea typeface="+mn-lt"/>
                <a:cs typeface="+mn-lt"/>
              </a:rPr>
              <a:t>import</a:t>
            </a:r>
            <a:r>
              <a:rPr lang="en-US" sz="1100">
                <a:solidFill>
                  <a:srgbClr val="D4D4D4"/>
                </a:solidFill>
                <a:ea typeface="+mn-lt"/>
                <a:cs typeface="+mn-lt"/>
              </a:rPr>
              <a:t> SVC</a:t>
            </a:r>
            <a:endParaRPr lang="en-US"/>
          </a:p>
          <a:p>
            <a:r>
              <a:rPr lang="en-US" sz="1100">
                <a:solidFill>
                  <a:srgbClr val="C586C0"/>
                </a:solidFill>
                <a:ea typeface="+mn-lt"/>
                <a:cs typeface="+mn-lt"/>
              </a:rPr>
              <a:t>from</a:t>
            </a:r>
            <a:r>
              <a:rPr lang="en-US" sz="1100">
                <a:solidFill>
                  <a:srgbClr val="D4D4D4"/>
                </a:solidFill>
                <a:ea typeface="+mn-lt"/>
                <a:cs typeface="+mn-lt"/>
              </a:rPr>
              <a:t> </a:t>
            </a:r>
            <a:r>
              <a:rPr lang="en-US" sz="1100" err="1">
                <a:solidFill>
                  <a:srgbClr val="D4D4D4"/>
                </a:solidFill>
                <a:ea typeface="+mn-lt"/>
                <a:cs typeface="+mn-lt"/>
              </a:rPr>
              <a:t>sklearn.metrics</a:t>
            </a:r>
            <a:r>
              <a:rPr lang="en-US" sz="1100">
                <a:solidFill>
                  <a:srgbClr val="D4D4D4"/>
                </a:solidFill>
                <a:ea typeface="+mn-lt"/>
                <a:cs typeface="+mn-lt"/>
              </a:rPr>
              <a:t> </a:t>
            </a:r>
            <a:r>
              <a:rPr lang="en-US" sz="1100">
                <a:solidFill>
                  <a:srgbClr val="C586C0"/>
                </a:solidFill>
                <a:ea typeface="+mn-lt"/>
                <a:cs typeface="+mn-lt"/>
              </a:rPr>
              <a:t>import</a:t>
            </a:r>
            <a:r>
              <a:rPr lang="en-US" sz="1100">
                <a:solidFill>
                  <a:srgbClr val="D4D4D4"/>
                </a:solidFill>
                <a:ea typeface="+mn-lt"/>
                <a:cs typeface="+mn-lt"/>
              </a:rPr>
              <a:t> </a:t>
            </a:r>
            <a:r>
              <a:rPr lang="en-US" sz="1100" err="1">
                <a:solidFill>
                  <a:srgbClr val="D4D4D4"/>
                </a:solidFill>
                <a:ea typeface="+mn-lt"/>
                <a:cs typeface="+mn-lt"/>
              </a:rPr>
              <a:t>classification_report</a:t>
            </a:r>
            <a:endParaRPr lang="en-US" err="1"/>
          </a:p>
          <a:p>
            <a:r>
              <a:rPr lang="en-US" sz="1100">
                <a:solidFill>
                  <a:srgbClr val="C586C0"/>
                </a:solidFill>
                <a:ea typeface="+mn-lt"/>
                <a:cs typeface="+mn-lt"/>
              </a:rPr>
              <a:t>from</a:t>
            </a:r>
            <a:r>
              <a:rPr lang="en-US" sz="1100">
                <a:solidFill>
                  <a:srgbClr val="D4D4D4"/>
                </a:solidFill>
                <a:ea typeface="+mn-lt"/>
                <a:cs typeface="+mn-lt"/>
              </a:rPr>
              <a:t> </a:t>
            </a:r>
            <a:r>
              <a:rPr lang="en-US" sz="1100" err="1">
                <a:solidFill>
                  <a:srgbClr val="D4D4D4"/>
                </a:solidFill>
                <a:ea typeface="+mn-lt"/>
                <a:cs typeface="+mn-lt"/>
              </a:rPr>
              <a:t>nltk.corpus</a:t>
            </a:r>
            <a:r>
              <a:rPr lang="en-US" sz="1100">
                <a:solidFill>
                  <a:srgbClr val="D4D4D4"/>
                </a:solidFill>
                <a:ea typeface="+mn-lt"/>
                <a:cs typeface="+mn-lt"/>
              </a:rPr>
              <a:t> </a:t>
            </a:r>
            <a:r>
              <a:rPr lang="en-US" sz="1100">
                <a:solidFill>
                  <a:srgbClr val="C586C0"/>
                </a:solidFill>
                <a:ea typeface="+mn-lt"/>
                <a:cs typeface="+mn-lt"/>
              </a:rPr>
              <a:t>import</a:t>
            </a:r>
            <a:r>
              <a:rPr lang="en-US" sz="1100">
                <a:solidFill>
                  <a:srgbClr val="D4D4D4"/>
                </a:solidFill>
                <a:ea typeface="+mn-lt"/>
                <a:cs typeface="+mn-lt"/>
              </a:rPr>
              <a:t> wordnet</a:t>
            </a:r>
            <a:endParaRPr lang="en-US"/>
          </a:p>
          <a:p>
            <a:r>
              <a:rPr lang="en-US" sz="1100">
                <a:solidFill>
                  <a:srgbClr val="C586C0"/>
                </a:solidFill>
                <a:ea typeface="+mn-lt"/>
                <a:cs typeface="+mn-lt"/>
              </a:rPr>
              <a:t>import</a:t>
            </a:r>
            <a:r>
              <a:rPr lang="en-US" sz="1100">
                <a:solidFill>
                  <a:srgbClr val="D4D4D4"/>
                </a:solidFill>
                <a:ea typeface="+mn-lt"/>
                <a:cs typeface="+mn-lt"/>
              </a:rPr>
              <a:t> random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F7E65-7540-90BF-F1FB-F39073ECE5CE}"/>
              </a:ext>
            </a:extLst>
          </p:cNvPr>
          <p:cNvSpPr txBox="1"/>
          <p:nvPr/>
        </p:nvSpPr>
        <p:spPr>
          <a:xfrm>
            <a:off x="7714891" y="24671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Libraries Used: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6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err="1">
                <a:cs typeface="Biome"/>
              </a:rPr>
              <a:t>MAchine</a:t>
            </a:r>
            <a:r>
              <a:rPr lang="en-US">
                <a:cs typeface="Biome"/>
              </a:rPr>
              <a:t> Learning and NLP Techniques Used: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42416" y="2465535"/>
            <a:ext cx="5348217" cy="34272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>
                <a:cs typeface="Biome"/>
              </a:rPr>
              <a:t>ML Techniques:</a:t>
            </a:r>
          </a:p>
          <a:p>
            <a:pPr marL="566420" lvl="1" indent="-283210"/>
            <a:r>
              <a:rPr lang="en-US" dirty="0">
                <a:cs typeface="Biome"/>
              </a:rPr>
              <a:t>Predicting values using multiple models:</a:t>
            </a:r>
          </a:p>
          <a:p>
            <a:pPr marL="859155" lvl="2" indent="-283210">
              <a:buFont typeface="Wingdings" panose="020B0604020202020204" pitchFamily="34" charset="0"/>
              <a:buChar char="§"/>
            </a:pPr>
            <a:r>
              <a:rPr lang="en-US" dirty="0">
                <a:cs typeface="Biome"/>
              </a:rPr>
              <a:t>SVM, Multinomial Naïve Bayes, Random Forest, Logistic Regression</a:t>
            </a:r>
          </a:p>
          <a:p>
            <a:pPr marL="566420" lvl="1" indent="-283210"/>
            <a:r>
              <a:rPr lang="en-US" dirty="0">
                <a:cs typeface="Biome"/>
              </a:rPr>
              <a:t>Using these trained models to classify an additional set of requirements</a:t>
            </a:r>
          </a:p>
          <a:p>
            <a:pPr marL="566420" lvl="1" indent="-283210"/>
            <a:r>
              <a:rPr lang="en-US" dirty="0">
                <a:cs typeface="Biome"/>
              </a:rPr>
              <a:t>Attempt further analysis using ML libraries</a:t>
            </a:r>
          </a:p>
          <a:p>
            <a:pPr marL="566420" lvl="1" indent="-283210"/>
            <a:endParaRPr lang="en-US">
              <a:cs typeface="Biome"/>
            </a:endParaRPr>
          </a:p>
          <a:p>
            <a:pPr marL="566420" lvl="1" indent="-283210"/>
            <a:endParaRPr lang="en-US">
              <a:cs typeface="Biome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3D1544-95D3-8A05-6E1B-C08C307C55D4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7515142" y="2824821"/>
            <a:ext cx="3130034" cy="33986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100">
                <a:solidFill>
                  <a:srgbClr val="C586C0"/>
                </a:solidFill>
                <a:ea typeface="+mn-lt"/>
                <a:cs typeface="+mn-lt"/>
              </a:rPr>
              <a:t>import</a:t>
            </a:r>
            <a:r>
              <a:rPr lang="en-US" sz="1100">
                <a:solidFill>
                  <a:srgbClr val="D4D4D4"/>
                </a:solidFill>
                <a:ea typeface="+mn-lt"/>
                <a:cs typeface="+mn-lt"/>
              </a:rPr>
              <a:t> pandas </a:t>
            </a:r>
            <a:r>
              <a:rPr lang="en-US" sz="1100">
                <a:solidFill>
                  <a:srgbClr val="C586C0"/>
                </a:solidFill>
                <a:ea typeface="+mn-lt"/>
                <a:cs typeface="+mn-lt"/>
              </a:rPr>
              <a:t>as</a:t>
            </a:r>
            <a:r>
              <a:rPr lang="en-US" sz="1100">
                <a:solidFill>
                  <a:srgbClr val="D4D4D4"/>
                </a:solidFill>
                <a:ea typeface="+mn-lt"/>
                <a:cs typeface="+mn-lt"/>
              </a:rPr>
              <a:t> pd</a:t>
            </a:r>
            <a:endParaRPr lang="en-US"/>
          </a:p>
          <a:p>
            <a:r>
              <a:rPr lang="en-US" sz="1100">
                <a:solidFill>
                  <a:srgbClr val="C586C0"/>
                </a:solidFill>
                <a:ea typeface="+mn-lt"/>
                <a:cs typeface="+mn-lt"/>
              </a:rPr>
              <a:t>from</a:t>
            </a:r>
            <a:r>
              <a:rPr lang="en-US" sz="1100">
                <a:solidFill>
                  <a:srgbClr val="D4D4D4"/>
                </a:solidFill>
                <a:ea typeface="+mn-lt"/>
                <a:cs typeface="+mn-lt"/>
              </a:rPr>
              <a:t> </a:t>
            </a:r>
            <a:r>
              <a:rPr lang="en-US" sz="1100" err="1">
                <a:solidFill>
                  <a:srgbClr val="D4D4D4"/>
                </a:solidFill>
                <a:ea typeface="+mn-lt"/>
                <a:cs typeface="+mn-lt"/>
              </a:rPr>
              <a:t>sklearn.model_selection</a:t>
            </a:r>
            <a:r>
              <a:rPr lang="en-US" sz="1100">
                <a:solidFill>
                  <a:srgbClr val="D4D4D4"/>
                </a:solidFill>
                <a:ea typeface="+mn-lt"/>
                <a:cs typeface="+mn-lt"/>
              </a:rPr>
              <a:t> </a:t>
            </a:r>
            <a:r>
              <a:rPr lang="en-US" sz="1100">
                <a:solidFill>
                  <a:srgbClr val="C586C0"/>
                </a:solidFill>
                <a:ea typeface="+mn-lt"/>
                <a:cs typeface="+mn-lt"/>
              </a:rPr>
              <a:t>import</a:t>
            </a:r>
            <a:r>
              <a:rPr lang="en-US" sz="1100">
                <a:solidFill>
                  <a:srgbClr val="D4D4D4"/>
                </a:solidFill>
                <a:ea typeface="+mn-lt"/>
                <a:cs typeface="+mn-lt"/>
              </a:rPr>
              <a:t> </a:t>
            </a:r>
            <a:r>
              <a:rPr lang="en-US" sz="1100" err="1">
                <a:solidFill>
                  <a:srgbClr val="D4D4D4"/>
                </a:solidFill>
                <a:ea typeface="+mn-lt"/>
                <a:cs typeface="+mn-lt"/>
              </a:rPr>
              <a:t>train_test_split</a:t>
            </a:r>
            <a:endParaRPr lang="en-US" err="1"/>
          </a:p>
          <a:p>
            <a:r>
              <a:rPr lang="en-US" sz="1100">
                <a:solidFill>
                  <a:srgbClr val="C586C0"/>
                </a:solidFill>
                <a:ea typeface="+mn-lt"/>
                <a:cs typeface="+mn-lt"/>
              </a:rPr>
              <a:t>from</a:t>
            </a:r>
            <a:r>
              <a:rPr lang="en-US" sz="1100">
                <a:solidFill>
                  <a:srgbClr val="D4D4D4"/>
                </a:solidFill>
                <a:ea typeface="+mn-lt"/>
                <a:cs typeface="+mn-lt"/>
              </a:rPr>
              <a:t> </a:t>
            </a:r>
            <a:r>
              <a:rPr lang="en-US" sz="1100" err="1">
                <a:solidFill>
                  <a:srgbClr val="D4D4D4"/>
                </a:solidFill>
                <a:ea typeface="+mn-lt"/>
                <a:cs typeface="+mn-lt"/>
              </a:rPr>
              <a:t>sklearn.feature_extraction.text</a:t>
            </a:r>
            <a:r>
              <a:rPr lang="en-US" sz="1100">
                <a:solidFill>
                  <a:srgbClr val="D4D4D4"/>
                </a:solidFill>
                <a:ea typeface="+mn-lt"/>
                <a:cs typeface="+mn-lt"/>
              </a:rPr>
              <a:t> </a:t>
            </a:r>
            <a:r>
              <a:rPr lang="en-US" sz="1100">
                <a:solidFill>
                  <a:srgbClr val="C586C0"/>
                </a:solidFill>
                <a:ea typeface="+mn-lt"/>
                <a:cs typeface="+mn-lt"/>
              </a:rPr>
              <a:t>import</a:t>
            </a:r>
            <a:r>
              <a:rPr lang="en-US" sz="1100">
                <a:solidFill>
                  <a:srgbClr val="D4D4D4"/>
                </a:solidFill>
                <a:ea typeface="+mn-lt"/>
                <a:cs typeface="+mn-lt"/>
              </a:rPr>
              <a:t> </a:t>
            </a:r>
            <a:r>
              <a:rPr lang="en-US" sz="1100" err="1">
                <a:solidFill>
                  <a:srgbClr val="D4D4D4"/>
                </a:solidFill>
                <a:ea typeface="+mn-lt"/>
                <a:cs typeface="+mn-lt"/>
              </a:rPr>
              <a:t>TfidfVectorizer</a:t>
            </a:r>
            <a:endParaRPr lang="en-US" err="1"/>
          </a:p>
          <a:p>
            <a:r>
              <a:rPr lang="en-US" sz="1100">
                <a:solidFill>
                  <a:srgbClr val="C586C0"/>
                </a:solidFill>
                <a:ea typeface="+mn-lt"/>
                <a:cs typeface="+mn-lt"/>
              </a:rPr>
              <a:t>from</a:t>
            </a:r>
            <a:r>
              <a:rPr lang="en-US" sz="1100">
                <a:solidFill>
                  <a:srgbClr val="D4D4D4"/>
                </a:solidFill>
                <a:ea typeface="+mn-lt"/>
                <a:cs typeface="+mn-lt"/>
              </a:rPr>
              <a:t> </a:t>
            </a:r>
            <a:r>
              <a:rPr lang="en-US" sz="1100" err="1">
                <a:solidFill>
                  <a:srgbClr val="D4D4D4"/>
                </a:solidFill>
                <a:ea typeface="+mn-lt"/>
                <a:cs typeface="+mn-lt"/>
              </a:rPr>
              <a:t>sklearn.svm</a:t>
            </a:r>
            <a:r>
              <a:rPr lang="en-US" sz="1100">
                <a:solidFill>
                  <a:srgbClr val="D4D4D4"/>
                </a:solidFill>
                <a:ea typeface="+mn-lt"/>
                <a:cs typeface="+mn-lt"/>
              </a:rPr>
              <a:t> </a:t>
            </a:r>
            <a:r>
              <a:rPr lang="en-US" sz="1100">
                <a:solidFill>
                  <a:srgbClr val="C586C0"/>
                </a:solidFill>
                <a:ea typeface="+mn-lt"/>
                <a:cs typeface="+mn-lt"/>
              </a:rPr>
              <a:t>import</a:t>
            </a:r>
            <a:r>
              <a:rPr lang="en-US" sz="1100">
                <a:solidFill>
                  <a:srgbClr val="D4D4D4"/>
                </a:solidFill>
                <a:ea typeface="+mn-lt"/>
                <a:cs typeface="+mn-lt"/>
              </a:rPr>
              <a:t> SVC</a:t>
            </a:r>
            <a:endParaRPr lang="en-US"/>
          </a:p>
          <a:p>
            <a:r>
              <a:rPr lang="en-US" sz="1100">
                <a:solidFill>
                  <a:srgbClr val="C586C0"/>
                </a:solidFill>
                <a:ea typeface="+mn-lt"/>
                <a:cs typeface="+mn-lt"/>
              </a:rPr>
              <a:t>from</a:t>
            </a:r>
            <a:r>
              <a:rPr lang="en-US" sz="1100">
                <a:solidFill>
                  <a:srgbClr val="D4D4D4"/>
                </a:solidFill>
                <a:ea typeface="+mn-lt"/>
                <a:cs typeface="+mn-lt"/>
              </a:rPr>
              <a:t> </a:t>
            </a:r>
            <a:r>
              <a:rPr lang="en-US" sz="1100" err="1">
                <a:solidFill>
                  <a:srgbClr val="D4D4D4"/>
                </a:solidFill>
                <a:ea typeface="+mn-lt"/>
                <a:cs typeface="+mn-lt"/>
              </a:rPr>
              <a:t>sklearn.metrics</a:t>
            </a:r>
            <a:r>
              <a:rPr lang="en-US" sz="1100">
                <a:solidFill>
                  <a:srgbClr val="D4D4D4"/>
                </a:solidFill>
                <a:ea typeface="+mn-lt"/>
                <a:cs typeface="+mn-lt"/>
              </a:rPr>
              <a:t> </a:t>
            </a:r>
            <a:r>
              <a:rPr lang="en-US" sz="1100">
                <a:solidFill>
                  <a:srgbClr val="C586C0"/>
                </a:solidFill>
                <a:ea typeface="+mn-lt"/>
                <a:cs typeface="+mn-lt"/>
              </a:rPr>
              <a:t>import</a:t>
            </a:r>
            <a:r>
              <a:rPr lang="en-US" sz="1100">
                <a:solidFill>
                  <a:srgbClr val="D4D4D4"/>
                </a:solidFill>
                <a:ea typeface="+mn-lt"/>
                <a:cs typeface="+mn-lt"/>
              </a:rPr>
              <a:t> </a:t>
            </a:r>
            <a:r>
              <a:rPr lang="en-US" sz="1100" err="1">
                <a:solidFill>
                  <a:srgbClr val="D4D4D4"/>
                </a:solidFill>
                <a:ea typeface="+mn-lt"/>
                <a:cs typeface="+mn-lt"/>
              </a:rPr>
              <a:t>classification_report</a:t>
            </a:r>
            <a:endParaRPr lang="en-US" err="1"/>
          </a:p>
          <a:p>
            <a:r>
              <a:rPr lang="en-US" sz="1100">
                <a:solidFill>
                  <a:srgbClr val="C586C0"/>
                </a:solidFill>
                <a:ea typeface="+mn-lt"/>
                <a:cs typeface="+mn-lt"/>
              </a:rPr>
              <a:t>from</a:t>
            </a:r>
            <a:r>
              <a:rPr lang="en-US" sz="1100">
                <a:solidFill>
                  <a:srgbClr val="D4D4D4"/>
                </a:solidFill>
                <a:ea typeface="+mn-lt"/>
                <a:cs typeface="+mn-lt"/>
              </a:rPr>
              <a:t> </a:t>
            </a:r>
            <a:r>
              <a:rPr lang="en-US" sz="1100" err="1">
                <a:solidFill>
                  <a:srgbClr val="D4D4D4"/>
                </a:solidFill>
                <a:ea typeface="+mn-lt"/>
                <a:cs typeface="+mn-lt"/>
              </a:rPr>
              <a:t>nltk.corpus</a:t>
            </a:r>
            <a:r>
              <a:rPr lang="en-US" sz="1100">
                <a:solidFill>
                  <a:srgbClr val="D4D4D4"/>
                </a:solidFill>
                <a:ea typeface="+mn-lt"/>
                <a:cs typeface="+mn-lt"/>
              </a:rPr>
              <a:t> </a:t>
            </a:r>
            <a:r>
              <a:rPr lang="en-US" sz="1100">
                <a:solidFill>
                  <a:srgbClr val="C586C0"/>
                </a:solidFill>
                <a:ea typeface="+mn-lt"/>
                <a:cs typeface="+mn-lt"/>
              </a:rPr>
              <a:t>import</a:t>
            </a:r>
            <a:r>
              <a:rPr lang="en-US" sz="1100">
                <a:solidFill>
                  <a:srgbClr val="D4D4D4"/>
                </a:solidFill>
                <a:ea typeface="+mn-lt"/>
                <a:cs typeface="+mn-lt"/>
              </a:rPr>
              <a:t> wordnet</a:t>
            </a:r>
            <a:endParaRPr lang="en-US"/>
          </a:p>
          <a:p>
            <a:r>
              <a:rPr lang="en-US" sz="1100">
                <a:solidFill>
                  <a:srgbClr val="C586C0"/>
                </a:solidFill>
                <a:ea typeface="+mn-lt"/>
                <a:cs typeface="+mn-lt"/>
              </a:rPr>
              <a:t>import</a:t>
            </a:r>
            <a:r>
              <a:rPr lang="en-US" sz="1100">
                <a:solidFill>
                  <a:srgbClr val="D4D4D4"/>
                </a:solidFill>
                <a:ea typeface="+mn-lt"/>
                <a:cs typeface="+mn-lt"/>
              </a:rPr>
              <a:t> random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F7E65-7540-90BF-F1FB-F39073ECE5CE}"/>
              </a:ext>
            </a:extLst>
          </p:cNvPr>
          <p:cNvSpPr txBox="1"/>
          <p:nvPr/>
        </p:nvSpPr>
        <p:spPr>
          <a:xfrm>
            <a:off x="7714891" y="24671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Libraries Used: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99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r>
              <a:rPr lang="en-US">
                <a:cs typeface="Biome"/>
              </a:rPr>
              <a:t>Results and Classified </a:t>
            </a:r>
            <a:r>
              <a:rPr lang="en-US" err="1">
                <a:cs typeface="Biome"/>
              </a:rPr>
              <a:t>Reqs</a:t>
            </a:r>
            <a:r>
              <a:rPr lang="en-US">
                <a:cs typeface="Biome"/>
              </a:rPr>
              <a:t>:</a:t>
            </a:r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70656" y="3078480"/>
            <a:ext cx="3479253" cy="304799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>
                <a:cs typeface="Biome"/>
              </a:rPr>
              <a:t>SVM model used to train on a data set of 1500 requirements</a:t>
            </a:r>
            <a:endParaRPr lang="en-US"/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>
                <a:cs typeface="Biome"/>
              </a:rPr>
              <a:t>Performance of the model based on NLP learning techniques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>
                <a:cs typeface="Biome"/>
              </a:rPr>
              <a:t>Run trained model on a new set of requirements</a:t>
            </a: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92F2480-F8F9-6368-1E0C-C7F852EEC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070" y="106431"/>
            <a:ext cx="4819650" cy="3067050"/>
          </a:xfrm>
          <a:prstGeom prst="rect">
            <a:avLst/>
          </a:prstGeom>
        </p:spPr>
      </p:pic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1ADDDD3-ED26-B37A-6596-531E67636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800" y="3279775"/>
            <a:ext cx="65659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E6C21-1752-4E06-9FE3-208D45ADB668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AF6E7B4D-FB62-47B7-AAA7-0DEC9938DB8A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13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Custom</vt:lpstr>
      <vt:lpstr> ML Solution for software requirements and Design </vt:lpstr>
      <vt:lpstr>Agenda</vt:lpstr>
      <vt:lpstr>Introduction/Problem Statement:</vt:lpstr>
      <vt:lpstr>Program/data Flow</vt:lpstr>
      <vt:lpstr>Dataset used:</vt:lpstr>
      <vt:lpstr>Preprocessing the Data:</vt:lpstr>
      <vt:lpstr>MAchine Learning and NLP Techniques Used:</vt:lpstr>
      <vt:lpstr>MAchine Learning and NLP Techniques Used:</vt:lpstr>
      <vt:lpstr>Results and Classified Reqs:</vt:lpstr>
      <vt:lpstr>Multiple Runs with Increased dataset size:</vt:lpstr>
      <vt:lpstr>Model Comparison:</vt:lpstr>
      <vt:lpstr>Future work and Enhancements</vt:lpstr>
      <vt:lpstr>Questions?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</dc:title>
  <dc:creator/>
  <cp:revision>34</cp:revision>
  <dcterms:created xsi:type="dcterms:W3CDTF">2024-04-21T14:52:50Z</dcterms:created>
  <dcterms:modified xsi:type="dcterms:W3CDTF">2024-04-21T21:03:51Z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