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1033F-2495-4D36-9B9E-F3F55935DF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A5D485-0FDD-4E18-838A-827F4E63C3D6}">
      <dgm:prSet custT="1"/>
      <dgm:spPr/>
      <dgm:t>
        <a:bodyPr/>
        <a:lstStyle/>
        <a:p>
          <a:r>
            <a:rPr lang="en-US" sz="1100" dirty="0" err="1"/>
            <a:t>Posibles</a:t>
          </a:r>
          <a:r>
            <a:rPr lang="en-US" sz="1100" dirty="0"/>
            <a:t> </a:t>
          </a:r>
          <a:r>
            <a:rPr lang="en-US" sz="1100" dirty="0" err="1"/>
            <a:t>soluciones</a:t>
          </a:r>
          <a:r>
            <a:rPr lang="en-US" sz="1100" dirty="0"/>
            <a:t> luego del </a:t>
          </a:r>
          <a:r>
            <a:rPr lang="en-US" sz="1100" dirty="0" err="1"/>
            <a:t>análisis</a:t>
          </a:r>
          <a:r>
            <a:rPr lang="en-US" sz="1100" dirty="0"/>
            <a:t> y las </a:t>
          </a:r>
          <a:r>
            <a:rPr lang="en-US" sz="1100" dirty="0" err="1"/>
            <a:t>pruebas</a:t>
          </a:r>
          <a:r>
            <a:rPr lang="en-US" sz="1100" dirty="0"/>
            <a:t> de </a:t>
          </a:r>
          <a:r>
            <a:rPr lang="en-US" sz="1100" dirty="0" err="1"/>
            <a:t>hipótesis</a:t>
          </a:r>
          <a:r>
            <a:rPr lang="en-US" sz="1100" dirty="0"/>
            <a:t>:</a:t>
          </a:r>
        </a:p>
      </dgm:t>
    </dgm:pt>
    <dgm:pt modelId="{84BA9FE1-6314-49D2-9945-CB0A88EFB86E}" type="parTrans" cxnId="{726428B5-7667-46BB-A410-8D53B429DAC7}">
      <dgm:prSet/>
      <dgm:spPr/>
      <dgm:t>
        <a:bodyPr/>
        <a:lstStyle/>
        <a:p>
          <a:endParaRPr lang="en-US"/>
        </a:p>
      </dgm:t>
    </dgm:pt>
    <dgm:pt modelId="{42DC5FAC-E524-48C3-93DC-4220E0776BFB}" type="sibTrans" cxnId="{726428B5-7667-46BB-A410-8D53B429DAC7}">
      <dgm:prSet/>
      <dgm:spPr/>
      <dgm:t>
        <a:bodyPr/>
        <a:lstStyle/>
        <a:p>
          <a:endParaRPr lang="en-US"/>
        </a:p>
      </dgm:t>
    </dgm:pt>
    <dgm:pt modelId="{293DE9C7-3C59-47D0-ACF5-81581F7CBD35}">
      <dgm:prSet custT="1"/>
      <dgm:spPr/>
      <dgm:t>
        <a:bodyPr/>
        <a:lstStyle/>
        <a:p>
          <a:r>
            <a:rPr lang="en-US" sz="1100" dirty="0"/>
            <a:t>- </a:t>
          </a:r>
          <a:r>
            <a:rPr lang="en-US" sz="1100" dirty="0" err="1"/>
            <a:t>Capacitación</a:t>
          </a:r>
          <a:r>
            <a:rPr lang="en-US" sz="1100" dirty="0"/>
            <a:t> de </a:t>
          </a:r>
          <a:r>
            <a:rPr lang="en-US" sz="1100" dirty="0" err="1"/>
            <a:t>operadores</a:t>
          </a:r>
          <a:r>
            <a:rPr lang="en-US" sz="1100" dirty="0"/>
            <a:t>: </a:t>
          </a:r>
          <a:r>
            <a:rPr lang="en-US" sz="1100" b="0" dirty="0" err="1"/>
            <a:t>Identificar</a:t>
          </a:r>
          <a:r>
            <a:rPr lang="en-US" sz="1100" b="0" dirty="0"/>
            <a:t> </a:t>
          </a:r>
          <a:r>
            <a:rPr lang="en-US" sz="1100" b="0" dirty="0" err="1"/>
            <a:t>necesidades</a:t>
          </a:r>
          <a:r>
            <a:rPr lang="en-US" sz="1100" b="0" dirty="0"/>
            <a:t> de </a:t>
          </a:r>
          <a:r>
            <a:rPr lang="en-US" sz="1100" b="0" dirty="0" err="1"/>
            <a:t>capacitación</a:t>
          </a:r>
          <a:r>
            <a:rPr lang="en-US" sz="1100" b="0" dirty="0"/>
            <a:t> para </a:t>
          </a:r>
          <a:r>
            <a:rPr lang="en-US" sz="1100" b="0" dirty="0" err="1"/>
            <a:t>mejorar</a:t>
          </a:r>
          <a:r>
            <a:rPr lang="en-US" sz="1100" b="0" dirty="0"/>
            <a:t> </a:t>
          </a:r>
          <a:r>
            <a:rPr lang="en-US" sz="1100" b="0" dirty="0" err="1"/>
            <a:t>el</a:t>
          </a:r>
          <a:r>
            <a:rPr lang="en-US" sz="1100" b="0" dirty="0"/>
            <a:t> </a:t>
          </a:r>
          <a:r>
            <a:rPr lang="en-US" sz="1100" b="0" dirty="0" err="1"/>
            <a:t>desempeño</a:t>
          </a:r>
          <a:r>
            <a:rPr lang="en-US" sz="1100" b="0" dirty="0"/>
            <a:t> de </a:t>
          </a:r>
          <a:r>
            <a:rPr lang="en-US" sz="1100" b="0" dirty="0" err="1"/>
            <a:t>operadores</a:t>
          </a:r>
          <a:r>
            <a:rPr lang="en-US" sz="1100" b="0" dirty="0"/>
            <a:t> </a:t>
          </a:r>
          <a:r>
            <a:rPr lang="en-US" sz="1100" b="0" dirty="0" err="1"/>
            <a:t>ineficaces</a:t>
          </a:r>
          <a:r>
            <a:rPr lang="en-US" sz="1100" b="0" dirty="0"/>
            <a:t> y de </a:t>
          </a:r>
          <a:r>
            <a:rPr lang="en-US" sz="1100" b="0" dirty="0" err="1"/>
            <a:t>aquellos</a:t>
          </a:r>
          <a:r>
            <a:rPr lang="en-US" sz="1100" b="0" dirty="0"/>
            <a:t> que </a:t>
          </a:r>
          <a:r>
            <a:rPr lang="en-US" sz="1100" b="0" dirty="0" err="1"/>
            <a:t>estén</a:t>
          </a:r>
          <a:r>
            <a:rPr lang="en-US" sz="1100" b="0" dirty="0"/>
            <a:t> </a:t>
          </a:r>
          <a:r>
            <a:rPr lang="en-US" sz="1100" b="0" dirty="0" err="1"/>
            <a:t>haciendo</a:t>
          </a:r>
          <a:r>
            <a:rPr lang="en-US" sz="1100" b="0" dirty="0"/>
            <a:t> bien </a:t>
          </a:r>
          <a:r>
            <a:rPr lang="en-US" sz="1100" b="0" dirty="0" err="1"/>
            <a:t>su</a:t>
          </a:r>
          <a:r>
            <a:rPr lang="en-US" sz="1100" b="0" dirty="0"/>
            <a:t> </a:t>
          </a:r>
          <a:r>
            <a:rPr lang="en-US" sz="1100" b="0" dirty="0" err="1"/>
            <a:t>trabajo</a:t>
          </a:r>
          <a:r>
            <a:rPr lang="en-US" sz="1100" b="0" dirty="0"/>
            <a:t> </a:t>
          </a:r>
          <a:r>
            <a:rPr lang="en-US" sz="1100" b="0" dirty="0" err="1"/>
            <a:t>actualmente</a:t>
          </a:r>
          <a:r>
            <a:rPr lang="en-US" sz="1100" b="0" dirty="0"/>
            <a:t> (</a:t>
          </a:r>
          <a:r>
            <a:rPr lang="en-US" sz="1100" b="0" dirty="0" err="1"/>
            <a:t>ejemplos</a:t>
          </a:r>
          <a:r>
            <a:rPr lang="en-US" sz="1100" b="0" dirty="0"/>
            <a:t> a </a:t>
          </a:r>
          <a:r>
            <a:rPr lang="en-US" sz="1100" b="0" dirty="0" err="1"/>
            <a:t>seguir</a:t>
          </a:r>
          <a:r>
            <a:rPr lang="en-US" sz="1100" b="0" dirty="0"/>
            <a:t>).</a:t>
          </a:r>
          <a:endParaRPr lang="en-US" sz="1100" dirty="0"/>
        </a:p>
      </dgm:t>
    </dgm:pt>
    <dgm:pt modelId="{E0F81059-DADB-4EA4-AC02-A7896A390393}" type="parTrans" cxnId="{8B6C06D6-CE16-46D8-AA4C-70577AE8D5C4}">
      <dgm:prSet/>
      <dgm:spPr/>
      <dgm:t>
        <a:bodyPr/>
        <a:lstStyle/>
        <a:p>
          <a:endParaRPr lang="en-US"/>
        </a:p>
      </dgm:t>
    </dgm:pt>
    <dgm:pt modelId="{51B6857F-1CE8-4A5F-AA16-DE38356CB8E7}" type="sibTrans" cxnId="{8B6C06D6-CE16-46D8-AA4C-70577AE8D5C4}">
      <dgm:prSet/>
      <dgm:spPr/>
      <dgm:t>
        <a:bodyPr/>
        <a:lstStyle/>
        <a:p>
          <a:endParaRPr lang="en-US"/>
        </a:p>
      </dgm:t>
    </dgm:pt>
    <dgm:pt modelId="{33D62589-5613-4369-9017-AEC0EA331743}">
      <dgm:prSet custT="1"/>
      <dgm:spPr/>
      <dgm:t>
        <a:bodyPr/>
        <a:lstStyle/>
        <a:p>
          <a:r>
            <a:rPr lang="en-US" sz="1100" dirty="0"/>
            <a:t>- </a:t>
          </a:r>
          <a:r>
            <a:rPr lang="en-US" sz="1100" dirty="0" err="1"/>
            <a:t>Redistribución</a:t>
          </a:r>
          <a:r>
            <a:rPr lang="en-US" sz="1100" dirty="0"/>
            <a:t> de </a:t>
          </a:r>
          <a:r>
            <a:rPr lang="en-US" sz="1100" dirty="0" err="1"/>
            <a:t>tareas</a:t>
          </a:r>
          <a:r>
            <a:rPr lang="en-US" sz="1100" dirty="0"/>
            <a:t>: </a:t>
          </a:r>
          <a:r>
            <a:rPr lang="en-US" sz="1100" b="0" dirty="0" err="1"/>
            <a:t>Ajustar</a:t>
          </a:r>
          <a:r>
            <a:rPr lang="en-US" sz="1100" b="0" dirty="0"/>
            <a:t> la carga de </a:t>
          </a:r>
          <a:r>
            <a:rPr lang="en-US" sz="1100" b="0" dirty="0" err="1"/>
            <a:t>trabajo</a:t>
          </a:r>
          <a:r>
            <a:rPr lang="en-US" sz="1100" b="0" dirty="0"/>
            <a:t> y </a:t>
          </a:r>
          <a:r>
            <a:rPr lang="en-US" sz="1100" b="0" dirty="0" err="1"/>
            <a:t>responsabilidades</a:t>
          </a:r>
          <a:r>
            <a:rPr lang="en-US" sz="1100" b="0" dirty="0"/>
            <a:t> de </a:t>
          </a:r>
          <a:r>
            <a:rPr lang="en-US" sz="1100" b="0" dirty="0" err="1"/>
            <a:t>los</a:t>
          </a:r>
          <a:r>
            <a:rPr lang="en-US" sz="1100" b="0" dirty="0"/>
            <a:t> </a:t>
          </a:r>
          <a:r>
            <a:rPr lang="en-US" sz="1100" b="0" dirty="0" err="1"/>
            <a:t>operadores</a:t>
          </a:r>
          <a:r>
            <a:rPr lang="en-US" sz="1100" b="0" dirty="0"/>
            <a:t> para </a:t>
          </a:r>
          <a:r>
            <a:rPr lang="en-US" sz="1100" b="0" dirty="0" err="1"/>
            <a:t>equilibrar</a:t>
          </a:r>
          <a:r>
            <a:rPr lang="en-US" sz="1100" b="0" dirty="0"/>
            <a:t> la </a:t>
          </a:r>
          <a:r>
            <a:rPr lang="en-US" sz="1100" b="0" dirty="0" err="1"/>
            <a:t>eficiencia</a:t>
          </a:r>
          <a:r>
            <a:rPr lang="en-US" sz="1100" b="0" dirty="0"/>
            <a:t> </a:t>
          </a:r>
          <a:r>
            <a:rPr lang="en-US" sz="1100" b="0" dirty="0" err="1"/>
            <a:t>operativa</a:t>
          </a:r>
          <a:r>
            <a:rPr lang="en-US" sz="1100" b="0" dirty="0"/>
            <a:t>. </a:t>
          </a:r>
          <a:r>
            <a:rPr lang="en-US" sz="1100" b="0" dirty="0" err="1"/>
            <a:t>Además</a:t>
          </a:r>
          <a:r>
            <a:rPr lang="en-US" sz="1100" b="0" dirty="0"/>
            <a:t> de </a:t>
          </a:r>
          <a:r>
            <a:rPr lang="en-US" sz="1100" b="0" dirty="0" err="1"/>
            <a:t>eliminar</a:t>
          </a:r>
          <a:r>
            <a:rPr lang="en-US" sz="1100" b="0" dirty="0"/>
            <a:t> </a:t>
          </a:r>
          <a:r>
            <a:rPr lang="en-US" sz="1100" b="0" dirty="0" err="1"/>
            <a:t>tareas</a:t>
          </a:r>
          <a:r>
            <a:rPr lang="en-US" sz="1100" b="0" dirty="0"/>
            <a:t> que </a:t>
          </a:r>
          <a:r>
            <a:rPr lang="en-US" sz="1100" b="0" dirty="0" err="1"/>
            <a:t>puedan</a:t>
          </a:r>
          <a:r>
            <a:rPr lang="en-US" sz="1100" b="0" dirty="0"/>
            <a:t> </a:t>
          </a:r>
          <a:r>
            <a:rPr lang="en-US" sz="1100" b="0" dirty="0" err="1"/>
            <a:t>resultar</a:t>
          </a:r>
          <a:r>
            <a:rPr lang="en-US" sz="1100" b="0" dirty="0"/>
            <a:t> </a:t>
          </a:r>
          <a:r>
            <a:rPr lang="en-US" sz="1100" b="0" dirty="0" err="1"/>
            <a:t>innecesarias</a:t>
          </a:r>
          <a:r>
            <a:rPr lang="en-US" sz="1100" b="0" dirty="0"/>
            <a:t>.</a:t>
          </a:r>
          <a:endParaRPr lang="en-US" sz="1100" dirty="0"/>
        </a:p>
      </dgm:t>
    </dgm:pt>
    <dgm:pt modelId="{AC6A8825-8B4C-4205-BFD8-49234922D939}" type="parTrans" cxnId="{2A7E55B3-4BB7-47BA-9074-91479AACC322}">
      <dgm:prSet/>
      <dgm:spPr/>
      <dgm:t>
        <a:bodyPr/>
        <a:lstStyle/>
        <a:p>
          <a:endParaRPr lang="en-US"/>
        </a:p>
      </dgm:t>
    </dgm:pt>
    <dgm:pt modelId="{C035AD93-187B-4929-A3F5-5303178D49B1}" type="sibTrans" cxnId="{2A7E55B3-4BB7-47BA-9074-91479AACC322}">
      <dgm:prSet/>
      <dgm:spPr/>
      <dgm:t>
        <a:bodyPr/>
        <a:lstStyle/>
        <a:p>
          <a:endParaRPr lang="en-US"/>
        </a:p>
      </dgm:t>
    </dgm:pt>
    <dgm:pt modelId="{B46D7227-4CFA-4567-AECD-0972113682D1}">
      <dgm:prSet custT="1"/>
      <dgm:spPr/>
      <dgm:t>
        <a:bodyPr/>
        <a:lstStyle/>
        <a:p>
          <a:r>
            <a:rPr lang="en-US" sz="1100" dirty="0"/>
            <a:t>- </a:t>
          </a:r>
          <a:r>
            <a:rPr lang="en-US" sz="1100" dirty="0" err="1"/>
            <a:t>Revisión</a:t>
          </a:r>
          <a:r>
            <a:rPr lang="en-US" sz="1100" dirty="0"/>
            <a:t> de </a:t>
          </a:r>
          <a:r>
            <a:rPr lang="en-US" sz="1100" dirty="0" err="1"/>
            <a:t>procedimientos</a:t>
          </a:r>
          <a:r>
            <a:rPr lang="en-US" sz="1100" dirty="0"/>
            <a:t>: </a:t>
          </a:r>
          <a:r>
            <a:rPr lang="en-US" sz="1100" b="0" dirty="0" err="1"/>
            <a:t>Implementar</a:t>
          </a:r>
          <a:r>
            <a:rPr lang="en-US" sz="1100" b="0" dirty="0"/>
            <a:t> </a:t>
          </a:r>
          <a:r>
            <a:rPr lang="en-US" sz="1100" b="0" dirty="0" err="1"/>
            <a:t>cambios</a:t>
          </a:r>
          <a:r>
            <a:rPr lang="en-US" sz="1100" b="0" dirty="0"/>
            <a:t> </a:t>
          </a:r>
          <a:r>
            <a:rPr lang="en-US" sz="1100" b="0" dirty="0" err="1"/>
            <a:t>en</a:t>
          </a:r>
          <a:r>
            <a:rPr lang="en-US" sz="1100" b="0" dirty="0"/>
            <a:t> </a:t>
          </a:r>
          <a:r>
            <a:rPr lang="en-US" sz="1100" b="0" dirty="0" err="1"/>
            <a:t>los</a:t>
          </a:r>
          <a:r>
            <a:rPr lang="en-US" sz="1100" b="0" dirty="0"/>
            <a:t> </a:t>
          </a:r>
          <a:r>
            <a:rPr lang="en-US" sz="1100" b="0" dirty="0" err="1"/>
            <a:t>procedimientos</a:t>
          </a:r>
          <a:r>
            <a:rPr lang="en-US" sz="1100" b="0" dirty="0"/>
            <a:t> de </a:t>
          </a:r>
          <a:r>
            <a:rPr lang="en-US" sz="1100" b="0" dirty="0" err="1"/>
            <a:t>manejo</a:t>
          </a:r>
          <a:r>
            <a:rPr lang="en-US" sz="1100" b="0" dirty="0"/>
            <a:t> de </a:t>
          </a:r>
          <a:r>
            <a:rPr lang="en-US" sz="1100" b="0" dirty="0" err="1"/>
            <a:t>llamadas</a:t>
          </a:r>
          <a:r>
            <a:rPr lang="en-US" sz="1100" b="0" dirty="0"/>
            <a:t> para </a:t>
          </a:r>
          <a:r>
            <a:rPr lang="en-US" sz="1100" b="0" dirty="0" err="1"/>
            <a:t>reducir</a:t>
          </a:r>
          <a:r>
            <a:rPr lang="en-US" sz="1100" b="0" dirty="0"/>
            <a:t> </a:t>
          </a:r>
          <a:r>
            <a:rPr lang="en-US" sz="1100" b="0" dirty="0" err="1"/>
            <a:t>los</a:t>
          </a:r>
          <a:r>
            <a:rPr lang="en-US" sz="1100" b="0" dirty="0"/>
            <a:t> </a:t>
          </a:r>
          <a:r>
            <a:rPr lang="en-US" sz="1100" b="0" dirty="0" err="1"/>
            <a:t>tiempos</a:t>
          </a:r>
          <a:r>
            <a:rPr lang="en-US" sz="1100" b="0" dirty="0"/>
            <a:t> de </a:t>
          </a:r>
          <a:r>
            <a:rPr lang="en-US" sz="1100" b="0" dirty="0" err="1"/>
            <a:t>espera</a:t>
          </a:r>
          <a:r>
            <a:rPr lang="en-US" sz="1100" b="0" dirty="0"/>
            <a:t> y las </a:t>
          </a:r>
          <a:r>
            <a:rPr lang="en-US" sz="1100" b="0" dirty="0" err="1"/>
            <a:t>llamadas</a:t>
          </a:r>
          <a:r>
            <a:rPr lang="en-US" sz="1100" b="0" dirty="0"/>
            <a:t> </a:t>
          </a:r>
          <a:r>
            <a:rPr lang="en-US" sz="1100" b="0" dirty="0" err="1"/>
            <a:t>perdidas</a:t>
          </a:r>
          <a:r>
            <a:rPr lang="en-US" sz="1100" b="0" dirty="0"/>
            <a:t>.</a:t>
          </a:r>
          <a:endParaRPr lang="en-US" sz="1100" dirty="0"/>
        </a:p>
      </dgm:t>
    </dgm:pt>
    <dgm:pt modelId="{740D59F5-C214-4399-BA95-3CD651DC92BE}" type="parTrans" cxnId="{F2EDFAA3-4257-43AF-97D7-28C84A2F6B17}">
      <dgm:prSet/>
      <dgm:spPr/>
      <dgm:t>
        <a:bodyPr/>
        <a:lstStyle/>
        <a:p>
          <a:endParaRPr lang="en-US"/>
        </a:p>
      </dgm:t>
    </dgm:pt>
    <dgm:pt modelId="{0C070AE1-8FCB-49D1-BC63-D39008AF335B}" type="sibTrans" cxnId="{F2EDFAA3-4257-43AF-97D7-28C84A2F6B17}">
      <dgm:prSet/>
      <dgm:spPr/>
      <dgm:t>
        <a:bodyPr/>
        <a:lstStyle/>
        <a:p>
          <a:endParaRPr lang="en-US"/>
        </a:p>
      </dgm:t>
    </dgm:pt>
    <dgm:pt modelId="{013DB09B-9651-48E5-8018-6BAF7C6459A0}">
      <dgm:prSet custT="1"/>
      <dgm:spPr/>
      <dgm:t>
        <a:bodyPr/>
        <a:lstStyle/>
        <a:p>
          <a:r>
            <a:rPr lang="en-US" sz="1100" dirty="0"/>
            <a:t>- </a:t>
          </a:r>
          <a:r>
            <a:rPr lang="en-US" sz="1100" dirty="0" err="1"/>
            <a:t>Evaluación</a:t>
          </a:r>
          <a:r>
            <a:rPr lang="en-US" sz="1100" dirty="0"/>
            <a:t> de </a:t>
          </a:r>
          <a:r>
            <a:rPr lang="en-US" sz="1100" dirty="0" err="1"/>
            <a:t>rendimiento</a:t>
          </a:r>
          <a:r>
            <a:rPr lang="en-US" sz="1100" dirty="0"/>
            <a:t>: </a:t>
          </a:r>
          <a:r>
            <a:rPr lang="en-US" sz="1100" b="0" dirty="0" err="1"/>
            <a:t>Realizar</a:t>
          </a:r>
          <a:r>
            <a:rPr lang="en-US" sz="1100" b="0" dirty="0"/>
            <a:t> </a:t>
          </a:r>
          <a:r>
            <a:rPr lang="en-US" sz="1100" b="0" dirty="0" err="1"/>
            <a:t>evaluaciones</a:t>
          </a:r>
          <a:r>
            <a:rPr lang="en-US" sz="1100" b="0" dirty="0"/>
            <a:t> </a:t>
          </a:r>
          <a:r>
            <a:rPr lang="en-US" sz="1100" b="0" dirty="0" err="1"/>
            <a:t>periódicas</a:t>
          </a:r>
          <a:r>
            <a:rPr lang="en-US" sz="1100" b="0" dirty="0"/>
            <a:t> del </a:t>
          </a:r>
          <a:r>
            <a:rPr lang="en-US" sz="1100" b="0" dirty="0" err="1"/>
            <a:t>rendimiento</a:t>
          </a:r>
          <a:r>
            <a:rPr lang="en-US" sz="1100" b="0" dirty="0"/>
            <a:t> de </a:t>
          </a:r>
          <a:r>
            <a:rPr lang="en-US" sz="1100" b="0" dirty="0" err="1"/>
            <a:t>los</a:t>
          </a:r>
          <a:r>
            <a:rPr lang="en-US" sz="1100" b="0" dirty="0"/>
            <a:t> </a:t>
          </a:r>
          <a:r>
            <a:rPr lang="en-US" sz="1100" b="0" dirty="0" err="1"/>
            <a:t>operadores</a:t>
          </a:r>
          <a:r>
            <a:rPr lang="en-US" sz="1100" b="0" dirty="0"/>
            <a:t> </a:t>
          </a:r>
          <a:r>
            <a:rPr lang="en-US" sz="1100" b="0" dirty="0" err="1"/>
            <a:t>utilizando</a:t>
          </a:r>
          <a:r>
            <a:rPr lang="en-US" sz="1100" b="0" dirty="0"/>
            <a:t> </a:t>
          </a:r>
          <a:r>
            <a:rPr lang="en-US" sz="1100" b="0" dirty="0" err="1"/>
            <a:t>métricas</a:t>
          </a:r>
          <a:r>
            <a:rPr lang="en-US" sz="1100" b="0" dirty="0"/>
            <a:t> clave para </a:t>
          </a:r>
          <a:r>
            <a:rPr lang="en-US" sz="1100" b="0" dirty="0" err="1"/>
            <a:t>garantizar</a:t>
          </a:r>
          <a:r>
            <a:rPr lang="en-US" sz="1100" b="0" dirty="0"/>
            <a:t> la </a:t>
          </a:r>
          <a:r>
            <a:rPr lang="en-US" sz="1100" b="0" dirty="0" err="1"/>
            <a:t>mejora</a:t>
          </a:r>
          <a:r>
            <a:rPr lang="en-US" sz="1100" b="0" dirty="0"/>
            <a:t> continua.</a:t>
          </a:r>
          <a:endParaRPr lang="en-US" sz="1100" dirty="0"/>
        </a:p>
      </dgm:t>
    </dgm:pt>
    <dgm:pt modelId="{617D76B7-D861-40C6-B80F-791BD3926AFF}" type="parTrans" cxnId="{FF26916B-8BF3-4266-9A13-44A56065CB2D}">
      <dgm:prSet/>
      <dgm:spPr/>
      <dgm:t>
        <a:bodyPr/>
        <a:lstStyle/>
        <a:p>
          <a:endParaRPr lang="en-US"/>
        </a:p>
      </dgm:t>
    </dgm:pt>
    <dgm:pt modelId="{534BD0CD-4A34-4533-9395-A6987647B256}" type="sibTrans" cxnId="{FF26916B-8BF3-4266-9A13-44A56065CB2D}">
      <dgm:prSet/>
      <dgm:spPr/>
      <dgm:t>
        <a:bodyPr/>
        <a:lstStyle/>
        <a:p>
          <a:endParaRPr lang="en-US"/>
        </a:p>
      </dgm:t>
    </dgm:pt>
    <dgm:pt modelId="{8144454F-FB72-4C78-83D2-E6CABD4B6FA9}">
      <dgm:prSet custT="1"/>
      <dgm:spPr/>
      <dgm:t>
        <a:bodyPr/>
        <a:lstStyle/>
        <a:p>
          <a:r>
            <a:rPr lang="en-US" sz="1100" dirty="0"/>
            <a:t>- </a:t>
          </a:r>
          <a:r>
            <a:rPr lang="en-US" sz="1100" dirty="0" err="1"/>
            <a:t>Optimización</a:t>
          </a:r>
          <a:r>
            <a:rPr lang="en-US" sz="1100" dirty="0"/>
            <a:t> del </a:t>
          </a:r>
          <a:r>
            <a:rPr lang="en-US" sz="1100" dirty="0" err="1"/>
            <a:t>servicio</a:t>
          </a:r>
          <a:r>
            <a:rPr lang="en-US" sz="1100" dirty="0"/>
            <a:t>: </a:t>
          </a:r>
          <a:r>
            <a:rPr lang="en-US" sz="1100" b="0" dirty="0" err="1"/>
            <a:t>Ajustar</a:t>
          </a:r>
          <a:r>
            <a:rPr lang="en-US" sz="1100" b="0" dirty="0"/>
            <a:t> las </a:t>
          </a:r>
          <a:r>
            <a:rPr lang="en-US" sz="1100" b="0" dirty="0" err="1"/>
            <a:t>estrategias</a:t>
          </a:r>
          <a:r>
            <a:rPr lang="en-US" sz="1100" b="0" dirty="0"/>
            <a:t> </a:t>
          </a:r>
          <a:r>
            <a:rPr lang="en-US" sz="1100" b="0" dirty="0" err="1"/>
            <a:t>operativas</a:t>
          </a:r>
          <a:r>
            <a:rPr lang="en-US" sz="1100" b="0" dirty="0"/>
            <a:t> y </a:t>
          </a:r>
          <a:r>
            <a:rPr lang="en-US" sz="1100" b="0" dirty="0" err="1"/>
            <a:t>los</a:t>
          </a:r>
          <a:r>
            <a:rPr lang="en-US" sz="1100" b="0" dirty="0"/>
            <a:t> planes de </a:t>
          </a:r>
          <a:r>
            <a:rPr lang="en-US" sz="1100" b="0" dirty="0" err="1"/>
            <a:t>acción</a:t>
          </a:r>
          <a:r>
            <a:rPr lang="en-US" sz="1100" b="0" dirty="0"/>
            <a:t> para </a:t>
          </a:r>
          <a:r>
            <a:rPr lang="en-US" sz="1100" b="0" dirty="0" err="1"/>
            <a:t>mejorar</a:t>
          </a:r>
          <a:r>
            <a:rPr lang="en-US" sz="1100" b="0" dirty="0"/>
            <a:t> la </a:t>
          </a:r>
          <a:r>
            <a:rPr lang="en-US" sz="1100" b="0" dirty="0" err="1"/>
            <a:t>eficiencia</a:t>
          </a:r>
          <a:r>
            <a:rPr lang="en-US" sz="1100" b="0" dirty="0"/>
            <a:t> general del </a:t>
          </a:r>
          <a:r>
            <a:rPr lang="en-US" sz="1100" b="0" dirty="0" err="1"/>
            <a:t>servicio</a:t>
          </a:r>
          <a:r>
            <a:rPr lang="en-US" sz="1100" b="0" dirty="0"/>
            <a:t> de </a:t>
          </a:r>
          <a:r>
            <a:rPr lang="en-US" sz="1100" b="0" dirty="0" err="1"/>
            <a:t>telefonía</a:t>
          </a:r>
          <a:r>
            <a:rPr lang="en-US" sz="1100" b="0" dirty="0"/>
            <a:t> virtual.</a:t>
          </a:r>
          <a:endParaRPr lang="en-US" sz="1100" dirty="0"/>
        </a:p>
      </dgm:t>
    </dgm:pt>
    <dgm:pt modelId="{E794E5C9-D68B-4017-A7B8-B0C45FC562C0}" type="parTrans" cxnId="{330BC9BF-2C21-4909-BC5C-818A4B9A32F3}">
      <dgm:prSet/>
      <dgm:spPr/>
      <dgm:t>
        <a:bodyPr/>
        <a:lstStyle/>
        <a:p>
          <a:endParaRPr lang="en-US"/>
        </a:p>
      </dgm:t>
    </dgm:pt>
    <dgm:pt modelId="{BDB3DC49-7A52-4B7B-8E3E-98A422A9501F}" type="sibTrans" cxnId="{330BC9BF-2C21-4909-BC5C-818A4B9A32F3}">
      <dgm:prSet/>
      <dgm:spPr/>
      <dgm:t>
        <a:bodyPr/>
        <a:lstStyle/>
        <a:p>
          <a:endParaRPr lang="en-US"/>
        </a:p>
      </dgm:t>
    </dgm:pt>
    <dgm:pt modelId="{230805B0-A44B-41DA-8D45-FD4489F67EA2}">
      <dgm:prSet custT="1"/>
      <dgm:spPr/>
      <dgm:t>
        <a:bodyPr/>
        <a:lstStyle/>
        <a:p>
          <a:r>
            <a:rPr lang="en-US" sz="1100" dirty="0"/>
            <a:t>- </a:t>
          </a:r>
          <a:r>
            <a:rPr lang="en-US" sz="1100" dirty="0" err="1"/>
            <a:t>Retroalimentación</a:t>
          </a:r>
          <a:r>
            <a:rPr lang="en-US" sz="1100" dirty="0"/>
            <a:t> del </a:t>
          </a:r>
          <a:r>
            <a:rPr lang="en-US" sz="1100" dirty="0" err="1"/>
            <a:t>proceso</a:t>
          </a:r>
          <a:r>
            <a:rPr lang="en-US" sz="1100" dirty="0"/>
            <a:t>: </a:t>
          </a:r>
          <a:r>
            <a:rPr lang="en-US" sz="1100" b="0" dirty="0"/>
            <a:t>Al </a:t>
          </a:r>
          <a:r>
            <a:rPr lang="en-US" sz="1100" b="0" dirty="0" err="1"/>
            <a:t>establecer</a:t>
          </a:r>
          <a:r>
            <a:rPr lang="en-US" sz="1100" b="0" dirty="0"/>
            <a:t> </a:t>
          </a:r>
          <a:r>
            <a:rPr lang="en-US" sz="1100" b="0" dirty="0" err="1"/>
            <a:t>acciones</a:t>
          </a:r>
          <a:r>
            <a:rPr lang="en-US" sz="1100" b="0" dirty="0"/>
            <a:t> de </a:t>
          </a:r>
          <a:r>
            <a:rPr lang="en-US" sz="1100" b="0" dirty="0" err="1"/>
            <a:t>retroalimentación</a:t>
          </a:r>
          <a:r>
            <a:rPr lang="en-US" sz="1100" b="0" dirty="0"/>
            <a:t>, se </a:t>
          </a:r>
          <a:r>
            <a:rPr lang="en-US" sz="1100" b="0" dirty="0" err="1"/>
            <a:t>garantiza</a:t>
          </a:r>
          <a:r>
            <a:rPr lang="en-US" sz="1100" b="0" dirty="0"/>
            <a:t> la </a:t>
          </a:r>
          <a:r>
            <a:rPr lang="en-US" sz="1100" b="0" dirty="0" err="1"/>
            <a:t>vinculación</a:t>
          </a:r>
          <a:r>
            <a:rPr lang="en-US" sz="1100" b="0" dirty="0"/>
            <a:t> de </a:t>
          </a:r>
          <a:r>
            <a:rPr lang="en-US" sz="1100" b="0" dirty="0" err="1"/>
            <a:t>todos</a:t>
          </a:r>
          <a:r>
            <a:rPr lang="en-US" sz="1100" b="0" dirty="0"/>
            <a:t> </a:t>
          </a:r>
          <a:r>
            <a:rPr lang="en-US" sz="1100" b="0" dirty="0" err="1"/>
            <a:t>aquellos</a:t>
          </a:r>
          <a:r>
            <a:rPr lang="en-US" sz="1100" b="0" dirty="0"/>
            <a:t> </a:t>
          </a:r>
          <a:r>
            <a:rPr lang="en-US" sz="1100" b="0" dirty="0" err="1"/>
            <a:t>actores</a:t>
          </a:r>
          <a:r>
            <a:rPr lang="en-US" sz="1100" b="0" dirty="0"/>
            <a:t> </a:t>
          </a:r>
          <a:r>
            <a:rPr lang="en-US" sz="1100" b="0" dirty="0" err="1"/>
            <a:t>implicados</a:t>
          </a:r>
          <a:r>
            <a:rPr lang="en-US" sz="1100" b="0" dirty="0"/>
            <a:t> </a:t>
          </a:r>
          <a:r>
            <a:rPr lang="en-US" sz="1100" b="0" dirty="0" err="1"/>
            <a:t>en</a:t>
          </a:r>
          <a:r>
            <a:rPr lang="en-US" sz="1100" b="0" dirty="0"/>
            <a:t> </a:t>
          </a:r>
          <a:r>
            <a:rPr lang="en-US" sz="1100" b="0" dirty="0" err="1"/>
            <a:t>el</a:t>
          </a:r>
          <a:r>
            <a:rPr lang="en-US" sz="1100" b="0" dirty="0"/>
            <a:t> </a:t>
          </a:r>
          <a:r>
            <a:rPr lang="en-US" sz="1100" b="0" dirty="0" err="1"/>
            <a:t>proceso</a:t>
          </a:r>
          <a:r>
            <a:rPr lang="en-US" sz="1100" b="0" dirty="0"/>
            <a:t> y que </a:t>
          </a:r>
          <a:r>
            <a:rPr lang="en-US" sz="1100" b="0" dirty="0" err="1"/>
            <a:t>tengan</a:t>
          </a:r>
          <a:r>
            <a:rPr lang="en-US" sz="1100" b="0" dirty="0"/>
            <a:t> la </a:t>
          </a:r>
          <a:r>
            <a:rPr lang="en-US" sz="1100" b="0" dirty="0" err="1"/>
            <a:t>capacidad</a:t>
          </a:r>
          <a:r>
            <a:rPr lang="en-US" sz="1100" b="0" dirty="0"/>
            <a:t> de </a:t>
          </a:r>
          <a:r>
            <a:rPr lang="en-US" sz="1100" b="0" dirty="0" err="1"/>
            <a:t>establecer</a:t>
          </a:r>
          <a:r>
            <a:rPr lang="en-US" sz="1100" b="0" dirty="0"/>
            <a:t> </a:t>
          </a:r>
          <a:r>
            <a:rPr lang="en-US" sz="1100" b="0" dirty="0" err="1"/>
            <a:t>acciones</a:t>
          </a:r>
          <a:r>
            <a:rPr lang="en-US" sz="1100" b="0" dirty="0"/>
            <a:t> </a:t>
          </a:r>
          <a:r>
            <a:rPr lang="en-US" sz="1100" b="0" dirty="0" err="1"/>
            <a:t>propositivas</a:t>
          </a:r>
          <a:r>
            <a:rPr lang="en-US" sz="1100" b="0" dirty="0"/>
            <a:t>, </a:t>
          </a:r>
          <a:r>
            <a:rPr lang="en-US" sz="1100" b="0" dirty="0" err="1"/>
            <a:t>documentadas</a:t>
          </a:r>
          <a:r>
            <a:rPr lang="en-US" sz="1100" b="0" dirty="0"/>
            <a:t> y de </a:t>
          </a:r>
          <a:r>
            <a:rPr lang="en-US" sz="1100" b="0" dirty="0" err="1"/>
            <a:t>mejora</a:t>
          </a:r>
          <a:r>
            <a:rPr lang="en-US" sz="1100" b="0" dirty="0"/>
            <a:t> continua que </a:t>
          </a:r>
          <a:r>
            <a:rPr lang="en-US" sz="1100" b="0" dirty="0" err="1"/>
            <a:t>alimenten</a:t>
          </a:r>
          <a:r>
            <a:rPr lang="en-US" sz="1100" b="0" dirty="0"/>
            <a:t> </a:t>
          </a:r>
          <a:r>
            <a:rPr lang="en-US" sz="1100" b="0" dirty="0" err="1"/>
            <a:t>el</a:t>
          </a:r>
          <a:r>
            <a:rPr lang="en-US" sz="1100" b="0" dirty="0"/>
            <a:t> </a:t>
          </a:r>
          <a:r>
            <a:rPr lang="en-US" sz="1100" b="0" dirty="0" err="1"/>
            <a:t>proceso</a:t>
          </a:r>
          <a:r>
            <a:rPr lang="en-US" sz="1100" b="0" dirty="0"/>
            <a:t> </a:t>
          </a:r>
          <a:r>
            <a:rPr lang="en-US" sz="1100" b="0" dirty="0" err="1"/>
            <a:t>constantemente</a:t>
          </a:r>
          <a:r>
            <a:rPr lang="en-US" sz="1100" b="0" dirty="0"/>
            <a:t>, </a:t>
          </a:r>
          <a:r>
            <a:rPr lang="en-US" sz="1100" b="0" dirty="0" err="1"/>
            <a:t>indiferente</a:t>
          </a:r>
          <a:r>
            <a:rPr lang="en-US" sz="1100" b="0" dirty="0"/>
            <a:t> de </a:t>
          </a:r>
          <a:r>
            <a:rPr lang="en-US" sz="1100" b="0" dirty="0" err="1"/>
            <a:t>su</a:t>
          </a:r>
          <a:r>
            <a:rPr lang="en-US" sz="1100" b="0" dirty="0"/>
            <a:t> </a:t>
          </a:r>
          <a:r>
            <a:rPr lang="en-US" sz="1100" b="0" dirty="0" err="1"/>
            <a:t>posición</a:t>
          </a:r>
          <a:r>
            <a:rPr lang="en-US" sz="1100" b="0" dirty="0"/>
            <a:t> </a:t>
          </a:r>
          <a:r>
            <a:rPr lang="en-US" sz="1100" b="0" dirty="0" err="1"/>
            <a:t>jerárquica</a:t>
          </a:r>
          <a:r>
            <a:rPr lang="en-US" sz="1100" b="0" dirty="0"/>
            <a:t> </a:t>
          </a:r>
          <a:r>
            <a:rPr lang="en-US" sz="1100" b="0" dirty="0" err="1"/>
            <a:t>en</a:t>
          </a:r>
          <a:r>
            <a:rPr lang="en-US" sz="1100" b="0" dirty="0"/>
            <a:t> la </a:t>
          </a:r>
          <a:r>
            <a:rPr lang="en-US" sz="1100" b="0" dirty="0" err="1"/>
            <a:t>empresa</a:t>
          </a:r>
          <a:r>
            <a:rPr lang="en-US" sz="1100" b="0" dirty="0"/>
            <a:t>.</a:t>
          </a:r>
          <a:endParaRPr lang="en-US" sz="1100" dirty="0"/>
        </a:p>
      </dgm:t>
    </dgm:pt>
    <dgm:pt modelId="{345452C0-3F9B-4DD8-B3B5-92C252B2966C}" type="parTrans" cxnId="{D1B8432D-1805-4940-9601-15CCF772DEAF}">
      <dgm:prSet/>
      <dgm:spPr/>
      <dgm:t>
        <a:bodyPr/>
        <a:lstStyle/>
        <a:p>
          <a:endParaRPr lang="en-US"/>
        </a:p>
      </dgm:t>
    </dgm:pt>
    <dgm:pt modelId="{5B510C5E-AE6D-4445-90C5-064C6B877F7F}" type="sibTrans" cxnId="{D1B8432D-1805-4940-9601-15CCF772DEAF}">
      <dgm:prSet/>
      <dgm:spPr/>
      <dgm:t>
        <a:bodyPr/>
        <a:lstStyle/>
        <a:p>
          <a:endParaRPr lang="en-US"/>
        </a:p>
      </dgm:t>
    </dgm:pt>
    <dgm:pt modelId="{E0A24F86-0DA0-4CA4-8C94-E376B9D5D156}" type="pres">
      <dgm:prSet presAssocID="{2171033F-2495-4D36-9B9E-F3F55935DFAF}" presName="root" presStyleCnt="0">
        <dgm:presLayoutVars>
          <dgm:dir/>
          <dgm:resizeHandles val="exact"/>
        </dgm:presLayoutVars>
      </dgm:prSet>
      <dgm:spPr/>
    </dgm:pt>
    <dgm:pt modelId="{0A8CCBC4-47C4-4CBD-9AEC-868745D7D8F6}" type="pres">
      <dgm:prSet presAssocID="{21A5D485-0FDD-4E18-838A-827F4E63C3D6}" presName="compNode" presStyleCnt="0"/>
      <dgm:spPr/>
    </dgm:pt>
    <dgm:pt modelId="{97512515-7435-423E-BFD8-82E8687B0F63}" type="pres">
      <dgm:prSet presAssocID="{21A5D485-0FDD-4E18-838A-827F4E63C3D6}" presName="bgRect" presStyleLbl="bgShp" presStyleIdx="0" presStyleCnt="7"/>
      <dgm:spPr/>
    </dgm:pt>
    <dgm:pt modelId="{F9844C9D-D103-4504-B191-E7F3EC1686D6}" type="pres">
      <dgm:prSet presAssocID="{21A5D485-0FDD-4E18-838A-827F4E63C3D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967C4B7-96AC-4AC8-BF26-D1FDBA8D666B}" type="pres">
      <dgm:prSet presAssocID="{21A5D485-0FDD-4E18-838A-827F4E63C3D6}" presName="spaceRect" presStyleCnt="0"/>
      <dgm:spPr/>
    </dgm:pt>
    <dgm:pt modelId="{DA1809B8-8068-4089-AAB4-C91CD7891F58}" type="pres">
      <dgm:prSet presAssocID="{21A5D485-0FDD-4E18-838A-827F4E63C3D6}" presName="parTx" presStyleLbl="revTx" presStyleIdx="0" presStyleCnt="7">
        <dgm:presLayoutVars>
          <dgm:chMax val="0"/>
          <dgm:chPref val="0"/>
        </dgm:presLayoutVars>
      </dgm:prSet>
      <dgm:spPr/>
    </dgm:pt>
    <dgm:pt modelId="{4A0C6D3C-64B3-4F18-B45B-2E5B0CE95A3E}" type="pres">
      <dgm:prSet presAssocID="{42DC5FAC-E524-48C3-93DC-4220E0776BFB}" presName="sibTrans" presStyleCnt="0"/>
      <dgm:spPr/>
    </dgm:pt>
    <dgm:pt modelId="{E405AD32-D6F8-415C-B046-74A2B16D1AD6}" type="pres">
      <dgm:prSet presAssocID="{293DE9C7-3C59-47D0-ACF5-81581F7CBD35}" presName="compNode" presStyleCnt="0"/>
      <dgm:spPr/>
    </dgm:pt>
    <dgm:pt modelId="{C453E6A0-42D3-494A-B427-5B0DBF3BB125}" type="pres">
      <dgm:prSet presAssocID="{293DE9C7-3C59-47D0-ACF5-81581F7CBD35}" presName="bgRect" presStyleLbl="bgShp" presStyleIdx="1" presStyleCnt="7"/>
      <dgm:spPr/>
    </dgm:pt>
    <dgm:pt modelId="{C4DC13F3-90FC-4722-8F92-05E03FAC21D0}" type="pres">
      <dgm:prSet presAssocID="{293DE9C7-3C59-47D0-ACF5-81581F7CBD3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F631A82-1822-4DF1-888D-903215645579}" type="pres">
      <dgm:prSet presAssocID="{293DE9C7-3C59-47D0-ACF5-81581F7CBD35}" presName="spaceRect" presStyleCnt="0"/>
      <dgm:spPr/>
    </dgm:pt>
    <dgm:pt modelId="{80ABD5C6-9B04-4AD9-98D6-1A29050A7DC6}" type="pres">
      <dgm:prSet presAssocID="{293DE9C7-3C59-47D0-ACF5-81581F7CBD35}" presName="parTx" presStyleLbl="revTx" presStyleIdx="1" presStyleCnt="7">
        <dgm:presLayoutVars>
          <dgm:chMax val="0"/>
          <dgm:chPref val="0"/>
        </dgm:presLayoutVars>
      </dgm:prSet>
      <dgm:spPr/>
    </dgm:pt>
    <dgm:pt modelId="{E1B3BE5C-5E4A-4B40-A216-3AC12FD64F35}" type="pres">
      <dgm:prSet presAssocID="{51B6857F-1CE8-4A5F-AA16-DE38356CB8E7}" presName="sibTrans" presStyleCnt="0"/>
      <dgm:spPr/>
    </dgm:pt>
    <dgm:pt modelId="{7E9F4688-2FC0-4B52-AD1B-ED4C89734498}" type="pres">
      <dgm:prSet presAssocID="{33D62589-5613-4369-9017-AEC0EA331743}" presName="compNode" presStyleCnt="0"/>
      <dgm:spPr/>
    </dgm:pt>
    <dgm:pt modelId="{5529C240-2134-40C1-ACB3-EFF8FCE689A0}" type="pres">
      <dgm:prSet presAssocID="{33D62589-5613-4369-9017-AEC0EA331743}" presName="bgRect" presStyleLbl="bgShp" presStyleIdx="2" presStyleCnt="7"/>
      <dgm:spPr/>
    </dgm:pt>
    <dgm:pt modelId="{C7EBE904-8038-4200-B103-D83EDB84A2C5}" type="pres">
      <dgm:prSet presAssocID="{33D62589-5613-4369-9017-AEC0EA33174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14217685-B901-46D1-AE23-A9F9051398EF}" type="pres">
      <dgm:prSet presAssocID="{33D62589-5613-4369-9017-AEC0EA331743}" presName="spaceRect" presStyleCnt="0"/>
      <dgm:spPr/>
    </dgm:pt>
    <dgm:pt modelId="{8212C315-9B66-488E-B80B-AD0DF2F336B5}" type="pres">
      <dgm:prSet presAssocID="{33D62589-5613-4369-9017-AEC0EA331743}" presName="parTx" presStyleLbl="revTx" presStyleIdx="2" presStyleCnt="7">
        <dgm:presLayoutVars>
          <dgm:chMax val="0"/>
          <dgm:chPref val="0"/>
        </dgm:presLayoutVars>
      </dgm:prSet>
      <dgm:spPr/>
    </dgm:pt>
    <dgm:pt modelId="{BE64248E-5F35-4130-AA47-29D8CFA4261E}" type="pres">
      <dgm:prSet presAssocID="{C035AD93-187B-4929-A3F5-5303178D49B1}" presName="sibTrans" presStyleCnt="0"/>
      <dgm:spPr/>
    </dgm:pt>
    <dgm:pt modelId="{D855D73D-51CC-43A8-BE3B-A1C115F980A3}" type="pres">
      <dgm:prSet presAssocID="{B46D7227-4CFA-4567-AECD-0972113682D1}" presName="compNode" presStyleCnt="0"/>
      <dgm:spPr/>
    </dgm:pt>
    <dgm:pt modelId="{842B7766-D3D0-4D57-9550-86708EFC7FD5}" type="pres">
      <dgm:prSet presAssocID="{B46D7227-4CFA-4567-AECD-0972113682D1}" presName="bgRect" presStyleLbl="bgShp" presStyleIdx="3" presStyleCnt="7"/>
      <dgm:spPr/>
    </dgm:pt>
    <dgm:pt modelId="{F5827E76-82AE-47E0-B430-EFAF55AC712A}" type="pres">
      <dgm:prSet presAssocID="{B46D7227-4CFA-4567-AECD-0972113682D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BFA6E6BE-E5B4-4082-92E1-F5D43735BD26}" type="pres">
      <dgm:prSet presAssocID="{B46D7227-4CFA-4567-AECD-0972113682D1}" presName="spaceRect" presStyleCnt="0"/>
      <dgm:spPr/>
    </dgm:pt>
    <dgm:pt modelId="{04F4682F-63A4-413B-B09A-6A1D70F40607}" type="pres">
      <dgm:prSet presAssocID="{B46D7227-4CFA-4567-AECD-0972113682D1}" presName="parTx" presStyleLbl="revTx" presStyleIdx="3" presStyleCnt="7">
        <dgm:presLayoutVars>
          <dgm:chMax val="0"/>
          <dgm:chPref val="0"/>
        </dgm:presLayoutVars>
      </dgm:prSet>
      <dgm:spPr/>
    </dgm:pt>
    <dgm:pt modelId="{AF1721C0-7C07-4845-9FD3-3C7A5540B4E7}" type="pres">
      <dgm:prSet presAssocID="{0C070AE1-8FCB-49D1-BC63-D39008AF335B}" presName="sibTrans" presStyleCnt="0"/>
      <dgm:spPr/>
    </dgm:pt>
    <dgm:pt modelId="{13D4C538-CD59-4416-8A33-23A9F725A867}" type="pres">
      <dgm:prSet presAssocID="{013DB09B-9651-48E5-8018-6BAF7C6459A0}" presName="compNode" presStyleCnt="0"/>
      <dgm:spPr/>
    </dgm:pt>
    <dgm:pt modelId="{A5552CCA-3CBB-44AC-83C4-21FC6BE507F1}" type="pres">
      <dgm:prSet presAssocID="{013DB09B-9651-48E5-8018-6BAF7C6459A0}" presName="bgRect" presStyleLbl="bgShp" presStyleIdx="4" presStyleCnt="7"/>
      <dgm:spPr/>
    </dgm:pt>
    <dgm:pt modelId="{631DEDA0-0F69-4881-B8BA-6706231FE11F}" type="pres">
      <dgm:prSet presAssocID="{013DB09B-9651-48E5-8018-6BAF7C6459A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414B518B-ABE2-4B99-9814-FFDCCA92D457}" type="pres">
      <dgm:prSet presAssocID="{013DB09B-9651-48E5-8018-6BAF7C6459A0}" presName="spaceRect" presStyleCnt="0"/>
      <dgm:spPr/>
    </dgm:pt>
    <dgm:pt modelId="{5266E1CE-1485-471C-A257-AD208312BBDA}" type="pres">
      <dgm:prSet presAssocID="{013DB09B-9651-48E5-8018-6BAF7C6459A0}" presName="parTx" presStyleLbl="revTx" presStyleIdx="4" presStyleCnt="7">
        <dgm:presLayoutVars>
          <dgm:chMax val="0"/>
          <dgm:chPref val="0"/>
        </dgm:presLayoutVars>
      </dgm:prSet>
      <dgm:spPr/>
    </dgm:pt>
    <dgm:pt modelId="{8B6DFEA5-7EDD-459C-93F8-CB826A21D34E}" type="pres">
      <dgm:prSet presAssocID="{534BD0CD-4A34-4533-9395-A6987647B256}" presName="sibTrans" presStyleCnt="0"/>
      <dgm:spPr/>
    </dgm:pt>
    <dgm:pt modelId="{582B1F65-780E-4155-A216-723431BD6931}" type="pres">
      <dgm:prSet presAssocID="{8144454F-FB72-4C78-83D2-E6CABD4B6FA9}" presName="compNode" presStyleCnt="0"/>
      <dgm:spPr/>
    </dgm:pt>
    <dgm:pt modelId="{DB62AB6A-7235-4CBB-8A3B-B1865AA11CAB}" type="pres">
      <dgm:prSet presAssocID="{8144454F-FB72-4C78-83D2-E6CABD4B6FA9}" presName="bgRect" presStyleLbl="bgShp" presStyleIdx="5" presStyleCnt="7"/>
      <dgm:spPr/>
    </dgm:pt>
    <dgm:pt modelId="{0FE1C3A6-4219-4094-A7C6-3E991729B372}" type="pres">
      <dgm:prSet presAssocID="{8144454F-FB72-4C78-83D2-E6CABD4B6FA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A568CF7C-CC0F-466B-B0CC-E803E0EA3B16}" type="pres">
      <dgm:prSet presAssocID="{8144454F-FB72-4C78-83D2-E6CABD4B6FA9}" presName="spaceRect" presStyleCnt="0"/>
      <dgm:spPr/>
    </dgm:pt>
    <dgm:pt modelId="{28A8D4E5-E799-4EF8-AD66-12B4DBB1B9C9}" type="pres">
      <dgm:prSet presAssocID="{8144454F-FB72-4C78-83D2-E6CABD4B6FA9}" presName="parTx" presStyleLbl="revTx" presStyleIdx="5" presStyleCnt="7">
        <dgm:presLayoutVars>
          <dgm:chMax val="0"/>
          <dgm:chPref val="0"/>
        </dgm:presLayoutVars>
      </dgm:prSet>
      <dgm:spPr/>
    </dgm:pt>
    <dgm:pt modelId="{9A5FA8EA-E6EB-441D-A331-6FDBD41DD463}" type="pres">
      <dgm:prSet presAssocID="{BDB3DC49-7A52-4B7B-8E3E-98A422A9501F}" presName="sibTrans" presStyleCnt="0"/>
      <dgm:spPr/>
    </dgm:pt>
    <dgm:pt modelId="{40CC5777-BFC9-449B-9331-E475F4972824}" type="pres">
      <dgm:prSet presAssocID="{230805B0-A44B-41DA-8D45-FD4489F67EA2}" presName="compNode" presStyleCnt="0"/>
      <dgm:spPr/>
    </dgm:pt>
    <dgm:pt modelId="{72C907CE-4463-4033-AE19-24012483D0C3}" type="pres">
      <dgm:prSet presAssocID="{230805B0-A44B-41DA-8D45-FD4489F67EA2}" presName="bgRect" presStyleLbl="bgShp" presStyleIdx="6" presStyleCnt="7"/>
      <dgm:spPr/>
    </dgm:pt>
    <dgm:pt modelId="{F8493678-DA1C-4EF7-996F-F05D19137D65}" type="pres">
      <dgm:prSet presAssocID="{230805B0-A44B-41DA-8D45-FD4489F67EA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hare"/>
        </a:ext>
      </dgm:extLst>
    </dgm:pt>
    <dgm:pt modelId="{077908E1-0038-420A-AD85-92FE58A4E241}" type="pres">
      <dgm:prSet presAssocID="{230805B0-A44B-41DA-8D45-FD4489F67EA2}" presName="spaceRect" presStyleCnt="0"/>
      <dgm:spPr/>
    </dgm:pt>
    <dgm:pt modelId="{3F739A51-1242-4913-A08D-BC86BCAEE455}" type="pres">
      <dgm:prSet presAssocID="{230805B0-A44B-41DA-8D45-FD4489F67EA2}" presName="parTx" presStyleLbl="revTx" presStyleIdx="6" presStyleCnt="7">
        <dgm:presLayoutVars>
          <dgm:chMax val="0"/>
          <dgm:chPref val="0"/>
        </dgm:presLayoutVars>
      </dgm:prSet>
      <dgm:spPr/>
    </dgm:pt>
  </dgm:ptLst>
  <dgm:cxnLst>
    <dgm:cxn modelId="{1F74FC2C-A9D8-4C40-B706-A5310F04CA5F}" type="presOf" srcId="{B46D7227-4CFA-4567-AECD-0972113682D1}" destId="{04F4682F-63A4-413B-B09A-6A1D70F40607}" srcOrd="0" destOrd="0" presId="urn:microsoft.com/office/officeart/2018/2/layout/IconVerticalSolidList"/>
    <dgm:cxn modelId="{D1B8432D-1805-4940-9601-15CCF772DEAF}" srcId="{2171033F-2495-4D36-9B9E-F3F55935DFAF}" destId="{230805B0-A44B-41DA-8D45-FD4489F67EA2}" srcOrd="6" destOrd="0" parTransId="{345452C0-3F9B-4DD8-B3B5-92C252B2966C}" sibTransId="{5B510C5E-AE6D-4445-90C5-064C6B877F7F}"/>
    <dgm:cxn modelId="{FF26916B-8BF3-4266-9A13-44A56065CB2D}" srcId="{2171033F-2495-4D36-9B9E-F3F55935DFAF}" destId="{013DB09B-9651-48E5-8018-6BAF7C6459A0}" srcOrd="4" destOrd="0" parTransId="{617D76B7-D861-40C6-B80F-791BD3926AFF}" sibTransId="{534BD0CD-4A34-4533-9395-A6987647B256}"/>
    <dgm:cxn modelId="{3A90C04D-5E61-4D04-A0D3-C892DC1E2F9E}" type="presOf" srcId="{293DE9C7-3C59-47D0-ACF5-81581F7CBD35}" destId="{80ABD5C6-9B04-4AD9-98D6-1A29050A7DC6}" srcOrd="0" destOrd="0" presId="urn:microsoft.com/office/officeart/2018/2/layout/IconVerticalSolidList"/>
    <dgm:cxn modelId="{1B17E953-5DA9-4B8C-A1F2-94865256FFDF}" type="presOf" srcId="{013DB09B-9651-48E5-8018-6BAF7C6459A0}" destId="{5266E1CE-1485-471C-A257-AD208312BBDA}" srcOrd="0" destOrd="0" presId="urn:microsoft.com/office/officeart/2018/2/layout/IconVerticalSolidList"/>
    <dgm:cxn modelId="{3070649E-C44F-474A-A8F5-E08516FE83F1}" type="presOf" srcId="{230805B0-A44B-41DA-8D45-FD4489F67EA2}" destId="{3F739A51-1242-4913-A08D-BC86BCAEE455}" srcOrd="0" destOrd="0" presId="urn:microsoft.com/office/officeart/2018/2/layout/IconVerticalSolidList"/>
    <dgm:cxn modelId="{5A3B71A3-E014-482F-99BD-ACFDFA5C25EF}" type="presOf" srcId="{8144454F-FB72-4C78-83D2-E6CABD4B6FA9}" destId="{28A8D4E5-E799-4EF8-AD66-12B4DBB1B9C9}" srcOrd="0" destOrd="0" presId="urn:microsoft.com/office/officeart/2018/2/layout/IconVerticalSolidList"/>
    <dgm:cxn modelId="{F2EDFAA3-4257-43AF-97D7-28C84A2F6B17}" srcId="{2171033F-2495-4D36-9B9E-F3F55935DFAF}" destId="{B46D7227-4CFA-4567-AECD-0972113682D1}" srcOrd="3" destOrd="0" parTransId="{740D59F5-C214-4399-BA95-3CD651DC92BE}" sibTransId="{0C070AE1-8FCB-49D1-BC63-D39008AF335B}"/>
    <dgm:cxn modelId="{5A5820AA-5CD9-4F4B-831F-664288541171}" type="presOf" srcId="{21A5D485-0FDD-4E18-838A-827F4E63C3D6}" destId="{DA1809B8-8068-4089-AAB4-C91CD7891F58}" srcOrd="0" destOrd="0" presId="urn:microsoft.com/office/officeart/2018/2/layout/IconVerticalSolidList"/>
    <dgm:cxn modelId="{2A7E55B3-4BB7-47BA-9074-91479AACC322}" srcId="{2171033F-2495-4D36-9B9E-F3F55935DFAF}" destId="{33D62589-5613-4369-9017-AEC0EA331743}" srcOrd="2" destOrd="0" parTransId="{AC6A8825-8B4C-4205-BFD8-49234922D939}" sibTransId="{C035AD93-187B-4929-A3F5-5303178D49B1}"/>
    <dgm:cxn modelId="{726428B5-7667-46BB-A410-8D53B429DAC7}" srcId="{2171033F-2495-4D36-9B9E-F3F55935DFAF}" destId="{21A5D485-0FDD-4E18-838A-827F4E63C3D6}" srcOrd="0" destOrd="0" parTransId="{84BA9FE1-6314-49D2-9945-CB0A88EFB86E}" sibTransId="{42DC5FAC-E524-48C3-93DC-4220E0776BFB}"/>
    <dgm:cxn modelId="{330BC9BF-2C21-4909-BC5C-818A4B9A32F3}" srcId="{2171033F-2495-4D36-9B9E-F3F55935DFAF}" destId="{8144454F-FB72-4C78-83D2-E6CABD4B6FA9}" srcOrd="5" destOrd="0" parTransId="{E794E5C9-D68B-4017-A7B8-B0C45FC562C0}" sibTransId="{BDB3DC49-7A52-4B7B-8E3E-98A422A9501F}"/>
    <dgm:cxn modelId="{232837C6-C412-426B-81ED-9101691C9969}" type="presOf" srcId="{33D62589-5613-4369-9017-AEC0EA331743}" destId="{8212C315-9B66-488E-B80B-AD0DF2F336B5}" srcOrd="0" destOrd="0" presId="urn:microsoft.com/office/officeart/2018/2/layout/IconVerticalSolidList"/>
    <dgm:cxn modelId="{8B6C06D6-CE16-46D8-AA4C-70577AE8D5C4}" srcId="{2171033F-2495-4D36-9B9E-F3F55935DFAF}" destId="{293DE9C7-3C59-47D0-ACF5-81581F7CBD35}" srcOrd="1" destOrd="0" parTransId="{E0F81059-DADB-4EA4-AC02-A7896A390393}" sibTransId="{51B6857F-1CE8-4A5F-AA16-DE38356CB8E7}"/>
    <dgm:cxn modelId="{7830D0E5-114B-46B0-8165-EB4CE177544E}" type="presOf" srcId="{2171033F-2495-4D36-9B9E-F3F55935DFAF}" destId="{E0A24F86-0DA0-4CA4-8C94-E376B9D5D156}" srcOrd="0" destOrd="0" presId="urn:microsoft.com/office/officeart/2018/2/layout/IconVerticalSolidList"/>
    <dgm:cxn modelId="{39BF9273-B7FB-4955-B090-6744BF3937F9}" type="presParOf" srcId="{E0A24F86-0DA0-4CA4-8C94-E376B9D5D156}" destId="{0A8CCBC4-47C4-4CBD-9AEC-868745D7D8F6}" srcOrd="0" destOrd="0" presId="urn:microsoft.com/office/officeart/2018/2/layout/IconVerticalSolidList"/>
    <dgm:cxn modelId="{B9F43106-F520-46B4-BB16-4A5600F5F768}" type="presParOf" srcId="{0A8CCBC4-47C4-4CBD-9AEC-868745D7D8F6}" destId="{97512515-7435-423E-BFD8-82E8687B0F63}" srcOrd="0" destOrd="0" presId="urn:microsoft.com/office/officeart/2018/2/layout/IconVerticalSolidList"/>
    <dgm:cxn modelId="{5B170509-6841-45D4-BEC0-254998CAE108}" type="presParOf" srcId="{0A8CCBC4-47C4-4CBD-9AEC-868745D7D8F6}" destId="{F9844C9D-D103-4504-B191-E7F3EC1686D6}" srcOrd="1" destOrd="0" presId="urn:microsoft.com/office/officeart/2018/2/layout/IconVerticalSolidList"/>
    <dgm:cxn modelId="{C51A83D4-8818-4628-B9B7-222E33457538}" type="presParOf" srcId="{0A8CCBC4-47C4-4CBD-9AEC-868745D7D8F6}" destId="{E967C4B7-96AC-4AC8-BF26-D1FDBA8D666B}" srcOrd="2" destOrd="0" presId="urn:microsoft.com/office/officeart/2018/2/layout/IconVerticalSolidList"/>
    <dgm:cxn modelId="{95257C63-69F0-4E28-8221-D02167932EA6}" type="presParOf" srcId="{0A8CCBC4-47C4-4CBD-9AEC-868745D7D8F6}" destId="{DA1809B8-8068-4089-AAB4-C91CD7891F58}" srcOrd="3" destOrd="0" presId="urn:microsoft.com/office/officeart/2018/2/layout/IconVerticalSolidList"/>
    <dgm:cxn modelId="{F51B1A95-C20B-4880-9898-F150859CFEE4}" type="presParOf" srcId="{E0A24F86-0DA0-4CA4-8C94-E376B9D5D156}" destId="{4A0C6D3C-64B3-4F18-B45B-2E5B0CE95A3E}" srcOrd="1" destOrd="0" presId="urn:microsoft.com/office/officeart/2018/2/layout/IconVerticalSolidList"/>
    <dgm:cxn modelId="{0CE01864-EEE5-4670-A571-0C1EF83EF41F}" type="presParOf" srcId="{E0A24F86-0DA0-4CA4-8C94-E376B9D5D156}" destId="{E405AD32-D6F8-415C-B046-74A2B16D1AD6}" srcOrd="2" destOrd="0" presId="urn:microsoft.com/office/officeart/2018/2/layout/IconVerticalSolidList"/>
    <dgm:cxn modelId="{35F0ACB9-8A1F-4BED-9F44-589BF96DDAAC}" type="presParOf" srcId="{E405AD32-D6F8-415C-B046-74A2B16D1AD6}" destId="{C453E6A0-42D3-494A-B427-5B0DBF3BB125}" srcOrd="0" destOrd="0" presId="urn:microsoft.com/office/officeart/2018/2/layout/IconVerticalSolidList"/>
    <dgm:cxn modelId="{445DEE90-0B5F-40C4-9A27-63AD170EC3FD}" type="presParOf" srcId="{E405AD32-D6F8-415C-B046-74A2B16D1AD6}" destId="{C4DC13F3-90FC-4722-8F92-05E03FAC21D0}" srcOrd="1" destOrd="0" presId="urn:microsoft.com/office/officeart/2018/2/layout/IconVerticalSolidList"/>
    <dgm:cxn modelId="{487815A0-7A66-4294-A8A7-E5FF6C09C790}" type="presParOf" srcId="{E405AD32-D6F8-415C-B046-74A2B16D1AD6}" destId="{8F631A82-1822-4DF1-888D-903215645579}" srcOrd="2" destOrd="0" presId="urn:microsoft.com/office/officeart/2018/2/layout/IconVerticalSolidList"/>
    <dgm:cxn modelId="{9823E276-959A-455D-9E50-4B9ACECD31A6}" type="presParOf" srcId="{E405AD32-D6F8-415C-B046-74A2B16D1AD6}" destId="{80ABD5C6-9B04-4AD9-98D6-1A29050A7DC6}" srcOrd="3" destOrd="0" presId="urn:microsoft.com/office/officeart/2018/2/layout/IconVerticalSolidList"/>
    <dgm:cxn modelId="{6A1FCAEE-0254-456A-823A-C59B22F99EE0}" type="presParOf" srcId="{E0A24F86-0DA0-4CA4-8C94-E376B9D5D156}" destId="{E1B3BE5C-5E4A-4B40-A216-3AC12FD64F35}" srcOrd="3" destOrd="0" presId="urn:microsoft.com/office/officeart/2018/2/layout/IconVerticalSolidList"/>
    <dgm:cxn modelId="{495325AD-878C-4103-8524-2C6414B96855}" type="presParOf" srcId="{E0A24F86-0DA0-4CA4-8C94-E376B9D5D156}" destId="{7E9F4688-2FC0-4B52-AD1B-ED4C89734498}" srcOrd="4" destOrd="0" presId="urn:microsoft.com/office/officeart/2018/2/layout/IconVerticalSolidList"/>
    <dgm:cxn modelId="{13F8B22B-AAD0-4E77-8F63-134E846852A7}" type="presParOf" srcId="{7E9F4688-2FC0-4B52-AD1B-ED4C89734498}" destId="{5529C240-2134-40C1-ACB3-EFF8FCE689A0}" srcOrd="0" destOrd="0" presId="urn:microsoft.com/office/officeart/2018/2/layout/IconVerticalSolidList"/>
    <dgm:cxn modelId="{10073455-A334-4033-B3A4-31490B39907A}" type="presParOf" srcId="{7E9F4688-2FC0-4B52-AD1B-ED4C89734498}" destId="{C7EBE904-8038-4200-B103-D83EDB84A2C5}" srcOrd="1" destOrd="0" presId="urn:microsoft.com/office/officeart/2018/2/layout/IconVerticalSolidList"/>
    <dgm:cxn modelId="{961E2B53-FD6C-446C-84FF-69BB8E3C7D6A}" type="presParOf" srcId="{7E9F4688-2FC0-4B52-AD1B-ED4C89734498}" destId="{14217685-B901-46D1-AE23-A9F9051398EF}" srcOrd="2" destOrd="0" presId="urn:microsoft.com/office/officeart/2018/2/layout/IconVerticalSolidList"/>
    <dgm:cxn modelId="{5D28577F-6F72-407B-B30B-BF7C10054722}" type="presParOf" srcId="{7E9F4688-2FC0-4B52-AD1B-ED4C89734498}" destId="{8212C315-9B66-488E-B80B-AD0DF2F336B5}" srcOrd="3" destOrd="0" presId="urn:microsoft.com/office/officeart/2018/2/layout/IconVerticalSolidList"/>
    <dgm:cxn modelId="{7AE45FF5-D0E9-447E-9A75-7F1323EDDE16}" type="presParOf" srcId="{E0A24F86-0DA0-4CA4-8C94-E376B9D5D156}" destId="{BE64248E-5F35-4130-AA47-29D8CFA4261E}" srcOrd="5" destOrd="0" presId="urn:microsoft.com/office/officeart/2018/2/layout/IconVerticalSolidList"/>
    <dgm:cxn modelId="{EB75FE69-14BB-4AD7-B819-EFBAB435EAED}" type="presParOf" srcId="{E0A24F86-0DA0-4CA4-8C94-E376B9D5D156}" destId="{D855D73D-51CC-43A8-BE3B-A1C115F980A3}" srcOrd="6" destOrd="0" presId="urn:microsoft.com/office/officeart/2018/2/layout/IconVerticalSolidList"/>
    <dgm:cxn modelId="{66255F80-D8EC-467E-B475-C4494D3392B0}" type="presParOf" srcId="{D855D73D-51CC-43A8-BE3B-A1C115F980A3}" destId="{842B7766-D3D0-4D57-9550-86708EFC7FD5}" srcOrd="0" destOrd="0" presId="urn:microsoft.com/office/officeart/2018/2/layout/IconVerticalSolidList"/>
    <dgm:cxn modelId="{DC4CBD23-EF6E-4DD1-9448-41BA567264CE}" type="presParOf" srcId="{D855D73D-51CC-43A8-BE3B-A1C115F980A3}" destId="{F5827E76-82AE-47E0-B430-EFAF55AC712A}" srcOrd="1" destOrd="0" presId="urn:microsoft.com/office/officeart/2018/2/layout/IconVerticalSolidList"/>
    <dgm:cxn modelId="{8BE6685A-B459-41A9-BC4C-1D184CDC968D}" type="presParOf" srcId="{D855D73D-51CC-43A8-BE3B-A1C115F980A3}" destId="{BFA6E6BE-E5B4-4082-92E1-F5D43735BD26}" srcOrd="2" destOrd="0" presId="urn:microsoft.com/office/officeart/2018/2/layout/IconVerticalSolidList"/>
    <dgm:cxn modelId="{DF65B3B6-5D50-4520-A1F5-E91D1E637C88}" type="presParOf" srcId="{D855D73D-51CC-43A8-BE3B-A1C115F980A3}" destId="{04F4682F-63A4-413B-B09A-6A1D70F40607}" srcOrd="3" destOrd="0" presId="urn:microsoft.com/office/officeart/2018/2/layout/IconVerticalSolidList"/>
    <dgm:cxn modelId="{97270B0E-46E3-4421-B90B-E5CB98FE8E9A}" type="presParOf" srcId="{E0A24F86-0DA0-4CA4-8C94-E376B9D5D156}" destId="{AF1721C0-7C07-4845-9FD3-3C7A5540B4E7}" srcOrd="7" destOrd="0" presId="urn:microsoft.com/office/officeart/2018/2/layout/IconVerticalSolidList"/>
    <dgm:cxn modelId="{8B794B1D-8B65-4AA5-9537-907946E9E4BA}" type="presParOf" srcId="{E0A24F86-0DA0-4CA4-8C94-E376B9D5D156}" destId="{13D4C538-CD59-4416-8A33-23A9F725A867}" srcOrd="8" destOrd="0" presId="urn:microsoft.com/office/officeart/2018/2/layout/IconVerticalSolidList"/>
    <dgm:cxn modelId="{81013760-165A-4402-A60B-DB56CE182AA1}" type="presParOf" srcId="{13D4C538-CD59-4416-8A33-23A9F725A867}" destId="{A5552CCA-3CBB-44AC-83C4-21FC6BE507F1}" srcOrd="0" destOrd="0" presId="urn:microsoft.com/office/officeart/2018/2/layout/IconVerticalSolidList"/>
    <dgm:cxn modelId="{92341501-A21F-4193-BC08-51F7F29B04E9}" type="presParOf" srcId="{13D4C538-CD59-4416-8A33-23A9F725A867}" destId="{631DEDA0-0F69-4881-B8BA-6706231FE11F}" srcOrd="1" destOrd="0" presId="urn:microsoft.com/office/officeart/2018/2/layout/IconVerticalSolidList"/>
    <dgm:cxn modelId="{7D41B4E3-DFF8-4E16-8D55-D9335AC5479A}" type="presParOf" srcId="{13D4C538-CD59-4416-8A33-23A9F725A867}" destId="{414B518B-ABE2-4B99-9814-FFDCCA92D457}" srcOrd="2" destOrd="0" presId="urn:microsoft.com/office/officeart/2018/2/layout/IconVerticalSolidList"/>
    <dgm:cxn modelId="{DFB5E59A-0375-4F79-9F1F-58A065DC4047}" type="presParOf" srcId="{13D4C538-CD59-4416-8A33-23A9F725A867}" destId="{5266E1CE-1485-471C-A257-AD208312BBDA}" srcOrd="3" destOrd="0" presId="urn:microsoft.com/office/officeart/2018/2/layout/IconVerticalSolidList"/>
    <dgm:cxn modelId="{7C512D09-3712-491E-8A1D-224A8F406B14}" type="presParOf" srcId="{E0A24F86-0DA0-4CA4-8C94-E376B9D5D156}" destId="{8B6DFEA5-7EDD-459C-93F8-CB826A21D34E}" srcOrd="9" destOrd="0" presId="urn:microsoft.com/office/officeart/2018/2/layout/IconVerticalSolidList"/>
    <dgm:cxn modelId="{0E81F724-3148-4052-9B9E-C11610C43D11}" type="presParOf" srcId="{E0A24F86-0DA0-4CA4-8C94-E376B9D5D156}" destId="{582B1F65-780E-4155-A216-723431BD6931}" srcOrd="10" destOrd="0" presId="urn:microsoft.com/office/officeart/2018/2/layout/IconVerticalSolidList"/>
    <dgm:cxn modelId="{2951DAFF-BE14-4525-A722-068ACCA14CC4}" type="presParOf" srcId="{582B1F65-780E-4155-A216-723431BD6931}" destId="{DB62AB6A-7235-4CBB-8A3B-B1865AA11CAB}" srcOrd="0" destOrd="0" presId="urn:microsoft.com/office/officeart/2018/2/layout/IconVerticalSolidList"/>
    <dgm:cxn modelId="{D4AB2F03-61D1-4962-95D4-9AB72C9B87AD}" type="presParOf" srcId="{582B1F65-780E-4155-A216-723431BD6931}" destId="{0FE1C3A6-4219-4094-A7C6-3E991729B372}" srcOrd="1" destOrd="0" presId="urn:microsoft.com/office/officeart/2018/2/layout/IconVerticalSolidList"/>
    <dgm:cxn modelId="{ADD807BA-3084-4929-91ED-B71DDF6D1955}" type="presParOf" srcId="{582B1F65-780E-4155-A216-723431BD6931}" destId="{A568CF7C-CC0F-466B-B0CC-E803E0EA3B16}" srcOrd="2" destOrd="0" presId="urn:microsoft.com/office/officeart/2018/2/layout/IconVerticalSolidList"/>
    <dgm:cxn modelId="{02D61C11-E787-482E-A0B6-C3C080D15463}" type="presParOf" srcId="{582B1F65-780E-4155-A216-723431BD6931}" destId="{28A8D4E5-E799-4EF8-AD66-12B4DBB1B9C9}" srcOrd="3" destOrd="0" presId="urn:microsoft.com/office/officeart/2018/2/layout/IconVerticalSolidList"/>
    <dgm:cxn modelId="{AB5EABCF-CBC3-4E62-9EE5-A164297AA327}" type="presParOf" srcId="{E0A24F86-0DA0-4CA4-8C94-E376B9D5D156}" destId="{9A5FA8EA-E6EB-441D-A331-6FDBD41DD463}" srcOrd="11" destOrd="0" presId="urn:microsoft.com/office/officeart/2018/2/layout/IconVerticalSolidList"/>
    <dgm:cxn modelId="{74659F9C-B631-4069-9FB3-75B2A42CFAD1}" type="presParOf" srcId="{E0A24F86-0DA0-4CA4-8C94-E376B9D5D156}" destId="{40CC5777-BFC9-449B-9331-E475F4972824}" srcOrd="12" destOrd="0" presId="urn:microsoft.com/office/officeart/2018/2/layout/IconVerticalSolidList"/>
    <dgm:cxn modelId="{A6306398-FB1D-4197-8F7E-C3E4604A1439}" type="presParOf" srcId="{40CC5777-BFC9-449B-9331-E475F4972824}" destId="{72C907CE-4463-4033-AE19-24012483D0C3}" srcOrd="0" destOrd="0" presId="urn:microsoft.com/office/officeart/2018/2/layout/IconVerticalSolidList"/>
    <dgm:cxn modelId="{1C5429A4-A481-4DC5-A7CD-B2EA43338EB7}" type="presParOf" srcId="{40CC5777-BFC9-449B-9331-E475F4972824}" destId="{F8493678-DA1C-4EF7-996F-F05D19137D65}" srcOrd="1" destOrd="0" presId="urn:microsoft.com/office/officeart/2018/2/layout/IconVerticalSolidList"/>
    <dgm:cxn modelId="{F42DB4BD-A61D-469E-9D12-458752A0AB76}" type="presParOf" srcId="{40CC5777-BFC9-449B-9331-E475F4972824}" destId="{077908E1-0038-420A-AD85-92FE58A4E241}" srcOrd="2" destOrd="0" presId="urn:microsoft.com/office/officeart/2018/2/layout/IconVerticalSolidList"/>
    <dgm:cxn modelId="{7F3071DF-BA74-4A2B-93A8-BD5901138E35}" type="presParOf" srcId="{40CC5777-BFC9-449B-9331-E475F4972824}" destId="{3F739A51-1242-4913-A08D-BC86BCAEE4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12515-7435-423E-BFD8-82E8687B0F63}">
      <dsp:nvSpPr>
        <dsp:cNvPr id="0" name=""/>
        <dsp:cNvSpPr/>
      </dsp:nvSpPr>
      <dsp:spPr>
        <a:xfrm>
          <a:off x="0" y="3476"/>
          <a:ext cx="6831118" cy="651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44C9D-D103-4504-B191-E7F3EC1686D6}">
      <dsp:nvSpPr>
        <dsp:cNvPr id="0" name=""/>
        <dsp:cNvSpPr/>
      </dsp:nvSpPr>
      <dsp:spPr>
        <a:xfrm>
          <a:off x="196949" y="149967"/>
          <a:ext cx="358440" cy="358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1809B8-8068-4089-AAB4-C91CD7891F58}">
      <dsp:nvSpPr>
        <dsp:cNvPr id="0" name=""/>
        <dsp:cNvSpPr/>
      </dsp:nvSpPr>
      <dsp:spPr>
        <a:xfrm>
          <a:off x="752339" y="3476"/>
          <a:ext cx="6044789" cy="71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5" tIns="75365" rIns="75365" bIns="75365" numCol="1" spcCol="1270" anchor="ctr" anchorCtr="0">
          <a:noAutofit/>
        </a:bodyPr>
        <a:lstStyle/>
        <a:p>
          <a:pPr marL="0" lvl="0" indent="0" algn="l" defTabSz="488950">
            <a:lnSpc>
              <a:spcPct val="90000"/>
            </a:lnSpc>
            <a:spcBef>
              <a:spcPct val="0"/>
            </a:spcBef>
            <a:spcAft>
              <a:spcPct val="35000"/>
            </a:spcAft>
            <a:buNone/>
          </a:pPr>
          <a:r>
            <a:rPr lang="en-US" sz="1100" kern="1200" dirty="0" err="1"/>
            <a:t>Posibles</a:t>
          </a:r>
          <a:r>
            <a:rPr lang="en-US" sz="1100" kern="1200" dirty="0"/>
            <a:t> </a:t>
          </a:r>
          <a:r>
            <a:rPr lang="en-US" sz="1100" kern="1200" dirty="0" err="1"/>
            <a:t>soluciones</a:t>
          </a:r>
          <a:r>
            <a:rPr lang="en-US" sz="1100" kern="1200" dirty="0"/>
            <a:t> luego del </a:t>
          </a:r>
          <a:r>
            <a:rPr lang="en-US" sz="1100" kern="1200" dirty="0" err="1"/>
            <a:t>análisis</a:t>
          </a:r>
          <a:r>
            <a:rPr lang="en-US" sz="1100" kern="1200" dirty="0"/>
            <a:t> y las </a:t>
          </a:r>
          <a:r>
            <a:rPr lang="en-US" sz="1100" kern="1200" dirty="0" err="1"/>
            <a:t>pruebas</a:t>
          </a:r>
          <a:r>
            <a:rPr lang="en-US" sz="1100" kern="1200" dirty="0"/>
            <a:t> de </a:t>
          </a:r>
          <a:r>
            <a:rPr lang="en-US" sz="1100" kern="1200" dirty="0" err="1"/>
            <a:t>hipótesis</a:t>
          </a:r>
          <a:r>
            <a:rPr lang="en-US" sz="1100" kern="1200" dirty="0"/>
            <a:t>:</a:t>
          </a:r>
        </a:p>
      </dsp:txBody>
      <dsp:txXfrm>
        <a:off x="752339" y="3476"/>
        <a:ext cx="6044789" cy="712111"/>
      </dsp:txXfrm>
    </dsp:sp>
    <dsp:sp modelId="{C453E6A0-42D3-494A-B427-5B0DBF3BB125}">
      <dsp:nvSpPr>
        <dsp:cNvPr id="0" name=""/>
        <dsp:cNvSpPr/>
      </dsp:nvSpPr>
      <dsp:spPr>
        <a:xfrm>
          <a:off x="0" y="893615"/>
          <a:ext cx="6831118" cy="651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C13F3-90FC-4722-8F92-05E03FAC21D0}">
      <dsp:nvSpPr>
        <dsp:cNvPr id="0" name=""/>
        <dsp:cNvSpPr/>
      </dsp:nvSpPr>
      <dsp:spPr>
        <a:xfrm>
          <a:off x="196949" y="1040107"/>
          <a:ext cx="358440" cy="358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BD5C6-9B04-4AD9-98D6-1A29050A7DC6}">
      <dsp:nvSpPr>
        <dsp:cNvPr id="0" name=""/>
        <dsp:cNvSpPr/>
      </dsp:nvSpPr>
      <dsp:spPr>
        <a:xfrm>
          <a:off x="752339" y="893615"/>
          <a:ext cx="6044789" cy="71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5" tIns="75365" rIns="75365" bIns="75365" numCol="1" spcCol="1270" anchor="ctr" anchorCtr="0">
          <a:noAutofit/>
        </a:bodyPr>
        <a:lstStyle/>
        <a:p>
          <a:pPr marL="0" lvl="0" indent="0" algn="l" defTabSz="488950">
            <a:lnSpc>
              <a:spcPct val="90000"/>
            </a:lnSpc>
            <a:spcBef>
              <a:spcPct val="0"/>
            </a:spcBef>
            <a:spcAft>
              <a:spcPct val="35000"/>
            </a:spcAft>
            <a:buNone/>
          </a:pPr>
          <a:r>
            <a:rPr lang="en-US" sz="1100" kern="1200" dirty="0"/>
            <a:t>- </a:t>
          </a:r>
          <a:r>
            <a:rPr lang="en-US" sz="1100" kern="1200" dirty="0" err="1"/>
            <a:t>Capacitación</a:t>
          </a:r>
          <a:r>
            <a:rPr lang="en-US" sz="1100" kern="1200" dirty="0"/>
            <a:t> de </a:t>
          </a:r>
          <a:r>
            <a:rPr lang="en-US" sz="1100" kern="1200" dirty="0" err="1"/>
            <a:t>operadores</a:t>
          </a:r>
          <a:r>
            <a:rPr lang="en-US" sz="1100" kern="1200" dirty="0"/>
            <a:t>: </a:t>
          </a:r>
          <a:r>
            <a:rPr lang="en-US" sz="1100" b="0" kern="1200" dirty="0" err="1"/>
            <a:t>Identificar</a:t>
          </a:r>
          <a:r>
            <a:rPr lang="en-US" sz="1100" b="0" kern="1200" dirty="0"/>
            <a:t> </a:t>
          </a:r>
          <a:r>
            <a:rPr lang="en-US" sz="1100" b="0" kern="1200" dirty="0" err="1"/>
            <a:t>necesidades</a:t>
          </a:r>
          <a:r>
            <a:rPr lang="en-US" sz="1100" b="0" kern="1200" dirty="0"/>
            <a:t> de </a:t>
          </a:r>
          <a:r>
            <a:rPr lang="en-US" sz="1100" b="0" kern="1200" dirty="0" err="1"/>
            <a:t>capacitación</a:t>
          </a:r>
          <a:r>
            <a:rPr lang="en-US" sz="1100" b="0" kern="1200" dirty="0"/>
            <a:t> para </a:t>
          </a:r>
          <a:r>
            <a:rPr lang="en-US" sz="1100" b="0" kern="1200" dirty="0" err="1"/>
            <a:t>mejorar</a:t>
          </a:r>
          <a:r>
            <a:rPr lang="en-US" sz="1100" b="0" kern="1200" dirty="0"/>
            <a:t> </a:t>
          </a:r>
          <a:r>
            <a:rPr lang="en-US" sz="1100" b="0" kern="1200" dirty="0" err="1"/>
            <a:t>el</a:t>
          </a:r>
          <a:r>
            <a:rPr lang="en-US" sz="1100" b="0" kern="1200" dirty="0"/>
            <a:t> </a:t>
          </a:r>
          <a:r>
            <a:rPr lang="en-US" sz="1100" b="0" kern="1200" dirty="0" err="1"/>
            <a:t>desempeño</a:t>
          </a:r>
          <a:r>
            <a:rPr lang="en-US" sz="1100" b="0" kern="1200" dirty="0"/>
            <a:t> de </a:t>
          </a:r>
          <a:r>
            <a:rPr lang="en-US" sz="1100" b="0" kern="1200" dirty="0" err="1"/>
            <a:t>operadores</a:t>
          </a:r>
          <a:r>
            <a:rPr lang="en-US" sz="1100" b="0" kern="1200" dirty="0"/>
            <a:t> </a:t>
          </a:r>
          <a:r>
            <a:rPr lang="en-US" sz="1100" b="0" kern="1200" dirty="0" err="1"/>
            <a:t>ineficaces</a:t>
          </a:r>
          <a:r>
            <a:rPr lang="en-US" sz="1100" b="0" kern="1200" dirty="0"/>
            <a:t> y de </a:t>
          </a:r>
          <a:r>
            <a:rPr lang="en-US" sz="1100" b="0" kern="1200" dirty="0" err="1"/>
            <a:t>aquellos</a:t>
          </a:r>
          <a:r>
            <a:rPr lang="en-US" sz="1100" b="0" kern="1200" dirty="0"/>
            <a:t> que </a:t>
          </a:r>
          <a:r>
            <a:rPr lang="en-US" sz="1100" b="0" kern="1200" dirty="0" err="1"/>
            <a:t>estén</a:t>
          </a:r>
          <a:r>
            <a:rPr lang="en-US" sz="1100" b="0" kern="1200" dirty="0"/>
            <a:t> </a:t>
          </a:r>
          <a:r>
            <a:rPr lang="en-US" sz="1100" b="0" kern="1200" dirty="0" err="1"/>
            <a:t>haciendo</a:t>
          </a:r>
          <a:r>
            <a:rPr lang="en-US" sz="1100" b="0" kern="1200" dirty="0"/>
            <a:t> bien </a:t>
          </a:r>
          <a:r>
            <a:rPr lang="en-US" sz="1100" b="0" kern="1200" dirty="0" err="1"/>
            <a:t>su</a:t>
          </a:r>
          <a:r>
            <a:rPr lang="en-US" sz="1100" b="0" kern="1200" dirty="0"/>
            <a:t> </a:t>
          </a:r>
          <a:r>
            <a:rPr lang="en-US" sz="1100" b="0" kern="1200" dirty="0" err="1"/>
            <a:t>trabajo</a:t>
          </a:r>
          <a:r>
            <a:rPr lang="en-US" sz="1100" b="0" kern="1200" dirty="0"/>
            <a:t> </a:t>
          </a:r>
          <a:r>
            <a:rPr lang="en-US" sz="1100" b="0" kern="1200" dirty="0" err="1"/>
            <a:t>actualmente</a:t>
          </a:r>
          <a:r>
            <a:rPr lang="en-US" sz="1100" b="0" kern="1200" dirty="0"/>
            <a:t> (</a:t>
          </a:r>
          <a:r>
            <a:rPr lang="en-US" sz="1100" b="0" kern="1200" dirty="0" err="1"/>
            <a:t>ejemplos</a:t>
          </a:r>
          <a:r>
            <a:rPr lang="en-US" sz="1100" b="0" kern="1200" dirty="0"/>
            <a:t> a </a:t>
          </a:r>
          <a:r>
            <a:rPr lang="en-US" sz="1100" b="0" kern="1200" dirty="0" err="1"/>
            <a:t>seguir</a:t>
          </a:r>
          <a:r>
            <a:rPr lang="en-US" sz="1100" b="0" kern="1200" dirty="0"/>
            <a:t>).</a:t>
          </a:r>
          <a:endParaRPr lang="en-US" sz="1100" kern="1200" dirty="0"/>
        </a:p>
      </dsp:txBody>
      <dsp:txXfrm>
        <a:off x="752339" y="893615"/>
        <a:ext cx="6044789" cy="712111"/>
      </dsp:txXfrm>
    </dsp:sp>
    <dsp:sp modelId="{5529C240-2134-40C1-ACB3-EFF8FCE689A0}">
      <dsp:nvSpPr>
        <dsp:cNvPr id="0" name=""/>
        <dsp:cNvSpPr/>
      </dsp:nvSpPr>
      <dsp:spPr>
        <a:xfrm>
          <a:off x="0" y="1783755"/>
          <a:ext cx="6831118" cy="651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BE904-8038-4200-B103-D83EDB84A2C5}">
      <dsp:nvSpPr>
        <dsp:cNvPr id="0" name=""/>
        <dsp:cNvSpPr/>
      </dsp:nvSpPr>
      <dsp:spPr>
        <a:xfrm>
          <a:off x="196949" y="1930246"/>
          <a:ext cx="358440" cy="358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12C315-9B66-488E-B80B-AD0DF2F336B5}">
      <dsp:nvSpPr>
        <dsp:cNvPr id="0" name=""/>
        <dsp:cNvSpPr/>
      </dsp:nvSpPr>
      <dsp:spPr>
        <a:xfrm>
          <a:off x="752339" y="1783755"/>
          <a:ext cx="6044789" cy="71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5" tIns="75365" rIns="75365" bIns="75365" numCol="1" spcCol="1270" anchor="ctr" anchorCtr="0">
          <a:noAutofit/>
        </a:bodyPr>
        <a:lstStyle/>
        <a:p>
          <a:pPr marL="0" lvl="0" indent="0" algn="l" defTabSz="488950">
            <a:lnSpc>
              <a:spcPct val="90000"/>
            </a:lnSpc>
            <a:spcBef>
              <a:spcPct val="0"/>
            </a:spcBef>
            <a:spcAft>
              <a:spcPct val="35000"/>
            </a:spcAft>
            <a:buNone/>
          </a:pPr>
          <a:r>
            <a:rPr lang="en-US" sz="1100" kern="1200" dirty="0"/>
            <a:t>- </a:t>
          </a:r>
          <a:r>
            <a:rPr lang="en-US" sz="1100" kern="1200" dirty="0" err="1"/>
            <a:t>Redistribución</a:t>
          </a:r>
          <a:r>
            <a:rPr lang="en-US" sz="1100" kern="1200" dirty="0"/>
            <a:t> de </a:t>
          </a:r>
          <a:r>
            <a:rPr lang="en-US" sz="1100" kern="1200" dirty="0" err="1"/>
            <a:t>tareas</a:t>
          </a:r>
          <a:r>
            <a:rPr lang="en-US" sz="1100" kern="1200" dirty="0"/>
            <a:t>: </a:t>
          </a:r>
          <a:r>
            <a:rPr lang="en-US" sz="1100" b="0" kern="1200" dirty="0" err="1"/>
            <a:t>Ajustar</a:t>
          </a:r>
          <a:r>
            <a:rPr lang="en-US" sz="1100" b="0" kern="1200" dirty="0"/>
            <a:t> la carga de </a:t>
          </a:r>
          <a:r>
            <a:rPr lang="en-US" sz="1100" b="0" kern="1200" dirty="0" err="1"/>
            <a:t>trabajo</a:t>
          </a:r>
          <a:r>
            <a:rPr lang="en-US" sz="1100" b="0" kern="1200" dirty="0"/>
            <a:t> y </a:t>
          </a:r>
          <a:r>
            <a:rPr lang="en-US" sz="1100" b="0" kern="1200" dirty="0" err="1"/>
            <a:t>responsabilidades</a:t>
          </a:r>
          <a:r>
            <a:rPr lang="en-US" sz="1100" b="0" kern="1200" dirty="0"/>
            <a:t> de </a:t>
          </a:r>
          <a:r>
            <a:rPr lang="en-US" sz="1100" b="0" kern="1200" dirty="0" err="1"/>
            <a:t>los</a:t>
          </a:r>
          <a:r>
            <a:rPr lang="en-US" sz="1100" b="0" kern="1200" dirty="0"/>
            <a:t> </a:t>
          </a:r>
          <a:r>
            <a:rPr lang="en-US" sz="1100" b="0" kern="1200" dirty="0" err="1"/>
            <a:t>operadores</a:t>
          </a:r>
          <a:r>
            <a:rPr lang="en-US" sz="1100" b="0" kern="1200" dirty="0"/>
            <a:t> para </a:t>
          </a:r>
          <a:r>
            <a:rPr lang="en-US" sz="1100" b="0" kern="1200" dirty="0" err="1"/>
            <a:t>equilibrar</a:t>
          </a:r>
          <a:r>
            <a:rPr lang="en-US" sz="1100" b="0" kern="1200" dirty="0"/>
            <a:t> la </a:t>
          </a:r>
          <a:r>
            <a:rPr lang="en-US" sz="1100" b="0" kern="1200" dirty="0" err="1"/>
            <a:t>eficiencia</a:t>
          </a:r>
          <a:r>
            <a:rPr lang="en-US" sz="1100" b="0" kern="1200" dirty="0"/>
            <a:t> </a:t>
          </a:r>
          <a:r>
            <a:rPr lang="en-US" sz="1100" b="0" kern="1200" dirty="0" err="1"/>
            <a:t>operativa</a:t>
          </a:r>
          <a:r>
            <a:rPr lang="en-US" sz="1100" b="0" kern="1200" dirty="0"/>
            <a:t>. </a:t>
          </a:r>
          <a:r>
            <a:rPr lang="en-US" sz="1100" b="0" kern="1200" dirty="0" err="1"/>
            <a:t>Además</a:t>
          </a:r>
          <a:r>
            <a:rPr lang="en-US" sz="1100" b="0" kern="1200" dirty="0"/>
            <a:t> de </a:t>
          </a:r>
          <a:r>
            <a:rPr lang="en-US" sz="1100" b="0" kern="1200" dirty="0" err="1"/>
            <a:t>eliminar</a:t>
          </a:r>
          <a:r>
            <a:rPr lang="en-US" sz="1100" b="0" kern="1200" dirty="0"/>
            <a:t> </a:t>
          </a:r>
          <a:r>
            <a:rPr lang="en-US" sz="1100" b="0" kern="1200" dirty="0" err="1"/>
            <a:t>tareas</a:t>
          </a:r>
          <a:r>
            <a:rPr lang="en-US" sz="1100" b="0" kern="1200" dirty="0"/>
            <a:t> que </a:t>
          </a:r>
          <a:r>
            <a:rPr lang="en-US" sz="1100" b="0" kern="1200" dirty="0" err="1"/>
            <a:t>puedan</a:t>
          </a:r>
          <a:r>
            <a:rPr lang="en-US" sz="1100" b="0" kern="1200" dirty="0"/>
            <a:t> </a:t>
          </a:r>
          <a:r>
            <a:rPr lang="en-US" sz="1100" b="0" kern="1200" dirty="0" err="1"/>
            <a:t>resultar</a:t>
          </a:r>
          <a:r>
            <a:rPr lang="en-US" sz="1100" b="0" kern="1200" dirty="0"/>
            <a:t> </a:t>
          </a:r>
          <a:r>
            <a:rPr lang="en-US" sz="1100" b="0" kern="1200" dirty="0" err="1"/>
            <a:t>innecesarias</a:t>
          </a:r>
          <a:r>
            <a:rPr lang="en-US" sz="1100" b="0" kern="1200" dirty="0"/>
            <a:t>.</a:t>
          </a:r>
          <a:endParaRPr lang="en-US" sz="1100" kern="1200" dirty="0"/>
        </a:p>
      </dsp:txBody>
      <dsp:txXfrm>
        <a:off x="752339" y="1783755"/>
        <a:ext cx="6044789" cy="712111"/>
      </dsp:txXfrm>
    </dsp:sp>
    <dsp:sp modelId="{842B7766-D3D0-4D57-9550-86708EFC7FD5}">
      <dsp:nvSpPr>
        <dsp:cNvPr id="0" name=""/>
        <dsp:cNvSpPr/>
      </dsp:nvSpPr>
      <dsp:spPr>
        <a:xfrm>
          <a:off x="0" y="2673894"/>
          <a:ext cx="6831118" cy="651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27E76-82AE-47E0-B430-EFAF55AC712A}">
      <dsp:nvSpPr>
        <dsp:cNvPr id="0" name=""/>
        <dsp:cNvSpPr/>
      </dsp:nvSpPr>
      <dsp:spPr>
        <a:xfrm>
          <a:off x="196949" y="2820386"/>
          <a:ext cx="358440" cy="358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F4682F-63A4-413B-B09A-6A1D70F40607}">
      <dsp:nvSpPr>
        <dsp:cNvPr id="0" name=""/>
        <dsp:cNvSpPr/>
      </dsp:nvSpPr>
      <dsp:spPr>
        <a:xfrm>
          <a:off x="752339" y="2673894"/>
          <a:ext cx="6044789" cy="71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5" tIns="75365" rIns="75365" bIns="75365" numCol="1" spcCol="1270" anchor="ctr" anchorCtr="0">
          <a:noAutofit/>
        </a:bodyPr>
        <a:lstStyle/>
        <a:p>
          <a:pPr marL="0" lvl="0" indent="0" algn="l" defTabSz="488950">
            <a:lnSpc>
              <a:spcPct val="90000"/>
            </a:lnSpc>
            <a:spcBef>
              <a:spcPct val="0"/>
            </a:spcBef>
            <a:spcAft>
              <a:spcPct val="35000"/>
            </a:spcAft>
            <a:buNone/>
          </a:pPr>
          <a:r>
            <a:rPr lang="en-US" sz="1100" kern="1200" dirty="0"/>
            <a:t>- </a:t>
          </a:r>
          <a:r>
            <a:rPr lang="en-US" sz="1100" kern="1200" dirty="0" err="1"/>
            <a:t>Revisión</a:t>
          </a:r>
          <a:r>
            <a:rPr lang="en-US" sz="1100" kern="1200" dirty="0"/>
            <a:t> de </a:t>
          </a:r>
          <a:r>
            <a:rPr lang="en-US" sz="1100" kern="1200" dirty="0" err="1"/>
            <a:t>procedimientos</a:t>
          </a:r>
          <a:r>
            <a:rPr lang="en-US" sz="1100" kern="1200" dirty="0"/>
            <a:t>: </a:t>
          </a:r>
          <a:r>
            <a:rPr lang="en-US" sz="1100" b="0" kern="1200" dirty="0" err="1"/>
            <a:t>Implementar</a:t>
          </a:r>
          <a:r>
            <a:rPr lang="en-US" sz="1100" b="0" kern="1200" dirty="0"/>
            <a:t> </a:t>
          </a:r>
          <a:r>
            <a:rPr lang="en-US" sz="1100" b="0" kern="1200" dirty="0" err="1"/>
            <a:t>cambios</a:t>
          </a:r>
          <a:r>
            <a:rPr lang="en-US" sz="1100" b="0" kern="1200" dirty="0"/>
            <a:t> </a:t>
          </a:r>
          <a:r>
            <a:rPr lang="en-US" sz="1100" b="0" kern="1200" dirty="0" err="1"/>
            <a:t>en</a:t>
          </a:r>
          <a:r>
            <a:rPr lang="en-US" sz="1100" b="0" kern="1200" dirty="0"/>
            <a:t> </a:t>
          </a:r>
          <a:r>
            <a:rPr lang="en-US" sz="1100" b="0" kern="1200" dirty="0" err="1"/>
            <a:t>los</a:t>
          </a:r>
          <a:r>
            <a:rPr lang="en-US" sz="1100" b="0" kern="1200" dirty="0"/>
            <a:t> </a:t>
          </a:r>
          <a:r>
            <a:rPr lang="en-US" sz="1100" b="0" kern="1200" dirty="0" err="1"/>
            <a:t>procedimientos</a:t>
          </a:r>
          <a:r>
            <a:rPr lang="en-US" sz="1100" b="0" kern="1200" dirty="0"/>
            <a:t> de </a:t>
          </a:r>
          <a:r>
            <a:rPr lang="en-US" sz="1100" b="0" kern="1200" dirty="0" err="1"/>
            <a:t>manejo</a:t>
          </a:r>
          <a:r>
            <a:rPr lang="en-US" sz="1100" b="0" kern="1200" dirty="0"/>
            <a:t> de </a:t>
          </a:r>
          <a:r>
            <a:rPr lang="en-US" sz="1100" b="0" kern="1200" dirty="0" err="1"/>
            <a:t>llamadas</a:t>
          </a:r>
          <a:r>
            <a:rPr lang="en-US" sz="1100" b="0" kern="1200" dirty="0"/>
            <a:t> para </a:t>
          </a:r>
          <a:r>
            <a:rPr lang="en-US" sz="1100" b="0" kern="1200" dirty="0" err="1"/>
            <a:t>reducir</a:t>
          </a:r>
          <a:r>
            <a:rPr lang="en-US" sz="1100" b="0" kern="1200" dirty="0"/>
            <a:t> </a:t>
          </a:r>
          <a:r>
            <a:rPr lang="en-US" sz="1100" b="0" kern="1200" dirty="0" err="1"/>
            <a:t>los</a:t>
          </a:r>
          <a:r>
            <a:rPr lang="en-US" sz="1100" b="0" kern="1200" dirty="0"/>
            <a:t> </a:t>
          </a:r>
          <a:r>
            <a:rPr lang="en-US" sz="1100" b="0" kern="1200" dirty="0" err="1"/>
            <a:t>tiempos</a:t>
          </a:r>
          <a:r>
            <a:rPr lang="en-US" sz="1100" b="0" kern="1200" dirty="0"/>
            <a:t> de </a:t>
          </a:r>
          <a:r>
            <a:rPr lang="en-US" sz="1100" b="0" kern="1200" dirty="0" err="1"/>
            <a:t>espera</a:t>
          </a:r>
          <a:r>
            <a:rPr lang="en-US" sz="1100" b="0" kern="1200" dirty="0"/>
            <a:t> y las </a:t>
          </a:r>
          <a:r>
            <a:rPr lang="en-US" sz="1100" b="0" kern="1200" dirty="0" err="1"/>
            <a:t>llamadas</a:t>
          </a:r>
          <a:r>
            <a:rPr lang="en-US" sz="1100" b="0" kern="1200" dirty="0"/>
            <a:t> </a:t>
          </a:r>
          <a:r>
            <a:rPr lang="en-US" sz="1100" b="0" kern="1200" dirty="0" err="1"/>
            <a:t>perdidas</a:t>
          </a:r>
          <a:r>
            <a:rPr lang="en-US" sz="1100" b="0" kern="1200" dirty="0"/>
            <a:t>.</a:t>
          </a:r>
          <a:endParaRPr lang="en-US" sz="1100" kern="1200" dirty="0"/>
        </a:p>
      </dsp:txBody>
      <dsp:txXfrm>
        <a:off x="752339" y="2673894"/>
        <a:ext cx="6044789" cy="712111"/>
      </dsp:txXfrm>
    </dsp:sp>
    <dsp:sp modelId="{A5552CCA-3CBB-44AC-83C4-21FC6BE507F1}">
      <dsp:nvSpPr>
        <dsp:cNvPr id="0" name=""/>
        <dsp:cNvSpPr/>
      </dsp:nvSpPr>
      <dsp:spPr>
        <a:xfrm>
          <a:off x="0" y="3564034"/>
          <a:ext cx="6831118" cy="651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DEDA0-0F69-4881-B8BA-6706231FE11F}">
      <dsp:nvSpPr>
        <dsp:cNvPr id="0" name=""/>
        <dsp:cNvSpPr/>
      </dsp:nvSpPr>
      <dsp:spPr>
        <a:xfrm>
          <a:off x="196949" y="3710525"/>
          <a:ext cx="358440" cy="3580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6E1CE-1485-471C-A257-AD208312BBDA}">
      <dsp:nvSpPr>
        <dsp:cNvPr id="0" name=""/>
        <dsp:cNvSpPr/>
      </dsp:nvSpPr>
      <dsp:spPr>
        <a:xfrm>
          <a:off x="752339" y="3564034"/>
          <a:ext cx="6044789" cy="71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5" tIns="75365" rIns="75365" bIns="75365" numCol="1" spcCol="1270" anchor="ctr" anchorCtr="0">
          <a:noAutofit/>
        </a:bodyPr>
        <a:lstStyle/>
        <a:p>
          <a:pPr marL="0" lvl="0" indent="0" algn="l" defTabSz="488950">
            <a:lnSpc>
              <a:spcPct val="90000"/>
            </a:lnSpc>
            <a:spcBef>
              <a:spcPct val="0"/>
            </a:spcBef>
            <a:spcAft>
              <a:spcPct val="35000"/>
            </a:spcAft>
            <a:buNone/>
          </a:pPr>
          <a:r>
            <a:rPr lang="en-US" sz="1100" kern="1200" dirty="0"/>
            <a:t>- </a:t>
          </a:r>
          <a:r>
            <a:rPr lang="en-US" sz="1100" kern="1200" dirty="0" err="1"/>
            <a:t>Evaluación</a:t>
          </a:r>
          <a:r>
            <a:rPr lang="en-US" sz="1100" kern="1200" dirty="0"/>
            <a:t> de </a:t>
          </a:r>
          <a:r>
            <a:rPr lang="en-US" sz="1100" kern="1200" dirty="0" err="1"/>
            <a:t>rendimiento</a:t>
          </a:r>
          <a:r>
            <a:rPr lang="en-US" sz="1100" kern="1200" dirty="0"/>
            <a:t>: </a:t>
          </a:r>
          <a:r>
            <a:rPr lang="en-US" sz="1100" b="0" kern="1200" dirty="0" err="1"/>
            <a:t>Realizar</a:t>
          </a:r>
          <a:r>
            <a:rPr lang="en-US" sz="1100" b="0" kern="1200" dirty="0"/>
            <a:t> </a:t>
          </a:r>
          <a:r>
            <a:rPr lang="en-US" sz="1100" b="0" kern="1200" dirty="0" err="1"/>
            <a:t>evaluaciones</a:t>
          </a:r>
          <a:r>
            <a:rPr lang="en-US" sz="1100" b="0" kern="1200" dirty="0"/>
            <a:t> </a:t>
          </a:r>
          <a:r>
            <a:rPr lang="en-US" sz="1100" b="0" kern="1200" dirty="0" err="1"/>
            <a:t>periódicas</a:t>
          </a:r>
          <a:r>
            <a:rPr lang="en-US" sz="1100" b="0" kern="1200" dirty="0"/>
            <a:t> del </a:t>
          </a:r>
          <a:r>
            <a:rPr lang="en-US" sz="1100" b="0" kern="1200" dirty="0" err="1"/>
            <a:t>rendimiento</a:t>
          </a:r>
          <a:r>
            <a:rPr lang="en-US" sz="1100" b="0" kern="1200" dirty="0"/>
            <a:t> de </a:t>
          </a:r>
          <a:r>
            <a:rPr lang="en-US" sz="1100" b="0" kern="1200" dirty="0" err="1"/>
            <a:t>los</a:t>
          </a:r>
          <a:r>
            <a:rPr lang="en-US" sz="1100" b="0" kern="1200" dirty="0"/>
            <a:t> </a:t>
          </a:r>
          <a:r>
            <a:rPr lang="en-US" sz="1100" b="0" kern="1200" dirty="0" err="1"/>
            <a:t>operadores</a:t>
          </a:r>
          <a:r>
            <a:rPr lang="en-US" sz="1100" b="0" kern="1200" dirty="0"/>
            <a:t> </a:t>
          </a:r>
          <a:r>
            <a:rPr lang="en-US" sz="1100" b="0" kern="1200" dirty="0" err="1"/>
            <a:t>utilizando</a:t>
          </a:r>
          <a:r>
            <a:rPr lang="en-US" sz="1100" b="0" kern="1200" dirty="0"/>
            <a:t> </a:t>
          </a:r>
          <a:r>
            <a:rPr lang="en-US" sz="1100" b="0" kern="1200" dirty="0" err="1"/>
            <a:t>métricas</a:t>
          </a:r>
          <a:r>
            <a:rPr lang="en-US" sz="1100" b="0" kern="1200" dirty="0"/>
            <a:t> clave para </a:t>
          </a:r>
          <a:r>
            <a:rPr lang="en-US" sz="1100" b="0" kern="1200" dirty="0" err="1"/>
            <a:t>garantizar</a:t>
          </a:r>
          <a:r>
            <a:rPr lang="en-US" sz="1100" b="0" kern="1200" dirty="0"/>
            <a:t> la </a:t>
          </a:r>
          <a:r>
            <a:rPr lang="en-US" sz="1100" b="0" kern="1200" dirty="0" err="1"/>
            <a:t>mejora</a:t>
          </a:r>
          <a:r>
            <a:rPr lang="en-US" sz="1100" b="0" kern="1200" dirty="0"/>
            <a:t> continua.</a:t>
          </a:r>
          <a:endParaRPr lang="en-US" sz="1100" kern="1200" dirty="0"/>
        </a:p>
      </dsp:txBody>
      <dsp:txXfrm>
        <a:off x="752339" y="3564034"/>
        <a:ext cx="6044789" cy="712111"/>
      </dsp:txXfrm>
    </dsp:sp>
    <dsp:sp modelId="{DB62AB6A-7235-4CBB-8A3B-B1865AA11CAB}">
      <dsp:nvSpPr>
        <dsp:cNvPr id="0" name=""/>
        <dsp:cNvSpPr/>
      </dsp:nvSpPr>
      <dsp:spPr>
        <a:xfrm>
          <a:off x="0" y="4454173"/>
          <a:ext cx="6831118" cy="651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1C3A6-4219-4094-A7C6-3E991729B372}">
      <dsp:nvSpPr>
        <dsp:cNvPr id="0" name=""/>
        <dsp:cNvSpPr/>
      </dsp:nvSpPr>
      <dsp:spPr>
        <a:xfrm>
          <a:off x="196949" y="4600665"/>
          <a:ext cx="358440" cy="3580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A8D4E5-E799-4EF8-AD66-12B4DBB1B9C9}">
      <dsp:nvSpPr>
        <dsp:cNvPr id="0" name=""/>
        <dsp:cNvSpPr/>
      </dsp:nvSpPr>
      <dsp:spPr>
        <a:xfrm>
          <a:off x="752339" y="4454173"/>
          <a:ext cx="6044789" cy="71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5" tIns="75365" rIns="75365" bIns="75365" numCol="1" spcCol="1270" anchor="ctr" anchorCtr="0">
          <a:noAutofit/>
        </a:bodyPr>
        <a:lstStyle/>
        <a:p>
          <a:pPr marL="0" lvl="0" indent="0" algn="l" defTabSz="488950">
            <a:lnSpc>
              <a:spcPct val="90000"/>
            </a:lnSpc>
            <a:spcBef>
              <a:spcPct val="0"/>
            </a:spcBef>
            <a:spcAft>
              <a:spcPct val="35000"/>
            </a:spcAft>
            <a:buNone/>
          </a:pPr>
          <a:r>
            <a:rPr lang="en-US" sz="1100" kern="1200" dirty="0"/>
            <a:t>- </a:t>
          </a:r>
          <a:r>
            <a:rPr lang="en-US" sz="1100" kern="1200" dirty="0" err="1"/>
            <a:t>Optimización</a:t>
          </a:r>
          <a:r>
            <a:rPr lang="en-US" sz="1100" kern="1200" dirty="0"/>
            <a:t> del </a:t>
          </a:r>
          <a:r>
            <a:rPr lang="en-US" sz="1100" kern="1200" dirty="0" err="1"/>
            <a:t>servicio</a:t>
          </a:r>
          <a:r>
            <a:rPr lang="en-US" sz="1100" kern="1200" dirty="0"/>
            <a:t>: </a:t>
          </a:r>
          <a:r>
            <a:rPr lang="en-US" sz="1100" b="0" kern="1200" dirty="0" err="1"/>
            <a:t>Ajustar</a:t>
          </a:r>
          <a:r>
            <a:rPr lang="en-US" sz="1100" b="0" kern="1200" dirty="0"/>
            <a:t> las </a:t>
          </a:r>
          <a:r>
            <a:rPr lang="en-US" sz="1100" b="0" kern="1200" dirty="0" err="1"/>
            <a:t>estrategias</a:t>
          </a:r>
          <a:r>
            <a:rPr lang="en-US" sz="1100" b="0" kern="1200" dirty="0"/>
            <a:t> </a:t>
          </a:r>
          <a:r>
            <a:rPr lang="en-US" sz="1100" b="0" kern="1200" dirty="0" err="1"/>
            <a:t>operativas</a:t>
          </a:r>
          <a:r>
            <a:rPr lang="en-US" sz="1100" b="0" kern="1200" dirty="0"/>
            <a:t> y </a:t>
          </a:r>
          <a:r>
            <a:rPr lang="en-US" sz="1100" b="0" kern="1200" dirty="0" err="1"/>
            <a:t>los</a:t>
          </a:r>
          <a:r>
            <a:rPr lang="en-US" sz="1100" b="0" kern="1200" dirty="0"/>
            <a:t> planes de </a:t>
          </a:r>
          <a:r>
            <a:rPr lang="en-US" sz="1100" b="0" kern="1200" dirty="0" err="1"/>
            <a:t>acción</a:t>
          </a:r>
          <a:r>
            <a:rPr lang="en-US" sz="1100" b="0" kern="1200" dirty="0"/>
            <a:t> para </a:t>
          </a:r>
          <a:r>
            <a:rPr lang="en-US" sz="1100" b="0" kern="1200" dirty="0" err="1"/>
            <a:t>mejorar</a:t>
          </a:r>
          <a:r>
            <a:rPr lang="en-US" sz="1100" b="0" kern="1200" dirty="0"/>
            <a:t> la </a:t>
          </a:r>
          <a:r>
            <a:rPr lang="en-US" sz="1100" b="0" kern="1200" dirty="0" err="1"/>
            <a:t>eficiencia</a:t>
          </a:r>
          <a:r>
            <a:rPr lang="en-US" sz="1100" b="0" kern="1200" dirty="0"/>
            <a:t> general del </a:t>
          </a:r>
          <a:r>
            <a:rPr lang="en-US" sz="1100" b="0" kern="1200" dirty="0" err="1"/>
            <a:t>servicio</a:t>
          </a:r>
          <a:r>
            <a:rPr lang="en-US" sz="1100" b="0" kern="1200" dirty="0"/>
            <a:t> de </a:t>
          </a:r>
          <a:r>
            <a:rPr lang="en-US" sz="1100" b="0" kern="1200" dirty="0" err="1"/>
            <a:t>telefonía</a:t>
          </a:r>
          <a:r>
            <a:rPr lang="en-US" sz="1100" b="0" kern="1200" dirty="0"/>
            <a:t> virtual.</a:t>
          </a:r>
          <a:endParaRPr lang="en-US" sz="1100" kern="1200" dirty="0"/>
        </a:p>
      </dsp:txBody>
      <dsp:txXfrm>
        <a:off x="752339" y="4454173"/>
        <a:ext cx="6044789" cy="712111"/>
      </dsp:txXfrm>
    </dsp:sp>
    <dsp:sp modelId="{72C907CE-4463-4033-AE19-24012483D0C3}">
      <dsp:nvSpPr>
        <dsp:cNvPr id="0" name=""/>
        <dsp:cNvSpPr/>
      </dsp:nvSpPr>
      <dsp:spPr>
        <a:xfrm>
          <a:off x="0" y="5344313"/>
          <a:ext cx="6831118" cy="651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93678-DA1C-4EF7-996F-F05D19137D65}">
      <dsp:nvSpPr>
        <dsp:cNvPr id="0" name=""/>
        <dsp:cNvSpPr/>
      </dsp:nvSpPr>
      <dsp:spPr>
        <a:xfrm>
          <a:off x="197142" y="5490804"/>
          <a:ext cx="358440" cy="35809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39A51-1242-4913-A08D-BC86BCAEE455}">
      <dsp:nvSpPr>
        <dsp:cNvPr id="0" name=""/>
        <dsp:cNvSpPr/>
      </dsp:nvSpPr>
      <dsp:spPr>
        <a:xfrm>
          <a:off x="752724" y="5344313"/>
          <a:ext cx="6007825" cy="712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5" tIns="75365" rIns="75365" bIns="75365" numCol="1" spcCol="1270" anchor="ctr" anchorCtr="0">
          <a:noAutofit/>
        </a:bodyPr>
        <a:lstStyle/>
        <a:p>
          <a:pPr marL="0" lvl="0" indent="0" algn="l" defTabSz="488950">
            <a:lnSpc>
              <a:spcPct val="90000"/>
            </a:lnSpc>
            <a:spcBef>
              <a:spcPct val="0"/>
            </a:spcBef>
            <a:spcAft>
              <a:spcPct val="35000"/>
            </a:spcAft>
            <a:buNone/>
          </a:pPr>
          <a:r>
            <a:rPr lang="en-US" sz="1100" kern="1200" dirty="0"/>
            <a:t>- </a:t>
          </a:r>
          <a:r>
            <a:rPr lang="en-US" sz="1100" kern="1200" dirty="0" err="1"/>
            <a:t>Retroalimentación</a:t>
          </a:r>
          <a:r>
            <a:rPr lang="en-US" sz="1100" kern="1200" dirty="0"/>
            <a:t> del </a:t>
          </a:r>
          <a:r>
            <a:rPr lang="en-US" sz="1100" kern="1200" dirty="0" err="1"/>
            <a:t>proceso</a:t>
          </a:r>
          <a:r>
            <a:rPr lang="en-US" sz="1100" kern="1200" dirty="0"/>
            <a:t>: </a:t>
          </a:r>
          <a:r>
            <a:rPr lang="en-US" sz="1100" b="0" kern="1200" dirty="0"/>
            <a:t>Al </a:t>
          </a:r>
          <a:r>
            <a:rPr lang="en-US" sz="1100" b="0" kern="1200" dirty="0" err="1"/>
            <a:t>establecer</a:t>
          </a:r>
          <a:r>
            <a:rPr lang="en-US" sz="1100" b="0" kern="1200" dirty="0"/>
            <a:t> </a:t>
          </a:r>
          <a:r>
            <a:rPr lang="en-US" sz="1100" b="0" kern="1200" dirty="0" err="1"/>
            <a:t>acciones</a:t>
          </a:r>
          <a:r>
            <a:rPr lang="en-US" sz="1100" b="0" kern="1200" dirty="0"/>
            <a:t> de </a:t>
          </a:r>
          <a:r>
            <a:rPr lang="en-US" sz="1100" b="0" kern="1200" dirty="0" err="1"/>
            <a:t>retroalimentación</a:t>
          </a:r>
          <a:r>
            <a:rPr lang="en-US" sz="1100" b="0" kern="1200" dirty="0"/>
            <a:t>, se </a:t>
          </a:r>
          <a:r>
            <a:rPr lang="en-US" sz="1100" b="0" kern="1200" dirty="0" err="1"/>
            <a:t>garantiza</a:t>
          </a:r>
          <a:r>
            <a:rPr lang="en-US" sz="1100" b="0" kern="1200" dirty="0"/>
            <a:t> la </a:t>
          </a:r>
          <a:r>
            <a:rPr lang="en-US" sz="1100" b="0" kern="1200" dirty="0" err="1"/>
            <a:t>vinculación</a:t>
          </a:r>
          <a:r>
            <a:rPr lang="en-US" sz="1100" b="0" kern="1200" dirty="0"/>
            <a:t> de </a:t>
          </a:r>
          <a:r>
            <a:rPr lang="en-US" sz="1100" b="0" kern="1200" dirty="0" err="1"/>
            <a:t>todos</a:t>
          </a:r>
          <a:r>
            <a:rPr lang="en-US" sz="1100" b="0" kern="1200" dirty="0"/>
            <a:t> </a:t>
          </a:r>
          <a:r>
            <a:rPr lang="en-US" sz="1100" b="0" kern="1200" dirty="0" err="1"/>
            <a:t>aquellos</a:t>
          </a:r>
          <a:r>
            <a:rPr lang="en-US" sz="1100" b="0" kern="1200" dirty="0"/>
            <a:t> </a:t>
          </a:r>
          <a:r>
            <a:rPr lang="en-US" sz="1100" b="0" kern="1200" dirty="0" err="1"/>
            <a:t>actores</a:t>
          </a:r>
          <a:r>
            <a:rPr lang="en-US" sz="1100" b="0" kern="1200" dirty="0"/>
            <a:t> </a:t>
          </a:r>
          <a:r>
            <a:rPr lang="en-US" sz="1100" b="0" kern="1200" dirty="0" err="1"/>
            <a:t>implicados</a:t>
          </a:r>
          <a:r>
            <a:rPr lang="en-US" sz="1100" b="0" kern="1200" dirty="0"/>
            <a:t> </a:t>
          </a:r>
          <a:r>
            <a:rPr lang="en-US" sz="1100" b="0" kern="1200" dirty="0" err="1"/>
            <a:t>en</a:t>
          </a:r>
          <a:r>
            <a:rPr lang="en-US" sz="1100" b="0" kern="1200" dirty="0"/>
            <a:t> </a:t>
          </a:r>
          <a:r>
            <a:rPr lang="en-US" sz="1100" b="0" kern="1200" dirty="0" err="1"/>
            <a:t>el</a:t>
          </a:r>
          <a:r>
            <a:rPr lang="en-US" sz="1100" b="0" kern="1200" dirty="0"/>
            <a:t> </a:t>
          </a:r>
          <a:r>
            <a:rPr lang="en-US" sz="1100" b="0" kern="1200" dirty="0" err="1"/>
            <a:t>proceso</a:t>
          </a:r>
          <a:r>
            <a:rPr lang="en-US" sz="1100" b="0" kern="1200" dirty="0"/>
            <a:t> y que </a:t>
          </a:r>
          <a:r>
            <a:rPr lang="en-US" sz="1100" b="0" kern="1200" dirty="0" err="1"/>
            <a:t>tengan</a:t>
          </a:r>
          <a:r>
            <a:rPr lang="en-US" sz="1100" b="0" kern="1200" dirty="0"/>
            <a:t> la </a:t>
          </a:r>
          <a:r>
            <a:rPr lang="en-US" sz="1100" b="0" kern="1200" dirty="0" err="1"/>
            <a:t>capacidad</a:t>
          </a:r>
          <a:r>
            <a:rPr lang="en-US" sz="1100" b="0" kern="1200" dirty="0"/>
            <a:t> de </a:t>
          </a:r>
          <a:r>
            <a:rPr lang="en-US" sz="1100" b="0" kern="1200" dirty="0" err="1"/>
            <a:t>establecer</a:t>
          </a:r>
          <a:r>
            <a:rPr lang="en-US" sz="1100" b="0" kern="1200" dirty="0"/>
            <a:t> </a:t>
          </a:r>
          <a:r>
            <a:rPr lang="en-US" sz="1100" b="0" kern="1200" dirty="0" err="1"/>
            <a:t>acciones</a:t>
          </a:r>
          <a:r>
            <a:rPr lang="en-US" sz="1100" b="0" kern="1200" dirty="0"/>
            <a:t> </a:t>
          </a:r>
          <a:r>
            <a:rPr lang="en-US" sz="1100" b="0" kern="1200" dirty="0" err="1"/>
            <a:t>propositivas</a:t>
          </a:r>
          <a:r>
            <a:rPr lang="en-US" sz="1100" b="0" kern="1200" dirty="0"/>
            <a:t>, </a:t>
          </a:r>
          <a:r>
            <a:rPr lang="en-US" sz="1100" b="0" kern="1200" dirty="0" err="1"/>
            <a:t>documentadas</a:t>
          </a:r>
          <a:r>
            <a:rPr lang="en-US" sz="1100" b="0" kern="1200" dirty="0"/>
            <a:t> y de </a:t>
          </a:r>
          <a:r>
            <a:rPr lang="en-US" sz="1100" b="0" kern="1200" dirty="0" err="1"/>
            <a:t>mejora</a:t>
          </a:r>
          <a:r>
            <a:rPr lang="en-US" sz="1100" b="0" kern="1200" dirty="0"/>
            <a:t> continua que </a:t>
          </a:r>
          <a:r>
            <a:rPr lang="en-US" sz="1100" b="0" kern="1200" dirty="0" err="1"/>
            <a:t>alimenten</a:t>
          </a:r>
          <a:r>
            <a:rPr lang="en-US" sz="1100" b="0" kern="1200" dirty="0"/>
            <a:t> </a:t>
          </a:r>
          <a:r>
            <a:rPr lang="en-US" sz="1100" b="0" kern="1200" dirty="0" err="1"/>
            <a:t>el</a:t>
          </a:r>
          <a:r>
            <a:rPr lang="en-US" sz="1100" b="0" kern="1200" dirty="0"/>
            <a:t> </a:t>
          </a:r>
          <a:r>
            <a:rPr lang="en-US" sz="1100" b="0" kern="1200" dirty="0" err="1"/>
            <a:t>proceso</a:t>
          </a:r>
          <a:r>
            <a:rPr lang="en-US" sz="1100" b="0" kern="1200" dirty="0"/>
            <a:t> </a:t>
          </a:r>
          <a:r>
            <a:rPr lang="en-US" sz="1100" b="0" kern="1200" dirty="0" err="1"/>
            <a:t>constantemente</a:t>
          </a:r>
          <a:r>
            <a:rPr lang="en-US" sz="1100" b="0" kern="1200" dirty="0"/>
            <a:t>, </a:t>
          </a:r>
          <a:r>
            <a:rPr lang="en-US" sz="1100" b="0" kern="1200" dirty="0" err="1"/>
            <a:t>indiferente</a:t>
          </a:r>
          <a:r>
            <a:rPr lang="en-US" sz="1100" b="0" kern="1200" dirty="0"/>
            <a:t> de </a:t>
          </a:r>
          <a:r>
            <a:rPr lang="en-US" sz="1100" b="0" kern="1200" dirty="0" err="1"/>
            <a:t>su</a:t>
          </a:r>
          <a:r>
            <a:rPr lang="en-US" sz="1100" b="0" kern="1200" dirty="0"/>
            <a:t> </a:t>
          </a:r>
          <a:r>
            <a:rPr lang="en-US" sz="1100" b="0" kern="1200" dirty="0" err="1"/>
            <a:t>posición</a:t>
          </a:r>
          <a:r>
            <a:rPr lang="en-US" sz="1100" b="0" kern="1200" dirty="0"/>
            <a:t> </a:t>
          </a:r>
          <a:r>
            <a:rPr lang="en-US" sz="1100" b="0" kern="1200" dirty="0" err="1"/>
            <a:t>jerárquica</a:t>
          </a:r>
          <a:r>
            <a:rPr lang="en-US" sz="1100" b="0" kern="1200" dirty="0"/>
            <a:t> </a:t>
          </a:r>
          <a:r>
            <a:rPr lang="en-US" sz="1100" b="0" kern="1200" dirty="0" err="1"/>
            <a:t>en</a:t>
          </a:r>
          <a:r>
            <a:rPr lang="en-US" sz="1100" b="0" kern="1200" dirty="0"/>
            <a:t> la </a:t>
          </a:r>
          <a:r>
            <a:rPr lang="en-US" sz="1100" b="0" kern="1200" dirty="0" err="1"/>
            <a:t>empresa</a:t>
          </a:r>
          <a:r>
            <a:rPr lang="en-US" sz="1100" b="0" kern="1200" dirty="0"/>
            <a:t>.</a:t>
          </a:r>
          <a:endParaRPr lang="en-US" sz="1100" kern="1200" dirty="0"/>
        </a:p>
      </dsp:txBody>
      <dsp:txXfrm>
        <a:off x="752724" y="5344313"/>
        <a:ext cx="6007825" cy="7121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8/17/2024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4853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8/17/2024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609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8/17/2024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8544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8/17/2024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3077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8/17/2024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6075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8/17/2024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2819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8/17/2024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0196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8/17/2024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21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8/17/2024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9104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8/17/2024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5355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8/17/2024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3870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8/17/2024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7394671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scipy.org/doc/scipy/reference/generated/scipy.stats.ttest_ind.html" TargetMode="External"/><Relationship Id="rId2" Type="http://schemas.openxmlformats.org/officeDocument/2006/relationships/hyperlink" Target="https://www.statsmodels.org/dev/generated/statsmodels.stats.proportion.proportions_ztest.html" TargetMode="Externa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dossieranalysis/python-for-data-cleaning-best-practices-and-efficient-techniques-3072ed3935af"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medium.com/data-and-beyond/mastering-exploratory-data-analysis-eda-everything-you-need-to-know-7e3b48d63a9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lpython.com/numpy-scipy-pandas-correlation-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ight Triangle 114">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Document 115">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17" name="Group 116">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B07CEFF-4A73-CD62-E5DA-E099072D0CE4}"/>
              </a:ext>
            </a:extLst>
          </p:cNvPr>
          <p:cNvSpPr>
            <a:spLocks noGrp="1"/>
          </p:cNvSpPr>
          <p:nvPr>
            <p:ph type="ctrTitle"/>
          </p:nvPr>
        </p:nvSpPr>
        <p:spPr>
          <a:xfrm>
            <a:off x="453142" y="2954226"/>
            <a:ext cx="5555624" cy="2232199"/>
          </a:xfrm>
        </p:spPr>
        <p:txBody>
          <a:bodyPr anchor="t">
            <a:normAutofit/>
          </a:bodyPr>
          <a:lstStyle/>
          <a:p>
            <a:pPr algn="l"/>
            <a:r>
              <a:rPr lang="es-EC" sz="3000" b="1"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Proyecto Final: Telecomunicaciones: Identificar operadores ineficaces</a:t>
            </a:r>
            <a:br>
              <a:rPr lang="en-US" sz="30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3000" dirty="0">
              <a:solidFill>
                <a:schemeClr val="tx2"/>
              </a:solidFill>
            </a:endParaRPr>
          </a:p>
        </p:txBody>
      </p:sp>
      <p:sp>
        <p:nvSpPr>
          <p:cNvPr id="3" name="Subtitle 2">
            <a:extLst>
              <a:ext uri="{FF2B5EF4-FFF2-40B4-BE49-F238E27FC236}">
                <a16:creationId xmlns:a16="http://schemas.microsoft.com/office/drawing/2014/main" id="{394D79AB-D03F-4BAD-4A6E-148CD5CEBA91}"/>
              </a:ext>
            </a:extLst>
          </p:cNvPr>
          <p:cNvSpPr>
            <a:spLocks noGrp="1"/>
          </p:cNvSpPr>
          <p:nvPr>
            <p:ph type="subTitle" idx="1"/>
          </p:nvPr>
        </p:nvSpPr>
        <p:spPr>
          <a:xfrm>
            <a:off x="453142" y="725465"/>
            <a:ext cx="5555624" cy="2063925"/>
          </a:xfrm>
        </p:spPr>
        <p:txBody>
          <a:bodyPr anchor="b">
            <a:normAutofit/>
          </a:bodyPr>
          <a:lstStyle/>
          <a:p>
            <a:pPr algn="l"/>
            <a:r>
              <a:rPr lang="es-419">
                <a:solidFill>
                  <a:schemeClr val="tx2"/>
                </a:solidFill>
              </a:rPr>
              <a:t>Christian Ortega Ochoa</a:t>
            </a:r>
            <a:endParaRPr lang="en-US">
              <a:solidFill>
                <a:schemeClr val="tx2"/>
              </a:solidFill>
            </a:endParaRPr>
          </a:p>
        </p:txBody>
      </p:sp>
      <p:pic>
        <p:nvPicPr>
          <p:cNvPr id="7" name="Graphic 6" descr="Call center">
            <a:extLst>
              <a:ext uri="{FF2B5EF4-FFF2-40B4-BE49-F238E27FC236}">
                <a16:creationId xmlns:a16="http://schemas.microsoft.com/office/drawing/2014/main" id="{6BB7C95B-EFA2-400B-4651-5119ACD72D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7" y="301459"/>
            <a:ext cx="5810316" cy="5810316"/>
          </a:xfrm>
          <a:prstGeom prst="rect">
            <a:avLst/>
          </a:prstGeom>
        </p:spPr>
      </p:pic>
    </p:spTree>
    <p:extLst>
      <p:ext uri="{BB962C8B-B14F-4D97-AF65-F5344CB8AC3E}">
        <p14:creationId xmlns:p14="http://schemas.microsoft.com/office/powerpoint/2010/main" val="377619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5" name="Rectangle 104">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6" name="Right Triangle 10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Document 10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8" name="Group 10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4" name="Straight Connector 7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355230" y="40432"/>
            <a:ext cx="6159160" cy="2240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dirty="0">
                <a:solidFill>
                  <a:schemeClr val="tx2"/>
                </a:solidFill>
              </a:rPr>
              <a:t>Etapa de </a:t>
            </a:r>
            <a:r>
              <a:rPr lang="en-US" dirty="0" err="1">
                <a:solidFill>
                  <a:schemeClr val="tx2"/>
                </a:solidFill>
              </a:rPr>
              <a:t>Hipótesis</a:t>
            </a:r>
            <a:r>
              <a:rPr lang="en-US" dirty="0">
                <a:solidFill>
                  <a:schemeClr val="tx2"/>
                </a:solidFill>
              </a:rPr>
              <a:t>:</a:t>
            </a:r>
          </a:p>
        </p:txBody>
      </p:sp>
      <p:sp>
        <p:nvSpPr>
          <p:cNvPr id="9" name="TextBox 8">
            <a:extLst>
              <a:ext uri="{FF2B5EF4-FFF2-40B4-BE49-F238E27FC236}">
                <a16:creationId xmlns:a16="http://schemas.microsoft.com/office/drawing/2014/main" id="{55F2F00D-E02F-87D1-9742-E8A3607468D7}"/>
              </a:ext>
            </a:extLst>
          </p:cNvPr>
          <p:cNvSpPr txBox="1"/>
          <p:nvPr/>
        </p:nvSpPr>
        <p:spPr>
          <a:xfrm>
            <a:off x="276909" y="1583008"/>
            <a:ext cx="6740657" cy="4014537"/>
          </a:xfrm>
          <a:prstGeom prst="rect">
            <a:avLst/>
          </a:prstGeom>
        </p:spPr>
        <p:txBody>
          <a:bodyPr vert="horz" lIns="91440" tIns="45720" rIns="91440" bIns="45720" rtlCol="0">
            <a:no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Fuentes: </a:t>
            </a:r>
            <a:r>
              <a:rPr lang="en-US" sz="1600" kern="1200" dirty="0">
                <a:solidFill>
                  <a:schemeClr val="tx2"/>
                </a:solidFill>
                <a:latin typeface="+mn-lt"/>
                <a:ea typeface="+mn-ea"/>
                <a:cs typeface="+mn-cs"/>
                <a:hlinkClick r:id="rId2"/>
              </a:rPr>
              <a:t>https://www.statsmodels.org/dev/generated/statsmodels.stats.proportion.proportions_ztest.html</a:t>
            </a:r>
            <a:endParaRPr lang="en-US" sz="1600" kern="1200" dirty="0">
              <a:solidFill>
                <a:schemeClr val="tx2"/>
              </a:solidFill>
              <a:latin typeface="+mn-lt"/>
              <a:ea typeface="+mn-ea"/>
              <a:cs typeface="+mn-cs"/>
            </a:endParaRPr>
          </a:p>
          <a:p>
            <a:pPr marL="228600" indent="-228600">
              <a:lnSpc>
                <a:spcPct val="100000"/>
              </a:lnSpc>
              <a:buClr>
                <a:schemeClr val="bg1"/>
              </a:buClr>
              <a:buSzPct val="75000"/>
              <a:buFont typeface="+mj-lt"/>
              <a:buAutoNum type="arabicPeriod"/>
            </a:pPr>
            <a:r>
              <a:rPr lang="en-US" sz="1600" kern="1200" dirty="0">
                <a:solidFill>
                  <a:schemeClr val="tx2"/>
                </a:solidFill>
                <a:latin typeface="+mn-lt"/>
                <a:ea typeface="+mn-ea"/>
                <a:cs typeface="+mn-cs"/>
                <a:hlinkClick r:id="rId3"/>
              </a:rPr>
              <a:t>https://docs.scipy.org/doc/scipy/reference/generated/scipy.stats.ttest_ind.html</a:t>
            </a:r>
            <a:endParaRPr lang="en-US" sz="1600" kern="1200" dirty="0">
              <a:solidFill>
                <a:schemeClr val="tx2"/>
              </a:solidFill>
              <a:latin typeface="+mn-lt"/>
              <a:ea typeface="+mn-ea"/>
              <a:cs typeface="+mn-cs"/>
            </a:endParaRPr>
          </a:p>
          <a:p>
            <a:pPr marL="228600" indent="-228600">
              <a:lnSpc>
                <a:spcPct val="100000"/>
              </a:lnSpc>
              <a:buClr>
                <a:schemeClr val="bg1"/>
              </a:buClr>
              <a:buSzPct val="75000"/>
              <a:buFont typeface="+mj-lt"/>
              <a:buAutoNum type="arabicPeriod"/>
            </a:pPr>
            <a:endParaRPr lang="en-US" sz="1600" b="0" kern="1200" dirty="0">
              <a:solidFill>
                <a:schemeClr val="tx2"/>
              </a:solidFill>
              <a:latin typeface="+mn-lt"/>
              <a:ea typeface="+mn-ea"/>
              <a:cs typeface="+mn-cs"/>
            </a:endParaRP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En </a:t>
            </a:r>
            <a:r>
              <a:rPr lang="en-US" sz="1600" b="0" kern="1200" dirty="0" err="1">
                <a:solidFill>
                  <a:schemeClr val="tx2"/>
                </a:solidFill>
                <a:latin typeface="+mn-lt"/>
                <a:ea typeface="+mn-ea"/>
                <a:cs typeface="+mn-cs"/>
              </a:rPr>
              <a:t>esta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etapa</a:t>
            </a:r>
            <a:r>
              <a:rPr lang="en-US" sz="1600" b="0" kern="1200" dirty="0">
                <a:solidFill>
                  <a:schemeClr val="tx2"/>
                </a:solidFill>
                <a:latin typeface="+mn-lt"/>
                <a:ea typeface="+mn-ea"/>
                <a:cs typeface="+mn-cs"/>
              </a:rPr>
              <a:t> se </a:t>
            </a:r>
            <a:r>
              <a:rPr lang="en-US" sz="1600" b="0" kern="1200" dirty="0" err="1">
                <a:solidFill>
                  <a:schemeClr val="tx2"/>
                </a:solidFill>
                <a:latin typeface="+mn-lt"/>
                <a:ea typeface="+mn-ea"/>
                <a:cs typeface="+mn-cs"/>
              </a:rPr>
              <a:t>definen</a:t>
            </a:r>
            <a:r>
              <a:rPr lang="en-US" sz="1600" b="0" kern="1200" dirty="0">
                <a:solidFill>
                  <a:schemeClr val="tx2"/>
                </a:solidFill>
                <a:latin typeface="+mn-lt"/>
                <a:ea typeface="+mn-ea"/>
                <a:cs typeface="+mn-cs"/>
              </a:rPr>
              <a:t> las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a </a:t>
            </a:r>
            <a:r>
              <a:rPr lang="en-US" sz="1600" b="0" kern="1200" dirty="0" err="1">
                <a:solidFill>
                  <a:schemeClr val="tx2"/>
                </a:solidFill>
                <a:latin typeface="+mn-lt"/>
                <a:ea typeface="+mn-ea"/>
                <a:cs typeface="+mn-cs"/>
              </a:rPr>
              <a:t>partir</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una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noción</a:t>
            </a:r>
            <a:r>
              <a:rPr lang="en-US" sz="1600" b="0" kern="1200" dirty="0">
                <a:solidFill>
                  <a:schemeClr val="tx2"/>
                </a:solidFill>
                <a:latin typeface="+mn-lt"/>
                <a:ea typeface="+mn-ea"/>
                <a:cs typeface="+mn-cs"/>
              </a:rPr>
              <a:t> previa </a:t>
            </a:r>
            <a:r>
              <a:rPr lang="en-US" sz="1600" b="0" kern="1200" dirty="0" err="1">
                <a:solidFill>
                  <a:schemeClr val="tx2"/>
                </a:solidFill>
                <a:latin typeface="+mn-lt"/>
                <a:ea typeface="+mn-ea"/>
                <a:cs typeface="+mn-cs"/>
              </a:rPr>
              <a:t>producto</a:t>
            </a:r>
            <a:r>
              <a:rPr lang="en-US" sz="1600" b="0" kern="1200" dirty="0">
                <a:solidFill>
                  <a:schemeClr val="tx2"/>
                </a:solidFill>
                <a:latin typeface="+mn-lt"/>
                <a:ea typeface="+mn-ea"/>
                <a:cs typeface="+mn-cs"/>
              </a:rPr>
              <a:t> del </a:t>
            </a:r>
            <a:r>
              <a:rPr lang="en-US" sz="1600" b="0" kern="1200" dirty="0" err="1">
                <a:solidFill>
                  <a:schemeClr val="tx2"/>
                </a:solidFill>
                <a:latin typeface="+mn-lt"/>
                <a:ea typeface="+mn-ea"/>
                <a:cs typeface="+mn-cs"/>
              </a:rPr>
              <a:t>análisis</a:t>
            </a:r>
            <a:r>
              <a:rPr lang="en-US" sz="1600" b="0" kern="1200" dirty="0">
                <a:solidFill>
                  <a:schemeClr val="tx2"/>
                </a:solidFill>
                <a:latin typeface="+mn-lt"/>
                <a:ea typeface="+mn-ea"/>
                <a:cs typeface="+mn-cs"/>
              </a:rPr>
              <a:t>. **Por </a:t>
            </a:r>
            <a:r>
              <a:rPr lang="en-US" sz="1600" b="0" kern="1200" dirty="0" err="1">
                <a:solidFill>
                  <a:schemeClr val="tx2"/>
                </a:solidFill>
                <a:latin typeface="+mn-lt"/>
                <a:ea typeface="+mn-ea"/>
                <a:cs typeface="+mn-cs"/>
              </a:rPr>
              <a:t>ejemplo</a:t>
            </a:r>
            <a:r>
              <a:rPr lang="en-US" sz="1600" b="0" kern="1200" dirty="0">
                <a:solidFill>
                  <a:schemeClr val="tx2"/>
                </a:solidFill>
                <a:latin typeface="+mn-lt"/>
                <a:ea typeface="+mn-ea"/>
                <a:cs typeface="+mn-cs"/>
              </a:rPr>
              <a:t>** se </a:t>
            </a:r>
            <a:r>
              <a:rPr lang="en-US" sz="1600" b="0" kern="1200" dirty="0" err="1">
                <a:solidFill>
                  <a:schemeClr val="tx2"/>
                </a:solidFill>
                <a:latin typeface="+mn-lt"/>
                <a:ea typeface="+mn-ea"/>
                <a:cs typeface="+mn-cs"/>
              </a:rPr>
              <a:t>podría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establecer</a:t>
            </a:r>
            <a:r>
              <a:rPr lang="en-US" sz="1600" b="0" kern="1200" dirty="0">
                <a:solidFill>
                  <a:schemeClr val="tx2"/>
                </a:solidFill>
                <a:latin typeface="+mn-lt"/>
                <a:ea typeface="+mn-ea"/>
                <a:cs typeface="+mn-cs"/>
              </a:rPr>
              <a:t> que:</a:t>
            </a:r>
          </a:p>
          <a:p>
            <a:pPr marL="228600" indent="-228600">
              <a:lnSpc>
                <a:spcPct val="100000"/>
              </a:lnSpc>
              <a:buClr>
                <a:schemeClr val="bg1"/>
              </a:buClr>
              <a:buSzPct val="75000"/>
              <a:buFont typeface="+mj-lt"/>
              <a:buAutoNum type="arabicPeriod"/>
            </a:pPr>
            <a:endParaRPr lang="en-US" sz="1600" b="0" kern="1200" dirty="0">
              <a:solidFill>
                <a:schemeClr val="tx2"/>
              </a:solidFill>
              <a:latin typeface="+mn-lt"/>
              <a:ea typeface="+mn-ea"/>
              <a:cs typeface="+mn-cs"/>
            </a:endParaRP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1.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1: Los </a:t>
            </a:r>
            <a:r>
              <a:rPr lang="en-US" sz="1600" b="0" kern="1200" dirty="0" err="1">
                <a:solidFill>
                  <a:schemeClr val="tx2"/>
                </a:solidFill>
                <a:latin typeface="+mn-lt"/>
                <a:ea typeface="+mn-ea"/>
                <a:cs typeface="+mn-cs"/>
              </a:rPr>
              <a:t>operadores</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realizan</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pocas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llamadas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salientes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cuando</a:t>
            </a:r>
            <a:r>
              <a:rPr lang="en-US" sz="1600" b="0" kern="1200" dirty="0">
                <a:solidFill>
                  <a:schemeClr val="tx2"/>
                </a:solidFill>
                <a:latin typeface="+mn-lt"/>
                <a:ea typeface="+mn-ea"/>
                <a:cs typeface="+mn-cs"/>
              </a:rPr>
              <a:t> se </a:t>
            </a:r>
            <a:r>
              <a:rPr lang="en-US" sz="1600" b="0" kern="1200" dirty="0" err="1">
                <a:solidFill>
                  <a:schemeClr val="tx2"/>
                </a:solidFill>
                <a:latin typeface="+mn-lt"/>
                <a:ea typeface="+mn-ea"/>
                <a:cs typeface="+mn-cs"/>
              </a:rPr>
              <a:t>supone</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deben</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hacerlas</a:t>
            </a:r>
            <a:r>
              <a:rPr lang="en-US" sz="1600" b="0" kern="1200" dirty="0">
                <a:solidFill>
                  <a:schemeClr val="tx2"/>
                </a:solidFill>
                <a:latin typeface="+mn-lt"/>
                <a:ea typeface="+mn-ea"/>
                <a:cs typeface="+mn-cs"/>
              </a:rPr>
              <a:t>, son </a:t>
            </a:r>
            <a:r>
              <a:rPr lang="en-US" sz="1600" b="0" kern="1200" dirty="0" err="1">
                <a:solidFill>
                  <a:schemeClr val="tx2"/>
                </a:solidFill>
                <a:latin typeface="+mn-lt"/>
                <a:ea typeface="+mn-ea"/>
                <a:cs typeface="+mn-cs"/>
              </a:rPr>
              <a:t>ineficaces</a:t>
            </a:r>
            <a:r>
              <a:rPr lang="en-US" sz="1600" b="0" kern="1200" dirty="0">
                <a:solidFill>
                  <a:schemeClr val="tx2"/>
                </a:solidFill>
                <a:latin typeface="+mn-lt"/>
                <a:ea typeface="+mn-ea"/>
                <a:cs typeface="+mn-cs"/>
              </a:rPr>
              <a:t>.</a:t>
            </a: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2.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2: Los </a:t>
            </a:r>
            <a:r>
              <a:rPr lang="en-US" sz="1600" b="0" kern="1200" dirty="0" err="1">
                <a:solidFill>
                  <a:schemeClr val="tx2"/>
                </a:solidFill>
                <a:latin typeface="+mn-lt"/>
                <a:ea typeface="+mn-ea"/>
                <a:cs typeface="+mn-cs"/>
              </a:rPr>
              <a:t>operadores</a:t>
            </a:r>
            <a:r>
              <a:rPr lang="en-US" sz="1600" b="0" kern="1200" dirty="0">
                <a:solidFill>
                  <a:schemeClr val="tx2"/>
                </a:solidFill>
                <a:latin typeface="+mn-lt"/>
                <a:ea typeface="+mn-ea"/>
                <a:cs typeface="+mn-cs"/>
              </a:rPr>
              <a:t> con un alto </a:t>
            </a:r>
            <a:r>
              <a:rPr lang="en-US" sz="1600" b="0" kern="1200" dirty="0" err="1">
                <a:solidFill>
                  <a:schemeClr val="tx2"/>
                </a:solidFill>
                <a:latin typeface="+mn-lt"/>
                <a:ea typeface="+mn-ea"/>
                <a:cs typeface="+mn-cs"/>
              </a:rPr>
              <a:t>porcentaje</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llamadas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perdidas</a:t>
            </a:r>
            <a:r>
              <a:rPr lang="en-US" sz="1600" b="0" kern="1200" dirty="0">
                <a:solidFill>
                  <a:schemeClr val="tx2"/>
                </a:solidFill>
                <a:latin typeface="+mn-lt"/>
                <a:ea typeface="+mn-ea"/>
                <a:cs typeface="+mn-cs"/>
              </a:rPr>
              <a:t> son </a:t>
            </a:r>
            <a:r>
              <a:rPr lang="en-US" sz="1600" b="0" kern="1200" dirty="0" err="1">
                <a:solidFill>
                  <a:schemeClr val="tx2"/>
                </a:solidFill>
                <a:latin typeface="+mn-lt"/>
                <a:ea typeface="+mn-ea"/>
                <a:cs typeface="+mn-cs"/>
              </a:rPr>
              <a:t>ineficaces</a:t>
            </a:r>
            <a:r>
              <a:rPr lang="en-US" sz="1600" b="0" kern="1200" dirty="0">
                <a:solidFill>
                  <a:schemeClr val="tx2"/>
                </a:solidFill>
                <a:latin typeface="+mn-lt"/>
                <a:ea typeface="+mn-ea"/>
                <a:cs typeface="+mn-cs"/>
              </a:rPr>
              <a:t>.</a:t>
            </a: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3.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3: Los </a:t>
            </a:r>
            <a:r>
              <a:rPr lang="en-US" sz="1600" b="0" kern="1200" dirty="0" err="1">
                <a:solidFill>
                  <a:schemeClr val="tx2"/>
                </a:solidFill>
                <a:latin typeface="+mn-lt"/>
                <a:ea typeface="+mn-ea"/>
                <a:cs typeface="+mn-cs"/>
              </a:rPr>
              <a:t>operadores</a:t>
            </a:r>
            <a:r>
              <a:rPr lang="en-US" sz="1600" b="0" kern="1200" dirty="0">
                <a:solidFill>
                  <a:schemeClr val="tx2"/>
                </a:solidFill>
                <a:latin typeface="+mn-lt"/>
                <a:ea typeface="+mn-ea"/>
                <a:cs typeface="+mn-cs"/>
              </a:rPr>
              <a:t> con </a:t>
            </a:r>
            <a:r>
              <a:rPr lang="en-US" sz="1600" b="0" kern="1200" dirty="0" err="1">
                <a:solidFill>
                  <a:schemeClr val="tx2"/>
                </a:solidFill>
                <a:latin typeface="+mn-lt"/>
                <a:ea typeface="+mn-ea"/>
                <a:cs typeface="+mn-cs"/>
              </a:rPr>
              <a:t>tiempos</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espera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prolongados</a:t>
            </a:r>
            <a:r>
              <a:rPr lang="en-US" sz="1600" b="0" kern="1200" dirty="0">
                <a:solidFill>
                  <a:schemeClr val="tx2"/>
                </a:solidFill>
                <a:latin typeface="+mn-lt"/>
                <a:ea typeface="+mn-ea"/>
                <a:cs typeface="+mn-cs"/>
              </a:rPr>
              <a:t> para las </a:t>
            </a:r>
            <a:r>
              <a:rPr lang="en-US" sz="1600" b="0" kern="1200" dirty="0" err="1">
                <a:solidFill>
                  <a:schemeClr val="tx2"/>
                </a:solidFill>
                <a:latin typeface="+mn-lt"/>
                <a:ea typeface="+mn-ea"/>
                <a:cs typeface="+mn-cs"/>
              </a:rPr>
              <a:t>llamadas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entrantes</a:t>
            </a:r>
            <a:r>
              <a:rPr lang="en-US" sz="1600" b="0" kern="1200" dirty="0">
                <a:solidFill>
                  <a:schemeClr val="tx2"/>
                </a:solidFill>
                <a:latin typeface="+mn-lt"/>
                <a:ea typeface="+mn-ea"/>
                <a:cs typeface="+mn-cs"/>
              </a:rPr>
              <a:t> son </a:t>
            </a:r>
            <a:r>
              <a:rPr lang="en-US" sz="1600" b="0" kern="1200" dirty="0" err="1">
                <a:solidFill>
                  <a:schemeClr val="tx2"/>
                </a:solidFill>
                <a:latin typeface="+mn-lt"/>
                <a:ea typeface="+mn-ea"/>
                <a:cs typeface="+mn-cs"/>
              </a:rPr>
              <a:t>ineficaces</a:t>
            </a:r>
            <a:r>
              <a:rPr lang="en-US" sz="1600" b="0" kern="1200" dirty="0">
                <a:solidFill>
                  <a:schemeClr val="tx2"/>
                </a:solidFill>
                <a:latin typeface="+mn-lt"/>
                <a:ea typeface="+mn-ea"/>
                <a:cs typeface="+mn-cs"/>
              </a:rPr>
              <a:t>.</a:t>
            </a: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4.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4: Los </a:t>
            </a:r>
            <a:r>
              <a:rPr lang="en-US" sz="1600" b="0" kern="1200" dirty="0" err="1">
                <a:solidFill>
                  <a:schemeClr val="tx2"/>
                </a:solidFill>
                <a:latin typeface="+mn-lt"/>
                <a:ea typeface="+mn-ea"/>
                <a:cs typeface="+mn-cs"/>
              </a:rPr>
              <a:t>operadores</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contactan</a:t>
            </a:r>
            <a:r>
              <a:rPr lang="en-US" sz="1600" b="0" kern="1200" dirty="0">
                <a:solidFill>
                  <a:schemeClr val="tx2"/>
                </a:solidFill>
                <a:latin typeface="+mn-lt"/>
                <a:ea typeface="+mn-ea"/>
                <a:cs typeface="+mn-cs"/>
              </a:rPr>
              <a:t> con </a:t>
            </a:r>
            <a:r>
              <a:rPr lang="en-US" sz="1600" b="0" kern="1200" dirty="0" err="1">
                <a:solidFill>
                  <a:schemeClr val="tx2"/>
                </a:solidFill>
                <a:latin typeface="+mn-lt"/>
                <a:ea typeface="+mn-ea"/>
                <a:cs typeface="+mn-cs"/>
              </a:rPr>
              <a:t>clientes</a:t>
            </a:r>
            <a:r>
              <a:rPr lang="en-US" sz="1600" b="0" kern="1200" dirty="0">
                <a:solidFill>
                  <a:schemeClr val="tx2"/>
                </a:solidFill>
                <a:latin typeface="+mn-lt"/>
                <a:ea typeface="+mn-ea"/>
                <a:cs typeface="+mn-cs"/>
              </a:rPr>
              <a:t> con </a:t>
            </a:r>
            <a:r>
              <a:rPr lang="en-US" sz="1600" b="0" kern="1200" dirty="0" err="1">
                <a:solidFill>
                  <a:schemeClr val="tx2"/>
                </a:solidFill>
                <a:latin typeface="+mn-lt"/>
                <a:ea typeface="+mn-ea"/>
                <a:cs typeface="+mn-cs"/>
              </a:rPr>
              <a:t>fechas</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registros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más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recientes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suelen</a:t>
            </a:r>
            <a:r>
              <a:rPr lang="en-US" sz="1600" b="0" kern="1200" dirty="0">
                <a:solidFill>
                  <a:schemeClr val="tx2"/>
                </a:solidFill>
                <a:latin typeface="+mn-lt"/>
                <a:ea typeface="+mn-ea"/>
                <a:cs typeface="+mn-cs"/>
              </a:rPr>
              <a:t> ser </a:t>
            </a:r>
            <a:r>
              <a:rPr lang="en-US" sz="1600" b="0" kern="1200" dirty="0" err="1">
                <a:solidFill>
                  <a:schemeClr val="tx2"/>
                </a:solidFill>
                <a:latin typeface="+mn-lt"/>
                <a:ea typeface="+mn-ea"/>
                <a:cs typeface="+mn-cs"/>
              </a:rPr>
              <a:t>ineficaces</a:t>
            </a:r>
            <a:r>
              <a:rPr lang="en-US" sz="1600" b="0" kern="1200" dirty="0">
                <a:solidFill>
                  <a:schemeClr val="tx2"/>
                </a:solidFill>
                <a:latin typeface="+mn-lt"/>
                <a:ea typeface="+mn-ea"/>
                <a:cs typeface="+mn-cs"/>
              </a:rPr>
              <a:t>.</a:t>
            </a:r>
          </a:p>
        </p:txBody>
      </p:sp>
      <p:pic>
        <p:nvPicPr>
          <p:cNvPr id="60" name="Graphic 59" descr="Puzzle">
            <a:extLst>
              <a:ext uri="{FF2B5EF4-FFF2-40B4-BE49-F238E27FC236}">
                <a16:creationId xmlns:a16="http://schemas.microsoft.com/office/drawing/2014/main" id="{B05162DC-34A2-0FD2-5C47-DB0A7BD508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3514" y="978211"/>
            <a:ext cx="5009616" cy="5009616"/>
          </a:xfrm>
          <a:prstGeom prst="rect">
            <a:avLst/>
          </a:prstGeom>
        </p:spPr>
      </p:pic>
    </p:spTree>
    <p:extLst>
      <p:ext uri="{BB962C8B-B14F-4D97-AF65-F5344CB8AC3E}">
        <p14:creationId xmlns:p14="http://schemas.microsoft.com/office/powerpoint/2010/main" val="131933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7" name="Rectangle 6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ight Triangle 6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Document 7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4" name="Straight Connector 7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6490344" y="52767"/>
            <a:ext cx="5695442" cy="1439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dirty="0">
                <a:solidFill>
                  <a:schemeClr val="tx2"/>
                </a:solidFill>
              </a:rPr>
              <a:t>Etapa de </a:t>
            </a:r>
            <a:r>
              <a:rPr lang="en-US" dirty="0" err="1">
                <a:solidFill>
                  <a:schemeClr val="tx2"/>
                </a:solidFill>
              </a:rPr>
              <a:t>Hipótesis</a:t>
            </a:r>
            <a:r>
              <a:rPr lang="en-US" dirty="0">
                <a:solidFill>
                  <a:schemeClr val="tx2"/>
                </a:solidFill>
              </a:rPr>
              <a:t>:</a:t>
            </a:r>
          </a:p>
        </p:txBody>
      </p:sp>
      <p:sp>
        <p:nvSpPr>
          <p:cNvPr id="9" name="TextBox 8">
            <a:extLst>
              <a:ext uri="{FF2B5EF4-FFF2-40B4-BE49-F238E27FC236}">
                <a16:creationId xmlns:a16="http://schemas.microsoft.com/office/drawing/2014/main" id="{55F2F00D-E02F-87D1-9742-E8A3607468D7}"/>
              </a:ext>
            </a:extLst>
          </p:cNvPr>
          <p:cNvSpPr txBox="1"/>
          <p:nvPr/>
        </p:nvSpPr>
        <p:spPr>
          <a:xfrm>
            <a:off x="141316" y="978209"/>
            <a:ext cx="7190028" cy="4895401"/>
          </a:xfrm>
          <a:prstGeom prst="rect">
            <a:avLst/>
          </a:prstGeom>
        </p:spPr>
        <p:txBody>
          <a:bodyPr vert="horz" lIns="91440" tIns="45720" rIns="91440" bIns="45720" rtlCol="0">
            <a:no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00000"/>
              </a:lnSpc>
              <a:buClr>
                <a:schemeClr val="bg1"/>
              </a:buClr>
              <a:buSzPct val="75000"/>
              <a:buFont typeface="+mj-lt"/>
              <a:buAutoNum type="arabicPeriod"/>
            </a:pPr>
            <a:r>
              <a:rPr lang="en-US" sz="1600" kern="1200" dirty="0">
                <a:solidFill>
                  <a:schemeClr val="tx2"/>
                </a:solidFill>
                <a:latin typeface="+mn-lt"/>
                <a:ea typeface="+mn-ea"/>
                <a:cs typeface="+mn-cs"/>
              </a:rPr>
              <a:t>Conclusión </a:t>
            </a:r>
            <a:r>
              <a:rPr lang="en-US" sz="1600" kern="1200" dirty="0" err="1">
                <a:solidFill>
                  <a:schemeClr val="tx2"/>
                </a:solidFill>
                <a:latin typeface="+mn-lt"/>
                <a:ea typeface="+mn-ea"/>
                <a:cs typeface="+mn-cs"/>
              </a:rPr>
              <a:t>sobre</a:t>
            </a:r>
            <a:r>
              <a:rPr lang="en-US" sz="1600" kern="1200" dirty="0">
                <a:solidFill>
                  <a:schemeClr val="tx2"/>
                </a:solidFill>
                <a:latin typeface="+mn-lt"/>
                <a:ea typeface="+mn-ea"/>
                <a:cs typeface="+mn-cs"/>
              </a:rPr>
              <a:t> la </a:t>
            </a:r>
            <a:r>
              <a:rPr lang="en-US" sz="1600" kern="1200" dirty="0" err="1">
                <a:solidFill>
                  <a:schemeClr val="tx2"/>
                </a:solidFill>
                <a:latin typeface="+mn-lt"/>
                <a:ea typeface="+mn-ea"/>
                <a:cs typeface="+mn-cs"/>
              </a:rPr>
              <a:t>Hipótesis</a:t>
            </a:r>
            <a:r>
              <a:rPr lang="en-US" sz="1600" kern="1200" dirty="0">
                <a:solidFill>
                  <a:schemeClr val="tx2"/>
                </a:solidFill>
                <a:latin typeface="+mn-lt"/>
                <a:ea typeface="+mn-ea"/>
                <a:cs typeface="+mn-cs"/>
              </a:rPr>
              <a:t> 1:</a:t>
            </a: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Dado </a:t>
            </a:r>
            <a:r>
              <a:rPr lang="en-US" sz="1600" b="0" kern="1200" dirty="0" err="1">
                <a:solidFill>
                  <a:schemeClr val="tx2"/>
                </a:solidFill>
                <a:latin typeface="+mn-lt"/>
                <a:ea typeface="+mn-ea"/>
                <a:cs typeface="+mn-cs"/>
              </a:rPr>
              <a:t>el</a:t>
            </a:r>
            <a:r>
              <a:rPr lang="en-US" sz="1600" b="0" kern="1200" dirty="0">
                <a:solidFill>
                  <a:schemeClr val="tx2"/>
                </a:solidFill>
                <a:latin typeface="+mn-lt"/>
                <a:ea typeface="+mn-ea"/>
                <a:cs typeface="+mn-cs"/>
              </a:rPr>
              <a:t> T-statistic </a:t>
            </a:r>
            <a:r>
              <a:rPr lang="en-US" sz="1600" b="0" kern="1200" dirty="0" err="1">
                <a:solidFill>
                  <a:schemeClr val="tx2"/>
                </a:solidFill>
                <a:latin typeface="+mn-lt"/>
                <a:ea typeface="+mn-ea"/>
                <a:cs typeface="+mn-cs"/>
              </a:rPr>
              <a:t>negativo</a:t>
            </a:r>
            <a:r>
              <a:rPr lang="en-US" sz="1600" b="0" kern="1200" dirty="0">
                <a:solidFill>
                  <a:schemeClr val="tx2"/>
                </a:solidFill>
                <a:latin typeface="+mn-lt"/>
                <a:ea typeface="+mn-ea"/>
                <a:cs typeface="+mn-cs"/>
              </a:rPr>
              <a:t> y </a:t>
            </a:r>
            <a:r>
              <a:rPr lang="en-US" sz="1600" b="0" kern="1200" dirty="0" err="1">
                <a:solidFill>
                  <a:schemeClr val="tx2"/>
                </a:solidFill>
                <a:latin typeface="+mn-lt"/>
                <a:ea typeface="+mn-ea"/>
                <a:cs typeface="+mn-cs"/>
              </a:rPr>
              <a:t>el</a:t>
            </a:r>
            <a:r>
              <a:rPr lang="en-US" sz="1600" b="0" kern="1200" dirty="0">
                <a:solidFill>
                  <a:schemeClr val="tx2"/>
                </a:solidFill>
                <a:latin typeface="+mn-lt"/>
                <a:ea typeface="+mn-ea"/>
                <a:cs typeface="+mn-cs"/>
              </a:rPr>
              <a:t> P-value tan bajo, </a:t>
            </a:r>
            <a:r>
              <a:rPr lang="en-US" sz="1600" b="0" kern="1200" dirty="0" err="1">
                <a:solidFill>
                  <a:schemeClr val="tx2"/>
                </a:solidFill>
                <a:latin typeface="+mn-lt"/>
                <a:ea typeface="+mn-ea"/>
                <a:cs typeface="+mn-cs"/>
              </a:rPr>
              <a:t>rechazamos</a:t>
            </a:r>
            <a:r>
              <a:rPr lang="en-US" sz="1600" b="0" kern="1200" dirty="0">
                <a:solidFill>
                  <a:schemeClr val="tx2"/>
                </a:solidFill>
                <a:latin typeface="+mn-lt"/>
                <a:ea typeface="+mn-ea"/>
                <a:cs typeface="+mn-cs"/>
              </a:rPr>
              <a:t> la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nula</a:t>
            </a:r>
            <a:r>
              <a:rPr lang="en-US" sz="1600" b="0" kern="1200" dirty="0">
                <a:solidFill>
                  <a:schemeClr val="tx2"/>
                </a:solidFill>
                <a:latin typeface="+mn-lt"/>
                <a:ea typeface="+mn-ea"/>
                <a:cs typeface="+mn-cs"/>
              </a:rPr>
              <a:t>. La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nula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probablemente</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plantea</a:t>
            </a:r>
            <a:r>
              <a:rPr lang="en-US" sz="1600" b="0" kern="1200" dirty="0">
                <a:solidFill>
                  <a:schemeClr val="tx2"/>
                </a:solidFill>
                <a:latin typeface="+mn-lt"/>
                <a:ea typeface="+mn-ea"/>
                <a:cs typeface="+mn-cs"/>
              </a:rPr>
              <a:t> que no hay </a:t>
            </a:r>
            <a:r>
              <a:rPr lang="en-US" sz="1600" b="0" kern="1200" dirty="0" err="1">
                <a:solidFill>
                  <a:schemeClr val="tx2"/>
                </a:solidFill>
                <a:latin typeface="+mn-lt"/>
                <a:ea typeface="+mn-ea"/>
                <a:cs typeface="+mn-cs"/>
              </a:rPr>
              <a:t>diferencia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significativa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en</a:t>
            </a:r>
            <a:r>
              <a:rPr lang="en-US" sz="1600" b="0" kern="1200" dirty="0">
                <a:solidFill>
                  <a:schemeClr val="tx2"/>
                </a:solidFill>
                <a:latin typeface="+mn-lt"/>
                <a:ea typeface="+mn-ea"/>
                <a:cs typeface="+mn-cs"/>
              </a:rPr>
              <a:t> la </a:t>
            </a:r>
            <a:r>
              <a:rPr lang="en-US" sz="1600" b="0" kern="1200" dirty="0" err="1">
                <a:solidFill>
                  <a:schemeClr val="tx2"/>
                </a:solidFill>
                <a:latin typeface="+mn-lt"/>
                <a:ea typeface="+mn-ea"/>
                <a:cs typeface="+mn-cs"/>
              </a:rPr>
              <a:t>eficacia</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los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operadores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basada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en</a:t>
            </a:r>
            <a:r>
              <a:rPr lang="en-US" sz="1600" b="0" kern="1200" dirty="0">
                <a:solidFill>
                  <a:schemeClr val="tx2"/>
                </a:solidFill>
                <a:latin typeface="+mn-lt"/>
                <a:ea typeface="+mn-ea"/>
                <a:cs typeface="+mn-cs"/>
              </a:rPr>
              <a:t> la </a:t>
            </a:r>
            <a:r>
              <a:rPr lang="en-US" sz="1600" b="0" kern="1200" dirty="0" err="1">
                <a:solidFill>
                  <a:schemeClr val="tx2"/>
                </a:solidFill>
                <a:latin typeface="+mn-lt"/>
                <a:ea typeface="+mn-ea"/>
                <a:cs typeface="+mn-cs"/>
              </a:rPr>
              <a:t>cantidad</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llamadas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salientes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realizadas</a:t>
            </a:r>
            <a:r>
              <a:rPr lang="en-US" sz="1600" b="0" kern="1200" dirty="0">
                <a:solidFill>
                  <a:schemeClr val="tx2"/>
                </a:solidFill>
                <a:latin typeface="+mn-lt"/>
                <a:ea typeface="+mn-ea"/>
                <a:cs typeface="+mn-cs"/>
              </a:rPr>
              <a:t>. Al </a:t>
            </a:r>
            <a:r>
              <a:rPr lang="en-US" sz="1600" b="0" kern="1200" dirty="0" err="1">
                <a:solidFill>
                  <a:schemeClr val="tx2"/>
                </a:solidFill>
                <a:latin typeface="+mn-lt"/>
                <a:ea typeface="+mn-ea"/>
                <a:cs typeface="+mn-cs"/>
              </a:rPr>
              <a:t>rechazar</a:t>
            </a:r>
            <a:r>
              <a:rPr lang="en-US" sz="1600" b="0" kern="1200" dirty="0">
                <a:solidFill>
                  <a:schemeClr val="tx2"/>
                </a:solidFill>
                <a:latin typeface="+mn-lt"/>
                <a:ea typeface="+mn-ea"/>
                <a:cs typeface="+mn-cs"/>
              </a:rPr>
              <a:t> la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nula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apoyamos</a:t>
            </a:r>
            <a:r>
              <a:rPr lang="en-US" sz="1600" b="0" kern="1200" dirty="0">
                <a:solidFill>
                  <a:schemeClr val="tx2"/>
                </a:solidFill>
                <a:latin typeface="+mn-lt"/>
                <a:ea typeface="+mn-ea"/>
                <a:cs typeface="+mn-cs"/>
              </a:rPr>
              <a:t> la </a:t>
            </a:r>
            <a:r>
              <a:rPr lang="en-US" sz="1600" b="0" kern="1200" dirty="0" err="1">
                <a:solidFill>
                  <a:schemeClr val="tx2"/>
                </a:solidFill>
                <a:latin typeface="+mn-lt"/>
                <a:ea typeface="+mn-ea"/>
                <a:cs typeface="+mn-cs"/>
              </a:rPr>
              <a:t>hipótesis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alternativa</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establece</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los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operadores</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realizan</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pocas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llamadas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salientes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cuando</a:t>
            </a:r>
            <a:r>
              <a:rPr lang="en-US" sz="1600" b="0" kern="1200" dirty="0">
                <a:solidFill>
                  <a:schemeClr val="tx2"/>
                </a:solidFill>
                <a:latin typeface="+mn-lt"/>
                <a:ea typeface="+mn-ea"/>
                <a:cs typeface="+mn-cs"/>
              </a:rPr>
              <a:t> se </a:t>
            </a:r>
            <a:r>
              <a:rPr lang="en-US" sz="1600" b="0" kern="1200" dirty="0" err="1">
                <a:solidFill>
                  <a:schemeClr val="tx2"/>
                </a:solidFill>
                <a:latin typeface="+mn-lt"/>
                <a:ea typeface="+mn-ea"/>
                <a:cs typeface="+mn-cs"/>
              </a:rPr>
              <a:t>supone</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deben</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hacerlas</a:t>
            </a:r>
            <a:r>
              <a:rPr lang="en-US" sz="1600" b="0" kern="1200" dirty="0">
                <a:solidFill>
                  <a:schemeClr val="tx2"/>
                </a:solidFill>
                <a:latin typeface="+mn-lt"/>
                <a:ea typeface="+mn-ea"/>
                <a:cs typeface="+mn-cs"/>
              </a:rPr>
              <a:t>, son </a:t>
            </a:r>
            <a:r>
              <a:rPr lang="en-US" sz="1600" b="0" kern="1200" dirty="0" err="1">
                <a:solidFill>
                  <a:schemeClr val="tx2"/>
                </a:solidFill>
                <a:latin typeface="+mn-lt"/>
                <a:ea typeface="+mn-ea"/>
                <a:cs typeface="+mn-cs"/>
              </a:rPr>
              <a:t>ineficaces</a:t>
            </a:r>
            <a:r>
              <a:rPr lang="en-US" sz="1600" b="0" kern="1200" dirty="0">
                <a:solidFill>
                  <a:schemeClr val="tx2"/>
                </a:solidFill>
                <a:latin typeface="+mn-lt"/>
                <a:ea typeface="+mn-ea"/>
                <a:cs typeface="+mn-cs"/>
              </a:rPr>
              <a:t>.</a:t>
            </a:r>
          </a:p>
          <a:p>
            <a:pPr marL="228600" indent="-228600">
              <a:lnSpc>
                <a:spcPct val="100000"/>
              </a:lnSpc>
              <a:buClr>
                <a:schemeClr val="bg1"/>
              </a:buClr>
              <a:buSzPct val="75000"/>
              <a:buFont typeface="+mj-lt"/>
              <a:buAutoNum type="arabicPeriod"/>
            </a:pPr>
            <a:r>
              <a:rPr lang="en-US" sz="1600" kern="1200" dirty="0" err="1">
                <a:solidFill>
                  <a:schemeClr val="tx2"/>
                </a:solidFill>
                <a:latin typeface="+mn-lt"/>
                <a:ea typeface="+mn-ea"/>
                <a:cs typeface="+mn-cs"/>
              </a:rPr>
              <a:t>Recomendaciones</a:t>
            </a:r>
            <a:r>
              <a:rPr lang="en-US" sz="1600" kern="1200" dirty="0">
                <a:solidFill>
                  <a:schemeClr val="tx2"/>
                </a:solidFill>
                <a:latin typeface="+mn-lt"/>
                <a:ea typeface="+mn-ea"/>
                <a:cs typeface="+mn-cs"/>
              </a:rPr>
              <a:t> </a:t>
            </a:r>
            <a:r>
              <a:rPr lang="en-US" sz="1600" kern="1200" dirty="0" err="1">
                <a:solidFill>
                  <a:schemeClr val="tx2"/>
                </a:solidFill>
                <a:latin typeface="+mn-lt"/>
                <a:ea typeface="+mn-ea"/>
                <a:cs typeface="+mn-cs"/>
              </a:rPr>
              <a:t>basadas</a:t>
            </a:r>
            <a:r>
              <a:rPr lang="en-US" sz="1600" kern="1200" dirty="0">
                <a:solidFill>
                  <a:schemeClr val="tx2"/>
                </a:solidFill>
                <a:latin typeface="+mn-lt"/>
                <a:ea typeface="+mn-ea"/>
                <a:cs typeface="+mn-cs"/>
              </a:rPr>
              <a:t> </a:t>
            </a:r>
            <a:r>
              <a:rPr lang="en-US" sz="1600" kern="1200" dirty="0" err="1">
                <a:solidFill>
                  <a:schemeClr val="tx2"/>
                </a:solidFill>
                <a:latin typeface="+mn-lt"/>
                <a:ea typeface="+mn-ea"/>
                <a:cs typeface="+mn-cs"/>
              </a:rPr>
              <a:t>en</a:t>
            </a:r>
            <a:r>
              <a:rPr lang="en-US" sz="1600" kern="1200" dirty="0">
                <a:solidFill>
                  <a:schemeClr val="tx2"/>
                </a:solidFill>
                <a:latin typeface="+mn-lt"/>
                <a:ea typeface="+mn-ea"/>
                <a:cs typeface="+mn-cs"/>
              </a:rPr>
              <a:t> </a:t>
            </a:r>
            <a:r>
              <a:rPr lang="en-US" sz="1600" kern="1200" dirty="0" err="1">
                <a:solidFill>
                  <a:schemeClr val="tx2"/>
                </a:solidFill>
                <a:latin typeface="+mn-lt"/>
                <a:ea typeface="+mn-ea"/>
                <a:cs typeface="+mn-cs"/>
              </a:rPr>
              <a:t>los</a:t>
            </a:r>
            <a:r>
              <a:rPr lang="en-US" sz="1600" kern="1200" dirty="0">
                <a:solidFill>
                  <a:schemeClr val="tx2"/>
                </a:solidFill>
                <a:latin typeface="+mn-lt"/>
                <a:ea typeface="+mn-ea"/>
                <a:cs typeface="+mn-cs"/>
              </a:rPr>
              <a:t> </a:t>
            </a:r>
            <a:r>
              <a:rPr lang="en-US" sz="1600" kern="1200" dirty="0" err="1">
                <a:solidFill>
                  <a:schemeClr val="tx2"/>
                </a:solidFill>
                <a:latin typeface="+mn-lt"/>
                <a:ea typeface="+mn-ea"/>
                <a:cs typeface="+mn-cs"/>
              </a:rPr>
              <a:t>resultados</a:t>
            </a:r>
            <a:r>
              <a:rPr lang="en-US" sz="1600" kern="1200" dirty="0">
                <a:solidFill>
                  <a:schemeClr val="tx2"/>
                </a:solidFill>
                <a:latin typeface="+mn-lt"/>
                <a:ea typeface="+mn-ea"/>
                <a:cs typeface="+mn-cs"/>
              </a:rPr>
              <a:t>:</a:t>
            </a: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1. Los </a:t>
            </a:r>
            <a:r>
              <a:rPr lang="en-US" sz="1600" b="0" kern="1200" dirty="0" err="1">
                <a:solidFill>
                  <a:schemeClr val="tx2"/>
                </a:solidFill>
                <a:latin typeface="+mn-lt"/>
                <a:ea typeface="+mn-ea"/>
                <a:cs typeface="+mn-cs"/>
              </a:rPr>
              <a:t>trabajadores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deben</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tener</a:t>
            </a:r>
            <a:r>
              <a:rPr lang="en-US" sz="1600" b="0" kern="1200" dirty="0">
                <a:solidFill>
                  <a:schemeClr val="tx2"/>
                </a:solidFill>
                <a:latin typeface="+mn-lt"/>
                <a:ea typeface="+mn-ea"/>
                <a:cs typeface="+mn-cs"/>
              </a:rPr>
              <a:t> un script </a:t>
            </a:r>
            <a:r>
              <a:rPr lang="en-US" sz="1600" b="0" kern="1200" dirty="0" err="1">
                <a:solidFill>
                  <a:schemeClr val="tx2"/>
                </a:solidFill>
                <a:latin typeface="+mn-lt"/>
                <a:ea typeface="+mn-ea"/>
                <a:cs typeface="+mn-cs"/>
              </a:rPr>
              <a:t>guía</a:t>
            </a:r>
            <a:r>
              <a:rPr lang="en-US" sz="1600" b="0" kern="1200" dirty="0">
                <a:solidFill>
                  <a:schemeClr val="tx2"/>
                </a:solidFill>
                <a:latin typeface="+mn-lt"/>
                <a:ea typeface="+mn-ea"/>
                <a:cs typeface="+mn-cs"/>
              </a:rPr>
              <a:t> claro que </a:t>
            </a:r>
            <a:r>
              <a:rPr lang="en-US" sz="1600" b="0" kern="1200" dirty="0" err="1">
                <a:solidFill>
                  <a:schemeClr val="tx2"/>
                </a:solidFill>
                <a:latin typeface="+mn-lt"/>
                <a:ea typeface="+mn-ea"/>
                <a:cs typeface="+mn-cs"/>
              </a:rPr>
              <a:t>especifique</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como</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actuar</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en</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caso</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interactuar</a:t>
            </a:r>
            <a:r>
              <a:rPr lang="en-US" sz="1600" b="0" kern="1200" dirty="0">
                <a:solidFill>
                  <a:schemeClr val="tx2"/>
                </a:solidFill>
                <a:latin typeface="+mn-lt"/>
                <a:ea typeface="+mn-ea"/>
                <a:cs typeface="+mn-cs"/>
              </a:rPr>
              <a:t> con un </a:t>
            </a:r>
            <a:r>
              <a:rPr lang="en-US" sz="1600" b="0" kern="1200" dirty="0" err="1">
                <a:solidFill>
                  <a:schemeClr val="tx2"/>
                </a:solidFill>
                <a:latin typeface="+mn-lt"/>
                <a:ea typeface="+mn-ea"/>
                <a:cs typeface="+mn-cs"/>
              </a:rPr>
              <a:t>usuario</a:t>
            </a:r>
            <a:r>
              <a:rPr lang="en-US" sz="1600" b="0" kern="1200" dirty="0">
                <a:solidFill>
                  <a:schemeClr val="tx2"/>
                </a:solidFill>
                <a:latin typeface="+mn-lt"/>
                <a:ea typeface="+mn-ea"/>
                <a:cs typeface="+mn-cs"/>
              </a:rPr>
              <a:t>. Tener </a:t>
            </a:r>
            <a:r>
              <a:rPr lang="en-US" sz="1600" b="0" kern="1200" dirty="0" err="1">
                <a:solidFill>
                  <a:schemeClr val="tx2"/>
                </a:solidFill>
                <a:latin typeface="+mn-lt"/>
                <a:ea typeface="+mn-ea"/>
                <a:cs typeface="+mn-cs"/>
              </a:rPr>
              <a:t>una</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especie</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TroubleShooting</a:t>
            </a:r>
            <a:r>
              <a:rPr lang="en-US" sz="1600" b="0" kern="1200" dirty="0">
                <a:solidFill>
                  <a:schemeClr val="tx2"/>
                </a:solidFill>
                <a:latin typeface="+mn-lt"/>
                <a:ea typeface="+mn-ea"/>
                <a:cs typeface="+mn-cs"/>
              </a:rPr>
              <a:t>' que </a:t>
            </a:r>
            <a:r>
              <a:rPr lang="en-US" sz="1600" b="0" kern="1200" dirty="0" err="1">
                <a:solidFill>
                  <a:schemeClr val="tx2"/>
                </a:solidFill>
                <a:latin typeface="+mn-lt"/>
                <a:ea typeface="+mn-ea"/>
                <a:cs typeface="+mn-cs"/>
              </a:rPr>
              <a:t>estudien</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constantemente</a:t>
            </a:r>
            <a:r>
              <a:rPr lang="en-US" sz="1600" b="0" kern="1200" dirty="0">
                <a:solidFill>
                  <a:schemeClr val="tx2"/>
                </a:solidFill>
                <a:latin typeface="+mn-lt"/>
                <a:ea typeface="+mn-ea"/>
                <a:cs typeface="+mn-cs"/>
              </a:rPr>
              <a:t> y se </a:t>
            </a:r>
            <a:r>
              <a:rPr lang="en-US" sz="1600" b="0" kern="1200" dirty="0" err="1">
                <a:solidFill>
                  <a:schemeClr val="tx2"/>
                </a:solidFill>
                <a:latin typeface="+mn-lt"/>
                <a:ea typeface="+mn-ea"/>
                <a:cs typeface="+mn-cs"/>
              </a:rPr>
              <a:t>retroalimenten</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ellos</a:t>
            </a:r>
            <a:r>
              <a:rPr lang="en-US" sz="1600" b="0" kern="1200" dirty="0">
                <a:solidFill>
                  <a:schemeClr val="tx2"/>
                </a:solidFill>
                <a:latin typeface="+mn-lt"/>
                <a:ea typeface="+mn-ea"/>
                <a:cs typeface="+mn-cs"/>
              </a:rPr>
              <a:t> para </a:t>
            </a:r>
            <a:r>
              <a:rPr lang="en-US" sz="1600" b="0" kern="1200" dirty="0" err="1">
                <a:solidFill>
                  <a:schemeClr val="tx2"/>
                </a:solidFill>
                <a:latin typeface="+mn-lt"/>
                <a:ea typeface="+mn-ea"/>
                <a:cs typeface="+mn-cs"/>
              </a:rPr>
              <a:t>evitar</a:t>
            </a:r>
            <a:r>
              <a:rPr lang="en-US" sz="1600" b="0" kern="1200" dirty="0">
                <a:solidFill>
                  <a:schemeClr val="tx2"/>
                </a:solidFill>
                <a:latin typeface="+mn-lt"/>
                <a:ea typeface="+mn-ea"/>
                <a:cs typeface="+mn-cs"/>
              </a:rPr>
              <a:t> ser </a:t>
            </a:r>
            <a:r>
              <a:rPr lang="en-US" sz="1600" b="0" kern="1200" dirty="0" err="1">
                <a:solidFill>
                  <a:schemeClr val="tx2"/>
                </a:solidFill>
                <a:latin typeface="+mn-lt"/>
                <a:ea typeface="+mn-ea"/>
                <a:cs typeface="+mn-cs"/>
              </a:rPr>
              <a:t>ineficaces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cuando</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interactúen</a:t>
            </a:r>
            <a:r>
              <a:rPr lang="en-US" sz="1600" b="0" kern="1200" dirty="0">
                <a:solidFill>
                  <a:schemeClr val="tx2"/>
                </a:solidFill>
                <a:latin typeface="+mn-lt"/>
                <a:ea typeface="+mn-ea"/>
                <a:cs typeface="+mn-cs"/>
              </a:rPr>
              <a:t> con </a:t>
            </a:r>
            <a:r>
              <a:rPr lang="en-US" sz="1600" b="0" kern="1200" dirty="0" err="1">
                <a:solidFill>
                  <a:schemeClr val="tx2"/>
                </a:solidFill>
                <a:latin typeface="+mn-lt"/>
                <a:ea typeface="+mn-ea"/>
                <a:cs typeface="+mn-cs"/>
              </a:rPr>
              <a:t>los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clientes</a:t>
            </a:r>
            <a:r>
              <a:rPr lang="en-US" sz="1600" b="0" kern="1200" dirty="0">
                <a:solidFill>
                  <a:schemeClr val="tx2"/>
                </a:solidFill>
                <a:latin typeface="+mn-lt"/>
                <a:ea typeface="+mn-ea"/>
                <a:cs typeface="+mn-cs"/>
              </a:rPr>
              <a:t>.</a:t>
            </a:r>
          </a:p>
          <a:p>
            <a:pPr marL="228600" indent="-228600">
              <a:lnSpc>
                <a:spcPct val="100000"/>
              </a:lnSpc>
              <a:buClr>
                <a:schemeClr val="bg1"/>
              </a:buClr>
              <a:buSzPct val="75000"/>
              <a:buFont typeface="+mj-lt"/>
              <a:buAutoNum type="arabicPeriod"/>
            </a:pPr>
            <a:r>
              <a:rPr lang="en-US" sz="1600" b="0" kern="1200" dirty="0">
                <a:solidFill>
                  <a:schemeClr val="tx2"/>
                </a:solidFill>
                <a:latin typeface="+mn-lt"/>
                <a:ea typeface="+mn-ea"/>
                <a:cs typeface="+mn-cs"/>
              </a:rPr>
              <a:t>2. </a:t>
            </a:r>
            <a:r>
              <a:rPr lang="en-US" sz="1600" b="0" kern="1200" dirty="0" err="1">
                <a:solidFill>
                  <a:schemeClr val="tx2"/>
                </a:solidFill>
                <a:latin typeface="+mn-lt"/>
                <a:ea typeface="+mn-ea"/>
                <a:cs typeface="+mn-cs"/>
              </a:rPr>
              <a:t>Definir</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una</a:t>
            </a:r>
            <a:r>
              <a:rPr lang="en-US" sz="1600" b="0" kern="1200" dirty="0">
                <a:solidFill>
                  <a:schemeClr val="tx2"/>
                </a:solidFill>
                <a:latin typeface="+mn-lt"/>
                <a:ea typeface="+mn-ea"/>
                <a:cs typeface="+mn-cs"/>
              </a:rPr>
              <a:t> meta </a:t>
            </a:r>
            <a:r>
              <a:rPr lang="en-US" sz="1600" b="0" kern="1200" dirty="0" err="1">
                <a:solidFill>
                  <a:schemeClr val="tx2"/>
                </a:solidFill>
                <a:latin typeface="+mn-lt"/>
                <a:ea typeface="+mn-ea"/>
                <a:cs typeface="+mn-cs"/>
              </a:rPr>
              <a:t>en</a:t>
            </a:r>
            <a:r>
              <a:rPr lang="en-US" sz="1600" b="0" kern="1200" dirty="0">
                <a:solidFill>
                  <a:schemeClr val="tx2"/>
                </a:solidFill>
                <a:latin typeface="+mn-lt"/>
                <a:ea typeface="+mn-ea"/>
                <a:cs typeface="+mn-cs"/>
              </a:rPr>
              <a:t> un </a:t>
            </a:r>
            <a:r>
              <a:rPr lang="en-US" sz="1600" b="0" kern="1200" dirty="0" err="1">
                <a:solidFill>
                  <a:schemeClr val="tx2"/>
                </a:solidFill>
                <a:latin typeface="+mn-lt"/>
                <a:ea typeface="+mn-ea"/>
                <a:cs typeface="+mn-cs"/>
              </a:rPr>
              <a:t>periodo</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tiempo</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concreto</a:t>
            </a:r>
            <a:r>
              <a:rPr lang="en-US" sz="1600" b="0" kern="1200" dirty="0">
                <a:solidFill>
                  <a:schemeClr val="tx2"/>
                </a:solidFill>
                <a:latin typeface="+mn-lt"/>
                <a:ea typeface="+mn-ea"/>
                <a:cs typeface="+mn-cs"/>
              </a:rPr>
              <a:t>. Por </a:t>
            </a:r>
            <a:r>
              <a:rPr lang="en-US" sz="1600" b="0" kern="1200" dirty="0" err="1">
                <a:solidFill>
                  <a:schemeClr val="tx2"/>
                </a:solidFill>
                <a:latin typeface="+mn-lt"/>
                <a:ea typeface="+mn-ea"/>
                <a:cs typeface="+mn-cs"/>
              </a:rPr>
              <a:t>ejemplo</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Número</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mínimo</a:t>
            </a:r>
            <a:r>
              <a:rPr lang="en-US" sz="1600" b="0" kern="1200" dirty="0">
                <a:solidFill>
                  <a:schemeClr val="tx2"/>
                </a:solidFill>
                <a:latin typeface="+mn-lt"/>
                <a:ea typeface="+mn-ea"/>
                <a:cs typeface="+mn-cs"/>
              </a:rPr>
              <a:t> de </a:t>
            </a:r>
            <a:r>
              <a:rPr lang="en-US" sz="1600" b="0" kern="1200" dirty="0" err="1">
                <a:solidFill>
                  <a:schemeClr val="tx2"/>
                </a:solidFill>
                <a:latin typeface="+mn-lt"/>
                <a:ea typeface="+mn-ea"/>
                <a:cs typeface="+mn-cs"/>
              </a:rPr>
              <a:t>llamadas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diarias</a:t>
            </a:r>
            <a:r>
              <a:rPr lang="en-US" sz="1600" b="0" kern="1200" dirty="0">
                <a:solidFill>
                  <a:schemeClr val="tx2"/>
                </a:solidFill>
                <a:latin typeface="+mn-lt"/>
                <a:ea typeface="+mn-ea"/>
                <a:cs typeface="+mn-cs"/>
              </a:rPr>
              <a:t>, para </a:t>
            </a:r>
            <a:r>
              <a:rPr lang="en-US" sz="1600" b="0" kern="1200" dirty="0" err="1">
                <a:solidFill>
                  <a:schemeClr val="tx2"/>
                </a:solidFill>
                <a:latin typeface="+mn-lt"/>
                <a:ea typeface="+mn-ea"/>
                <a:cs typeface="+mn-cs"/>
              </a:rPr>
              <a:t>poder</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establecer</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más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fácilmente</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si</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el</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operador</a:t>
            </a:r>
            <a:r>
              <a:rPr lang="en-US" sz="1600" b="0" kern="1200" dirty="0">
                <a:solidFill>
                  <a:schemeClr val="tx2"/>
                </a:solidFill>
                <a:latin typeface="+mn-lt"/>
                <a:ea typeface="+mn-ea"/>
                <a:cs typeface="+mn-cs"/>
              </a:rPr>
              <a:t>, al </a:t>
            </a:r>
            <a:r>
              <a:rPr lang="en-US" sz="1600" b="0" kern="1200" dirty="0" err="1">
                <a:solidFill>
                  <a:schemeClr val="tx2"/>
                </a:solidFill>
                <a:latin typeface="+mn-lt"/>
                <a:ea typeface="+mn-ea"/>
                <a:cs typeface="+mn-cs"/>
              </a:rPr>
              <a:t>menos</a:t>
            </a:r>
            <a:r>
              <a:rPr lang="en-US" sz="1600" b="0" kern="1200" dirty="0">
                <a:solidFill>
                  <a:schemeClr val="tx2"/>
                </a:solidFill>
                <a:latin typeface="+mn-lt"/>
                <a:ea typeface="+mn-ea"/>
                <a:cs typeface="+mn-cs"/>
              </a:rPr>
              <a:t> a la hora de </a:t>
            </a:r>
            <a:r>
              <a:rPr lang="en-US" sz="1600" b="0" kern="1200" dirty="0" err="1">
                <a:solidFill>
                  <a:schemeClr val="tx2"/>
                </a:solidFill>
                <a:latin typeface="+mn-lt"/>
                <a:ea typeface="+mn-ea"/>
                <a:cs typeface="+mn-cs"/>
              </a:rPr>
              <a:t>realizar</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llamadas</a:t>
            </a:r>
            <a:r>
              <a:rPr lang="en-US" sz="1600" b="0" kern="1200" dirty="0">
                <a:solidFill>
                  <a:schemeClr val="tx2"/>
                </a:solidFill>
                <a:latin typeface="+mn-lt"/>
                <a:ea typeface="+mn-ea"/>
                <a:cs typeface="+mn-cs"/>
              </a:rPr>
              <a:t> </a:t>
            </a:r>
            <a:r>
              <a:rPr lang="en-US" sz="1600" b="0" kern="1200" dirty="0" err="1">
                <a:solidFill>
                  <a:schemeClr val="tx2"/>
                </a:solidFill>
                <a:latin typeface="+mn-lt"/>
                <a:ea typeface="+mn-ea"/>
                <a:cs typeface="+mn-cs"/>
              </a:rPr>
              <a:t>externas</a:t>
            </a:r>
            <a:r>
              <a:rPr lang="en-US" sz="1600" b="0" kern="1200" dirty="0">
                <a:solidFill>
                  <a:schemeClr val="tx2"/>
                </a:solidFill>
                <a:latin typeface="+mn-lt"/>
                <a:ea typeface="+mn-ea"/>
                <a:cs typeface="+mn-cs"/>
              </a:rPr>
              <a:t>, es </a:t>
            </a:r>
            <a:r>
              <a:rPr lang="en-US" sz="1600" b="0" kern="1200" dirty="0" err="1">
                <a:solidFill>
                  <a:schemeClr val="tx2"/>
                </a:solidFill>
                <a:latin typeface="+mn-lt"/>
                <a:ea typeface="+mn-ea"/>
                <a:cs typeface="+mn-cs"/>
              </a:rPr>
              <a:t>eficiente</a:t>
            </a:r>
            <a:r>
              <a:rPr lang="en-US" sz="1600" b="0" kern="1200" dirty="0">
                <a:solidFill>
                  <a:schemeClr val="tx2"/>
                </a:solidFill>
                <a:latin typeface="+mn-lt"/>
                <a:ea typeface="+mn-ea"/>
                <a:cs typeface="+mn-cs"/>
              </a:rPr>
              <a:t> o no.</a:t>
            </a:r>
          </a:p>
        </p:txBody>
      </p:sp>
      <p:pic>
        <p:nvPicPr>
          <p:cNvPr id="60" name="Graphic 59" descr="Puzzle">
            <a:extLst>
              <a:ext uri="{FF2B5EF4-FFF2-40B4-BE49-F238E27FC236}">
                <a16:creationId xmlns:a16="http://schemas.microsoft.com/office/drawing/2014/main" id="{B05162DC-34A2-0FD2-5C47-DB0A7BD50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3514" y="978211"/>
            <a:ext cx="5009616" cy="5009616"/>
          </a:xfrm>
          <a:prstGeom prst="rect">
            <a:avLst/>
          </a:prstGeom>
        </p:spPr>
      </p:pic>
    </p:spTree>
    <p:extLst>
      <p:ext uri="{BB962C8B-B14F-4D97-AF65-F5344CB8AC3E}">
        <p14:creationId xmlns:p14="http://schemas.microsoft.com/office/powerpoint/2010/main" val="33828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7" name="Rectangle 6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ight Triangle 6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4" name="Straight Connector 7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6908816" y="87240"/>
            <a:ext cx="3966395" cy="80368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dirty="0">
                <a:solidFill>
                  <a:schemeClr val="tx2"/>
                </a:solidFill>
              </a:rPr>
              <a:t>Etapa de </a:t>
            </a:r>
            <a:r>
              <a:rPr lang="en-US" dirty="0" err="1">
                <a:solidFill>
                  <a:schemeClr val="tx2"/>
                </a:solidFill>
              </a:rPr>
              <a:t>Hipótesis</a:t>
            </a:r>
            <a:r>
              <a:rPr lang="en-US" dirty="0">
                <a:solidFill>
                  <a:schemeClr val="tx2"/>
                </a:solidFill>
              </a:rPr>
              <a:t>:</a:t>
            </a:r>
          </a:p>
        </p:txBody>
      </p:sp>
      <p:sp>
        <p:nvSpPr>
          <p:cNvPr id="9" name="TextBox 8">
            <a:extLst>
              <a:ext uri="{FF2B5EF4-FFF2-40B4-BE49-F238E27FC236}">
                <a16:creationId xmlns:a16="http://schemas.microsoft.com/office/drawing/2014/main" id="{55F2F00D-E02F-87D1-9742-E8A3607468D7}"/>
              </a:ext>
            </a:extLst>
          </p:cNvPr>
          <p:cNvSpPr txBox="1"/>
          <p:nvPr/>
        </p:nvSpPr>
        <p:spPr>
          <a:xfrm>
            <a:off x="54203" y="158381"/>
            <a:ext cx="6426134" cy="6514567"/>
          </a:xfrm>
          <a:prstGeom prst="rect">
            <a:avLst/>
          </a:prstGeom>
        </p:spPr>
        <p:txBody>
          <a:bodyPr vert="horz" lIns="91440" tIns="45720" rIns="91440" bIns="45720" rtlCol="0">
            <a:no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00000"/>
              </a:lnSpc>
              <a:buClr>
                <a:schemeClr val="bg1"/>
              </a:buClr>
              <a:buSzPct val="75000"/>
              <a:buFont typeface="+mj-lt"/>
              <a:buAutoNum type="arabicPeriod"/>
            </a:pPr>
            <a:r>
              <a:rPr lang="es-ES" sz="1600" kern="1200" dirty="0">
                <a:solidFill>
                  <a:schemeClr val="tx2"/>
                </a:solidFill>
                <a:latin typeface="+mn-lt"/>
                <a:ea typeface="+mn-ea"/>
                <a:cs typeface="+mn-cs"/>
              </a:rPr>
              <a:t>Conclusión sobre la Hipótesis 2:</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Dado el Z-</a:t>
            </a:r>
            <a:r>
              <a:rPr lang="es-ES" sz="1600" b="0" kern="1200" dirty="0" err="1">
                <a:solidFill>
                  <a:schemeClr val="tx2"/>
                </a:solidFill>
                <a:latin typeface="+mn-lt"/>
                <a:ea typeface="+mn-ea"/>
                <a:cs typeface="+mn-cs"/>
              </a:rPr>
              <a:t>statistic</a:t>
            </a:r>
            <a:r>
              <a:rPr lang="es-ES" sz="1600" b="0" kern="1200" dirty="0">
                <a:solidFill>
                  <a:schemeClr val="tx2"/>
                </a:solidFill>
                <a:latin typeface="+mn-lt"/>
                <a:ea typeface="+mn-ea"/>
                <a:cs typeface="+mn-cs"/>
              </a:rPr>
              <a:t> tan extremo y alejado de 0; y el P-</a:t>
            </a:r>
            <a:r>
              <a:rPr lang="es-ES" sz="1600" b="0" kern="1200" dirty="0" err="1">
                <a:solidFill>
                  <a:schemeClr val="tx2"/>
                </a:solidFill>
                <a:latin typeface="+mn-lt"/>
                <a:ea typeface="+mn-ea"/>
                <a:cs typeface="+mn-cs"/>
              </a:rPr>
              <a:t>value</a:t>
            </a:r>
            <a:r>
              <a:rPr lang="es-ES" sz="1600" b="0" kern="1200" dirty="0">
                <a:solidFill>
                  <a:schemeClr val="tx2"/>
                </a:solidFill>
                <a:latin typeface="+mn-lt"/>
                <a:ea typeface="+mn-ea"/>
                <a:cs typeface="+mn-cs"/>
              </a:rPr>
              <a:t> extremadamente bajo, rechazamos la hipótesis nula. En este caso, la hipótesis nula sostendría que no hay diferencia significativa en la eficacia de los operadores basada en el porcentaje de llamadas perdidas. Al rechazar la hipótesis nula, apoyamos la hipótesis alternativa, que sugiere que los **operadores con un alto porcentaje de llamadas perdidas son ineficaces.**</a:t>
            </a:r>
          </a:p>
          <a:p>
            <a:pPr marL="228600" indent="-228600">
              <a:lnSpc>
                <a:spcPct val="100000"/>
              </a:lnSpc>
              <a:buClr>
                <a:schemeClr val="bg1"/>
              </a:buClr>
              <a:buSzPct val="75000"/>
              <a:buFont typeface="+mj-lt"/>
              <a:buAutoNum type="arabicPeriod"/>
            </a:pPr>
            <a:endParaRPr lang="es-ES" sz="1600" kern="1200" dirty="0">
              <a:solidFill>
                <a:schemeClr val="tx2"/>
              </a:solidFill>
              <a:latin typeface="+mn-lt"/>
              <a:ea typeface="+mn-ea"/>
              <a:cs typeface="+mn-cs"/>
            </a:endParaRPr>
          </a:p>
          <a:p>
            <a:pPr marL="228600" indent="-228600">
              <a:lnSpc>
                <a:spcPct val="100000"/>
              </a:lnSpc>
              <a:buClr>
                <a:schemeClr val="bg1"/>
              </a:buClr>
              <a:buSzPct val="75000"/>
              <a:buFont typeface="+mj-lt"/>
              <a:buAutoNum type="arabicPeriod"/>
            </a:pPr>
            <a:r>
              <a:rPr lang="es-ES" sz="1600" kern="1200" dirty="0">
                <a:solidFill>
                  <a:schemeClr val="tx2"/>
                </a:solidFill>
                <a:latin typeface="+mn-lt"/>
                <a:ea typeface="+mn-ea"/>
                <a:cs typeface="+mn-cs"/>
              </a:rPr>
              <a:t>Recomendaciones basadas en los resultados: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1. Revisar la carga laboral de los operadores. Es probable que al tener un volumen alto de asignaciones no puedan atender llamadas y por ende impactar en la eficacia de recepción de llamadas.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2. Revisión de procedimientos: Implementar cambios en los procedimientos de manejo de llamadas para reducir las llamadas perdidas.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3. Monitorear a través de seguimiento estadístico a los operadores que actualmente estén incurriendo en alto porcentaje de llamadas perdidas.</a:t>
            </a:r>
            <a:endParaRPr lang="en-US" sz="1600" b="0" kern="1200" dirty="0">
              <a:solidFill>
                <a:schemeClr val="tx2"/>
              </a:solidFill>
              <a:latin typeface="+mn-lt"/>
              <a:ea typeface="+mn-ea"/>
              <a:cs typeface="+mn-cs"/>
            </a:endParaRPr>
          </a:p>
        </p:txBody>
      </p:sp>
      <p:pic>
        <p:nvPicPr>
          <p:cNvPr id="60" name="Graphic 59" descr="Puzzle">
            <a:extLst>
              <a:ext uri="{FF2B5EF4-FFF2-40B4-BE49-F238E27FC236}">
                <a16:creationId xmlns:a16="http://schemas.microsoft.com/office/drawing/2014/main" id="{B05162DC-34A2-0FD2-5C47-DB0A7BD50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24156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7" name="Rectangle 6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ight Triangle 6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Document 7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4" name="Straight Connector 7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7081023" y="152666"/>
            <a:ext cx="4901835" cy="96171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dirty="0">
                <a:solidFill>
                  <a:schemeClr val="tx2"/>
                </a:solidFill>
              </a:rPr>
              <a:t>Etapa de </a:t>
            </a:r>
            <a:r>
              <a:rPr lang="en-US" dirty="0" err="1">
                <a:solidFill>
                  <a:schemeClr val="tx2"/>
                </a:solidFill>
              </a:rPr>
              <a:t>Hipótesis</a:t>
            </a:r>
            <a:r>
              <a:rPr lang="en-US" dirty="0">
                <a:solidFill>
                  <a:schemeClr val="tx2"/>
                </a:solidFill>
              </a:rPr>
              <a:t>:</a:t>
            </a:r>
          </a:p>
        </p:txBody>
      </p:sp>
      <p:sp>
        <p:nvSpPr>
          <p:cNvPr id="9" name="TextBox 8">
            <a:extLst>
              <a:ext uri="{FF2B5EF4-FFF2-40B4-BE49-F238E27FC236}">
                <a16:creationId xmlns:a16="http://schemas.microsoft.com/office/drawing/2014/main" id="{55F2F00D-E02F-87D1-9742-E8A3607468D7}"/>
              </a:ext>
            </a:extLst>
          </p:cNvPr>
          <p:cNvSpPr txBox="1"/>
          <p:nvPr/>
        </p:nvSpPr>
        <p:spPr>
          <a:xfrm>
            <a:off x="103725" y="256477"/>
            <a:ext cx="6901604" cy="6077405"/>
          </a:xfrm>
          <a:prstGeom prst="rect">
            <a:avLst/>
          </a:prstGeom>
        </p:spPr>
        <p:txBody>
          <a:bodyPr vert="horz" lIns="91440" tIns="45720" rIns="91440" bIns="45720" rtlCol="0">
            <a:no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00000"/>
              </a:lnSpc>
              <a:buClr>
                <a:schemeClr val="bg1"/>
              </a:buClr>
              <a:buSzPct val="75000"/>
              <a:buFont typeface="+mj-lt"/>
              <a:buAutoNum type="arabicPeriod"/>
            </a:pPr>
            <a:r>
              <a:rPr lang="es-ES" sz="1600" kern="1200" dirty="0">
                <a:solidFill>
                  <a:schemeClr val="tx2"/>
                </a:solidFill>
                <a:latin typeface="+mn-lt"/>
                <a:ea typeface="+mn-ea"/>
                <a:cs typeface="+mn-cs"/>
              </a:rPr>
              <a:t>Conclusión sobre la Hipótesis 3:</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Dado el T-</a:t>
            </a:r>
            <a:r>
              <a:rPr lang="es-ES" sz="1600" b="0" kern="1200" dirty="0" err="1">
                <a:solidFill>
                  <a:schemeClr val="tx2"/>
                </a:solidFill>
                <a:latin typeface="+mn-lt"/>
                <a:ea typeface="+mn-ea"/>
                <a:cs typeface="+mn-cs"/>
              </a:rPr>
              <a:t>statistic</a:t>
            </a:r>
            <a:r>
              <a:rPr lang="es-ES" sz="1600" b="0" kern="1200" dirty="0">
                <a:solidFill>
                  <a:schemeClr val="tx2"/>
                </a:solidFill>
                <a:latin typeface="+mn-lt"/>
                <a:ea typeface="+mn-ea"/>
                <a:cs typeface="+mn-cs"/>
              </a:rPr>
              <a:t> tan alto y el P-</a:t>
            </a:r>
            <a:r>
              <a:rPr lang="es-ES" sz="1600" b="0" kern="1200" dirty="0" err="1">
                <a:solidFill>
                  <a:schemeClr val="tx2"/>
                </a:solidFill>
                <a:latin typeface="+mn-lt"/>
                <a:ea typeface="+mn-ea"/>
                <a:cs typeface="+mn-cs"/>
              </a:rPr>
              <a:t>value</a:t>
            </a:r>
            <a:r>
              <a:rPr lang="es-ES" sz="1600" b="0" kern="1200" dirty="0">
                <a:solidFill>
                  <a:schemeClr val="tx2"/>
                </a:solidFill>
                <a:latin typeface="+mn-lt"/>
                <a:ea typeface="+mn-ea"/>
                <a:cs typeface="+mn-cs"/>
              </a:rPr>
              <a:t> extremadamente bajo, rechazamos la hipótesis nula. En este caso, la hipótesis nula probablemente sostiene que no hay diferencia significativa en la eficacia de los operadores basada en el tiempo de espera para las llamadas entrantes. Al rechazar la hipótesis nula, apoyamos la hipótesis alternativa, que sugiere que **los operadores con tiempos de espera prolongados para las llamadas entrantes son ineficaces.</a:t>
            </a:r>
          </a:p>
          <a:p>
            <a:pPr marL="228600" indent="-228600">
              <a:lnSpc>
                <a:spcPct val="100000"/>
              </a:lnSpc>
              <a:buClr>
                <a:schemeClr val="bg1"/>
              </a:buClr>
              <a:buSzPct val="75000"/>
              <a:buFont typeface="+mj-lt"/>
              <a:buAutoNum type="arabicPeriod"/>
            </a:pPr>
            <a:endParaRPr lang="es-ES" sz="1600" kern="1200" dirty="0">
              <a:solidFill>
                <a:schemeClr val="tx2"/>
              </a:solidFill>
              <a:latin typeface="+mn-lt"/>
              <a:ea typeface="+mn-ea"/>
              <a:cs typeface="+mn-cs"/>
            </a:endParaRPr>
          </a:p>
          <a:p>
            <a:pPr marL="228600" indent="-228600">
              <a:lnSpc>
                <a:spcPct val="100000"/>
              </a:lnSpc>
              <a:buClr>
                <a:schemeClr val="bg1"/>
              </a:buClr>
              <a:buSzPct val="75000"/>
              <a:buFont typeface="+mj-lt"/>
              <a:buAutoNum type="arabicPeriod"/>
            </a:pPr>
            <a:r>
              <a:rPr lang="es-ES" sz="1600" kern="1200" dirty="0">
                <a:solidFill>
                  <a:schemeClr val="tx2"/>
                </a:solidFill>
                <a:latin typeface="+mn-lt"/>
                <a:ea typeface="+mn-ea"/>
                <a:cs typeface="+mn-cs"/>
              </a:rPr>
              <a:t>Recomendaciones basadas en los resultados: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1. Revisar la carga laboral de los operadores. Es probable que al tener un volumen alto de asignaciones tienen unos altos tiempos de espera a sus usuarios.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2. Mejorar los sistemas de gestión de llamadas.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3. Capacitar a los operadores sobre en diferentes habilidades: Gestión del tiempo, definición de prioridades, ser más eficientes a la hora de dar instrucciones a los usuarios, entre otros.</a:t>
            </a:r>
            <a:endParaRPr lang="en-US" sz="1600" b="0" kern="1200" dirty="0">
              <a:solidFill>
                <a:schemeClr val="tx2"/>
              </a:solidFill>
              <a:latin typeface="+mn-lt"/>
              <a:ea typeface="+mn-ea"/>
              <a:cs typeface="+mn-cs"/>
            </a:endParaRPr>
          </a:p>
        </p:txBody>
      </p:sp>
      <p:pic>
        <p:nvPicPr>
          <p:cNvPr id="60" name="Graphic 59" descr="Puzzle">
            <a:extLst>
              <a:ext uri="{FF2B5EF4-FFF2-40B4-BE49-F238E27FC236}">
                <a16:creationId xmlns:a16="http://schemas.microsoft.com/office/drawing/2014/main" id="{B05162DC-34A2-0FD2-5C47-DB0A7BD50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3514" y="978211"/>
            <a:ext cx="5009616" cy="5009616"/>
          </a:xfrm>
          <a:prstGeom prst="rect">
            <a:avLst/>
          </a:prstGeom>
        </p:spPr>
      </p:pic>
    </p:spTree>
    <p:extLst>
      <p:ext uri="{BB962C8B-B14F-4D97-AF65-F5344CB8AC3E}">
        <p14:creationId xmlns:p14="http://schemas.microsoft.com/office/powerpoint/2010/main" val="4449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7" name="Rectangle 6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ight Triangle 6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3" name="Group 7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4" name="Straight Connector 7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6478859" y="-36991"/>
            <a:ext cx="5163014" cy="11513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dirty="0">
                <a:solidFill>
                  <a:schemeClr val="tx2"/>
                </a:solidFill>
              </a:rPr>
              <a:t>Etapa de </a:t>
            </a:r>
            <a:r>
              <a:rPr lang="en-US" dirty="0" err="1">
                <a:solidFill>
                  <a:schemeClr val="tx2"/>
                </a:solidFill>
              </a:rPr>
              <a:t>Hipótesis</a:t>
            </a:r>
            <a:r>
              <a:rPr lang="en-US" dirty="0">
                <a:solidFill>
                  <a:schemeClr val="tx2"/>
                </a:solidFill>
              </a:rPr>
              <a:t>:</a:t>
            </a:r>
          </a:p>
        </p:txBody>
      </p:sp>
      <p:sp>
        <p:nvSpPr>
          <p:cNvPr id="9" name="TextBox 8">
            <a:extLst>
              <a:ext uri="{FF2B5EF4-FFF2-40B4-BE49-F238E27FC236}">
                <a16:creationId xmlns:a16="http://schemas.microsoft.com/office/drawing/2014/main" id="{55F2F00D-E02F-87D1-9742-E8A3607468D7}"/>
              </a:ext>
            </a:extLst>
          </p:cNvPr>
          <p:cNvSpPr txBox="1"/>
          <p:nvPr/>
        </p:nvSpPr>
        <p:spPr>
          <a:xfrm>
            <a:off x="86539" y="124928"/>
            <a:ext cx="6108831" cy="6514566"/>
          </a:xfrm>
          <a:prstGeom prst="rect">
            <a:avLst/>
          </a:prstGeom>
        </p:spPr>
        <p:txBody>
          <a:bodyPr vert="horz" lIns="91440" tIns="45720" rIns="91440" bIns="45720" rtlCol="0">
            <a:no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00000"/>
              </a:lnSpc>
              <a:buClr>
                <a:schemeClr val="bg1"/>
              </a:buClr>
              <a:buSzPct val="75000"/>
              <a:buFont typeface="+mj-lt"/>
              <a:buAutoNum type="arabicPeriod"/>
            </a:pPr>
            <a:r>
              <a:rPr lang="es-ES" sz="1600" kern="1200" dirty="0">
                <a:solidFill>
                  <a:schemeClr val="tx2"/>
                </a:solidFill>
                <a:latin typeface="+mn-lt"/>
                <a:ea typeface="+mn-ea"/>
                <a:cs typeface="+mn-cs"/>
              </a:rPr>
              <a:t>Conclusión sobre la Hipótesis 4:</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Resultado: Dado que la correlación es prácticamente nula, no hay evidencia práctica que respalde la hipótesis declarada. No se puede concluir que contactar a clientes con fechas de registro más recientes influya de manera significativa en la ineficacia de los operadores.</a:t>
            </a:r>
            <a:endParaRPr lang="es-ES" sz="1600" kern="1200" dirty="0">
              <a:solidFill>
                <a:schemeClr val="tx2"/>
              </a:solidFill>
              <a:latin typeface="+mn-lt"/>
              <a:ea typeface="+mn-ea"/>
              <a:cs typeface="+mn-cs"/>
            </a:endParaRPr>
          </a:p>
          <a:p>
            <a:pPr marL="228600" indent="-228600">
              <a:lnSpc>
                <a:spcPct val="100000"/>
              </a:lnSpc>
              <a:buClr>
                <a:schemeClr val="bg1"/>
              </a:buClr>
              <a:buSzPct val="75000"/>
              <a:buFont typeface="+mj-lt"/>
              <a:buAutoNum type="arabicPeriod"/>
            </a:pPr>
            <a:r>
              <a:rPr lang="es-ES" sz="1600" kern="1200" dirty="0">
                <a:solidFill>
                  <a:schemeClr val="tx2"/>
                </a:solidFill>
                <a:latin typeface="+mn-lt"/>
                <a:ea typeface="+mn-ea"/>
                <a:cs typeface="+mn-cs"/>
              </a:rPr>
              <a:t>Recomendaciones basadas en los resultados: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En este caso se recomienda explorar otras variables que puedan estar afectando la eficacia de los operadores: </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1. Considerar Contexto Operativo: Es importante contextualizar los resultados dentro de las operaciones diarias y procedimientos de la empresa para interpretar adecuadamente los hallazgos.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2. Estrategia de Contacto: Los resultados indican que la fecha de registro de los clientes no es un factor determinante en la eficacia de los operadores. Por lo tanto, no sería necesario ajustar las estrategias de contacto basándose únicamente en la antigüedad del registro de los clientes.</a:t>
            </a:r>
          </a:p>
          <a:p>
            <a:pPr marL="228600" indent="-228600">
              <a:lnSpc>
                <a:spcPct val="100000"/>
              </a:lnSpc>
              <a:buClr>
                <a:schemeClr val="bg1"/>
              </a:buClr>
              <a:buSzPct val="75000"/>
              <a:buFont typeface="+mj-lt"/>
              <a:buAutoNum type="arabicPeriod"/>
            </a:pPr>
            <a:r>
              <a:rPr lang="es-ES" sz="1600" b="0" kern="1200" dirty="0">
                <a:solidFill>
                  <a:schemeClr val="tx2"/>
                </a:solidFill>
                <a:latin typeface="+mn-lt"/>
                <a:ea typeface="+mn-ea"/>
                <a:cs typeface="+mn-cs"/>
              </a:rPr>
              <a:t>3. Enfoque en Otros Factores: Sería más productivo centrar la atención en otros factores que puedan tener una influencia más significativa en la eficacia de los operadores, como la capacitación, la experiencia, la satisfacción del cliente, entre otros.</a:t>
            </a:r>
            <a:endParaRPr lang="en-US" sz="1600" b="0" kern="1200" dirty="0">
              <a:solidFill>
                <a:schemeClr val="tx2"/>
              </a:solidFill>
              <a:latin typeface="+mn-lt"/>
              <a:ea typeface="+mn-ea"/>
              <a:cs typeface="+mn-cs"/>
            </a:endParaRPr>
          </a:p>
        </p:txBody>
      </p:sp>
      <p:pic>
        <p:nvPicPr>
          <p:cNvPr id="60" name="Graphic 59" descr="Puzzle">
            <a:extLst>
              <a:ext uri="{FF2B5EF4-FFF2-40B4-BE49-F238E27FC236}">
                <a16:creationId xmlns:a16="http://schemas.microsoft.com/office/drawing/2014/main" id="{B05162DC-34A2-0FD2-5C47-DB0A7BD50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631" y="732348"/>
            <a:ext cx="5541973" cy="5541973"/>
          </a:xfrm>
          <a:prstGeom prst="rect">
            <a:avLst/>
          </a:prstGeom>
        </p:spPr>
      </p:pic>
    </p:spTree>
    <p:extLst>
      <p:ext uri="{BB962C8B-B14F-4D97-AF65-F5344CB8AC3E}">
        <p14:creationId xmlns:p14="http://schemas.microsoft.com/office/powerpoint/2010/main" val="428961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8" name="Rectangle 97">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ectangle 98">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0" name="Right Triangle 99">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6" name="Straight Connector 6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290405" y="720772"/>
            <a:ext cx="3899874" cy="55310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kern="1200" dirty="0" err="1">
                <a:latin typeface="+mj-lt"/>
                <a:ea typeface="+mj-ea"/>
                <a:cs typeface="+mj-cs"/>
              </a:rPr>
              <a:t>Conclusiones</a:t>
            </a:r>
            <a:r>
              <a:rPr lang="en-US" kern="1200" dirty="0">
                <a:latin typeface="+mj-lt"/>
                <a:ea typeface="+mj-ea"/>
                <a:cs typeface="+mj-cs"/>
              </a:rPr>
              <a:t> de </a:t>
            </a:r>
            <a:r>
              <a:rPr lang="en-US" kern="1200" dirty="0" err="1">
                <a:latin typeface="+mj-lt"/>
                <a:ea typeface="+mj-ea"/>
                <a:cs typeface="+mj-cs"/>
              </a:rPr>
              <a:t>los</a:t>
            </a:r>
            <a:r>
              <a:rPr lang="en-US" kern="1200" dirty="0">
                <a:latin typeface="+mj-lt"/>
                <a:ea typeface="+mj-ea"/>
                <a:cs typeface="+mj-cs"/>
              </a:rPr>
              <a:t> </a:t>
            </a:r>
            <a:r>
              <a:rPr lang="en-US" kern="1200" dirty="0" err="1">
                <a:latin typeface="+mj-lt"/>
                <a:ea typeface="+mj-ea"/>
                <a:cs typeface="+mj-cs"/>
              </a:rPr>
              <a:t>análisis</a:t>
            </a:r>
            <a:r>
              <a:rPr lang="en-US" kern="1200" dirty="0">
                <a:latin typeface="+mj-lt"/>
                <a:ea typeface="+mj-ea"/>
                <a:cs typeface="+mj-cs"/>
              </a:rPr>
              <a:t> </a:t>
            </a:r>
            <a:r>
              <a:rPr lang="en-US" kern="1200" dirty="0" err="1">
                <a:latin typeface="+mj-lt"/>
                <a:ea typeface="+mj-ea"/>
                <a:cs typeface="+mj-cs"/>
              </a:rPr>
              <a:t>realizados</a:t>
            </a:r>
            <a:r>
              <a:rPr lang="en-US" kern="1200" dirty="0">
                <a:latin typeface="+mj-lt"/>
                <a:ea typeface="+mj-ea"/>
                <a:cs typeface="+mj-cs"/>
              </a:rPr>
              <a:t> y </a:t>
            </a:r>
            <a:r>
              <a:rPr lang="en-US" kern="1200" dirty="0" err="1">
                <a:latin typeface="+mj-lt"/>
                <a:ea typeface="+mj-ea"/>
                <a:cs typeface="+mj-cs"/>
              </a:rPr>
              <a:t>proposiciones</a:t>
            </a:r>
            <a:r>
              <a:rPr lang="en-US" kern="1200" dirty="0">
                <a:latin typeface="+mj-lt"/>
                <a:ea typeface="+mj-ea"/>
                <a:cs typeface="+mj-cs"/>
              </a:rPr>
              <a:t> de </a:t>
            </a:r>
            <a:r>
              <a:rPr lang="en-US" kern="1200" dirty="0" err="1">
                <a:latin typeface="+mj-lt"/>
                <a:ea typeface="+mj-ea"/>
                <a:cs typeface="+mj-cs"/>
              </a:rPr>
              <a:t>acciones</a:t>
            </a:r>
            <a:r>
              <a:rPr lang="en-US" kern="1200" dirty="0">
                <a:latin typeface="+mj-lt"/>
                <a:ea typeface="+mj-ea"/>
                <a:cs typeface="+mj-cs"/>
              </a:rPr>
              <a:t> de </a:t>
            </a:r>
            <a:r>
              <a:rPr lang="en-US" kern="1200" dirty="0" err="1">
                <a:latin typeface="+mj-lt"/>
                <a:ea typeface="+mj-ea"/>
                <a:cs typeface="+mj-cs"/>
              </a:rPr>
              <a:t>mejora</a:t>
            </a:r>
            <a:endParaRPr lang="en-US" kern="1200" dirty="0">
              <a:latin typeface="+mj-lt"/>
              <a:ea typeface="+mj-ea"/>
              <a:cs typeface="+mj-cs"/>
            </a:endParaRPr>
          </a:p>
        </p:txBody>
      </p:sp>
      <p:sp>
        <p:nvSpPr>
          <p:cNvPr id="96"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102" name="TextBox 8">
            <a:extLst>
              <a:ext uri="{FF2B5EF4-FFF2-40B4-BE49-F238E27FC236}">
                <a16:creationId xmlns:a16="http://schemas.microsoft.com/office/drawing/2014/main" id="{C2623D81-A70B-9F57-B3D0-BC6E134E9C89}"/>
              </a:ext>
            </a:extLst>
          </p:cNvPr>
          <p:cNvGraphicFramePr/>
          <p:nvPr>
            <p:extLst>
              <p:ext uri="{D42A27DB-BD31-4B8C-83A1-F6EECF244321}">
                <p14:modId xmlns:p14="http://schemas.microsoft.com/office/powerpoint/2010/main" val="2268630816"/>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58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ight Triangle 1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8" name="Straight Connector 1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707DC80-EBE0-5114-9EAD-022E2098E14E}"/>
              </a:ext>
            </a:extLst>
          </p:cNvPr>
          <p:cNvSpPr>
            <a:spLocks noGrp="1"/>
          </p:cNvSpPr>
          <p:nvPr>
            <p:ph type="title"/>
          </p:nvPr>
        </p:nvSpPr>
        <p:spPr>
          <a:xfrm>
            <a:off x="723185" y="2198601"/>
            <a:ext cx="10270634" cy="3700575"/>
          </a:xfrm>
        </p:spPr>
        <p:txBody>
          <a:bodyPr vert="horz" lIns="91440" tIns="45720" rIns="91440" bIns="45720" rtlCol="0" anchor="b">
            <a:noAutofit/>
          </a:bodyPr>
          <a:lstStyle/>
          <a:p>
            <a:pPr marL="0" marR="0">
              <a:lnSpc>
                <a:spcPct val="107000"/>
              </a:lnSpc>
              <a:spcBef>
                <a:spcPts val="0"/>
              </a:spcBef>
              <a:spcAft>
                <a:spcPts val="800"/>
              </a:spcAft>
            </a:pPr>
            <a:r>
              <a:rPr lang="es-EC" sz="2000" kern="100" dirty="0">
                <a:solidFill>
                  <a:schemeClr val="tx2"/>
                </a:solidFill>
                <a:effectLst/>
                <a:latin typeface="Avenir Next LT Pro (Body)"/>
                <a:ea typeface="Calibri" panose="020F0502020204030204" pitchFamily="34" charset="0"/>
                <a:cs typeface="Times New Roman" panose="02020603050405020304" pitchFamily="18" charset="0"/>
              </a:rPr>
              <a:t>El servicio de telefonía virtual </a:t>
            </a:r>
            <a:r>
              <a:rPr lang="es-EC" sz="2000" kern="100" dirty="0" err="1">
                <a:solidFill>
                  <a:schemeClr val="tx2"/>
                </a:solidFill>
                <a:effectLst/>
                <a:latin typeface="Avenir Next LT Pro (Body)"/>
                <a:ea typeface="Calibri" panose="020F0502020204030204" pitchFamily="34" charset="0"/>
                <a:cs typeface="Times New Roman" panose="02020603050405020304" pitchFamily="18" charset="0"/>
              </a:rPr>
              <a:t>CallMeMaybe</a:t>
            </a:r>
            <a:r>
              <a:rPr lang="es-EC" sz="2000" kern="100" dirty="0">
                <a:solidFill>
                  <a:schemeClr val="tx2"/>
                </a:solidFill>
                <a:effectLst/>
                <a:latin typeface="Avenir Next LT Pro (Body)"/>
                <a:ea typeface="Calibri" panose="020F0502020204030204" pitchFamily="34" charset="0"/>
                <a:cs typeface="Times New Roman" panose="02020603050405020304" pitchFamily="18" charset="0"/>
              </a:rPr>
              <a:t> está desarrollando una nueva función que brindará a los supervisores información sobre los operadores menos eficaces. Se considera que un operador es ineficaz si tiene una gran cantidad de llamadas entrantes perdidas (internas y externas) y un tiempo de espera prolongado para las llamadas entrantes. Además, si se supone que un operador debe realizar llamadas salientes, un número reducido de ellas también será un signo de ineficacia.</a:t>
            </a:r>
            <a:br>
              <a:rPr lang="es-EC" sz="2000" kern="100" dirty="0">
                <a:solidFill>
                  <a:schemeClr val="tx2"/>
                </a:solidFill>
                <a:effectLst/>
                <a:latin typeface="Avenir Next LT Pro (Body)"/>
                <a:ea typeface="Calibri" panose="020F0502020204030204" pitchFamily="34" charset="0"/>
                <a:cs typeface="Times New Roman" panose="02020603050405020304" pitchFamily="18" charset="0"/>
              </a:rPr>
            </a:br>
            <a:br>
              <a:rPr lang="es-EC" sz="2000" kern="100" dirty="0">
                <a:solidFill>
                  <a:schemeClr val="tx2"/>
                </a:solidFill>
                <a:effectLst/>
                <a:latin typeface="Avenir Next LT Pro (Body)"/>
                <a:ea typeface="Calibri" panose="020F0502020204030204" pitchFamily="34" charset="0"/>
                <a:cs typeface="Times New Roman" panose="02020603050405020304" pitchFamily="18" charset="0"/>
              </a:rPr>
            </a:br>
            <a:br>
              <a:rPr lang="en-US" sz="20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20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2000" kern="100" dirty="0">
                <a:solidFill>
                  <a:schemeClr val="tx2"/>
                </a:solidFill>
                <a:effectLst/>
                <a:latin typeface="Avenir Next LT Pro (Body)"/>
                <a:ea typeface="Calibri" panose="020F0502020204030204" pitchFamily="34" charset="0"/>
                <a:cs typeface="Times New Roman" panose="02020603050405020304" pitchFamily="18" charset="0"/>
              </a:rPr>
              <a:t>Lleva a cabo el análisis exploratorio de datos</a:t>
            </a:r>
            <a:br>
              <a:rPr lang="en-US" sz="20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20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2000" kern="100" dirty="0">
                <a:solidFill>
                  <a:schemeClr val="tx2"/>
                </a:solidFill>
                <a:effectLst/>
                <a:latin typeface="Avenir Next LT Pro (Body)"/>
                <a:ea typeface="Calibri" panose="020F0502020204030204" pitchFamily="34" charset="0"/>
                <a:cs typeface="Times New Roman" panose="02020603050405020304" pitchFamily="18" charset="0"/>
              </a:rPr>
              <a:t>Identificar operadores ineficaces</a:t>
            </a:r>
            <a:br>
              <a:rPr lang="en-US" sz="20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20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2000" kern="100" dirty="0">
                <a:solidFill>
                  <a:schemeClr val="tx2"/>
                </a:solidFill>
                <a:effectLst/>
                <a:latin typeface="Avenir Next LT Pro (Body)"/>
                <a:ea typeface="Calibri" panose="020F0502020204030204" pitchFamily="34" charset="0"/>
                <a:cs typeface="Times New Roman" panose="02020603050405020304" pitchFamily="18" charset="0"/>
              </a:rPr>
              <a:t>Prueba las hipótesis estadísticas</a:t>
            </a:r>
            <a:endParaRPr lang="en-US" sz="6000" dirty="0">
              <a:solidFill>
                <a:schemeClr val="tx2"/>
              </a:solidFill>
              <a:latin typeface="Avenir Next LT Pro (Body)"/>
            </a:endParaRPr>
          </a:p>
        </p:txBody>
      </p:sp>
      <p:sp>
        <p:nvSpPr>
          <p:cNvPr id="4" name="TextBox 3">
            <a:extLst>
              <a:ext uri="{FF2B5EF4-FFF2-40B4-BE49-F238E27FC236}">
                <a16:creationId xmlns:a16="http://schemas.microsoft.com/office/drawing/2014/main" id="{B3A820BA-77D1-DBEE-F525-936B45DE51CE}"/>
              </a:ext>
            </a:extLst>
          </p:cNvPr>
          <p:cNvSpPr txBox="1"/>
          <p:nvPr/>
        </p:nvSpPr>
        <p:spPr>
          <a:xfrm>
            <a:off x="1091852" y="688179"/>
            <a:ext cx="9533300" cy="1015663"/>
          </a:xfrm>
          <a:prstGeom prst="rect">
            <a:avLst/>
          </a:prstGeom>
          <a:noFill/>
        </p:spPr>
        <p:txBody>
          <a:bodyPr wrap="square" rtlCol="0">
            <a:spAutoFit/>
          </a:bodyPr>
          <a:lstStyle/>
          <a:p>
            <a:pPr algn="ctr"/>
            <a:r>
              <a:rPr lang="es-419" sz="6000" b="1" dirty="0">
                <a:solidFill>
                  <a:schemeClr val="accent6">
                    <a:lumMod val="60000"/>
                    <a:lumOff val="40000"/>
                  </a:schemeClr>
                </a:solidFill>
              </a:rPr>
              <a:t>Descripción del Proyecto</a:t>
            </a:r>
            <a:endParaRPr lang="en-US" sz="6000" b="1" dirty="0">
              <a:solidFill>
                <a:schemeClr val="accent6">
                  <a:lumMod val="60000"/>
                  <a:lumOff val="40000"/>
                </a:schemeClr>
              </a:solidFill>
            </a:endParaRPr>
          </a:p>
        </p:txBody>
      </p:sp>
    </p:spTree>
    <p:extLst>
      <p:ext uri="{BB962C8B-B14F-4D97-AF65-F5344CB8AC3E}">
        <p14:creationId xmlns:p14="http://schemas.microsoft.com/office/powerpoint/2010/main" val="348932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6" name="Group 45">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8" name="Straight Connector 77">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8" name="Rectangle 10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Rectangle 109">
            <a:extLst>
              <a:ext uri="{FF2B5EF4-FFF2-40B4-BE49-F238E27FC236}">
                <a16:creationId xmlns:a16="http://schemas.microsoft.com/office/drawing/2014/main" id="{48C51051-00C6-4086-8FE0-DE7EDBF5A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 name="Right Triangle 111">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3467" y="-284143"/>
            <a:ext cx="568289" cy="568289"/>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FC93FC6D-7624-42FA-B1D8-28E57918A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88157"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Freeform: Shape 115">
            <a:extLst>
              <a:ext uri="{FF2B5EF4-FFF2-40B4-BE49-F238E27FC236}">
                <a16:creationId xmlns:a16="http://schemas.microsoft.com/office/drawing/2014/main" id="{AACFA93B-C64D-4B23-B6C7-B7F4F9E2A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8" name="Group 117">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707DC80-EBE0-5114-9EAD-022E2098E14E}"/>
              </a:ext>
            </a:extLst>
          </p:cNvPr>
          <p:cNvSpPr>
            <a:spLocks noGrp="1"/>
          </p:cNvSpPr>
          <p:nvPr>
            <p:ph type="title"/>
          </p:nvPr>
        </p:nvSpPr>
        <p:spPr>
          <a:xfrm>
            <a:off x="498299" y="298232"/>
            <a:ext cx="10974366" cy="6367032"/>
          </a:xfrm>
        </p:spPr>
        <p:txBody>
          <a:bodyPr vert="horz" lIns="91440" tIns="45720" rIns="91440" bIns="45720" rtlCol="0" anchor="t">
            <a:normAutofit fontScale="90000"/>
          </a:bodyPr>
          <a:lstStyle/>
          <a:p>
            <a:pPr marL="0" marR="0">
              <a:lnSpc>
                <a:spcPct val="107000"/>
              </a:lnSpc>
              <a:spcBef>
                <a:spcPts val="0"/>
              </a:spcBef>
              <a:spcAft>
                <a:spcPts val="800"/>
              </a:spcAft>
            </a:pPr>
            <a:r>
              <a:rPr lang="es-EC" sz="3100" b="1" kern="100" dirty="0">
                <a:solidFill>
                  <a:schemeClr val="accent1"/>
                </a:solidFill>
                <a:effectLst/>
                <a:latin typeface="Avenir Next LT Pro (Body)"/>
                <a:ea typeface="Calibri" panose="020F0502020204030204" pitchFamily="34" charset="0"/>
                <a:cs typeface="Times New Roman" panose="02020603050405020304" pitchFamily="18" charset="0"/>
              </a:rPr>
              <a:t>Descripción de los datos</a:t>
            </a:r>
            <a:br>
              <a:rPr lang="es-EC" sz="1800" b="1" kern="100" dirty="0">
                <a:solidFill>
                  <a:schemeClr val="tx2"/>
                </a:solidFill>
                <a:effectLst/>
                <a:latin typeface="Avenir Next LT Pro (Body)"/>
                <a:ea typeface="Calibri" panose="020F0502020204030204" pitchFamily="34" charset="0"/>
                <a:cs typeface="Times New Roman" panose="02020603050405020304" pitchFamily="18" charset="0"/>
              </a:rPr>
            </a:b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Los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datasets</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contienen información sobre el uso del servicio de telefonía virtual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CallMeMaybe</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Sus clientes son organizaciones que necesitan distribuir gran cantidad de llamadas entrantes entre varios operadores, o realizar llamadas salientes a través de sus operadores. Los operadores también pueden realizar llamadas internas para comunicarse entre ellos. Estas llamadas se realizan a través de la red de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CallMeMaybe</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a:t>
            </a:r>
            <a:b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b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El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dataset</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comprimido telecom_dataset_us.csv contiene las siguientes columnas:</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user_id</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ID de la cuenta de cliente</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date: fecha en la que se recuperaron las estadísticas</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direction</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"dirección" de llamada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out</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para saliente, in para entrante)</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internal</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si la llamada fue interna (entre los operadores de un cliente o clienta)</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operator_id</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identificador del operador</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is_missed_call</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si fue una llamada perdida</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calls_count</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número de llamadas</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call_duration</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duración de la llamada (sin incluir el tiempo de espera)</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total_call_duration</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duración de la llamada (incluido el tiempo de espera)</a:t>
            </a:r>
            <a:b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b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El conjunto de datos telecom_clients_us.csv tiene las siguientes columnas:</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user_id</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ID de usuario/a</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tariff_plan</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tarifa actual de la clientela</a:t>
            </a:r>
            <a:b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br>
            <a:r>
              <a:rPr lang="en-US" sz="1800" kern="100" dirty="0">
                <a:solidFill>
                  <a:schemeClr val="tx2"/>
                </a:solidFill>
                <a:effectLst/>
                <a:latin typeface="Avenir Next LT Pro (Body)"/>
                <a:ea typeface="Calibri" panose="020F0502020204030204" pitchFamily="34" charset="0"/>
                <a:cs typeface="Times New Roman" panose="02020603050405020304" pitchFamily="18" charset="0"/>
              </a:rPr>
              <a:t>- </a:t>
            </a:r>
            <a:r>
              <a:rPr lang="es-EC" sz="1800" kern="100" dirty="0" err="1">
                <a:solidFill>
                  <a:schemeClr val="tx2"/>
                </a:solidFill>
                <a:effectLst/>
                <a:latin typeface="Avenir Next LT Pro (Body)"/>
                <a:ea typeface="Calibri" panose="020F0502020204030204" pitchFamily="34" charset="0"/>
                <a:cs typeface="Times New Roman" panose="02020603050405020304" pitchFamily="18" charset="0"/>
              </a:rPr>
              <a:t>date_start</a:t>
            </a:r>
            <a:r>
              <a:rPr lang="es-EC" sz="1800" kern="100" dirty="0">
                <a:solidFill>
                  <a:schemeClr val="tx2"/>
                </a:solidFill>
                <a:effectLst/>
                <a:latin typeface="Avenir Next LT Pro (Body)"/>
                <a:ea typeface="Calibri" panose="020F0502020204030204" pitchFamily="34" charset="0"/>
                <a:cs typeface="Times New Roman" panose="02020603050405020304" pitchFamily="18" charset="0"/>
              </a:rPr>
              <a:t>: fecha de registro de la clientela</a:t>
            </a:r>
            <a:endParaRPr lang="en-US" sz="1800" kern="100" dirty="0">
              <a:solidFill>
                <a:schemeClr val="tx2"/>
              </a:solidFill>
              <a:effectLst/>
              <a:latin typeface="Avenir Next LT Pro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08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43517DAF-BA0B-48C9-8544-2D295C68F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20AB72C-20FB-424A-B116-9771F33F0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4" y="4062405"/>
            <a:ext cx="3509907" cy="2795595"/>
          </a:xfrm>
          <a:custGeom>
            <a:avLst/>
            <a:gdLst>
              <a:gd name="connsiteX0" fmla="*/ 1060477 w 3509907"/>
              <a:gd name="connsiteY0" fmla="*/ 0 h 2795595"/>
              <a:gd name="connsiteX1" fmla="*/ 3509907 w 3509907"/>
              <a:gd name="connsiteY1" fmla="*/ 2449430 h 2795595"/>
              <a:gd name="connsiteX2" fmla="*/ 3497261 w 3509907"/>
              <a:gd name="connsiteY2" fmla="*/ 2699870 h 2795595"/>
              <a:gd name="connsiteX3" fmla="*/ 3482652 w 3509907"/>
              <a:gd name="connsiteY3" fmla="*/ 2795595 h 2795595"/>
              <a:gd name="connsiteX4" fmla="*/ 2653271 w 3509907"/>
              <a:gd name="connsiteY4" fmla="*/ 2795595 h 2795595"/>
              <a:gd name="connsiteX5" fmla="*/ 2657790 w 3509907"/>
              <a:gd name="connsiteY5" fmla="*/ 2778020 h 2795595"/>
              <a:gd name="connsiteX6" fmla="*/ 2690914 w 3509907"/>
              <a:gd name="connsiteY6" fmla="*/ 2449430 h 2795595"/>
              <a:gd name="connsiteX7" fmla="*/ 1060476 w 3509907"/>
              <a:gd name="connsiteY7" fmla="*/ 818992 h 2795595"/>
              <a:gd name="connsiteX8" fmla="*/ 23366 w 3509907"/>
              <a:gd name="connsiteY8" fmla="*/ 1191305 h 2795595"/>
              <a:gd name="connsiteX9" fmla="*/ 0 w 3509907"/>
              <a:gd name="connsiteY9" fmla="*/ 1212542 h 2795595"/>
              <a:gd name="connsiteX10" fmla="*/ 0 w 3509907"/>
              <a:gd name="connsiteY10" fmla="*/ 244056 h 2795595"/>
              <a:gd name="connsiteX11" fmla="*/ 107048 w 3509907"/>
              <a:gd name="connsiteY11" fmla="*/ 192489 h 2795595"/>
              <a:gd name="connsiteX12" fmla="*/ 1060477 w 3509907"/>
              <a:gd name="connsiteY12" fmla="*/ 0 h 279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9907" h="2795595">
                <a:moveTo>
                  <a:pt x="1060477" y="0"/>
                </a:moveTo>
                <a:cubicBezTo>
                  <a:pt x="2413260" y="0"/>
                  <a:pt x="3509907" y="1096647"/>
                  <a:pt x="3509907" y="2449430"/>
                </a:cubicBezTo>
                <a:cubicBezTo>
                  <a:pt x="3509907" y="2533979"/>
                  <a:pt x="3505624" y="2617528"/>
                  <a:pt x="3497261" y="2699870"/>
                </a:cubicBezTo>
                <a:lnTo>
                  <a:pt x="3482652" y="2795595"/>
                </a:lnTo>
                <a:lnTo>
                  <a:pt x="2653271" y="2795595"/>
                </a:lnTo>
                <a:lnTo>
                  <a:pt x="2657790" y="2778020"/>
                </a:lnTo>
                <a:cubicBezTo>
                  <a:pt x="2679509" y="2671883"/>
                  <a:pt x="2690914" y="2561988"/>
                  <a:pt x="2690914" y="2449430"/>
                </a:cubicBezTo>
                <a:cubicBezTo>
                  <a:pt x="2690914" y="1548964"/>
                  <a:pt x="1960942" y="818992"/>
                  <a:pt x="1060476" y="818992"/>
                </a:cubicBezTo>
                <a:cubicBezTo>
                  <a:pt x="666522" y="818992"/>
                  <a:pt x="305202" y="958713"/>
                  <a:pt x="23366" y="1191305"/>
                </a:cubicBezTo>
                <a:lnTo>
                  <a:pt x="0" y="1212542"/>
                </a:lnTo>
                <a:lnTo>
                  <a:pt x="0" y="244056"/>
                </a:lnTo>
                <a:lnTo>
                  <a:pt x="107048" y="192489"/>
                </a:lnTo>
                <a:cubicBezTo>
                  <a:pt x="400094" y="68541"/>
                  <a:pt x="722282" y="0"/>
                  <a:pt x="1060477" y="0"/>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9E38EE1F-4E4B-4F57-B909-C42294E31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0211" y="5571906"/>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3A820BA-77D1-DBEE-F525-936B45DE51CE}"/>
              </a:ext>
            </a:extLst>
          </p:cNvPr>
          <p:cNvSpPr txBox="1"/>
          <p:nvPr/>
        </p:nvSpPr>
        <p:spPr>
          <a:xfrm>
            <a:off x="999439" y="343428"/>
            <a:ext cx="10542071" cy="1344791"/>
          </a:xfrm>
          <a:prstGeom prst="rect">
            <a:avLst/>
          </a:prstGeom>
        </p:spPr>
        <p:txBody>
          <a:bodyPr rtlCol="0" anchor="t">
            <a:normAutofit lnSpcReduction="10000"/>
          </a:bodyPr>
          <a:lstStyle/>
          <a:p>
            <a:pPr>
              <a:spcAft>
                <a:spcPts val="600"/>
              </a:spcAft>
            </a:pPr>
            <a:r>
              <a:rPr lang="es-419" b="1" dirty="0">
                <a:solidFill>
                  <a:schemeClr val="tx2"/>
                </a:solidFill>
              </a:rPr>
              <a:t>Etapa de Preprocesamiento</a:t>
            </a:r>
          </a:p>
          <a:p>
            <a:pPr>
              <a:spcAft>
                <a:spcPts val="600"/>
              </a:spcAft>
            </a:pPr>
            <a:endParaRPr lang="es-419" b="1" dirty="0">
              <a:solidFill>
                <a:schemeClr val="tx2"/>
              </a:solidFill>
            </a:endParaRPr>
          </a:p>
          <a:p>
            <a:pPr>
              <a:spcAft>
                <a:spcPts val="600"/>
              </a:spcAft>
            </a:pPr>
            <a:r>
              <a:rPr lang="en-US" b="1" dirty="0">
                <a:solidFill>
                  <a:schemeClr val="tx2"/>
                </a:solidFill>
              </a:rPr>
              <a:t>Fuente: </a:t>
            </a:r>
            <a:r>
              <a:rPr lang="en-US" b="1" dirty="0">
                <a:solidFill>
                  <a:schemeClr val="tx2"/>
                </a:solidFill>
                <a:hlinkClick r:id="rId3"/>
              </a:rPr>
              <a:t>https://medium.com/@dossieranalysis/python-for-data-cleaning-best-practices-and-efficient-techniques-3072ed3935af</a:t>
            </a:r>
            <a:endParaRPr lang="en-US" b="1" dirty="0">
              <a:solidFill>
                <a:schemeClr val="tx2"/>
              </a:solidFill>
            </a:endParaRPr>
          </a:p>
          <a:p>
            <a:pPr>
              <a:spcAft>
                <a:spcPts val="600"/>
              </a:spcAft>
            </a:pPr>
            <a:endParaRPr lang="en-US" b="1" dirty="0">
              <a:solidFill>
                <a:schemeClr val="tx2"/>
              </a:solidFill>
            </a:endParaRPr>
          </a:p>
          <a:p>
            <a:pPr>
              <a:spcAft>
                <a:spcPts val="600"/>
              </a:spcAft>
            </a:pPr>
            <a:endParaRPr lang="en-US" b="1" dirty="0">
              <a:solidFill>
                <a:schemeClr val="tx2"/>
              </a:solidFill>
            </a:endParaRPr>
          </a:p>
          <a:p>
            <a:pPr>
              <a:spcAft>
                <a:spcPts val="600"/>
              </a:spcAft>
            </a:pPr>
            <a:endParaRPr lang="en-US" b="1" dirty="0">
              <a:solidFill>
                <a:schemeClr val="tx2"/>
              </a:solidFill>
            </a:endParaRPr>
          </a:p>
        </p:txBody>
      </p:sp>
      <p:sp>
        <p:nvSpPr>
          <p:cNvPr id="6" name="TextBox 5">
            <a:extLst>
              <a:ext uri="{FF2B5EF4-FFF2-40B4-BE49-F238E27FC236}">
                <a16:creationId xmlns:a16="http://schemas.microsoft.com/office/drawing/2014/main" id="{14ADCE76-C471-C5F8-ED2E-85BCA155D712}"/>
              </a:ext>
            </a:extLst>
          </p:cNvPr>
          <p:cNvSpPr txBox="1"/>
          <p:nvPr/>
        </p:nvSpPr>
        <p:spPr>
          <a:xfrm>
            <a:off x="999439" y="1723980"/>
            <a:ext cx="10542068" cy="2519779"/>
          </a:xfrm>
          <a:prstGeom prst="rect">
            <a:avLst/>
          </a:prstGeom>
        </p:spPr>
        <p:txBody>
          <a:bodyPr rtlCol="0" anchor="t">
            <a:normAutofit/>
          </a:bodyPr>
          <a:lstStyle/>
          <a:p>
            <a:pPr>
              <a:spcAft>
                <a:spcPts val="600"/>
              </a:spcAft>
            </a:pPr>
            <a:r>
              <a:rPr lang="es-419" dirty="0">
                <a:solidFill>
                  <a:schemeClr val="tx2"/>
                </a:solidFill>
              </a:rPr>
              <a:t>Durante esta etapa se definen las librerías a usar, la carga de datos, revisión y limpieza de los </a:t>
            </a:r>
            <a:r>
              <a:rPr lang="es-419" dirty="0" err="1">
                <a:solidFill>
                  <a:schemeClr val="tx2"/>
                </a:solidFill>
              </a:rPr>
              <a:t>datasets</a:t>
            </a:r>
            <a:r>
              <a:rPr lang="es-419" dirty="0">
                <a:solidFill>
                  <a:schemeClr val="tx2"/>
                </a:solidFill>
              </a:rPr>
              <a:t> a desarrollar.</a:t>
            </a:r>
          </a:p>
          <a:p>
            <a:pPr>
              <a:spcAft>
                <a:spcPts val="600"/>
              </a:spcAft>
            </a:pPr>
            <a:r>
              <a:rPr lang="es-419" dirty="0">
                <a:solidFill>
                  <a:schemeClr val="tx2"/>
                </a:solidFill>
              </a:rPr>
              <a:t>Con métodos como </a:t>
            </a:r>
            <a:r>
              <a:rPr lang="es-419" dirty="0" err="1">
                <a:solidFill>
                  <a:schemeClr val="tx2"/>
                </a:solidFill>
              </a:rPr>
              <a:t>import</a:t>
            </a:r>
            <a:r>
              <a:rPr lang="es-419" dirty="0">
                <a:solidFill>
                  <a:schemeClr val="tx2"/>
                </a:solidFill>
              </a:rPr>
              <a:t>, </a:t>
            </a:r>
            <a:r>
              <a:rPr lang="es-419" dirty="0" err="1">
                <a:solidFill>
                  <a:schemeClr val="tx2"/>
                </a:solidFill>
              </a:rPr>
              <a:t>read_csv</a:t>
            </a:r>
            <a:r>
              <a:rPr lang="es-419" dirty="0">
                <a:solidFill>
                  <a:schemeClr val="tx2"/>
                </a:solidFill>
              </a:rPr>
              <a:t>, .</a:t>
            </a:r>
            <a:r>
              <a:rPr lang="es-419" dirty="0" err="1">
                <a:solidFill>
                  <a:schemeClr val="tx2"/>
                </a:solidFill>
              </a:rPr>
              <a:t>info</a:t>
            </a:r>
            <a:r>
              <a:rPr lang="es-419" dirty="0">
                <a:solidFill>
                  <a:schemeClr val="tx2"/>
                </a:solidFill>
              </a:rPr>
              <a:t>(), head(), describe() se percibe la estructura de los datos y se llega a una mejor comprensión de los mismos.</a:t>
            </a:r>
          </a:p>
          <a:p>
            <a:pPr>
              <a:spcAft>
                <a:spcPts val="600"/>
              </a:spcAft>
            </a:pPr>
            <a:r>
              <a:rPr lang="es-419" dirty="0">
                <a:solidFill>
                  <a:schemeClr val="tx2"/>
                </a:solidFill>
              </a:rPr>
              <a:t>Se define el tratamiento que se le darán a los datos nulos, datos duplicados y a los tipos de datos que cada columna tendrá con el fin de ser lo más limpio, coherente y eficiente posible.</a:t>
            </a:r>
          </a:p>
          <a:p>
            <a:pPr>
              <a:spcAft>
                <a:spcPts val="600"/>
              </a:spcAft>
            </a:pPr>
            <a:endParaRPr lang="en-US" dirty="0">
              <a:solidFill>
                <a:schemeClr val="tx2"/>
              </a:solidFill>
            </a:endParaRPr>
          </a:p>
          <a:p>
            <a:pPr>
              <a:spcAft>
                <a:spcPts val="600"/>
              </a:spcAft>
            </a:pPr>
            <a:endParaRPr lang="en-US" dirty="0">
              <a:solidFill>
                <a:schemeClr val="tx2"/>
              </a:solidFill>
            </a:endParaRPr>
          </a:p>
        </p:txBody>
      </p:sp>
      <p:sp>
        <p:nvSpPr>
          <p:cNvPr id="7" name="TextBox 6">
            <a:extLst>
              <a:ext uri="{FF2B5EF4-FFF2-40B4-BE49-F238E27FC236}">
                <a16:creationId xmlns:a16="http://schemas.microsoft.com/office/drawing/2014/main" id="{0A6FD598-1E3D-1DD2-2CF7-BDD4F1D3DE49}"/>
              </a:ext>
            </a:extLst>
          </p:cNvPr>
          <p:cNvSpPr txBox="1"/>
          <p:nvPr/>
        </p:nvSpPr>
        <p:spPr>
          <a:xfrm>
            <a:off x="1005654" y="3785128"/>
            <a:ext cx="10542071" cy="1344791"/>
          </a:xfrm>
          <a:prstGeom prst="rect">
            <a:avLst/>
          </a:prstGeom>
        </p:spPr>
        <p:txBody>
          <a:bodyPr rtlCol="0" anchor="t">
            <a:normAutofit lnSpcReduction="10000"/>
          </a:bodyPr>
          <a:lstStyle/>
          <a:p>
            <a:pPr>
              <a:spcAft>
                <a:spcPts val="600"/>
              </a:spcAft>
            </a:pPr>
            <a:r>
              <a:rPr lang="es-419" b="1" dirty="0">
                <a:solidFill>
                  <a:schemeClr val="tx2"/>
                </a:solidFill>
              </a:rPr>
              <a:t>Etapa de Análisis Exploratorio de Datos (EDA):</a:t>
            </a:r>
          </a:p>
          <a:p>
            <a:pPr>
              <a:spcAft>
                <a:spcPts val="600"/>
              </a:spcAft>
            </a:pPr>
            <a:endParaRPr lang="es-419" b="1" dirty="0">
              <a:solidFill>
                <a:schemeClr val="tx2"/>
              </a:solidFill>
            </a:endParaRPr>
          </a:p>
          <a:p>
            <a:pPr>
              <a:spcAft>
                <a:spcPts val="600"/>
              </a:spcAft>
            </a:pPr>
            <a:r>
              <a:rPr lang="en-US" b="1" dirty="0">
                <a:solidFill>
                  <a:schemeClr val="tx2"/>
                </a:solidFill>
              </a:rPr>
              <a:t>Fuente: </a:t>
            </a:r>
            <a:r>
              <a:rPr lang="en-US" b="1" dirty="0">
                <a:solidFill>
                  <a:schemeClr val="tx2"/>
                </a:solidFill>
                <a:hlinkClick r:id="rId4"/>
              </a:rPr>
              <a:t>https://medium.com/data-and-beyond/mastering-exploratory-data-analysis-eda-everything-you-need-to-know-7e3b48d63a95</a:t>
            </a:r>
            <a:endParaRPr lang="en-US" b="1" dirty="0">
              <a:solidFill>
                <a:schemeClr val="tx2"/>
              </a:solidFill>
            </a:endParaRPr>
          </a:p>
          <a:p>
            <a:pPr>
              <a:spcAft>
                <a:spcPts val="600"/>
              </a:spcAft>
            </a:pPr>
            <a:endParaRPr lang="en-US" b="1" dirty="0">
              <a:solidFill>
                <a:schemeClr val="tx2"/>
              </a:solidFill>
            </a:endParaRPr>
          </a:p>
          <a:p>
            <a:pPr>
              <a:spcAft>
                <a:spcPts val="600"/>
              </a:spcAft>
            </a:pPr>
            <a:endParaRPr lang="en-US" b="1" dirty="0">
              <a:solidFill>
                <a:schemeClr val="tx2"/>
              </a:solidFill>
            </a:endParaRPr>
          </a:p>
          <a:p>
            <a:pPr>
              <a:spcAft>
                <a:spcPts val="600"/>
              </a:spcAft>
            </a:pPr>
            <a:endParaRPr lang="en-US" b="1" dirty="0">
              <a:solidFill>
                <a:schemeClr val="tx2"/>
              </a:solidFill>
            </a:endParaRPr>
          </a:p>
        </p:txBody>
      </p:sp>
      <p:sp>
        <p:nvSpPr>
          <p:cNvPr id="75" name="TextBox 74">
            <a:extLst>
              <a:ext uri="{FF2B5EF4-FFF2-40B4-BE49-F238E27FC236}">
                <a16:creationId xmlns:a16="http://schemas.microsoft.com/office/drawing/2014/main" id="{0FB79269-A853-14C2-B8BE-FB62783D402A}"/>
              </a:ext>
            </a:extLst>
          </p:cNvPr>
          <p:cNvSpPr txBox="1"/>
          <p:nvPr/>
        </p:nvSpPr>
        <p:spPr>
          <a:xfrm>
            <a:off x="1108254" y="4895411"/>
            <a:ext cx="10450883" cy="1635804"/>
          </a:xfrm>
          <a:prstGeom prst="rect">
            <a:avLst/>
          </a:prstGeom>
        </p:spPr>
        <p:txBody>
          <a:bodyPr rtlCol="0" anchor="t">
            <a:normAutofit/>
          </a:bodyPr>
          <a:lstStyle/>
          <a:p>
            <a:pPr>
              <a:spcAft>
                <a:spcPts val="600"/>
              </a:spcAft>
            </a:pPr>
            <a:endParaRPr lang="es-419" dirty="0">
              <a:solidFill>
                <a:schemeClr val="tx2"/>
              </a:solidFill>
            </a:endParaRPr>
          </a:p>
          <a:p>
            <a:pPr>
              <a:spcAft>
                <a:spcPts val="600"/>
              </a:spcAft>
            </a:pPr>
            <a:r>
              <a:rPr lang="es-419" dirty="0">
                <a:solidFill>
                  <a:schemeClr val="tx2"/>
                </a:solidFill>
              </a:rPr>
              <a:t>Aquí se espera realizar una revisión estadística, visual, que a grandes rasgos nos haga entender el comportamiento de los operadores, clientes en función de cómo se comportan las diversas variables a determinar en el análisis.</a:t>
            </a:r>
            <a:endParaRPr lang="en-US" dirty="0">
              <a:solidFill>
                <a:schemeClr val="tx2"/>
              </a:solidFill>
            </a:endParaRPr>
          </a:p>
        </p:txBody>
      </p:sp>
    </p:spTree>
    <p:extLst>
      <p:ext uri="{BB962C8B-B14F-4D97-AF65-F5344CB8AC3E}">
        <p14:creationId xmlns:p14="http://schemas.microsoft.com/office/powerpoint/2010/main" val="5488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AF4F72E-4C12-33B2-86A8-382F62FE0450}"/>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a:solidFill>
                  <a:schemeClr val="tx2"/>
                </a:solidFill>
              </a:rPr>
              <a:t>Análisis de datos (EDA):</a:t>
            </a:r>
            <a:endParaRPr lang="en-US" dirty="0">
              <a:solidFill>
                <a:schemeClr val="tx2"/>
              </a:solidFill>
            </a:endParaRPr>
          </a:p>
        </p:txBody>
      </p:sp>
      <p:sp>
        <p:nvSpPr>
          <p:cNvPr id="9" name="TextBox 8">
            <a:extLst>
              <a:ext uri="{FF2B5EF4-FFF2-40B4-BE49-F238E27FC236}">
                <a16:creationId xmlns:a16="http://schemas.microsoft.com/office/drawing/2014/main" id="{55F2F00D-E02F-87D1-9742-E8A3607468D7}"/>
              </a:ext>
            </a:extLst>
          </p:cNvPr>
          <p:cNvSpPr txBox="1"/>
          <p:nvPr/>
        </p:nvSpPr>
        <p:spPr>
          <a:xfrm>
            <a:off x="457201" y="3264832"/>
            <a:ext cx="4419600" cy="2983568"/>
          </a:xfrm>
          <a:prstGeom prst="rect">
            <a:avLst/>
          </a:prstGeom>
        </p:spPr>
        <p:txBody>
          <a:bodyPr vert="horz" lIns="91440" tIns="45720" rIns="91440" bIns="45720" rtlCol="0">
            <a:norm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10000"/>
              </a:lnSpc>
              <a:buClr>
                <a:schemeClr val="bg1"/>
              </a:buClr>
              <a:buSzPct val="75000"/>
              <a:buFont typeface="+mj-lt"/>
              <a:buAutoNum type="arabicPeriod"/>
            </a:pPr>
            <a:r>
              <a:rPr lang="en-US" sz="1800" b="0" kern="1200">
                <a:solidFill>
                  <a:schemeClr val="tx2"/>
                </a:solidFill>
                <a:latin typeface="+mn-lt"/>
                <a:ea typeface="+mn-ea"/>
                <a:cs typeface="+mn-cs"/>
              </a:rPr>
              <a:t>La gran mayoría de llamadas NO fueron llamadas perdidas. Sin embargo, aproximadamente un 34% de las llamadas son perdidas, sigue siendo una proporción alta (1 de cada 3 llamadas es una llamada perdida).</a:t>
            </a:r>
          </a:p>
        </p:txBody>
      </p:sp>
      <p:pic>
        <p:nvPicPr>
          <p:cNvPr id="6" name="Picture 5">
            <a:extLst>
              <a:ext uri="{FF2B5EF4-FFF2-40B4-BE49-F238E27FC236}">
                <a16:creationId xmlns:a16="http://schemas.microsoft.com/office/drawing/2014/main" id="{A1E23207-41AE-BAC9-5219-2A9C37B304E0}"/>
              </a:ext>
            </a:extLst>
          </p:cNvPr>
          <p:cNvPicPr>
            <a:picLocks noChangeAspect="1"/>
          </p:cNvPicPr>
          <p:nvPr/>
        </p:nvPicPr>
        <p:blipFill rotWithShape="1">
          <a:blip r:embed="rId2"/>
          <a:srcRect l="891" t="2011"/>
          <a:stretch/>
        </p:blipFill>
        <p:spPr>
          <a:xfrm>
            <a:off x="5203767" y="1689231"/>
            <a:ext cx="6795701" cy="3628206"/>
          </a:xfrm>
          <a:prstGeom prst="rect">
            <a:avLst/>
          </a:prstGeom>
        </p:spPr>
      </p:pic>
    </p:spTree>
    <p:extLst>
      <p:ext uri="{BB962C8B-B14F-4D97-AF65-F5344CB8AC3E}">
        <p14:creationId xmlns:p14="http://schemas.microsoft.com/office/powerpoint/2010/main" val="136476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Rectangle 57">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ight Triangle 5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4" name="Group 6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5" name="Straight Connector 6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457201" y="732348"/>
            <a:ext cx="4419600" cy="2240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a:solidFill>
                  <a:schemeClr val="tx2"/>
                </a:solidFill>
              </a:rPr>
              <a:t>Análisis de datos (EDA):</a:t>
            </a:r>
          </a:p>
        </p:txBody>
      </p:sp>
      <p:sp>
        <p:nvSpPr>
          <p:cNvPr id="9" name="TextBox 8">
            <a:extLst>
              <a:ext uri="{FF2B5EF4-FFF2-40B4-BE49-F238E27FC236}">
                <a16:creationId xmlns:a16="http://schemas.microsoft.com/office/drawing/2014/main" id="{55F2F00D-E02F-87D1-9742-E8A3607468D7}"/>
              </a:ext>
            </a:extLst>
          </p:cNvPr>
          <p:cNvSpPr txBox="1"/>
          <p:nvPr/>
        </p:nvSpPr>
        <p:spPr>
          <a:xfrm>
            <a:off x="457201" y="3264832"/>
            <a:ext cx="4419600" cy="2983568"/>
          </a:xfrm>
          <a:prstGeom prst="rect">
            <a:avLst/>
          </a:prstGeom>
        </p:spPr>
        <p:txBody>
          <a:bodyPr vert="horz" lIns="91440" tIns="45720" rIns="91440" bIns="45720" rtlCol="0">
            <a:norm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10000"/>
              </a:lnSpc>
              <a:buClr>
                <a:schemeClr val="bg1"/>
              </a:buClr>
              <a:buSzPct val="75000"/>
              <a:buFont typeface="+mj-lt"/>
              <a:buAutoNum type="arabicPeriod"/>
            </a:pPr>
            <a:r>
              <a:rPr lang="en-US" sz="1800" b="0" kern="1200">
                <a:solidFill>
                  <a:schemeClr val="tx2"/>
                </a:solidFill>
                <a:latin typeface="+mn-lt"/>
                <a:ea typeface="+mn-ea"/>
                <a:cs typeface="+mn-cs"/>
              </a:rPr>
              <a:t>El 90% de los tiempos de espera son menores a 658 segundos (casi 11 minutos), en promedio el tiempo de espera es de 311.82 segundos (poco menos de 5 minutos).</a:t>
            </a:r>
            <a:endParaRPr lang="en-US" sz="1800" b="0" kern="1200" dirty="0">
              <a:solidFill>
                <a:schemeClr val="tx2"/>
              </a:solidFill>
              <a:latin typeface="+mn-lt"/>
              <a:ea typeface="+mn-ea"/>
              <a:cs typeface="+mn-cs"/>
            </a:endParaRPr>
          </a:p>
        </p:txBody>
      </p:sp>
      <p:pic>
        <p:nvPicPr>
          <p:cNvPr id="11" name="Picture 10">
            <a:extLst>
              <a:ext uri="{FF2B5EF4-FFF2-40B4-BE49-F238E27FC236}">
                <a16:creationId xmlns:a16="http://schemas.microsoft.com/office/drawing/2014/main" id="{064CF312-2D6B-8C94-9BAE-D48F23EC8CD6}"/>
              </a:ext>
            </a:extLst>
          </p:cNvPr>
          <p:cNvPicPr>
            <a:picLocks noChangeAspect="1"/>
          </p:cNvPicPr>
          <p:nvPr/>
        </p:nvPicPr>
        <p:blipFill>
          <a:blip r:embed="rId3"/>
          <a:stretch>
            <a:fillRect/>
          </a:stretch>
        </p:blipFill>
        <p:spPr>
          <a:xfrm>
            <a:off x="5203767" y="1693979"/>
            <a:ext cx="6795701" cy="3618711"/>
          </a:xfrm>
          <a:prstGeom prst="rect">
            <a:avLst/>
          </a:prstGeom>
        </p:spPr>
      </p:pic>
    </p:spTree>
    <p:extLst>
      <p:ext uri="{BB962C8B-B14F-4D97-AF65-F5344CB8AC3E}">
        <p14:creationId xmlns:p14="http://schemas.microsoft.com/office/powerpoint/2010/main" val="244939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ectangle 1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ight Triangle 1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 name="Group 2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3" name="Straight Connector 2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457201" y="732348"/>
            <a:ext cx="4419600" cy="2240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a:solidFill>
                  <a:schemeClr val="tx2"/>
                </a:solidFill>
              </a:rPr>
              <a:t>Análisis de datos (EDA):</a:t>
            </a:r>
          </a:p>
        </p:txBody>
      </p:sp>
      <p:sp>
        <p:nvSpPr>
          <p:cNvPr id="9" name="TextBox 8">
            <a:extLst>
              <a:ext uri="{FF2B5EF4-FFF2-40B4-BE49-F238E27FC236}">
                <a16:creationId xmlns:a16="http://schemas.microsoft.com/office/drawing/2014/main" id="{55F2F00D-E02F-87D1-9742-E8A3607468D7}"/>
              </a:ext>
            </a:extLst>
          </p:cNvPr>
          <p:cNvSpPr txBox="1"/>
          <p:nvPr/>
        </p:nvSpPr>
        <p:spPr>
          <a:xfrm>
            <a:off x="457201" y="3264832"/>
            <a:ext cx="4419600" cy="2983568"/>
          </a:xfrm>
          <a:prstGeom prst="rect">
            <a:avLst/>
          </a:prstGeom>
        </p:spPr>
        <p:txBody>
          <a:bodyPr vert="horz" lIns="91440" tIns="45720" rIns="91440" bIns="45720" rtlCol="0">
            <a:norm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10000"/>
              </a:lnSpc>
              <a:buClr>
                <a:schemeClr val="bg1"/>
              </a:buClr>
              <a:buSzPct val="75000"/>
              <a:buFont typeface="+mj-lt"/>
              <a:buAutoNum type="arabicPeriod"/>
            </a:pPr>
            <a:r>
              <a:rPr lang="en-US" sz="1800" b="0" kern="1200">
                <a:solidFill>
                  <a:schemeClr val="tx2"/>
                </a:solidFill>
                <a:latin typeface="+mn-lt"/>
                <a:ea typeface="+mn-ea"/>
                <a:cs typeface="+mn-cs"/>
              </a:rPr>
              <a:t>La gran mayoría de llamadas fueron salientes. Sin embargo aproximadamente un 30% de las llamadas son entrantes.</a:t>
            </a:r>
            <a:endParaRPr lang="en-US" sz="1800" b="0" kern="1200" dirty="0">
              <a:solidFill>
                <a:schemeClr val="tx2"/>
              </a:solidFill>
              <a:latin typeface="+mn-lt"/>
              <a:ea typeface="+mn-ea"/>
              <a:cs typeface="+mn-cs"/>
            </a:endParaRPr>
          </a:p>
        </p:txBody>
      </p:sp>
      <p:pic>
        <p:nvPicPr>
          <p:cNvPr id="3" name="Picture 2">
            <a:extLst>
              <a:ext uri="{FF2B5EF4-FFF2-40B4-BE49-F238E27FC236}">
                <a16:creationId xmlns:a16="http://schemas.microsoft.com/office/drawing/2014/main" id="{12C088A3-90AE-9DDF-BFD6-E7FACC812B83}"/>
              </a:ext>
            </a:extLst>
          </p:cNvPr>
          <p:cNvPicPr>
            <a:picLocks noChangeAspect="1"/>
          </p:cNvPicPr>
          <p:nvPr/>
        </p:nvPicPr>
        <p:blipFill>
          <a:blip r:embed="rId2"/>
          <a:stretch>
            <a:fillRect/>
          </a:stretch>
        </p:blipFill>
        <p:spPr>
          <a:xfrm>
            <a:off x="5203767" y="1676990"/>
            <a:ext cx="6795701" cy="3652688"/>
          </a:xfrm>
          <a:prstGeom prst="rect">
            <a:avLst/>
          </a:prstGeom>
        </p:spPr>
      </p:pic>
    </p:spTree>
    <p:extLst>
      <p:ext uri="{BB962C8B-B14F-4D97-AF65-F5344CB8AC3E}">
        <p14:creationId xmlns:p14="http://schemas.microsoft.com/office/powerpoint/2010/main" val="282011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ectangle 59">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 name="Right Triangle 6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6" name="Group 6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7" name="Straight Connector 6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214924" y="239612"/>
            <a:ext cx="4419600" cy="2240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a:solidFill>
                  <a:schemeClr val="tx2"/>
                </a:solidFill>
              </a:rPr>
              <a:t>Identificación de correlaciones</a:t>
            </a:r>
            <a:endParaRPr lang="en-US" dirty="0">
              <a:solidFill>
                <a:schemeClr val="tx2"/>
              </a:solidFill>
            </a:endParaRPr>
          </a:p>
        </p:txBody>
      </p:sp>
      <p:sp>
        <p:nvSpPr>
          <p:cNvPr id="9" name="TextBox 8">
            <a:extLst>
              <a:ext uri="{FF2B5EF4-FFF2-40B4-BE49-F238E27FC236}">
                <a16:creationId xmlns:a16="http://schemas.microsoft.com/office/drawing/2014/main" id="{55F2F00D-E02F-87D1-9742-E8A3607468D7}"/>
              </a:ext>
            </a:extLst>
          </p:cNvPr>
          <p:cNvSpPr txBox="1"/>
          <p:nvPr/>
        </p:nvSpPr>
        <p:spPr>
          <a:xfrm>
            <a:off x="215356" y="2480347"/>
            <a:ext cx="4955094" cy="3768053"/>
          </a:xfrm>
          <a:prstGeom prst="rect">
            <a:avLst/>
          </a:prstGeom>
        </p:spPr>
        <p:txBody>
          <a:bodyPr vert="horz" lIns="91440" tIns="45720" rIns="91440" bIns="45720" rtlCol="0">
            <a:normAutofit fontScale="77500" lnSpcReduction="20000"/>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a:lnSpc>
                <a:spcPct val="110000"/>
              </a:lnSpc>
              <a:buClr>
                <a:schemeClr val="bg1"/>
              </a:buClr>
              <a:buSzPct val="75000"/>
            </a:pPr>
            <a:r>
              <a:rPr lang="en-US" sz="1800" b="0" kern="1200">
                <a:solidFill>
                  <a:schemeClr val="tx2"/>
                </a:solidFill>
                <a:latin typeface="+mn-lt"/>
                <a:ea typeface="+mn-ea"/>
                <a:cs typeface="+mn-cs"/>
              </a:rPr>
              <a:t>Fuente: </a:t>
            </a:r>
            <a:r>
              <a:rPr lang="en-US" sz="1800" kern="1200">
                <a:solidFill>
                  <a:schemeClr val="tx2"/>
                </a:solidFill>
                <a:latin typeface="+mn-lt"/>
                <a:ea typeface="+mn-ea"/>
                <a:cs typeface="+mn-cs"/>
                <a:hlinkClick r:id="rId2"/>
              </a:rPr>
              <a:t>https://realpython.com/numpy-scipy-pandas-correlation-python/</a:t>
            </a:r>
            <a:endParaRPr lang="en-US" sz="1800" kern="1200">
              <a:solidFill>
                <a:schemeClr val="tx2"/>
              </a:solidFill>
              <a:latin typeface="+mn-lt"/>
              <a:ea typeface="+mn-ea"/>
              <a:cs typeface="+mn-cs"/>
            </a:endParaRPr>
          </a:p>
          <a:p>
            <a:pPr>
              <a:lnSpc>
                <a:spcPct val="110000"/>
              </a:lnSpc>
              <a:buClr>
                <a:schemeClr val="bg1"/>
              </a:buClr>
              <a:buSzPct val="75000"/>
            </a:pPr>
            <a:r>
              <a:rPr lang="es-ES" sz="1800" kern="1200">
                <a:solidFill>
                  <a:schemeClr val="tx2"/>
                </a:solidFill>
                <a:latin typeface="+mn-lt"/>
                <a:ea typeface="+mn-ea"/>
                <a:cs typeface="+mn-cs"/>
              </a:rPr>
              <a:t>Conclusiones Generales de las pruebas de correlación:</a:t>
            </a:r>
          </a:p>
          <a:p>
            <a:pPr>
              <a:lnSpc>
                <a:spcPct val="110000"/>
              </a:lnSpc>
              <a:buClr>
                <a:schemeClr val="bg1"/>
              </a:buClr>
              <a:buSzPct val="75000"/>
            </a:pPr>
            <a:r>
              <a:rPr lang="es-ES" sz="1800" b="0" kern="1200">
                <a:solidFill>
                  <a:schemeClr val="tx2"/>
                </a:solidFill>
                <a:latin typeface="+mn-lt"/>
                <a:ea typeface="+mn-ea"/>
                <a:cs typeface="+mn-cs"/>
              </a:rPr>
              <a:t>1. Primera Prueba: Indica una relación inversa moderada entre las llamadas perdidas y la dirección de las llamadas. Es posible que estas variables tengan un impacto significativo en la identificación de ineficiencia.</a:t>
            </a:r>
          </a:p>
          <a:p>
            <a:pPr>
              <a:lnSpc>
                <a:spcPct val="110000"/>
              </a:lnSpc>
              <a:buClr>
                <a:schemeClr val="bg1"/>
              </a:buClr>
              <a:buSzPct val="75000"/>
            </a:pPr>
            <a:r>
              <a:rPr lang="es-ES" sz="1800" b="0" kern="1200">
                <a:solidFill>
                  <a:schemeClr val="tx2"/>
                </a:solidFill>
                <a:latin typeface="+mn-lt"/>
                <a:ea typeface="+mn-ea"/>
                <a:cs typeface="+mn-cs"/>
              </a:rPr>
              <a:t>2. Segunda Prueba: No muestra una relación significativa entre las variables, sugiriendo que podrían no estar directamente relacionadas en el contexto de ineficiencia operativa.</a:t>
            </a:r>
          </a:p>
          <a:p>
            <a:pPr>
              <a:lnSpc>
                <a:spcPct val="110000"/>
              </a:lnSpc>
              <a:buClr>
                <a:schemeClr val="bg1"/>
              </a:buClr>
              <a:buSzPct val="75000"/>
            </a:pPr>
            <a:r>
              <a:rPr lang="es-ES" sz="1800" b="0" kern="1200">
                <a:solidFill>
                  <a:schemeClr val="tx2"/>
                </a:solidFill>
                <a:latin typeface="+mn-lt"/>
                <a:ea typeface="+mn-ea"/>
                <a:cs typeface="+mn-cs"/>
              </a:rPr>
              <a:t>3. Tercera Prueba: Muestra una fuerte relación positiva, lo que sugiere que las variables están estrechamente vinculadas y podrían ser críticas para identificar o comprender la eficacia de los operadores.</a:t>
            </a:r>
            <a:endParaRPr lang="en-US" sz="1800" b="0" kern="1200" dirty="0">
              <a:solidFill>
                <a:schemeClr val="tx2"/>
              </a:solidFill>
              <a:latin typeface="+mn-lt"/>
              <a:ea typeface="+mn-ea"/>
              <a:cs typeface="+mn-cs"/>
            </a:endParaRPr>
          </a:p>
        </p:txBody>
      </p:sp>
      <p:pic>
        <p:nvPicPr>
          <p:cNvPr id="8" name="Picture 7">
            <a:extLst>
              <a:ext uri="{FF2B5EF4-FFF2-40B4-BE49-F238E27FC236}">
                <a16:creationId xmlns:a16="http://schemas.microsoft.com/office/drawing/2014/main" id="{83D38F43-A035-F448-BF96-87CA1452020D}"/>
              </a:ext>
            </a:extLst>
          </p:cNvPr>
          <p:cNvPicPr>
            <a:picLocks noChangeAspect="1"/>
          </p:cNvPicPr>
          <p:nvPr/>
        </p:nvPicPr>
        <p:blipFill>
          <a:blip r:embed="rId3"/>
          <a:stretch>
            <a:fillRect/>
          </a:stretch>
        </p:blipFill>
        <p:spPr>
          <a:xfrm>
            <a:off x="5370146" y="732348"/>
            <a:ext cx="6462943" cy="5541973"/>
          </a:xfrm>
          <a:prstGeom prst="rect">
            <a:avLst/>
          </a:prstGeom>
        </p:spPr>
      </p:pic>
    </p:spTree>
    <p:extLst>
      <p:ext uri="{BB962C8B-B14F-4D97-AF65-F5344CB8AC3E}">
        <p14:creationId xmlns:p14="http://schemas.microsoft.com/office/powerpoint/2010/main" val="269183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ectangle 16">
            <a:extLst>
              <a:ext uri="{FF2B5EF4-FFF2-40B4-BE49-F238E27FC236}">
                <a16:creationId xmlns:a16="http://schemas.microsoft.com/office/drawing/2014/main" id="{24701308-26EE-4CF5-A419-22F00F0CF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ight Triangle 1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66851"/>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59" y="1"/>
            <a:ext cx="12214827" cy="6858000"/>
            <a:chOff x="-6214" y="-1"/>
            <a:chExt cx="12214827" cy="6858000"/>
          </a:xfrm>
        </p:grpSpPr>
        <p:cxnSp>
          <p:nvCxnSpPr>
            <p:cNvPr id="22" name="Straight Connector 2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le 1">
            <a:extLst>
              <a:ext uri="{FF2B5EF4-FFF2-40B4-BE49-F238E27FC236}">
                <a16:creationId xmlns:a16="http://schemas.microsoft.com/office/drawing/2014/main" id="{55D3B71F-9984-90CF-8FB9-63314CA865BF}"/>
              </a:ext>
            </a:extLst>
          </p:cNvPr>
          <p:cNvSpPr txBox="1">
            <a:spLocks/>
          </p:cNvSpPr>
          <p:nvPr/>
        </p:nvSpPr>
        <p:spPr>
          <a:xfrm>
            <a:off x="457200" y="728907"/>
            <a:ext cx="6324599" cy="2244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spcAft>
                <a:spcPts val="600"/>
              </a:spcAft>
            </a:pPr>
            <a:r>
              <a:rPr lang="en-US">
                <a:solidFill>
                  <a:schemeClr val="tx2"/>
                </a:solidFill>
              </a:rPr>
              <a:t>Identificación de Operadores Ineficaces:</a:t>
            </a:r>
            <a:endParaRPr lang="en-US" dirty="0">
              <a:solidFill>
                <a:schemeClr val="tx2"/>
              </a:solidFill>
            </a:endParaRPr>
          </a:p>
        </p:txBody>
      </p:sp>
      <p:pic>
        <p:nvPicPr>
          <p:cNvPr id="4" name="Picture 3">
            <a:extLst>
              <a:ext uri="{FF2B5EF4-FFF2-40B4-BE49-F238E27FC236}">
                <a16:creationId xmlns:a16="http://schemas.microsoft.com/office/drawing/2014/main" id="{C57EC2A6-2ECC-BE0A-48D3-F7842B64BF10}"/>
              </a:ext>
            </a:extLst>
          </p:cNvPr>
          <p:cNvPicPr>
            <a:picLocks noChangeAspect="1"/>
          </p:cNvPicPr>
          <p:nvPr/>
        </p:nvPicPr>
        <p:blipFill>
          <a:blip r:embed="rId2"/>
          <a:srcRect t="11324" r="-4" b="4052"/>
          <a:stretch/>
        </p:blipFill>
        <p:spPr>
          <a:xfrm>
            <a:off x="7197974" y="5867"/>
            <a:ext cx="4990978" cy="2291209"/>
          </a:xfrm>
          <a:prstGeom prst="rect">
            <a:avLst/>
          </a:prstGeom>
        </p:spPr>
      </p:pic>
      <p:sp>
        <p:nvSpPr>
          <p:cNvPr id="9" name="TextBox 8">
            <a:extLst>
              <a:ext uri="{FF2B5EF4-FFF2-40B4-BE49-F238E27FC236}">
                <a16:creationId xmlns:a16="http://schemas.microsoft.com/office/drawing/2014/main" id="{55F2F00D-E02F-87D1-9742-E8A3607468D7}"/>
              </a:ext>
            </a:extLst>
          </p:cNvPr>
          <p:cNvSpPr txBox="1"/>
          <p:nvPr/>
        </p:nvSpPr>
        <p:spPr>
          <a:xfrm>
            <a:off x="457200" y="3264832"/>
            <a:ext cx="6324599" cy="2980131"/>
          </a:xfrm>
          <a:prstGeom prst="rect">
            <a:avLst/>
          </a:prstGeom>
        </p:spPr>
        <p:txBody>
          <a:bodyPr vert="horz" lIns="91440" tIns="45720" rIns="91440" bIns="45720" rtlCol="0">
            <a:normAutofit/>
          </a:bodyPr>
          <a:lstStyle>
            <a:lvl1pPr marR="0">
              <a:lnSpc>
                <a:spcPct val="107000"/>
              </a:lnSpc>
              <a:spcBef>
                <a:spcPts val="0"/>
              </a:spcBef>
              <a:spcAft>
                <a:spcPts val="800"/>
              </a:spcAft>
              <a:buNone/>
              <a:defRPr sz="3100" b="1" kern="100">
                <a:solidFill>
                  <a:schemeClr val="accent1"/>
                </a:solidFill>
                <a:effectLst/>
                <a:latin typeface="Avenir Next LT Pro (Body)"/>
                <a:ea typeface="Calibri" panose="020F0502020204030204" pitchFamily="34" charset="0"/>
                <a:cs typeface="Times New Roman" panose="02020603050405020304" pitchFamily="18" charset="0"/>
              </a:defRPr>
            </a:lvl1pPr>
          </a:lstStyle>
          <a:p>
            <a:pPr marL="228600" indent="-228600">
              <a:lnSpc>
                <a:spcPct val="110000"/>
              </a:lnSpc>
              <a:buClr>
                <a:schemeClr val="bg1"/>
              </a:buClr>
              <a:buSzPct val="75000"/>
              <a:buFont typeface="+mj-lt"/>
              <a:buAutoNum type="arabicPeriod"/>
            </a:pPr>
            <a:r>
              <a:rPr lang="en-US" sz="1800" b="0" kern="1200" dirty="0">
                <a:solidFill>
                  <a:schemeClr val="tx2"/>
                </a:solidFill>
                <a:latin typeface="+mn-lt"/>
                <a:ea typeface="+mn-ea"/>
                <a:cs typeface="+mn-cs"/>
              </a:rPr>
              <a:t>1. El 75% de </a:t>
            </a:r>
            <a:r>
              <a:rPr lang="en-US" sz="1800" b="0" kern="1200" dirty="0" err="1">
                <a:solidFill>
                  <a:schemeClr val="tx2"/>
                </a:solidFill>
                <a:latin typeface="+mn-lt"/>
                <a:ea typeface="+mn-ea"/>
                <a:cs typeface="+mn-cs"/>
              </a:rPr>
              <a:t>los</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operadores</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tienen</a:t>
            </a:r>
            <a:r>
              <a:rPr lang="en-US" sz="1800" b="0" kern="1200" dirty="0">
                <a:solidFill>
                  <a:schemeClr val="tx2"/>
                </a:solidFill>
                <a:latin typeface="+mn-lt"/>
                <a:ea typeface="+mn-ea"/>
                <a:cs typeface="+mn-cs"/>
              </a:rPr>
              <a:t> 229 </a:t>
            </a:r>
            <a:r>
              <a:rPr lang="en-US" sz="1800" b="0" kern="1200" dirty="0" err="1">
                <a:solidFill>
                  <a:schemeClr val="tx2"/>
                </a:solidFill>
                <a:latin typeface="+mn-lt"/>
                <a:ea typeface="+mn-ea"/>
                <a:cs typeface="+mn-cs"/>
              </a:rPr>
              <a:t>llamadas</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perdidas</a:t>
            </a:r>
            <a:r>
              <a:rPr lang="en-US" sz="1800" b="0" kern="1200" dirty="0">
                <a:solidFill>
                  <a:schemeClr val="tx2"/>
                </a:solidFill>
                <a:latin typeface="+mn-lt"/>
                <a:ea typeface="+mn-ea"/>
                <a:cs typeface="+mn-cs"/>
              </a:rPr>
              <a:t> o </a:t>
            </a:r>
            <a:r>
              <a:rPr lang="en-US" sz="1800" b="0" kern="1200" dirty="0" err="1">
                <a:solidFill>
                  <a:schemeClr val="tx2"/>
                </a:solidFill>
                <a:latin typeface="+mn-lt"/>
                <a:ea typeface="+mn-ea"/>
                <a:cs typeface="+mn-cs"/>
              </a:rPr>
              <a:t>menos</a:t>
            </a:r>
            <a:r>
              <a:rPr lang="en-US" sz="1800" b="0" kern="1200" dirty="0">
                <a:solidFill>
                  <a:schemeClr val="tx2"/>
                </a:solidFill>
                <a:latin typeface="+mn-lt"/>
                <a:ea typeface="+mn-ea"/>
                <a:cs typeface="+mn-cs"/>
              </a:rPr>
              <a:t>, sin embargo </a:t>
            </a:r>
            <a:r>
              <a:rPr lang="en-US" sz="1800" b="0" kern="1200" dirty="0" err="1">
                <a:solidFill>
                  <a:schemeClr val="tx2"/>
                </a:solidFill>
                <a:latin typeface="+mn-lt"/>
                <a:ea typeface="+mn-ea"/>
                <a:cs typeface="+mn-cs"/>
              </a:rPr>
              <a:t>los</a:t>
            </a:r>
            <a:r>
              <a:rPr lang="en-US" sz="1800" b="0" kern="1200" dirty="0">
                <a:solidFill>
                  <a:schemeClr val="tx2"/>
                </a:solidFill>
                <a:latin typeface="+mn-lt"/>
                <a:ea typeface="+mn-ea"/>
                <a:cs typeface="+mn-cs"/>
              </a:rPr>
              <a:t> que </a:t>
            </a:r>
            <a:r>
              <a:rPr lang="en-US" sz="1800" b="0" kern="1200" dirty="0" err="1">
                <a:solidFill>
                  <a:schemeClr val="tx2"/>
                </a:solidFill>
                <a:latin typeface="+mn-lt"/>
                <a:ea typeface="+mn-ea"/>
                <a:cs typeface="+mn-cs"/>
              </a:rPr>
              <a:t>están</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fuera</a:t>
            </a:r>
            <a:r>
              <a:rPr lang="en-US" sz="1800" b="0" kern="1200" dirty="0">
                <a:solidFill>
                  <a:schemeClr val="tx2"/>
                </a:solidFill>
                <a:latin typeface="+mn-lt"/>
                <a:ea typeface="+mn-ea"/>
                <a:cs typeface="+mn-cs"/>
              </a:rPr>
              <a:t> de ese </a:t>
            </a:r>
            <a:r>
              <a:rPr lang="en-US" sz="1800" b="0" kern="1200" dirty="0" err="1">
                <a:solidFill>
                  <a:schemeClr val="tx2"/>
                </a:solidFill>
                <a:latin typeface="+mn-lt"/>
                <a:ea typeface="+mn-ea"/>
                <a:cs typeface="+mn-cs"/>
              </a:rPr>
              <a:t>rango</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contribuyen</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demasiado</a:t>
            </a:r>
            <a:r>
              <a:rPr lang="en-US" sz="1800" b="0" kern="1200" dirty="0">
                <a:solidFill>
                  <a:schemeClr val="tx2"/>
                </a:solidFill>
                <a:latin typeface="+mn-lt"/>
                <a:ea typeface="+mn-ea"/>
                <a:cs typeface="+mn-cs"/>
              </a:rPr>
              <a:t> a que la </a:t>
            </a:r>
            <a:r>
              <a:rPr lang="en-US" sz="1800" b="0" kern="1200" dirty="0" err="1">
                <a:solidFill>
                  <a:schemeClr val="tx2"/>
                </a:solidFill>
                <a:latin typeface="+mn-lt"/>
                <a:ea typeface="+mn-ea"/>
                <a:cs typeface="+mn-cs"/>
              </a:rPr>
              <a:t>gráfica</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tenga</a:t>
            </a:r>
            <a:r>
              <a:rPr lang="en-US" sz="1800" b="0" kern="1200" dirty="0">
                <a:solidFill>
                  <a:schemeClr val="tx2"/>
                </a:solidFill>
                <a:latin typeface="+mn-lt"/>
                <a:ea typeface="+mn-ea"/>
                <a:cs typeface="+mn-cs"/>
              </a:rPr>
              <a:t> un </a:t>
            </a:r>
            <a:r>
              <a:rPr lang="en-US" sz="1800" b="0" kern="1200" dirty="0" err="1">
                <a:solidFill>
                  <a:schemeClr val="tx2"/>
                </a:solidFill>
                <a:latin typeface="+mn-lt"/>
                <a:ea typeface="+mn-ea"/>
                <a:cs typeface="+mn-cs"/>
              </a:rPr>
              <a:t>sesgo</a:t>
            </a:r>
            <a:r>
              <a:rPr lang="en-US" sz="1800" b="0" kern="1200" dirty="0">
                <a:solidFill>
                  <a:schemeClr val="tx2"/>
                </a:solidFill>
                <a:latin typeface="+mn-lt"/>
                <a:ea typeface="+mn-ea"/>
                <a:cs typeface="+mn-cs"/>
              </a:rPr>
              <a:t> alto </a:t>
            </a:r>
            <a:r>
              <a:rPr lang="en-US" sz="1800" b="0" kern="1200" dirty="0" err="1">
                <a:solidFill>
                  <a:schemeClr val="tx2"/>
                </a:solidFill>
                <a:latin typeface="+mn-lt"/>
                <a:ea typeface="+mn-ea"/>
                <a:cs typeface="+mn-cs"/>
              </a:rPr>
              <a:t>hacia</a:t>
            </a:r>
            <a:r>
              <a:rPr lang="en-US" sz="1800" b="0" kern="1200" dirty="0">
                <a:solidFill>
                  <a:schemeClr val="tx2"/>
                </a:solidFill>
                <a:latin typeface="+mn-lt"/>
                <a:ea typeface="+mn-ea"/>
                <a:cs typeface="+mn-cs"/>
              </a:rPr>
              <a:t> la </a:t>
            </a:r>
            <a:r>
              <a:rPr lang="en-US" sz="1800" b="0" kern="1200" dirty="0" err="1">
                <a:solidFill>
                  <a:schemeClr val="tx2"/>
                </a:solidFill>
                <a:latin typeface="+mn-lt"/>
                <a:ea typeface="+mn-ea"/>
                <a:cs typeface="+mn-cs"/>
              </a:rPr>
              <a:t>derecha</a:t>
            </a:r>
            <a:r>
              <a:rPr lang="en-US" sz="1800" b="0" kern="1200" dirty="0">
                <a:solidFill>
                  <a:schemeClr val="tx2"/>
                </a:solidFill>
                <a:latin typeface="+mn-lt"/>
                <a:ea typeface="+mn-ea"/>
                <a:cs typeface="+mn-cs"/>
              </a:rPr>
              <a:t>.</a:t>
            </a:r>
          </a:p>
          <a:p>
            <a:pPr marL="228600" indent="-228600">
              <a:lnSpc>
                <a:spcPct val="110000"/>
              </a:lnSpc>
              <a:buClr>
                <a:schemeClr val="bg1"/>
              </a:buClr>
              <a:buSzPct val="75000"/>
              <a:buFont typeface="+mj-lt"/>
              <a:buAutoNum type="arabicPeriod"/>
            </a:pPr>
            <a:r>
              <a:rPr lang="en-US" sz="1800" b="0" kern="1200" dirty="0">
                <a:solidFill>
                  <a:schemeClr val="tx2"/>
                </a:solidFill>
                <a:latin typeface="+mn-lt"/>
                <a:ea typeface="+mn-ea"/>
                <a:cs typeface="+mn-cs"/>
              </a:rPr>
              <a:t>2. Los </a:t>
            </a:r>
            <a:r>
              <a:rPr lang="en-US" sz="1800" b="0" kern="1200" dirty="0" err="1">
                <a:solidFill>
                  <a:schemeClr val="tx2"/>
                </a:solidFill>
                <a:latin typeface="+mn-lt"/>
                <a:ea typeface="+mn-ea"/>
                <a:cs typeface="+mn-cs"/>
              </a:rPr>
              <a:t>tiempos</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promedios</a:t>
            </a:r>
            <a:r>
              <a:rPr lang="en-US" sz="1800" b="0" kern="1200" dirty="0">
                <a:solidFill>
                  <a:schemeClr val="tx2"/>
                </a:solidFill>
                <a:latin typeface="+mn-lt"/>
                <a:ea typeface="+mn-ea"/>
                <a:cs typeface="+mn-cs"/>
              </a:rPr>
              <a:t> de </a:t>
            </a:r>
            <a:r>
              <a:rPr lang="en-US" sz="1800" b="0" kern="1200" dirty="0" err="1">
                <a:solidFill>
                  <a:schemeClr val="tx2"/>
                </a:solidFill>
                <a:latin typeface="+mn-lt"/>
                <a:ea typeface="+mn-ea"/>
                <a:cs typeface="+mn-cs"/>
              </a:rPr>
              <a:t>espera</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están</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en</a:t>
            </a:r>
            <a:r>
              <a:rPr lang="en-US" sz="1800" b="0" kern="1200" dirty="0">
                <a:solidFill>
                  <a:schemeClr val="tx2"/>
                </a:solidFill>
                <a:latin typeface="+mn-lt"/>
                <a:ea typeface="+mn-ea"/>
                <a:cs typeface="+mn-cs"/>
              </a:rPr>
              <a:t> 216 </a:t>
            </a:r>
            <a:r>
              <a:rPr lang="en-US" sz="1800" b="0" kern="1200" dirty="0" err="1">
                <a:solidFill>
                  <a:schemeClr val="tx2"/>
                </a:solidFill>
                <a:latin typeface="+mn-lt"/>
                <a:ea typeface="+mn-ea"/>
                <a:cs typeface="+mn-cs"/>
              </a:rPr>
              <a:t>segundos</a:t>
            </a:r>
            <a:r>
              <a:rPr lang="en-US" sz="1800" b="0" kern="1200" dirty="0">
                <a:solidFill>
                  <a:schemeClr val="tx2"/>
                </a:solidFill>
                <a:latin typeface="+mn-lt"/>
                <a:ea typeface="+mn-ea"/>
                <a:cs typeface="+mn-cs"/>
              </a:rPr>
              <a:t>, sin embargo </a:t>
            </a:r>
            <a:r>
              <a:rPr lang="en-US" sz="1800" b="0" kern="1200" dirty="0" err="1">
                <a:solidFill>
                  <a:schemeClr val="tx2"/>
                </a:solidFill>
                <a:latin typeface="+mn-lt"/>
                <a:ea typeface="+mn-ea"/>
                <a:cs typeface="+mn-cs"/>
              </a:rPr>
              <a:t>los</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operadores</a:t>
            </a:r>
            <a:r>
              <a:rPr lang="en-US" sz="1800" b="0" kern="1200" dirty="0">
                <a:solidFill>
                  <a:schemeClr val="tx2"/>
                </a:solidFill>
                <a:latin typeface="+mn-lt"/>
                <a:ea typeface="+mn-ea"/>
                <a:cs typeface="+mn-cs"/>
              </a:rPr>
              <a:t> que </a:t>
            </a:r>
            <a:r>
              <a:rPr lang="en-US" sz="1800" b="0" kern="1200" dirty="0" err="1">
                <a:solidFill>
                  <a:schemeClr val="tx2"/>
                </a:solidFill>
                <a:latin typeface="+mn-lt"/>
                <a:ea typeface="+mn-ea"/>
                <a:cs typeface="+mn-cs"/>
              </a:rPr>
              <a:t>lideran</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el</a:t>
            </a:r>
            <a:r>
              <a:rPr lang="en-US" sz="1800" b="0" kern="1200" dirty="0">
                <a:solidFill>
                  <a:schemeClr val="tx2"/>
                </a:solidFill>
                <a:latin typeface="+mn-lt"/>
                <a:ea typeface="+mn-ea"/>
                <a:cs typeface="+mn-cs"/>
              </a:rPr>
              <a:t> Top </a:t>
            </a:r>
            <a:r>
              <a:rPr lang="en-US" sz="1800" b="0" kern="1200" dirty="0" err="1">
                <a:solidFill>
                  <a:schemeClr val="tx2"/>
                </a:solidFill>
                <a:latin typeface="+mn-lt"/>
                <a:ea typeface="+mn-ea"/>
                <a:cs typeface="+mn-cs"/>
              </a:rPr>
              <a:t>están</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muy</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por</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encima</a:t>
            </a:r>
            <a:r>
              <a:rPr lang="en-US" sz="1800" b="0" kern="1200" dirty="0">
                <a:solidFill>
                  <a:schemeClr val="tx2"/>
                </a:solidFill>
                <a:latin typeface="+mn-lt"/>
                <a:ea typeface="+mn-ea"/>
                <a:cs typeface="+mn-cs"/>
              </a:rPr>
              <a:t> de ese </a:t>
            </a:r>
            <a:r>
              <a:rPr lang="en-US" sz="1800" b="0" kern="1200" dirty="0" err="1">
                <a:solidFill>
                  <a:schemeClr val="tx2"/>
                </a:solidFill>
                <a:latin typeface="+mn-lt"/>
                <a:ea typeface="+mn-ea"/>
                <a:cs typeface="+mn-cs"/>
              </a:rPr>
              <a:t>promedio</a:t>
            </a:r>
            <a:r>
              <a:rPr lang="en-US" sz="1800" b="0" kern="1200" dirty="0">
                <a:solidFill>
                  <a:schemeClr val="tx2"/>
                </a:solidFill>
                <a:latin typeface="+mn-lt"/>
                <a:ea typeface="+mn-ea"/>
                <a:cs typeface="+mn-cs"/>
              </a:rPr>
              <a:t>, </a:t>
            </a:r>
            <a:r>
              <a:rPr lang="en-US" sz="1800" b="0" kern="1200" dirty="0" err="1">
                <a:solidFill>
                  <a:schemeClr val="tx2"/>
                </a:solidFill>
                <a:latin typeface="+mn-lt"/>
                <a:ea typeface="+mn-ea"/>
                <a:cs typeface="+mn-cs"/>
              </a:rPr>
              <a:t>sesgando</a:t>
            </a:r>
            <a:r>
              <a:rPr lang="en-US" sz="1800" b="0" kern="1200" dirty="0">
                <a:solidFill>
                  <a:schemeClr val="tx2"/>
                </a:solidFill>
                <a:latin typeface="+mn-lt"/>
                <a:ea typeface="+mn-ea"/>
                <a:cs typeface="+mn-cs"/>
              </a:rPr>
              <a:t> la </a:t>
            </a:r>
            <a:r>
              <a:rPr lang="en-US" sz="1800" b="0" kern="1200" dirty="0" err="1">
                <a:solidFill>
                  <a:schemeClr val="tx2"/>
                </a:solidFill>
                <a:latin typeface="+mn-lt"/>
                <a:ea typeface="+mn-ea"/>
                <a:cs typeface="+mn-cs"/>
              </a:rPr>
              <a:t>gráfica</a:t>
            </a:r>
            <a:r>
              <a:rPr lang="en-US" sz="1800" b="0" kern="1200" dirty="0">
                <a:solidFill>
                  <a:schemeClr val="tx2"/>
                </a:solidFill>
                <a:latin typeface="+mn-lt"/>
                <a:ea typeface="+mn-ea"/>
                <a:cs typeface="+mn-cs"/>
              </a:rPr>
              <a:t> a la </a:t>
            </a:r>
            <a:r>
              <a:rPr lang="en-US" sz="1800" b="0" kern="1200" dirty="0" err="1">
                <a:solidFill>
                  <a:schemeClr val="tx2"/>
                </a:solidFill>
                <a:latin typeface="+mn-lt"/>
                <a:ea typeface="+mn-ea"/>
                <a:cs typeface="+mn-cs"/>
              </a:rPr>
              <a:t>derecha</a:t>
            </a:r>
            <a:r>
              <a:rPr lang="en-US" sz="1800" b="0" kern="1200" dirty="0">
                <a:solidFill>
                  <a:schemeClr val="tx2"/>
                </a:solidFill>
                <a:latin typeface="+mn-lt"/>
                <a:ea typeface="+mn-ea"/>
                <a:cs typeface="+mn-cs"/>
              </a:rPr>
              <a:t>.</a:t>
            </a:r>
          </a:p>
        </p:txBody>
      </p:sp>
      <p:pic>
        <p:nvPicPr>
          <p:cNvPr id="10" name="Picture 9">
            <a:extLst>
              <a:ext uri="{FF2B5EF4-FFF2-40B4-BE49-F238E27FC236}">
                <a16:creationId xmlns:a16="http://schemas.microsoft.com/office/drawing/2014/main" id="{3A6B4515-DB2F-45BE-F771-6506E375A96E}"/>
              </a:ext>
            </a:extLst>
          </p:cNvPr>
          <p:cNvPicPr>
            <a:picLocks noChangeAspect="1"/>
          </p:cNvPicPr>
          <p:nvPr/>
        </p:nvPicPr>
        <p:blipFill>
          <a:blip r:embed="rId3"/>
          <a:srcRect t="11923" r="-4" b="3061"/>
          <a:stretch/>
        </p:blipFill>
        <p:spPr>
          <a:xfrm>
            <a:off x="7197974" y="2286330"/>
            <a:ext cx="4990978" cy="2291209"/>
          </a:xfrm>
          <a:prstGeom prst="rect">
            <a:avLst/>
          </a:prstGeom>
        </p:spPr>
      </p:pic>
      <p:pic>
        <p:nvPicPr>
          <p:cNvPr id="7" name="Picture 6">
            <a:extLst>
              <a:ext uri="{FF2B5EF4-FFF2-40B4-BE49-F238E27FC236}">
                <a16:creationId xmlns:a16="http://schemas.microsoft.com/office/drawing/2014/main" id="{6543BF53-D212-8E46-5CBA-DAA7E2B6EF5B}"/>
              </a:ext>
            </a:extLst>
          </p:cNvPr>
          <p:cNvPicPr>
            <a:picLocks noChangeAspect="1"/>
          </p:cNvPicPr>
          <p:nvPr/>
        </p:nvPicPr>
        <p:blipFill>
          <a:blip r:embed="rId4"/>
          <a:srcRect t="15379" r="-4" b="-4"/>
          <a:stretch/>
        </p:blipFill>
        <p:spPr>
          <a:xfrm>
            <a:off x="7197974" y="4566792"/>
            <a:ext cx="4990978" cy="2291209"/>
          </a:xfrm>
          <a:prstGeom prst="rect">
            <a:avLst/>
          </a:prstGeom>
        </p:spPr>
      </p:pic>
    </p:spTree>
    <p:extLst>
      <p:ext uri="{BB962C8B-B14F-4D97-AF65-F5344CB8AC3E}">
        <p14:creationId xmlns:p14="http://schemas.microsoft.com/office/powerpoint/2010/main" val="47539310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Override1.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themeOverride>
</file>

<file path=ppt/theme/themeOverride2.xml><?xml version="1.0" encoding="utf-8"?>
<a:themeOverride xmlns:a="http://schemas.openxmlformats.org/drawingml/2006/main">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themeOverride>
</file>

<file path=docProps/app.xml><?xml version="1.0" encoding="utf-8"?>
<Properties xmlns="http://schemas.openxmlformats.org/officeDocument/2006/extended-properties" xmlns:vt="http://schemas.openxmlformats.org/officeDocument/2006/docPropsVTypes">
  <Template/>
  <TotalTime>112</TotalTime>
  <Words>1952</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(Body)</vt:lpstr>
      <vt:lpstr>Calibri</vt:lpstr>
      <vt:lpstr>Posterama</vt:lpstr>
      <vt:lpstr>SineVTI</vt:lpstr>
      <vt:lpstr>Proyecto Final: Telecomunicaciones: Identificar operadores ineficaces </vt:lpstr>
      <vt:lpstr>El servicio de telefonía virtual CallMeMaybe está desarrollando una nueva función que brindará a los supervisores información sobre los operadores menos eficaces. Se considera que un operador es ineficaz si tiene una gran cantidad de llamadas entrantes perdidas (internas y externas) y un tiempo de espera prolongado para las llamadas entrantes. Además, si se supone que un operador debe realizar llamadas salientes, un número reducido de ellas también será un signo de ineficacia.   - Lleva a cabo el análisis exploratorio de datos - Identificar operadores ineficaces - Prueba las hipótesis estadísticas</vt:lpstr>
      <vt:lpstr>Descripción de los datos  Los datasets contienen información sobre el uso del servicio de telefonía virtual CallMeMaybe. Sus clientes son organizaciones que necesitan distribuir gran cantidad de llamadas entrantes entre varios operadores, o realizar llamadas salientes a través de sus operadores. Los operadores también pueden realizar llamadas internas para comunicarse entre ellos. Estas llamadas se realizan a través de la red de CallMeMaybe.  El dataset comprimido telecom_dataset_us.csv contiene las siguientes columnas: - user_id: ID de la cuenta de cliente - date: fecha en la que se recuperaron las estadísticas - direction: "dirección" de llamada (out para saliente, in para entrante) - internal: si la llamada fue interna (entre los operadores de un cliente o clienta) - operator_id: identificador del operador - is_missed_call: si fue una llamada perdida - calls_count: número de llamadas - call_duration: duración de la llamada (sin incluir el tiempo de espera) - total_call_duration: duración de la llamada (incluido el tiempo de espera)  El conjunto de datos telecom_clients_us.csv tiene las siguientes columnas: - user_id: ID de usuario/a - tariff_plan: tarifa actual de la clientela - date_start: fecha de registro de la clientela</vt:lpstr>
      <vt:lpstr>PowerPoint Presentation</vt:lpstr>
      <vt:lpstr>Análisis de datos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Ortega Ochoa</dc:creator>
  <cp:lastModifiedBy>Christian Ortega Ochoa</cp:lastModifiedBy>
  <cp:revision>10</cp:revision>
  <dcterms:created xsi:type="dcterms:W3CDTF">2024-08-17T17:00:55Z</dcterms:created>
  <dcterms:modified xsi:type="dcterms:W3CDTF">2024-08-17T18:53:31Z</dcterms:modified>
</cp:coreProperties>
</file>