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Montserrat" panose="020B0604020202020204" charset="0"/>
      <p:regular r:id="rId4"/>
      <p:bold r:id="rId5"/>
    </p:embeddedFont>
    <p:embeddedFont>
      <p:font typeface="Libre Baskerville" panose="020B0604020202020204" charset="0"/>
      <p:bold r:id="rId6"/>
    </p:embeddedFont>
    <p:embeddedFont>
      <p:font typeface="Montserrat Light" panose="020B0604020202020204" charset="0"/>
      <p:regular r:id="rId7"/>
    </p:embeddedFont>
    <p:embeddedFont>
      <p:font typeface="Calibri" panose="020F0502020204030204" pitchFamily="34" charset="0"/>
      <p:regular r:id="rId8"/>
      <p:bold r:id="rId9"/>
      <p:italic r:id="rId10"/>
      <p:boldItalic r:id="rId11"/>
    </p:embeddedFont>
    <p:embeddedFont>
      <p:font typeface="Open Sans" panose="020B0604020202020204" charset="0"/>
      <p:regular r:id="rId12"/>
      <p:bold r:id="rId13"/>
      <p:italic r:id="rId14"/>
      <p:boldItalic r:id="rId15"/>
    </p:embeddedFont>
  </p:embeddedFontLst>
  <p:custDataLst>
    <p:tags r:id="rId16"/>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60"/>
    <a:srgbClr val="8FEDA1"/>
    <a:srgbClr val="1482A5"/>
    <a:srgbClr val="A8DD6D"/>
    <a:srgbClr val="8CD23C"/>
    <a:srgbClr val="ADD632"/>
    <a:srgbClr val="D1F2F7"/>
    <a:srgbClr val="C8E1C8"/>
    <a:srgbClr val="235078"/>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710" autoAdjust="0"/>
  </p:normalViewPr>
  <p:slideViewPr>
    <p:cSldViewPr snapToGrid="0">
      <p:cViewPr>
        <p:scale>
          <a:sx n="25" d="100"/>
          <a:sy n="25" d="100"/>
        </p:scale>
        <p:origin x="768" y="-1426"/>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dirty="0"/>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11/26/2020</a:t>
            </a:fld>
            <a:endParaRPr lang="en-US" dirty="0"/>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dirty="0"/>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dirty="0"/>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5" name="Footer Placeholder 4"/>
          <p:cNvSpPr>
            <a:spLocks noGrp="1"/>
          </p:cNvSpPr>
          <p:nvPr>
            <p:ph type="ftr" sz="quarter" idx="11"/>
          </p:nvPr>
        </p:nvSpPr>
        <p:spPr/>
        <p:txBody>
          <a:bodyPr/>
          <a:lstStyle>
            <a:defPPr>
              <a:defRPr kern="1200" smtId="4294967295"/>
            </a:defPPr>
          </a:lstStyle>
          <a:p>
            <a:endParaRPr lang="en-US" dirty="0"/>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5" name="Footer Placeholder 4"/>
          <p:cNvSpPr>
            <a:spLocks noGrp="1"/>
          </p:cNvSpPr>
          <p:nvPr>
            <p:ph type="ftr" sz="quarter" idx="11"/>
          </p:nvPr>
        </p:nvSpPr>
        <p:spPr/>
        <p:txBody>
          <a:bodyPr/>
          <a:lstStyle>
            <a:defPPr>
              <a:defRPr kern="1200" smtId="4294967295"/>
            </a:defPPr>
          </a:lstStyle>
          <a:p>
            <a:endParaRPr lang="en-US" dirty="0"/>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5" name="Footer Placeholder 4"/>
          <p:cNvSpPr>
            <a:spLocks noGrp="1"/>
          </p:cNvSpPr>
          <p:nvPr>
            <p:ph type="ftr" sz="quarter" idx="11"/>
          </p:nvPr>
        </p:nvSpPr>
        <p:spPr/>
        <p:txBody>
          <a:bodyPr/>
          <a:lstStyle>
            <a:defPPr>
              <a:defRPr kern="1200" smtId="4294967295"/>
            </a:defPPr>
          </a:lstStyle>
          <a:p>
            <a:endParaRPr lang="en-US" dirty="0"/>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5" name="Footer Placeholder 4"/>
          <p:cNvSpPr>
            <a:spLocks noGrp="1"/>
          </p:cNvSpPr>
          <p:nvPr>
            <p:ph type="ftr" sz="quarter" idx="11"/>
          </p:nvPr>
        </p:nvSpPr>
        <p:spPr/>
        <p:txBody>
          <a:bodyPr/>
          <a:lstStyle>
            <a:defPPr>
              <a:defRPr kern="1200" smtId="4294967295"/>
            </a:defPPr>
          </a:lstStyle>
          <a:p>
            <a:endParaRPr lang="en-US" dirty="0"/>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6" name="Footer Placeholder 5"/>
          <p:cNvSpPr>
            <a:spLocks noGrp="1"/>
          </p:cNvSpPr>
          <p:nvPr>
            <p:ph type="ftr" sz="quarter" idx="11"/>
          </p:nvPr>
        </p:nvSpPr>
        <p:spPr/>
        <p:txBody>
          <a:bodyPr/>
          <a:lstStyle>
            <a:defPPr>
              <a:defRPr kern="1200" smtId="4294967295"/>
            </a:defPPr>
          </a:lstStyle>
          <a:p>
            <a:endParaRPr lang="en-US" dirty="0"/>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8" name="Footer Placeholder 7"/>
          <p:cNvSpPr>
            <a:spLocks noGrp="1"/>
          </p:cNvSpPr>
          <p:nvPr>
            <p:ph type="ftr" sz="quarter" idx="11"/>
          </p:nvPr>
        </p:nvSpPr>
        <p:spPr/>
        <p:txBody>
          <a:bodyPr/>
          <a:lstStyle>
            <a:defPPr>
              <a:defRPr kern="1200" smtId="4294967295"/>
            </a:defPPr>
          </a:lstStyle>
          <a:p>
            <a:endParaRPr lang="en-US" dirty="0"/>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4" name="Footer Placeholder 3"/>
          <p:cNvSpPr>
            <a:spLocks noGrp="1"/>
          </p:cNvSpPr>
          <p:nvPr>
            <p:ph type="ftr" sz="quarter" idx="11"/>
          </p:nvPr>
        </p:nvSpPr>
        <p:spPr/>
        <p:txBody>
          <a:bodyPr/>
          <a:lstStyle>
            <a:defPPr>
              <a:defRPr kern="1200" smtId="4294967295"/>
            </a:defPPr>
          </a:lstStyle>
          <a:p>
            <a:endParaRPr lang="en-US" dirty="0"/>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3" name="Footer Placeholder 2"/>
          <p:cNvSpPr>
            <a:spLocks noGrp="1"/>
          </p:cNvSpPr>
          <p:nvPr>
            <p:ph type="ftr" sz="quarter" idx="11"/>
          </p:nvPr>
        </p:nvSpPr>
        <p:spPr/>
        <p:txBody>
          <a:bodyPr/>
          <a:lstStyle>
            <a:defPPr>
              <a:defRPr kern="1200" smtId="4294967295"/>
            </a:defPPr>
          </a:lstStyle>
          <a:p>
            <a:endParaRPr lang="en-US" dirty="0"/>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6" name="Footer Placeholder 5"/>
          <p:cNvSpPr>
            <a:spLocks noGrp="1"/>
          </p:cNvSpPr>
          <p:nvPr>
            <p:ph type="ftr" sz="quarter" idx="11"/>
          </p:nvPr>
        </p:nvSpPr>
        <p:spPr/>
        <p:txBody>
          <a:bodyPr/>
          <a:lstStyle>
            <a:defPPr>
              <a:defRPr kern="1200" smtId="4294967295"/>
            </a:defPPr>
          </a:lstStyle>
          <a:p>
            <a:endParaRPr lang="en-US" dirty="0"/>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dirty="0"/>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11/26/2020</a:t>
            </a:fld>
            <a:endParaRPr lang="en-US" dirty="0"/>
          </a:p>
        </p:txBody>
      </p:sp>
      <p:sp>
        <p:nvSpPr>
          <p:cNvPr id="6" name="Footer Placeholder 5"/>
          <p:cNvSpPr>
            <a:spLocks noGrp="1"/>
          </p:cNvSpPr>
          <p:nvPr>
            <p:ph type="ftr" sz="quarter" idx="11"/>
          </p:nvPr>
        </p:nvSpPr>
        <p:spPr/>
        <p:txBody>
          <a:bodyPr/>
          <a:lstStyle>
            <a:defPPr>
              <a:defRPr kern="1200" smtId="4294967295"/>
            </a:defPPr>
          </a:lstStyle>
          <a:p>
            <a:endParaRPr lang="en-US" dirty="0"/>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dirty="0"/>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11/26/2020</a:t>
            </a:fld>
            <a:endParaRPr lang="en-US" dirty="0"/>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dirty="0"/>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dirty="0" smtId="4294967295">
                <a:solidFill>
                  <a:srgbClr val="808080"/>
                </a:solidFill>
              </a:rPr>
              <a:t>Template ID: </a:t>
            </a:r>
            <a:r>
              <a:rPr sz="4880" dirty="0" err="1" smtId="4294967295">
                <a:solidFill>
                  <a:srgbClr val="808080"/>
                </a:solidFill>
              </a:rPr>
              <a:t>hypotheticalocean</a:t>
            </a:r>
            <a:r>
              <a:rPr sz="4880" dirty="0" smtId="4294967295">
                <a:solidFill>
                  <a:srgbClr val="808080"/>
                </a:solidFill>
              </a:rPr>
              <a:t>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kaggle.com/omartronco/health-insurance-data?select=Payments+2018.csv" TargetMode="External"/><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p15="http://schemas.microsoft.com/office/powerpoint/2012/main" xmlns:p14="http://schemas.microsoft.com/office/powerpoint/2010/main" xmlns="" id="{521F6296-A549-4F83-B5B3-AC0848E6BAEF}"/>
              </a:ext>
            </a:extLst>
          </p:cNvPr>
          <p:cNvGrpSpPr/>
          <p:nvPr/>
        </p:nvGrpSpPr>
        <p:grpSpPr>
          <a:xfrm>
            <a:off x="0" y="6141074"/>
            <a:ext cx="43891201" cy="26777326"/>
            <a:chOff x="0" y="6028267"/>
            <a:chExt cx="43891201" cy="26890133"/>
          </a:xfrm>
        </p:grpSpPr>
        <p:grpSp>
          <p:nvGrpSpPr>
            <p:cNvPr id="2" name="Group 1">
              <a:extLst>
                <a:ext uri="{FF2B5EF4-FFF2-40B4-BE49-F238E27FC236}">
                  <a16:creationId xmlns:a16="http://schemas.microsoft.com/office/drawing/2014/main" xmlns:p15="http://schemas.microsoft.com/office/powerpoint/2012/main" xmlns:p14="http://schemas.microsoft.com/office/powerpoint/2010/main" xmlns="" id="{54EF5A1D-A47F-4CE3-BE70-8A161F635104}"/>
                </a:ext>
              </a:extLst>
            </p:cNvPr>
            <p:cNvGrpSpPr/>
            <p:nvPr/>
          </p:nvGrpSpPr>
          <p:grpSpPr>
            <a:xfrm>
              <a:off x="0" y="6028267"/>
              <a:ext cx="43891201" cy="26128136"/>
              <a:chOff x="0" y="5073453"/>
              <a:chExt cx="43891201" cy="27082950"/>
            </a:xfrm>
          </p:grpSpPr>
          <p:sp>
            <p:nvSpPr>
              <p:cNvPr id="35" name="Flowchart: Document 34"/>
              <p:cNvSpPr/>
              <p:nvPr/>
            </p:nvSpPr>
            <p:spPr>
              <a:xfrm rot="10800000">
                <a:off x="3" y="5073453"/>
                <a:ext cx="43891194" cy="17841376"/>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sp>
            <p:nvSpPr>
              <p:cNvPr id="38" name="Flowchart: Document 37"/>
              <p:cNvSpPr/>
              <p:nvPr/>
            </p:nvSpPr>
            <p:spPr>
              <a:xfrm rot="10800000">
                <a:off x="0" y="5348902"/>
                <a:ext cx="43891200" cy="17565926"/>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sp>
            <p:nvSpPr>
              <p:cNvPr id="39" name="Flowchart: Document 70"/>
              <p:cNvSpPr/>
              <p:nvPr/>
            </p:nvSpPr>
            <p:spPr>
              <a:xfrm rot="10800000" flipH="1">
                <a:off x="0" y="5254193"/>
                <a:ext cx="43891200" cy="1767242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sp>
            <p:nvSpPr>
              <p:cNvPr id="40" name="Flowchart: Document 70"/>
              <p:cNvSpPr/>
              <p:nvPr/>
            </p:nvSpPr>
            <p:spPr>
              <a:xfrm rot="10800000" flipH="1">
                <a:off x="1" y="5399821"/>
                <a:ext cx="43891200" cy="2675658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cxnSp>
          <p:nvCxnSpPr>
            <p:cNvPr id="57" name="Straight Connector 56"/>
            <p:cNvCxnSpPr/>
            <p:nvPr/>
          </p:nvCxnSpPr>
          <p:spPr>
            <a:xfrm>
              <a:off x="0" y="32079943"/>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pic>
        <p:nvPicPr>
          <p:cNvPr id="1026" name="Picture 2" descr="Todo lo que necesitas para aprender PYTHON ya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744" t="8586" r="28056" b="6294"/>
          <a:stretch/>
        </p:blipFill>
        <p:spPr bwMode="auto">
          <a:xfrm>
            <a:off x="33545226" y="14044140"/>
            <a:ext cx="1360332" cy="1756546"/>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10"/>
          <p:cNvSpPr>
            <a:spLocks noChangeArrowheads="1"/>
          </p:cNvSpPr>
          <p:nvPr/>
        </p:nvSpPr>
        <p:spPr bwMode="auto">
          <a:xfrm>
            <a:off x="634226" y="9303854"/>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smtClean="0">
                <a:solidFill>
                  <a:schemeClr val="bg1"/>
                </a:solidFill>
                <a:latin typeface="Libre Baskerville" panose="02000000000000000000" pitchFamily="2" charset="0"/>
              </a:rPr>
              <a:t>Introducción</a:t>
            </a:r>
            <a:endParaRPr lang="en-US" sz="3600" b="1" dirty="0">
              <a:solidFill>
                <a:schemeClr val="bg1"/>
              </a:solidFill>
              <a:latin typeface="Libre Baskerville" panose="02000000000000000000" pitchFamily="2" charset="0"/>
            </a:endParaRPr>
          </a:p>
        </p:txBody>
      </p:sp>
      <p:sp>
        <p:nvSpPr>
          <p:cNvPr id="25" name="Text Placeholder 5">
            <a:extLst>
              <a:ext uri="{FF2B5EF4-FFF2-40B4-BE49-F238E27FC236}">
                <a16:creationId xmlns:a16="http://schemas.microsoft.com/office/drawing/2014/main" xmlns:p15="http://schemas.microsoft.com/office/powerpoint/2012/main" xmlns:p14="http://schemas.microsoft.com/office/powerpoint/2010/main" xmlns="" id="{B2C25681-95AF-45D0-852E-DC3E00E2FDFE}"/>
              </a:ext>
            </a:extLst>
          </p:cNvPr>
          <p:cNvSpPr txBox="1"/>
          <p:nvPr/>
        </p:nvSpPr>
        <p:spPr>
          <a:xfrm>
            <a:off x="5699760" y="838457"/>
            <a:ext cx="3325368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smtClean="0">
                <a:solidFill>
                  <a:srgbClr val="235078"/>
                </a:solidFill>
                <a:latin typeface="Libre Baskerville" panose="02000000000000000000" pitchFamily="2" charset="0"/>
              </a:rPr>
              <a:t>Proceso de auditor</a:t>
            </a:r>
            <a:r>
              <a:rPr lang="es-MX" sz="8500" dirty="0" smtClean="0">
                <a:solidFill>
                  <a:srgbClr val="235078"/>
                </a:solidFill>
                <a:latin typeface="Libre Baskerville" panose="02000000000000000000" pitchFamily="2" charset="0"/>
              </a:rPr>
              <a:t>ía de s</a:t>
            </a:r>
            <a:r>
              <a:rPr lang="en-US" sz="8500" dirty="0" smtClean="0">
                <a:solidFill>
                  <a:srgbClr val="235078"/>
                </a:solidFill>
                <a:latin typeface="Libre Baskerville" panose="02000000000000000000" pitchFamily="2" charset="0"/>
              </a:rPr>
              <a:t>eguros de accidentes y emfermedades</a:t>
            </a:r>
            <a:endParaRPr lang="en-US" sz="8500" dirty="0">
              <a:solidFill>
                <a:srgbClr val="235078"/>
              </a:solidFill>
              <a:latin typeface="Libre Baskerville" panose="02000000000000000000" pitchFamily="2" charset="0"/>
            </a:endParaRPr>
          </a:p>
        </p:txBody>
      </p:sp>
      <p:sp>
        <p:nvSpPr>
          <p:cNvPr id="26" name="Text Placeholder 5">
            <a:extLst>
              <a:ext uri="{FF2B5EF4-FFF2-40B4-BE49-F238E27FC236}">
                <a16:creationId xmlns:a16="http://schemas.microsoft.com/office/drawing/2014/main" xmlns:p15="http://schemas.microsoft.com/office/powerpoint/2012/main" xmlns:p14="http://schemas.microsoft.com/office/powerpoint/2010/main" xmlns="" id="{EF872E11-D0DF-4446-BE76-A398B88E9B44}"/>
              </a:ext>
            </a:extLst>
          </p:cNvPr>
          <p:cNvSpPr txBox="1"/>
          <p:nvPr/>
        </p:nvSpPr>
        <p:spPr>
          <a:xfrm>
            <a:off x="6217920" y="4948191"/>
            <a:ext cx="31455360" cy="861774"/>
          </a:xfrm>
          <a:prstGeom prst="rect">
            <a:avLst/>
          </a:prstGeom>
        </p:spPr>
        <p:txBody>
          <a:bodyPr wrap="square"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b="1" dirty="0" smtClean="0">
                <a:solidFill>
                  <a:srgbClr val="235078"/>
                </a:solidFill>
                <a:latin typeface="Montserrat" panose="00000500000000000000" pitchFamily="50" charset="0"/>
                <a:cs typeface="Arial" panose="020B0604020202020204" pitchFamily="34" charset="0"/>
              </a:rPr>
              <a:t>Romero Galván </a:t>
            </a:r>
            <a:r>
              <a:rPr lang="en-US" sz="5600" b="1" dirty="0" smtClean="0">
                <a:solidFill>
                  <a:srgbClr val="235078"/>
                </a:solidFill>
                <a:latin typeface="Montserrat" panose="00000500000000000000" pitchFamily="50" charset="0"/>
                <a:cs typeface="Arial" panose="020B0604020202020204" pitchFamily="34" charset="0"/>
              </a:rPr>
              <a:t>Asiel      Garza </a:t>
            </a:r>
            <a:r>
              <a:rPr lang="en-US" sz="5600" b="1" dirty="0">
                <a:solidFill>
                  <a:srgbClr val="235078"/>
                </a:solidFill>
                <a:latin typeface="Montserrat" panose="00000500000000000000" pitchFamily="50" charset="0"/>
                <a:cs typeface="Arial" panose="020B0604020202020204" pitchFamily="34" charset="0"/>
              </a:rPr>
              <a:t>Gonzalez Christian </a:t>
            </a:r>
            <a:r>
              <a:rPr lang="en-US" sz="5600" b="1" dirty="0" smtClean="0">
                <a:solidFill>
                  <a:srgbClr val="235078"/>
                </a:solidFill>
                <a:latin typeface="Montserrat" panose="00000500000000000000" pitchFamily="50" charset="0"/>
                <a:cs typeface="Arial" panose="020B0604020202020204" pitchFamily="34" charset="0"/>
              </a:rPr>
              <a:t>Servando     Zúñiga </a:t>
            </a:r>
            <a:r>
              <a:rPr lang="en-US" sz="5600" b="1" dirty="0">
                <a:solidFill>
                  <a:srgbClr val="235078"/>
                </a:solidFill>
                <a:latin typeface="Montserrat" panose="00000500000000000000" pitchFamily="50" charset="0"/>
                <a:cs typeface="Arial" panose="020B0604020202020204" pitchFamily="34" charset="0"/>
              </a:rPr>
              <a:t>Gomez Jorge </a:t>
            </a:r>
            <a:r>
              <a:rPr lang="en-US" sz="5600" b="1" dirty="0" smtClean="0">
                <a:solidFill>
                  <a:srgbClr val="235078"/>
                </a:solidFill>
                <a:latin typeface="Montserrat" panose="00000500000000000000" pitchFamily="50" charset="0"/>
                <a:cs typeface="Arial" panose="020B0604020202020204" pitchFamily="34" charset="0"/>
              </a:rPr>
              <a:t>Noe</a:t>
            </a:r>
            <a:endParaRPr lang="en-US" sz="5600" b="1"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xmlns:p15="http://schemas.microsoft.com/office/powerpoint/2012/main" xmlns:p14="http://schemas.microsoft.com/office/powerpoint/2010/main" xmlns="" id="{10661D15-FEEC-48A3-BE53-98D164F2C69C}"/>
              </a:ext>
            </a:extLst>
          </p:cNvPr>
          <p:cNvSpPr>
            <a:spLocks noChangeArrowheads="1"/>
          </p:cNvSpPr>
          <p:nvPr/>
        </p:nvSpPr>
        <p:spPr bwMode="auto">
          <a:xfrm>
            <a:off x="11451644" y="9303854"/>
            <a:ext cx="20713588"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smtClean="0">
                <a:solidFill>
                  <a:schemeClr val="bg1"/>
                </a:solidFill>
                <a:latin typeface="Libre Baskerville" panose="02000000000000000000" pitchFamily="2" charset="0"/>
              </a:rPr>
              <a:t>Metodología</a:t>
            </a:r>
            <a:endParaRPr lang="en-US" sz="3600" b="1" dirty="0">
              <a:solidFill>
                <a:schemeClr val="bg1"/>
              </a:solidFill>
              <a:latin typeface="Libre Baskerville" panose="02000000000000000000" pitchFamily="2" charset="0"/>
            </a:endParaRPr>
          </a:p>
        </p:txBody>
      </p:sp>
      <p:sp>
        <p:nvSpPr>
          <p:cNvPr id="34" name="Rectangle 10">
            <a:extLst>
              <a:ext uri="{FF2B5EF4-FFF2-40B4-BE49-F238E27FC236}">
                <a16:creationId xmlns:a16="http://schemas.microsoft.com/office/drawing/2014/main" xmlns:p15="http://schemas.microsoft.com/office/powerpoint/2012/main" xmlns:p14="http://schemas.microsoft.com/office/powerpoint/2010/main" xmlns="" id="{0BB0DEBB-643A-495C-9A00-84ACC65F1FD7}"/>
              </a:ext>
            </a:extLst>
          </p:cNvPr>
          <p:cNvSpPr>
            <a:spLocks noChangeArrowheads="1"/>
          </p:cNvSpPr>
          <p:nvPr/>
        </p:nvSpPr>
        <p:spPr bwMode="auto">
          <a:xfrm>
            <a:off x="33381451" y="9303854"/>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smtClean="0">
                <a:solidFill>
                  <a:schemeClr val="bg1"/>
                </a:solidFill>
                <a:latin typeface="Libre Baskerville" panose="02000000000000000000" pitchFamily="2" charset="0"/>
              </a:rPr>
              <a:t>Recursos</a:t>
            </a:r>
            <a:endParaRPr lang="en-US" sz="3600" b="1" dirty="0">
              <a:solidFill>
                <a:schemeClr val="bg1"/>
              </a:solidFill>
              <a:latin typeface="Libre Baskerville" panose="02000000000000000000" pitchFamily="2" charset="0"/>
            </a:endParaRPr>
          </a:p>
        </p:txBody>
      </p:sp>
      <p:sp>
        <p:nvSpPr>
          <p:cNvPr id="37" name="Rectangle 10">
            <a:extLst>
              <a:ext uri="{FF2B5EF4-FFF2-40B4-BE49-F238E27FC236}">
                <a16:creationId xmlns:a16="http://schemas.microsoft.com/office/drawing/2014/main" xmlns:p15="http://schemas.microsoft.com/office/powerpoint/2012/main" xmlns:p14="http://schemas.microsoft.com/office/powerpoint/2010/main" xmlns="" id="{E62CA47B-6D2F-458C-98CC-19C397FB88BA}"/>
              </a:ext>
            </a:extLst>
          </p:cNvPr>
          <p:cNvSpPr>
            <a:spLocks noChangeArrowheads="1"/>
          </p:cNvSpPr>
          <p:nvPr/>
        </p:nvSpPr>
        <p:spPr bwMode="auto">
          <a:xfrm>
            <a:off x="630830" y="8290648"/>
            <a:ext cx="9601200" cy="873301"/>
          </a:xfrm>
          <a:prstGeom prst="rect">
            <a:avLst/>
          </a:prstGeom>
          <a:noFill/>
          <a:ln w="12700">
            <a:noFill/>
            <a:miter lim="800000"/>
          </a:ln>
        </p:spPr>
        <p:txBody>
          <a:bodyPr wrap="none" lIns="137126" tIns="73152" rIns="137126" bIns="68563" anchor="ctr" anchorCtr="0"/>
          <a:lstStyle>
            <a:defPPr>
              <a:defRPr kern="1200" smtId="4294967295"/>
            </a:defPPr>
          </a:lstStyle>
          <a:p>
            <a:pPr defTabSz="4702588">
              <a:defRPr/>
            </a:pPr>
            <a:r>
              <a:rPr lang="en-US" sz="3600" b="1" dirty="0" smtClean="0">
                <a:solidFill>
                  <a:srgbClr val="1482A5"/>
                </a:solidFill>
                <a:latin typeface="Libre Baskerville" panose="02000000000000000000" pitchFamily="2" charset="0"/>
              </a:rPr>
              <a:t>FCFM </a:t>
            </a:r>
            <a:endParaRPr lang="en-US" sz="3600" b="1" dirty="0">
              <a:solidFill>
                <a:srgbClr val="1482A5"/>
              </a:solidFill>
              <a:latin typeface="Libre Baskerville" panose="02000000000000000000" pitchFamily="2" charset="0"/>
            </a:endParaRPr>
          </a:p>
        </p:txBody>
      </p:sp>
      <p:sp>
        <p:nvSpPr>
          <p:cNvPr id="50" name="Rectangle 10">
            <a:extLst>
              <a:ext uri="{FF2B5EF4-FFF2-40B4-BE49-F238E27FC236}">
                <a16:creationId xmlns:a16="http://schemas.microsoft.com/office/drawing/2014/main" xmlns:p15="http://schemas.microsoft.com/office/powerpoint/2012/main" xmlns:p14="http://schemas.microsoft.com/office/powerpoint/2010/main" xmlns="" id="{1BD94FDB-190B-4638-89EC-A656D127038B}"/>
              </a:ext>
            </a:extLst>
          </p:cNvPr>
          <p:cNvSpPr>
            <a:spLocks noChangeArrowheads="1"/>
          </p:cNvSpPr>
          <p:nvPr/>
        </p:nvSpPr>
        <p:spPr bwMode="auto">
          <a:xfrm>
            <a:off x="630830" y="21708570"/>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smtClean="0">
                <a:solidFill>
                  <a:schemeClr val="bg1"/>
                </a:solidFill>
                <a:latin typeface="Libre Baskerville" panose="02000000000000000000" pitchFamily="2" charset="0"/>
              </a:rPr>
              <a:t>Objetivo</a:t>
            </a:r>
            <a:endParaRPr lang="en-US" sz="3600" b="1" dirty="0">
              <a:solidFill>
                <a:schemeClr val="bg1"/>
              </a:solidFill>
              <a:latin typeface="Libre Baskerville" panose="02000000000000000000" pitchFamily="2" charset="0"/>
            </a:endParaRPr>
          </a:p>
        </p:txBody>
      </p:sp>
      <p:sp>
        <p:nvSpPr>
          <p:cNvPr id="54" name="Rectangle 10">
            <a:extLst>
              <a:ext uri="{FF2B5EF4-FFF2-40B4-BE49-F238E27FC236}">
                <a16:creationId xmlns:a16="http://schemas.microsoft.com/office/drawing/2014/main" xmlns:p15="http://schemas.microsoft.com/office/powerpoint/2012/main" xmlns:p14="http://schemas.microsoft.com/office/powerpoint/2010/main" xmlns="" id="{C5373E80-5BA7-4273-832B-6C4F5740A8C5}"/>
              </a:ext>
            </a:extLst>
          </p:cNvPr>
          <p:cNvSpPr>
            <a:spLocks noChangeArrowheads="1"/>
          </p:cNvSpPr>
          <p:nvPr/>
        </p:nvSpPr>
        <p:spPr bwMode="auto">
          <a:xfrm>
            <a:off x="33545226" y="21708571"/>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smtClean="0">
                <a:solidFill>
                  <a:schemeClr val="bg1"/>
                </a:solidFill>
                <a:latin typeface="Libre Baskerville" panose="02000000000000000000" pitchFamily="2" charset="0"/>
              </a:rPr>
              <a:t>Conclusión</a:t>
            </a:r>
            <a:endParaRPr lang="en-US" sz="3600" b="1" dirty="0">
              <a:solidFill>
                <a:schemeClr val="bg1"/>
              </a:solidFill>
              <a:latin typeface="Libre Baskerville" panose="02000000000000000000" pitchFamily="2" charset="0"/>
            </a:endParaRPr>
          </a:p>
        </p:txBody>
      </p:sp>
      <p:sp>
        <p:nvSpPr>
          <p:cNvPr id="4" name="Rectangle 3"/>
          <p:cNvSpPr/>
          <p:nvPr/>
        </p:nvSpPr>
        <p:spPr>
          <a:xfrm>
            <a:off x="630830" y="10508264"/>
            <a:ext cx="9604596" cy="6370975"/>
          </a:xfrm>
          <a:prstGeom prst="rect">
            <a:avLst/>
          </a:prstGeom>
          <a:noFill/>
        </p:spPr>
        <p:txBody>
          <a:bodyPr wrap="square" rtlCol="0">
            <a:spAutoFit/>
          </a:bodyPr>
          <a:lstStyle/>
          <a:p>
            <a:r>
              <a:rPr lang="es-MX" sz="2400" dirty="0">
                <a:latin typeface="Montserrat Light" panose="00000400000000000000" pitchFamily="50" charset="0"/>
                <a:ea typeface="Open Sans" panose="020B0606030504020204" pitchFamily="34" charset="0"/>
                <a:cs typeface="Open Sans" panose="020B0606030504020204" pitchFamily="34" charset="0"/>
              </a:rPr>
              <a:t>Los seguros de accidentes y enfermedades así como cualquier otro, requieren de ciertos ajustes a la hora de calcular las estimaciones previstas de dos parámetros fundamentales: </a:t>
            </a:r>
            <a:r>
              <a:rPr lang="es-MX" sz="2400" b="1" dirty="0">
                <a:latin typeface="Montserrat Light" panose="00000400000000000000" pitchFamily="50" charset="0"/>
                <a:ea typeface="Open Sans" panose="020B0606030504020204" pitchFamily="34" charset="0"/>
                <a:cs typeface="Open Sans" panose="020B0606030504020204" pitchFamily="34" charset="0"/>
              </a:rPr>
              <a:t>Severidad</a:t>
            </a:r>
            <a:r>
              <a:rPr lang="es-MX" sz="2400" dirty="0">
                <a:latin typeface="Montserrat Light" panose="00000400000000000000" pitchFamily="50" charset="0"/>
                <a:ea typeface="Open Sans" panose="020B0606030504020204" pitchFamily="34" charset="0"/>
                <a:cs typeface="Open Sans" panose="020B0606030504020204" pitchFamily="34" charset="0"/>
              </a:rPr>
              <a:t> y </a:t>
            </a:r>
            <a:r>
              <a:rPr lang="es-MX" sz="2400" b="1" dirty="0" smtClean="0">
                <a:latin typeface="Montserrat Light" panose="00000400000000000000" pitchFamily="50" charset="0"/>
                <a:ea typeface="Open Sans" panose="020B0606030504020204" pitchFamily="34" charset="0"/>
                <a:cs typeface="Open Sans" panose="020B0606030504020204" pitchFamily="34" charset="0"/>
              </a:rPr>
              <a:t>Frecuencia</a:t>
            </a:r>
            <a:r>
              <a:rPr lang="es-MX" sz="2400" dirty="0">
                <a:latin typeface="Montserrat Light" panose="00000400000000000000" pitchFamily="50" charset="0"/>
                <a:ea typeface="Open Sans" panose="020B0606030504020204" pitchFamily="34" charset="0"/>
                <a:cs typeface="Open Sans" panose="020B0606030504020204" pitchFamily="34" charset="0"/>
              </a:rPr>
              <a:t>, dichos parámetros son cruciales debido al impacto que tienen sobre cada reclamación del siniestro y que tanto se repite durante un año natural de manera correspondiente; por ello es muy importante que por cada año que pasa se realice una evaluación de los parámetros estimados por cada aseguradora en sus productos, es decir, afirmar o rechazar la hipótesis de si los datos son correctos para el año por venir, en caso de </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no </a:t>
            </a:r>
            <a:r>
              <a:rPr lang="es-MX" sz="2400" dirty="0">
                <a:latin typeface="Montserrat Light" panose="00000400000000000000" pitchFamily="50" charset="0"/>
                <a:ea typeface="Open Sans" panose="020B0606030504020204" pitchFamily="34" charset="0"/>
                <a:cs typeface="Open Sans" panose="020B0606030504020204" pitchFamily="34" charset="0"/>
              </a:rPr>
              <a:t>rechazarse la aseguradora podrá estar tranquila de que sus estimaciones están bien fundamentadas, sin embargo, si se rechaza la aseguradora tiene que ajustar su estimación y realizar de nuevo las pruebas ya que esto puede representar un riesgo financiero a corto plazo así como la duda de si en algún momento los beneficiarios se puede ver perjudicados.</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 name="Rectangle 4"/>
          <p:cNvSpPr/>
          <p:nvPr/>
        </p:nvSpPr>
        <p:spPr>
          <a:xfrm>
            <a:off x="33402678" y="10350791"/>
            <a:ext cx="9604596" cy="10433625"/>
          </a:xfrm>
          <a:prstGeom prst="rect">
            <a:avLst/>
          </a:prstGeom>
          <a:noFill/>
        </p:spPr>
        <p:txBody>
          <a:bodyPr wrap="square" rtlCol="0">
            <a:spAutoFit/>
          </a:bodyPr>
          <a:lstStyle/>
          <a:p>
            <a:r>
              <a:rPr lang="es-MX" sz="2400" dirty="0">
                <a:latin typeface="Montserrat Light" panose="00000400000000000000" pitchFamily="50" charset="0"/>
                <a:ea typeface="Open Sans" panose="020B0606030504020204" pitchFamily="34" charset="0"/>
                <a:cs typeface="Open Sans" panose="020B0606030504020204" pitchFamily="34" charset="0"/>
              </a:rPr>
              <a:t>Los siguientes recursos fueron utilizador para el análisis</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a:t>
            </a:r>
            <a:br>
              <a:rPr lang="es-MX" sz="2400" dirty="0" smtClean="0">
                <a:latin typeface="Montserrat Light" panose="00000400000000000000" pitchFamily="50" charset="0"/>
                <a:ea typeface="Open Sans" panose="020B0606030504020204" pitchFamily="34" charset="0"/>
                <a:cs typeface="Open Sans" panose="020B0606030504020204" pitchFamily="34" charset="0"/>
              </a:rPr>
            </a:b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r>
              <a:rPr lang="es-MX" sz="2400" u="sng" dirty="0">
                <a:latin typeface="Montserrat Light" panose="00000400000000000000" pitchFamily="50" charset="0"/>
                <a:ea typeface="Open Sans" panose="020B0606030504020204" pitchFamily="34" charset="0"/>
                <a:cs typeface="Open Sans" panose="020B0606030504020204" pitchFamily="34" charset="0"/>
              </a:rPr>
              <a:t>Jupyter: </a:t>
            </a:r>
            <a:r>
              <a:rPr lang="es-MX" sz="2400" dirty="0">
                <a:latin typeface="Montserrat Light" panose="00000400000000000000" pitchFamily="50" charset="0"/>
                <a:ea typeface="Open Sans" panose="020B0606030504020204" pitchFamily="34" charset="0"/>
                <a:cs typeface="Open Sans" panose="020B0606030504020204" pitchFamily="34" charset="0"/>
              </a:rPr>
              <a:t>Es una aplicación o programa que permite crear y compartir documentos en diferentes lenguajes de programación (Phyton), para crear y desarrollar software de código abierto</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a:t>
            </a:r>
            <a:br>
              <a:rPr lang="es-MX" sz="2400" dirty="0" smtClean="0">
                <a:latin typeface="Montserrat Light" panose="00000400000000000000" pitchFamily="50" charset="0"/>
                <a:ea typeface="Open Sans" panose="020B0606030504020204" pitchFamily="34" charset="0"/>
                <a:cs typeface="Open Sans" panose="020B0606030504020204" pitchFamily="34" charset="0"/>
              </a:rPr>
            </a:b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r>
              <a:rPr lang="es-MX" sz="2400" u="sng" dirty="0">
                <a:latin typeface="Montserrat Light" panose="00000400000000000000" pitchFamily="50" charset="0"/>
                <a:ea typeface="Open Sans" panose="020B0606030504020204" pitchFamily="34" charset="0"/>
                <a:cs typeface="Open Sans" panose="020B0606030504020204" pitchFamily="34" charset="0"/>
              </a:rPr>
              <a:t>Phyton: </a:t>
            </a:r>
            <a:r>
              <a:rPr lang="es-MX" sz="2400" dirty="0">
                <a:latin typeface="Montserrat Light" panose="00000400000000000000" pitchFamily="50" charset="0"/>
                <a:ea typeface="Open Sans" panose="020B0606030504020204" pitchFamily="34" charset="0"/>
                <a:cs typeface="Open Sans" panose="020B0606030504020204" pitchFamily="34" charset="0"/>
              </a:rPr>
              <a:t>Es un lenguaje de programación que usamos mediante Jupyter y en el cual usamos las siguientes librerías:	</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pPr marL="2221098" lvl="1" indent="-342900">
              <a:buFont typeface="Arial" panose="020B0604020202020204" pitchFamily="34" charset="0"/>
              <a:buChar char="•"/>
            </a:pPr>
            <a:r>
              <a:rPr lang="es-MX" sz="2400" b="1" i="1" dirty="0">
                <a:latin typeface="Montserrat Light" panose="00000400000000000000" pitchFamily="50" charset="0"/>
                <a:ea typeface="Open Sans" panose="020B0606030504020204" pitchFamily="34" charset="0"/>
                <a:cs typeface="Open Sans" panose="020B0606030504020204" pitchFamily="34" charset="0"/>
              </a:rPr>
              <a:t>Pandas:</a:t>
            </a:r>
            <a:r>
              <a:rPr lang="es-MX" sz="2400" b="1" dirty="0">
                <a:latin typeface="Montserrat Light" panose="00000400000000000000" pitchFamily="50" charset="0"/>
                <a:ea typeface="Open Sans" panose="020B0606030504020204" pitchFamily="34" charset="0"/>
                <a:cs typeface="Open Sans" panose="020B0606030504020204" pitchFamily="34" charset="0"/>
              </a:rPr>
              <a:t> </a:t>
            </a:r>
            <a:r>
              <a:rPr lang="es-MX" sz="2400" dirty="0">
                <a:latin typeface="Montserrat Light" panose="00000400000000000000" pitchFamily="50" charset="0"/>
                <a:ea typeface="Open Sans" panose="020B0606030504020204" pitchFamily="34" charset="0"/>
                <a:cs typeface="Open Sans" panose="020B0606030504020204" pitchFamily="34" charset="0"/>
              </a:rPr>
              <a:t>Librería especializada en el manejo y análisis de estructuras de datos como series, DataFrame y Paneles.</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pPr marL="2221098" lvl="1" indent="-342900">
              <a:buFont typeface="Arial" panose="020B0604020202020204" pitchFamily="34" charset="0"/>
              <a:buChar char="•"/>
            </a:pPr>
            <a:r>
              <a:rPr lang="es-MX" sz="2400" b="1" i="1" dirty="0" smtClean="0">
                <a:latin typeface="Montserrat Light" panose="00000400000000000000" pitchFamily="50" charset="0"/>
                <a:ea typeface="Open Sans" panose="020B0606030504020204" pitchFamily="34" charset="0"/>
                <a:cs typeface="Open Sans" panose="020B0606030504020204" pitchFamily="34" charset="0"/>
              </a:rPr>
              <a:t>NumPy </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 </a:t>
            </a:r>
            <a:r>
              <a:rPr lang="es-MX" sz="2400" dirty="0">
                <a:latin typeface="Montserrat Light" panose="00000400000000000000" pitchFamily="50" charset="0"/>
                <a:ea typeface="Open Sans" panose="020B0606030504020204" pitchFamily="34" charset="0"/>
                <a:cs typeface="Open Sans" panose="020B0606030504020204" pitchFamily="34" charset="0"/>
              </a:rPr>
              <a:t>Librería especializada en el cálculo numérico y el análisis de datos de grandes volúmenes de datos regularmente mediante arrays.</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pPr marL="2221098" lvl="1" indent="-342900">
              <a:buFont typeface="Arial" panose="020B0604020202020204" pitchFamily="34" charset="0"/>
              <a:buChar char="•"/>
            </a:pPr>
            <a:r>
              <a:rPr lang="es-MX" sz="2400" b="1" i="1" dirty="0" smtClean="0">
                <a:latin typeface="Montserrat Light" panose="00000400000000000000" pitchFamily="50" charset="0"/>
                <a:ea typeface="Open Sans" panose="020B0606030504020204" pitchFamily="34" charset="0"/>
                <a:cs typeface="Open Sans" panose="020B0606030504020204" pitchFamily="34" charset="0"/>
              </a:rPr>
              <a:t>Matplotlib </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 </a:t>
            </a:r>
            <a:r>
              <a:rPr lang="es-MX" sz="2400" dirty="0">
                <a:latin typeface="Montserrat Light" panose="00000400000000000000" pitchFamily="50" charset="0"/>
                <a:ea typeface="Open Sans" panose="020B0606030504020204" pitchFamily="34" charset="0"/>
                <a:cs typeface="Open Sans" panose="020B0606030504020204" pitchFamily="34" charset="0"/>
              </a:rPr>
              <a:t>Librería para generar gráficas a partir de datos contenidos en listas, vectores en toda su extensión matemática NumPy</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pPr marL="2221098" lvl="1" indent="-342900">
              <a:buFont typeface="Arial" panose="020B0604020202020204" pitchFamily="34" charset="0"/>
              <a:buChar char="•"/>
            </a:pPr>
            <a:r>
              <a:rPr lang="es-MX" sz="2400" b="1" i="1" dirty="0" smtClean="0">
                <a:latin typeface="Montserrat Light" panose="00000400000000000000" pitchFamily="50" charset="0"/>
                <a:ea typeface="Open Sans" panose="020B0606030504020204" pitchFamily="34" charset="0"/>
                <a:cs typeface="Open Sans" panose="020B0606030504020204" pitchFamily="34" charset="0"/>
              </a:rPr>
              <a:t>Seaborn </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 </a:t>
            </a:r>
            <a:r>
              <a:rPr lang="es-MX" sz="2400" dirty="0">
                <a:latin typeface="Montserrat Light" panose="00000400000000000000" pitchFamily="50" charset="0"/>
                <a:ea typeface="Open Sans" panose="020B0606030504020204" pitchFamily="34" charset="0"/>
                <a:cs typeface="Open Sans" panose="020B0606030504020204" pitchFamily="34" charset="0"/>
              </a:rPr>
              <a:t>Librería que permite generar fácilmente gráficos más elegantes a partir de la librería Matplotlib.</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a:p>
            <a:r>
              <a:rPr lang="es-MX" sz="2400" u="sng" dirty="0">
                <a:latin typeface="Montserrat Light" panose="00000400000000000000" pitchFamily="50" charset="0"/>
                <a:ea typeface="Open Sans" panose="020B0606030504020204" pitchFamily="34" charset="0"/>
                <a:cs typeface="Open Sans" panose="020B0606030504020204" pitchFamily="34" charset="0"/>
              </a:rPr>
              <a:t>Base de datos: </a:t>
            </a:r>
            <a:r>
              <a:rPr lang="es-MX" sz="2400" dirty="0">
                <a:latin typeface="Montserrat Light" panose="00000400000000000000" pitchFamily="50" charset="0"/>
                <a:ea typeface="Open Sans" panose="020B0606030504020204" pitchFamily="34" charset="0"/>
                <a:cs typeface="Open Sans" panose="020B0606030504020204" pitchFamily="34" charset="0"/>
              </a:rPr>
              <a:t>La base de datos obtenida fue a partir de la plataforma Kaggle con url: </a:t>
            </a:r>
            <a:r>
              <a:rPr lang="es-MX" sz="2400" dirty="0">
                <a:latin typeface="Montserrat Light" panose="00000400000000000000" pitchFamily="50" charset="0"/>
                <a:ea typeface="Open Sans" panose="020B0606030504020204" pitchFamily="34" charset="0"/>
                <a:cs typeface="Open Sans" panose="020B0606030504020204" pitchFamily="34" charset="0"/>
                <a:hlinkClick r:id="rId3"/>
              </a:rPr>
              <a:t>www.kaggle.com/omartronco/health-insurance-data?select=Payments+2018.csv</a:t>
            </a:r>
            <a:r>
              <a:rPr lang="es-MX" sz="2400" dirty="0">
                <a:latin typeface="Montserrat Light" panose="00000400000000000000" pitchFamily="50" charset="0"/>
                <a:ea typeface="Open Sans" panose="020B0606030504020204" pitchFamily="34" charset="0"/>
                <a:cs typeface="Open Sans" panose="020B0606030504020204" pitchFamily="34" charset="0"/>
              </a:rPr>
              <a:t> “Health insurance data” creada por Omar Tronco.</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8" name="Text Placeholder 5">
            <a:extLst>
              <a:ext uri="{FF2B5EF4-FFF2-40B4-BE49-F238E27FC236}">
                <a16:creationId xmlns:a16="http://schemas.microsoft.com/office/drawing/2014/main" xmlns:p15="http://schemas.microsoft.com/office/powerpoint/2012/main" xmlns:p14="http://schemas.microsoft.com/office/powerpoint/2010/main" xmlns="" id="{EF872E11-D0DF-4446-BE76-A398B88E9B44}"/>
              </a:ext>
            </a:extLst>
          </p:cNvPr>
          <p:cNvSpPr txBox="1"/>
          <p:nvPr/>
        </p:nvSpPr>
        <p:spPr>
          <a:xfrm>
            <a:off x="4065515" y="3755308"/>
            <a:ext cx="36576000" cy="86177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smtClean="0">
                <a:solidFill>
                  <a:srgbClr val="235078"/>
                </a:solidFill>
                <a:latin typeface="Montserrat" panose="00000500000000000000" pitchFamily="50" charset="0"/>
                <a:cs typeface="Arial" panose="020B0604020202020204" pitchFamily="34" charset="0"/>
              </a:rPr>
              <a:t>Autores:  </a:t>
            </a:r>
            <a:endParaRPr lang="en-US" sz="5600" dirty="0">
              <a:solidFill>
                <a:srgbClr val="235078"/>
              </a:solidFill>
              <a:latin typeface="Montserrat" panose="00000500000000000000" pitchFamily="50" charset="0"/>
              <a:cs typeface="Arial" panose="020B0604020202020204" pitchFamily="34" charset="0"/>
            </a:endParaRPr>
          </a:p>
        </p:txBody>
      </p:sp>
      <p:pic>
        <p:nvPicPr>
          <p:cNvPr id="32" name="UANL">
            <a:extLst>
              <a:ext uri="{FF2B5EF4-FFF2-40B4-BE49-F238E27FC236}">
                <a16:creationId xmlns:xdr="http://schemas.openxmlformats.org/drawingml/2006/spreadsheetDrawing" xmlns="" xmlns:a16="http://schemas.microsoft.com/office/drawing/2014/main" xmlns:lc="http://schemas.openxmlformats.org/drawingml/2006/lockedCanvas" id="{9CE06265-CA52-493D-BB7E-40132623FDC4}"/>
              </a:ext>
            </a:extLst>
          </p:cNvPr>
          <p:cNvPicPr>
            <a:picLocks noChangeAspect="1"/>
          </p:cNvPicPr>
          <p:nvPr/>
        </p:nvPicPr>
        <p:blipFill>
          <a:blip r:embed="rId4"/>
          <a:stretch>
            <a:fillRect/>
          </a:stretch>
        </p:blipFill>
        <p:spPr>
          <a:xfrm>
            <a:off x="0" y="81742"/>
            <a:ext cx="3918793" cy="4406721"/>
          </a:xfrm>
          <a:prstGeom prst="rect">
            <a:avLst/>
          </a:prstGeom>
          <a:effectLst>
            <a:outerShdw blurRad="50800" dist="50800" dir="5400000" algn="ctr" rotWithShape="0">
              <a:srgbClr val="000000">
                <a:alpha val="51000"/>
              </a:srgbClr>
            </a:outerShdw>
          </a:effectLst>
        </p:spPr>
      </p:pic>
      <p:pic>
        <p:nvPicPr>
          <p:cNvPr id="33" name="FCFM">
            <a:extLst>
              <a:ext uri="{FF2B5EF4-FFF2-40B4-BE49-F238E27FC236}">
                <a16:creationId xmlns:xdr="http://schemas.openxmlformats.org/drawingml/2006/spreadsheetDrawing" xmlns="" xmlns:a16="http://schemas.microsoft.com/office/drawing/2014/main" xmlns:lc="http://schemas.openxmlformats.org/drawingml/2006/lockedCanvas" id="{9C75A1E1-B9B9-46A0-A9D8-F90D8D5D3FF1}"/>
              </a:ext>
            </a:extLst>
          </p:cNvPr>
          <p:cNvPicPr>
            <a:picLocks noChangeAspect="1"/>
          </p:cNvPicPr>
          <p:nvPr/>
        </p:nvPicPr>
        <p:blipFill>
          <a:blip r:embed="rId5"/>
          <a:stretch>
            <a:fillRect/>
          </a:stretch>
        </p:blipFill>
        <p:spPr>
          <a:xfrm>
            <a:off x="39377149" y="81742"/>
            <a:ext cx="4514048" cy="4264494"/>
          </a:xfrm>
          <a:prstGeom prst="rect">
            <a:avLst/>
          </a:prstGeom>
          <a:effectLst>
            <a:outerShdw blurRad="50800" dist="50800" dir="5400000" algn="ctr" rotWithShape="0">
              <a:srgbClr val="000000">
                <a:alpha val="51000"/>
              </a:srgbClr>
            </a:outerShdw>
          </a:effectLst>
        </p:spPr>
      </p:pic>
      <p:pic>
        <p:nvPicPr>
          <p:cNvPr id="7" name="datos_coverage" hidden="1"/>
          <p:cNvPicPr>
            <a:picLocks noChangeAspect="1"/>
          </p:cNvPicPr>
          <p:nvPr/>
        </p:nvPicPr>
        <p:blipFill>
          <a:blip r:embed="rId6"/>
          <a:stretch>
            <a:fillRect/>
          </a:stretch>
        </p:blipFill>
        <p:spPr>
          <a:xfrm>
            <a:off x="11604044" y="13165891"/>
            <a:ext cx="5632206" cy="3051455"/>
          </a:xfrm>
          <a:prstGeom prst="rect">
            <a:avLst/>
          </a:prstGeom>
        </p:spPr>
      </p:pic>
      <p:pic>
        <p:nvPicPr>
          <p:cNvPr id="8" name="datos_diseases"/>
          <p:cNvPicPr>
            <a:picLocks noChangeAspect="1"/>
          </p:cNvPicPr>
          <p:nvPr/>
        </p:nvPicPr>
        <p:blipFill>
          <a:blip r:embed="rId7"/>
          <a:stretch>
            <a:fillRect/>
          </a:stretch>
        </p:blipFill>
        <p:spPr>
          <a:xfrm>
            <a:off x="28398524" y="11411466"/>
            <a:ext cx="3071171" cy="7134272"/>
          </a:xfrm>
          <a:prstGeom prst="rect">
            <a:avLst/>
          </a:prstGeom>
        </p:spPr>
      </p:pic>
      <p:pic>
        <p:nvPicPr>
          <p:cNvPr id="1028" name="Picture 4" descr="Proyecto Jupyter - Wikipedia, la enciclopedia libr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45226" y="16534977"/>
            <a:ext cx="1370479" cy="15886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1451644" y="10508264"/>
            <a:ext cx="20713588"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p>
            <a:pPr defTabSz="4703763" eaLnBrk="0" hangingPunct="0"/>
            <a:r>
              <a:rPr lang="es-MX" sz="2400" dirty="0">
                <a:latin typeface="Montserrat Light" panose="00000400000000000000" pitchFamily="50" charset="0"/>
                <a:ea typeface="Open Sans" panose="020B0606030504020204" pitchFamily="34" charset="0"/>
                <a:cs typeface="Open Sans" panose="020B0606030504020204" pitchFamily="34" charset="0"/>
              </a:rPr>
              <a:t>La base de datos Health insurance data muestra 6 bases de datos categorizadas en 3 diferentes informes:</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13" name="Rectangle 12"/>
          <p:cNvSpPr/>
          <p:nvPr/>
        </p:nvSpPr>
        <p:spPr>
          <a:xfrm>
            <a:off x="11451644" y="11459077"/>
            <a:ext cx="10311076" cy="161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p>
            <a:pPr defTabSz="4703763" eaLnBrk="0" hangingPunct="0"/>
            <a:r>
              <a:rPr lang="es-MX" sz="2400" b="1" dirty="0">
                <a:latin typeface="Montserrat Light" panose="00000400000000000000" pitchFamily="50" charset="0"/>
                <a:ea typeface="Open Sans" panose="020B0606030504020204" pitchFamily="34" charset="0"/>
                <a:cs typeface="Open Sans" panose="020B0606030504020204" pitchFamily="34" charset="0"/>
              </a:rPr>
              <a:t>Coberturas</a:t>
            </a:r>
            <a:r>
              <a:rPr lang="es-MX" sz="2400" b="1" dirty="0" smtClean="0">
                <a:latin typeface="Montserrat Light" panose="00000400000000000000" pitchFamily="50" charset="0"/>
                <a:ea typeface="Open Sans" panose="020B0606030504020204" pitchFamily="34" charset="0"/>
                <a:cs typeface="Open Sans" panose="020B0606030504020204" pitchFamily="34" charset="0"/>
              </a:rPr>
              <a:t>:</a:t>
            </a:r>
            <a:r>
              <a:rPr lang="es-MX" sz="2400" dirty="0" smtClean="0">
                <a:latin typeface="Montserrat Light" panose="00000400000000000000" pitchFamily="50" charset="0"/>
                <a:ea typeface="Open Sans" panose="020B0606030504020204" pitchFamily="34" charset="0"/>
                <a:cs typeface="Open Sans" panose="020B0606030504020204" pitchFamily="34" charset="0"/>
              </a:rPr>
              <a:t/>
            </a:r>
            <a:br>
              <a:rPr lang="es-MX" sz="2400" dirty="0" smtClean="0">
                <a:latin typeface="Montserrat Light" panose="00000400000000000000" pitchFamily="50" charset="0"/>
                <a:ea typeface="Open Sans" panose="020B0606030504020204" pitchFamily="34" charset="0"/>
                <a:cs typeface="Open Sans" panose="020B0606030504020204" pitchFamily="34" charset="0"/>
              </a:rPr>
            </a:br>
            <a:r>
              <a:rPr lang="es-MX" sz="2400" dirty="0" smtClean="0">
                <a:latin typeface="Montserrat Light" panose="00000400000000000000" pitchFamily="50" charset="0"/>
                <a:ea typeface="Open Sans" panose="020B0606030504020204" pitchFamily="34" charset="0"/>
                <a:cs typeface="Open Sans" panose="020B0606030504020204" pitchFamily="34" charset="0"/>
              </a:rPr>
              <a:t>Esta </a:t>
            </a:r>
            <a:r>
              <a:rPr lang="es-MX" sz="2400" dirty="0">
                <a:latin typeface="Montserrat Light" panose="00000400000000000000" pitchFamily="50" charset="0"/>
                <a:ea typeface="Open Sans" panose="020B0606030504020204" pitchFamily="34" charset="0"/>
                <a:cs typeface="Open Sans" panose="020B0606030504020204" pitchFamily="34" charset="0"/>
              </a:rPr>
              <a:t>base de datos es muy pequeña porque solo muestra el nombre, tipo y grupo de las coberturas divididas por los límites de pago de cada siniestro.</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14" name="Rectangle 13"/>
          <p:cNvSpPr/>
          <p:nvPr/>
        </p:nvSpPr>
        <p:spPr>
          <a:xfrm>
            <a:off x="22714004" y="11459077"/>
            <a:ext cx="4733236" cy="383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p>
            <a:pPr defTabSz="4703763" eaLnBrk="0" hangingPunct="0"/>
            <a:r>
              <a:rPr lang="es-MX" sz="2400" b="1" dirty="0">
                <a:latin typeface="Montserrat Light" panose="00000400000000000000" pitchFamily="50" charset="0"/>
                <a:ea typeface="Open Sans" panose="020B0606030504020204" pitchFamily="34" charset="0"/>
                <a:cs typeface="Open Sans" panose="020B0606030504020204" pitchFamily="34" charset="0"/>
              </a:rPr>
              <a:t>Frecuencias del último año</a:t>
            </a:r>
            <a:r>
              <a:rPr lang="es-MX" sz="2400" b="1" dirty="0" smtClean="0">
                <a:latin typeface="Montserrat Light" panose="00000400000000000000" pitchFamily="50" charset="0"/>
                <a:ea typeface="Open Sans" panose="020B0606030504020204" pitchFamily="34" charset="0"/>
                <a:cs typeface="Open Sans" panose="020B0606030504020204" pitchFamily="34" charset="0"/>
              </a:rPr>
              <a:t>:</a:t>
            </a:r>
            <a:br>
              <a:rPr lang="es-MX" sz="2400" b="1" dirty="0" smtClean="0">
                <a:latin typeface="Montserrat Light" panose="00000400000000000000" pitchFamily="50" charset="0"/>
                <a:ea typeface="Open Sans" panose="020B0606030504020204" pitchFamily="34" charset="0"/>
                <a:cs typeface="Open Sans" panose="020B0606030504020204" pitchFamily="34" charset="0"/>
              </a:rPr>
            </a:br>
            <a:r>
              <a:rPr lang="es-MX" sz="2400" b="1" dirty="0">
                <a:latin typeface="Montserrat Light" panose="00000400000000000000" pitchFamily="50" charset="0"/>
                <a:ea typeface="Open Sans" panose="020B0606030504020204" pitchFamily="34" charset="0"/>
                <a:cs typeface="Open Sans" panose="020B0606030504020204" pitchFamily="34" charset="0"/>
              </a:rPr>
              <a:t/>
            </a:r>
            <a:br>
              <a:rPr lang="es-MX" sz="2400" b="1" dirty="0">
                <a:latin typeface="Montserrat Light" panose="00000400000000000000" pitchFamily="50" charset="0"/>
                <a:ea typeface="Open Sans" panose="020B0606030504020204" pitchFamily="34" charset="0"/>
                <a:cs typeface="Open Sans" panose="020B0606030504020204" pitchFamily="34" charset="0"/>
              </a:rPr>
            </a:br>
            <a:r>
              <a:rPr lang="es-MX" sz="2400" b="1" dirty="0">
                <a:latin typeface="Montserrat Light" panose="00000400000000000000" pitchFamily="50" charset="0"/>
                <a:ea typeface="Open Sans" panose="020B0606030504020204" pitchFamily="34" charset="0"/>
                <a:cs typeface="Open Sans" panose="020B0606030504020204" pitchFamily="34" charset="0"/>
              </a:rPr>
              <a:t>Esta base de datos muestra la cantidad de reclamos por sujetos obtenidos en el último año pasado, en general nos muestra la frecuencia total de reclamaciones en el año a estudiar o predecir.</a:t>
            </a:r>
            <a:endParaRPr lang="en-US" sz="24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46" name="Rectangle 10">
            <a:extLst>
              <a:ext uri="{FF2B5EF4-FFF2-40B4-BE49-F238E27FC236}">
                <a16:creationId xmlns:a16="http://schemas.microsoft.com/office/drawing/2014/main" xmlns:p15="http://schemas.microsoft.com/office/powerpoint/2012/main" xmlns:p14="http://schemas.microsoft.com/office/powerpoint/2010/main" xmlns="" id="{10661D15-FEEC-48A3-BE53-98D164F2C69C}"/>
              </a:ext>
            </a:extLst>
          </p:cNvPr>
          <p:cNvSpPr>
            <a:spLocks noChangeArrowheads="1"/>
          </p:cNvSpPr>
          <p:nvPr/>
        </p:nvSpPr>
        <p:spPr bwMode="auto">
          <a:xfrm>
            <a:off x="11588806" y="21708572"/>
            <a:ext cx="20713588"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smtClean="0">
                <a:solidFill>
                  <a:schemeClr val="bg1"/>
                </a:solidFill>
                <a:latin typeface="Libre Baskerville" panose="02000000000000000000" pitchFamily="2" charset="0"/>
              </a:rPr>
              <a:t>Resultados</a:t>
            </a:r>
            <a:endParaRPr lang="en-US" sz="3600" b="1" dirty="0">
              <a:solidFill>
                <a:schemeClr val="bg1"/>
              </a:solidFill>
              <a:latin typeface="Libre Baskerville" panose="02000000000000000000" pitchFamily="2" charset="0"/>
            </a:endParaRPr>
          </a:p>
        </p:txBody>
      </p:sp>
      <p:pic>
        <p:nvPicPr>
          <p:cNvPr id="16" name="excel_datos_coverage"/>
          <p:cNvPicPr>
            <a:picLocks noChangeAspect="1"/>
          </p:cNvPicPr>
          <p:nvPr/>
        </p:nvPicPr>
        <p:blipFill>
          <a:blip r:embed="rId9"/>
          <a:stretch>
            <a:fillRect/>
          </a:stretch>
        </p:blipFill>
        <p:spPr>
          <a:xfrm>
            <a:off x="11588806" y="13238593"/>
            <a:ext cx="6241994" cy="2739601"/>
          </a:xfrm>
          <a:prstGeom prst="rect">
            <a:avLst/>
          </a:prstGeom>
        </p:spPr>
      </p:pic>
      <p:sp>
        <p:nvSpPr>
          <p:cNvPr id="17" name="Rectangle 16"/>
          <p:cNvSpPr/>
          <p:nvPr/>
        </p:nvSpPr>
        <p:spPr>
          <a:xfrm>
            <a:off x="11451644" y="16534977"/>
            <a:ext cx="6104836" cy="457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p>
            <a:pPr defTabSz="4703763" eaLnBrk="0" hangingPunct="0"/>
            <a:r>
              <a:rPr lang="es-MX" sz="2400" b="1" dirty="0">
                <a:latin typeface="Montserrat Light" panose="00000400000000000000" pitchFamily="50" charset="0"/>
                <a:ea typeface="Open Sans" panose="020B0606030504020204" pitchFamily="34" charset="0"/>
                <a:cs typeface="Open Sans" panose="020B0606030504020204" pitchFamily="34" charset="0"/>
              </a:rPr>
              <a:t>Reclamaciones por año: </a:t>
            </a:r>
            <a:r>
              <a:rPr lang="es-MX" sz="2400" b="1" dirty="0" smtClean="0">
                <a:latin typeface="Montserrat Light" panose="00000400000000000000" pitchFamily="50" charset="0"/>
                <a:ea typeface="Open Sans" panose="020B0606030504020204" pitchFamily="34" charset="0"/>
                <a:cs typeface="Open Sans" panose="020B0606030504020204" pitchFamily="34" charset="0"/>
              </a:rPr>
              <a:t/>
            </a:r>
            <a:br>
              <a:rPr lang="es-MX" sz="2400" b="1" dirty="0" smtClean="0">
                <a:latin typeface="Montserrat Light" panose="00000400000000000000" pitchFamily="50" charset="0"/>
                <a:ea typeface="Open Sans" panose="020B0606030504020204" pitchFamily="34" charset="0"/>
                <a:cs typeface="Open Sans" panose="020B0606030504020204" pitchFamily="34" charset="0"/>
              </a:rPr>
            </a:br>
            <a:r>
              <a:rPr lang="es-MX" sz="2400" b="1" dirty="0">
                <a:latin typeface="Montserrat Light" panose="00000400000000000000" pitchFamily="50" charset="0"/>
                <a:ea typeface="Open Sans" panose="020B0606030504020204" pitchFamily="34" charset="0"/>
                <a:cs typeface="Open Sans" panose="020B0606030504020204" pitchFamily="34" charset="0"/>
              </a:rPr>
              <a:t/>
            </a:r>
            <a:br>
              <a:rPr lang="es-MX" sz="2400" b="1" dirty="0">
                <a:latin typeface="Montserrat Light" panose="00000400000000000000" pitchFamily="50" charset="0"/>
                <a:ea typeface="Open Sans" panose="020B0606030504020204" pitchFamily="34" charset="0"/>
                <a:cs typeface="Open Sans" panose="020B0606030504020204" pitchFamily="34" charset="0"/>
              </a:rPr>
            </a:br>
            <a:r>
              <a:rPr lang="es-MX" sz="2400" b="1" dirty="0">
                <a:latin typeface="Montserrat Light" panose="00000400000000000000" pitchFamily="50" charset="0"/>
                <a:ea typeface="Open Sans" panose="020B0606030504020204" pitchFamily="34" charset="0"/>
                <a:cs typeface="Open Sans" panose="020B0606030504020204" pitchFamily="34" charset="0"/>
              </a:rPr>
              <a:t>Esta base de datos está separada en 4, por lo que en total son las 6 mencionadas, cada base de datos muestra la reclamación específica por tipo, grupo y severidad monetaria, en general muestra cuanto se pagó por año por cada reclamación y por grupo y tipo, dándonos como resultado un histórico de los años 2015 a 2018.</a:t>
            </a:r>
            <a:endParaRPr lang="en-US" sz="2400" b="1"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18" name="Picture 17"/>
          <p:cNvPicPr>
            <a:picLocks noChangeAspect="1"/>
          </p:cNvPicPr>
          <p:nvPr/>
        </p:nvPicPr>
        <p:blipFill>
          <a:blip r:embed="rId10"/>
          <a:stretch>
            <a:fillRect/>
          </a:stretch>
        </p:blipFill>
        <p:spPr>
          <a:xfrm>
            <a:off x="19485506" y="15800686"/>
            <a:ext cx="3491996" cy="5480711"/>
          </a:xfrm>
          <a:prstGeom prst="rect">
            <a:avLst/>
          </a:prstGeom>
        </p:spPr>
      </p:pic>
      <p:sp>
        <p:nvSpPr>
          <p:cNvPr id="19" name="Rectangle 18"/>
          <p:cNvSpPr/>
          <p:nvPr/>
        </p:nvSpPr>
        <p:spPr>
          <a:xfrm>
            <a:off x="23840563" y="20389657"/>
            <a:ext cx="8387019" cy="69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p>
            <a:pPr defTabSz="4703763" eaLnBrk="0" hangingPunct="0"/>
            <a:r>
              <a:rPr lang="es-MX" sz="1800" b="1" dirty="0" smtClean="0">
                <a:latin typeface="Montserrat Light" panose="00000400000000000000" pitchFamily="50" charset="0"/>
                <a:ea typeface="Open Sans" panose="020B0606030504020204" pitchFamily="34" charset="0"/>
                <a:cs typeface="Open Sans" panose="020B0606030504020204" pitchFamily="34" charset="0"/>
              </a:rPr>
              <a:t>*Con </a:t>
            </a:r>
            <a:r>
              <a:rPr lang="es-MX" sz="1800" b="1" dirty="0">
                <a:latin typeface="Montserrat Light" panose="00000400000000000000" pitchFamily="50" charset="0"/>
                <a:ea typeface="Open Sans" panose="020B0606030504020204" pitchFamily="34" charset="0"/>
                <a:cs typeface="Open Sans" panose="020B0606030504020204" pitchFamily="34" charset="0"/>
              </a:rPr>
              <a:t>las anteriores bases de datos podemos crear tendencias y comparaciones por año para analizar los estadísticos.</a:t>
            </a:r>
            <a:endParaRPr lang="en-US" sz="18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0" name="Rectangle 19"/>
          <p:cNvSpPr/>
          <p:nvPr/>
        </p:nvSpPr>
        <p:spPr>
          <a:xfrm>
            <a:off x="630830" y="23750117"/>
            <a:ext cx="9601200" cy="6415089"/>
          </a:xfrm>
          <a:prstGeom prst="rect">
            <a:avLst/>
          </a:prstGeom>
        </p:spPr>
        <p:txBody>
          <a:bodyPr wrap="square">
            <a:spAutoFit/>
          </a:bodyPr>
          <a:lstStyle/>
          <a:p>
            <a:pPr>
              <a:lnSpc>
                <a:spcPct val="107000"/>
              </a:lnSpc>
              <a:spcAft>
                <a:spcPts val="800"/>
              </a:spcAft>
            </a:pPr>
            <a:r>
              <a:rPr lang="es-MX" sz="2400" dirty="0">
                <a:latin typeface="Montserrat Light" panose="00000400000000000000" pitchFamily="50" charset="0"/>
                <a:ea typeface="Open Sans" panose="020B0606030504020204" pitchFamily="34" charset="0"/>
                <a:cs typeface="Open Sans" panose="020B0606030504020204" pitchFamily="34" charset="0"/>
              </a:rPr>
              <a:t>Nuestro objetivo es, utilizando datos previos, establecer como se comportaran los datos en un futuro, es decir, poder definir entre que rango se encontrara la severidad, y predecir qué porcentaje tendrá cada grupo de enfermedad.</a:t>
            </a:r>
            <a:br>
              <a:rPr lang="es-MX" sz="2400" dirty="0">
                <a:latin typeface="Montserrat Light" panose="00000400000000000000" pitchFamily="50" charset="0"/>
                <a:ea typeface="Open Sans" panose="020B0606030504020204" pitchFamily="34" charset="0"/>
                <a:cs typeface="Open Sans" panose="020B0606030504020204" pitchFamily="34" charset="0"/>
              </a:rPr>
            </a:br>
            <a:r>
              <a:rPr lang="es-MX" sz="2400" dirty="0">
                <a:latin typeface="Montserrat Light" panose="00000400000000000000" pitchFamily="50" charset="0"/>
                <a:ea typeface="Open Sans" panose="020B0606030504020204" pitchFamily="34" charset="0"/>
                <a:cs typeface="Open Sans" panose="020B0606030504020204" pitchFamily="34" charset="0"/>
              </a:rPr>
              <a:t>Auditoria según el anexo 6.3.2 para seguros no catastróficos de danos y seguros de accidentes y enfermedades. Nuestro objetivo es determinar la frecuencia del número de siniestros por medio del criterio 1, 2, 3,4 a través de la SESA del mismo modo la severidad de pago de siniestros individuales a través de los criterios 5, 6, 7,8. Van a incorpora año con año la nueva experiencia de los SESA, instituciones que no tenían suficiente información en cuanto al número de siniestros observados. Para utilizar sus propios parámetros de ajuste de panza y cola, esta podría presentar ya suficiente información para dejar de utilizar la información del mercado y utilizar su propia experiencia de factores de ajuste.</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21" name="Picture 20"/>
          <p:cNvPicPr>
            <a:picLocks noChangeAspect="1"/>
          </p:cNvPicPr>
          <p:nvPr/>
        </p:nvPicPr>
        <p:blipFill>
          <a:blip r:embed="rId11"/>
          <a:stretch>
            <a:fillRect/>
          </a:stretch>
        </p:blipFill>
        <p:spPr>
          <a:xfrm>
            <a:off x="2808054" y="16928157"/>
            <a:ext cx="4623134" cy="4635595"/>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3773</TotalTime>
  <Words>300</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Montserrat</vt:lpstr>
      <vt:lpstr>Arial</vt:lpstr>
      <vt:lpstr>Libre Baskerville</vt:lpstr>
      <vt:lpstr>Montserrat Light</vt:lpstr>
      <vt:lpstr>Calibri</vt:lpstr>
      <vt:lpstr>Open Sans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Asiel Romero</cp:lastModifiedBy>
  <cp:revision>48</cp:revision>
  <cp:lastPrinted>2011-01-21T18:13:44Z</cp:lastPrinted>
  <dcterms:modified xsi:type="dcterms:W3CDTF">2020-11-27T03:42:09Z</dcterms:modified>
  <cp:category>scientific poster 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jromeras@jci.com</vt:lpwstr>
  </property>
  <property fmtid="{D5CDD505-2E9C-101B-9397-08002B2CF9AE}" pid="5" name="MSIP_Label_6be01c0c-f9b3-4dc4-af0b-a82110cc37cd_SetDate">
    <vt:lpwstr>2020-11-27T02:24:07.2510666Z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891bf7c3-8741-4f33-8e37-0ecf7060ba2e</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