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</p:sldMasterIdLst>
  <p:notesMasterIdLst>
    <p:notesMasterId r:id="rId18"/>
  </p:notesMasterIdLst>
  <p:sldIdLst>
    <p:sldId id="257" r:id="rId3"/>
    <p:sldId id="286" r:id="rId4"/>
    <p:sldId id="285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FC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9" autoAdjust="0"/>
    <p:restoredTop sz="96758" autoAdjust="0"/>
  </p:normalViewPr>
  <p:slideViewPr>
    <p:cSldViewPr snapToGrid="0">
      <p:cViewPr varScale="1">
        <p:scale>
          <a:sx n="132" d="100"/>
          <a:sy n="132" d="100"/>
        </p:scale>
        <p:origin x="230" y="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35B33F-5103-4FCE-91A0-4A3C434AAF8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89FC93-33B5-49CF-8231-B00BDE4F26EA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User Story</a:t>
          </a:r>
        </a:p>
      </dgm:t>
    </dgm:pt>
    <dgm:pt modelId="{90A0A6D5-7D3C-4DBC-AF56-074B364F57F8}" type="parTrans" cxnId="{DF7CEDBD-65FC-4F7B-B94C-6A943C212436}">
      <dgm:prSet/>
      <dgm:spPr/>
      <dgm:t>
        <a:bodyPr/>
        <a:lstStyle/>
        <a:p>
          <a:endParaRPr lang="en-US"/>
        </a:p>
      </dgm:t>
    </dgm:pt>
    <dgm:pt modelId="{EDA65534-1466-4D54-8CE6-8FF2CC698C7C}" type="sibTrans" cxnId="{DF7CEDBD-65FC-4F7B-B94C-6A943C212436}">
      <dgm:prSet/>
      <dgm:spPr/>
      <dgm:t>
        <a:bodyPr/>
        <a:lstStyle/>
        <a:p>
          <a:endParaRPr lang="en-US"/>
        </a:p>
      </dgm:t>
    </dgm:pt>
    <dgm:pt modelId="{A1879D22-1BA4-47BD-B52E-7155043EB727}">
      <dgm:prSet phldrT="[Text]"/>
      <dgm:spPr>
        <a:ln>
          <a:solidFill>
            <a:schemeClr val="tx1"/>
          </a:solidFill>
        </a:ln>
      </dgm:spPr>
      <dgm:t>
        <a:bodyPr/>
        <a:lstStyle/>
        <a:p>
          <a:pPr algn="just"/>
          <a:r>
            <a:rPr lang="en-US" dirty="0"/>
            <a:t>As a sales executive I want to access real-time business partner data outside of company’s intranet on a mobile device</a:t>
          </a:r>
        </a:p>
      </dgm:t>
    </dgm:pt>
    <dgm:pt modelId="{5A91B4B3-651B-411D-A0E9-8E0861C1A80F}" type="parTrans" cxnId="{95E78C31-C308-4D15-8220-32C22DFABC05}">
      <dgm:prSet/>
      <dgm:spPr/>
      <dgm:t>
        <a:bodyPr/>
        <a:lstStyle/>
        <a:p>
          <a:endParaRPr lang="en-US"/>
        </a:p>
      </dgm:t>
    </dgm:pt>
    <dgm:pt modelId="{9067C31C-7455-4CB4-9FA1-68B7AC7AD9C8}" type="sibTrans" cxnId="{95E78C31-C308-4D15-8220-32C22DFABC05}">
      <dgm:prSet/>
      <dgm:spPr/>
      <dgm:t>
        <a:bodyPr/>
        <a:lstStyle/>
        <a:p>
          <a:endParaRPr lang="en-US"/>
        </a:p>
      </dgm:t>
    </dgm:pt>
    <dgm:pt modelId="{1A5099E8-CA4C-40F0-97C5-68BDA61E0A49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Solution Steps</a:t>
          </a:r>
        </a:p>
      </dgm:t>
    </dgm:pt>
    <dgm:pt modelId="{335618FD-0BFC-4F90-9366-B540EC7E3803}" type="parTrans" cxnId="{6B60E5B7-379D-47B6-839B-6BD18A6D6507}">
      <dgm:prSet/>
      <dgm:spPr/>
      <dgm:t>
        <a:bodyPr/>
        <a:lstStyle/>
        <a:p>
          <a:endParaRPr lang="en-US"/>
        </a:p>
      </dgm:t>
    </dgm:pt>
    <dgm:pt modelId="{2599D8B8-E596-4266-8A4C-1B6D08B4E8C5}" type="sibTrans" cxnId="{6B60E5B7-379D-47B6-839B-6BD18A6D6507}">
      <dgm:prSet/>
      <dgm:spPr/>
      <dgm:t>
        <a:bodyPr/>
        <a:lstStyle/>
        <a:p>
          <a:endParaRPr lang="en-US"/>
        </a:p>
      </dgm:t>
    </dgm:pt>
    <dgm:pt modelId="{7EC38C4F-53C8-46FD-B04E-5D34F2EA5ED7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Data source – S/4HANA On-premise system</a:t>
          </a:r>
        </a:p>
      </dgm:t>
    </dgm:pt>
    <dgm:pt modelId="{2DF23E42-7D7D-45D3-A350-0B661C692C65}" type="parTrans" cxnId="{D4CFBFC0-490C-4F75-805D-468474812C76}">
      <dgm:prSet/>
      <dgm:spPr/>
      <dgm:t>
        <a:bodyPr/>
        <a:lstStyle/>
        <a:p>
          <a:endParaRPr lang="en-US"/>
        </a:p>
      </dgm:t>
    </dgm:pt>
    <dgm:pt modelId="{EA63A450-57C0-4838-B43D-B7DE30D0E6FE}" type="sibTrans" cxnId="{D4CFBFC0-490C-4F75-805D-468474812C76}">
      <dgm:prSet/>
      <dgm:spPr/>
      <dgm:t>
        <a:bodyPr/>
        <a:lstStyle/>
        <a:p>
          <a:endParaRPr lang="en-US"/>
        </a:p>
      </dgm:t>
    </dgm:pt>
    <dgm:pt modelId="{ED6E55C9-3B24-4980-B261-BDD845220030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UI – Fiori-based application on SAP BTP communicating with the backend using OData</a:t>
          </a:r>
        </a:p>
      </dgm:t>
    </dgm:pt>
    <dgm:pt modelId="{6BEB5997-BC17-432C-9662-2FDEC06BD104}" type="parTrans" cxnId="{F830EB52-6929-4780-A7DB-98E70183A155}">
      <dgm:prSet/>
      <dgm:spPr/>
      <dgm:t>
        <a:bodyPr/>
        <a:lstStyle/>
        <a:p>
          <a:endParaRPr lang="en-US"/>
        </a:p>
      </dgm:t>
    </dgm:pt>
    <dgm:pt modelId="{19360BF6-883B-455A-B054-28DD33FE5492}" type="sibTrans" cxnId="{F830EB52-6929-4780-A7DB-98E70183A155}">
      <dgm:prSet/>
      <dgm:spPr/>
      <dgm:t>
        <a:bodyPr/>
        <a:lstStyle/>
        <a:p>
          <a:endParaRPr lang="en-US"/>
        </a:p>
      </dgm:t>
    </dgm:pt>
    <dgm:pt modelId="{6039F4B3-21F3-4D4B-8C59-B53E71536B8F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Required Software</a:t>
          </a:r>
        </a:p>
      </dgm:t>
    </dgm:pt>
    <dgm:pt modelId="{B25A9EDD-D54F-4FBC-A9D7-D61C0AE33AE5}" type="parTrans" cxnId="{B9557881-A49F-4491-AA52-005EBA6B0515}">
      <dgm:prSet/>
      <dgm:spPr/>
      <dgm:t>
        <a:bodyPr/>
        <a:lstStyle/>
        <a:p>
          <a:endParaRPr lang="en-US"/>
        </a:p>
      </dgm:t>
    </dgm:pt>
    <dgm:pt modelId="{01AACBB7-0F31-413A-9EFE-9BFE08E0E4AF}" type="sibTrans" cxnId="{B9557881-A49F-4491-AA52-005EBA6B0515}">
      <dgm:prSet/>
      <dgm:spPr/>
      <dgm:t>
        <a:bodyPr/>
        <a:lstStyle/>
        <a:p>
          <a:endParaRPr lang="en-US"/>
        </a:p>
      </dgm:t>
    </dgm:pt>
    <dgm:pt modelId="{784A9395-C2B7-49E5-AA65-50BEBA86B060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SAP Business Application Studio</a:t>
          </a:r>
        </a:p>
      </dgm:t>
    </dgm:pt>
    <dgm:pt modelId="{8560EB9F-13ED-4EAD-BA4C-D51D908C3879}" type="parTrans" cxnId="{640486AF-D3C2-45CB-A434-517CCAB6A2E1}">
      <dgm:prSet/>
      <dgm:spPr/>
      <dgm:t>
        <a:bodyPr/>
        <a:lstStyle/>
        <a:p>
          <a:endParaRPr lang="en-US"/>
        </a:p>
      </dgm:t>
    </dgm:pt>
    <dgm:pt modelId="{939CC8FE-9DFF-4A11-BCE1-D60A897178EA}" type="sibTrans" cxnId="{640486AF-D3C2-45CB-A434-517CCAB6A2E1}">
      <dgm:prSet/>
      <dgm:spPr/>
      <dgm:t>
        <a:bodyPr/>
        <a:lstStyle/>
        <a:p>
          <a:endParaRPr lang="en-US"/>
        </a:p>
      </dgm:t>
    </dgm:pt>
    <dgm:pt modelId="{498990E9-1510-4303-9FB4-8479F24B06F6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SAP Launchpad Service</a:t>
          </a:r>
        </a:p>
      </dgm:t>
    </dgm:pt>
    <dgm:pt modelId="{CB2F2055-CAFD-4364-A4A3-BD87C90DD38F}" type="parTrans" cxnId="{D83C84EF-6B98-4AD5-9FCD-7C4E667A954E}">
      <dgm:prSet/>
      <dgm:spPr/>
      <dgm:t>
        <a:bodyPr/>
        <a:lstStyle/>
        <a:p>
          <a:endParaRPr lang="en-US"/>
        </a:p>
      </dgm:t>
    </dgm:pt>
    <dgm:pt modelId="{CFBF98B3-E27F-498C-8135-37A8A0F7346F}" type="sibTrans" cxnId="{D83C84EF-6B98-4AD5-9FCD-7C4E667A954E}">
      <dgm:prSet/>
      <dgm:spPr/>
      <dgm:t>
        <a:bodyPr/>
        <a:lstStyle/>
        <a:p>
          <a:endParaRPr lang="en-US"/>
        </a:p>
      </dgm:t>
    </dgm:pt>
    <dgm:pt modelId="{AB85C3FE-A0C1-4D5E-A745-4C7612AABD01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Access point – any device with internet access</a:t>
          </a:r>
        </a:p>
      </dgm:t>
    </dgm:pt>
    <dgm:pt modelId="{7017681D-0EBC-4A05-B093-21CE2979C567}" type="parTrans" cxnId="{BF8E4BD4-93E6-40AB-8CFA-E5618D5B059B}">
      <dgm:prSet/>
      <dgm:spPr/>
      <dgm:t>
        <a:bodyPr/>
        <a:lstStyle/>
        <a:p>
          <a:endParaRPr lang="en-US"/>
        </a:p>
      </dgm:t>
    </dgm:pt>
    <dgm:pt modelId="{3A83BD9C-642A-4F05-AEF1-38BD9021E49A}" type="sibTrans" cxnId="{BF8E4BD4-93E6-40AB-8CFA-E5618D5B059B}">
      <dgm:prSet/>
      <dgm:spPr/>
      <dgm:t>
        <a:bodyPr/>
        <a:lstStyle/>
        <a:p>
          <a:endParaRPr lang="en-US"/>
        </a:p>
      </dgm:t>
    </dgm:pt>
    <dgm:pt modelId="{E35E08CB-25BC-4B76-B2F5-4712E64E46C3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SAP Connectivity Service</a:t>
          </a:r>
        </a:p>
      </dgm:t>
    </dgm:pt>
    <dgm:pt modelId="{B49CD30E-2C68-43A1-B25F-75348A3133F9}" type="parTrans" cxnId="{ADDB990C-0544-48E3-AE75-0BE285410FB0}">
      <dgm:prSet/>
      <dgm:spPr/>
      <dgm:t>
        <a:bodyPr/>
        <a:lstStyle/>
        <a:p>
          <a:endParaRPr lang="en-US"/>
        </a:p>
      </dgm:t>
    </dgm:pt>
    <dgm:pt modelId="{C3A7ED4C-BA01-4C7C-9DAA-0837F598916A}" type="sibTrans" cxnId="{ADDB990C-0544-48E3-AE75-0BE285410FB0}">
      <dgm:prSet/>
      <dgm:spPr/>
      <dgm:t>
        <a:bodyPr/>
        <a:lstStyle/>
        <a:p>
          <a:endParaRPr lang="en-US"/>
        </a:p>
      </dgm:t>
    </dgm:pt>
    <dgm:pt modelId="{6C0B1261-5FF0-4597-92F6-1FBF49DA874E}" type="pres">
      <dgm:prSet presAssocID="{7535B33F-5103-4FCE-91A0-4A3C434AAF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32085F8-B21C-4ED0-B023-B385C65825E5}" type="pres">
      <dgm:prSet presAssocID="{AD89FC93-33B5-49CF-8231-B00BDE4F26EA}" presName="linNode" presStyleCnt="0"/>
      <dgm:spPr/>
    </dgm:pt>
    <dgm:pt modelId="{157E73F2-E66F-4F72-BC11-FE192EA0D48E}" type="pres">
      <dgm:prSet presAssocID="{AD89FC93-33B5-49CF-8231-B00BDE4F26E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53AE0DB-DF2E-472A-900E-82543D6EF23B}" type="pres">
      <dgm:prSet presAssocID="{AD89FC93-33B5-49CF-8231-B00BDE4F26E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DE36D6A-D53B-435E-BEB4-38C12AD73157}" type="pres">
      <dgm:prSet presAssocID="{EDA65534-1466-4D54-8CE6-8FF2CC698C7C}" presName="sp" presStyleCnt="0"/>
      <dgm:spPr/>
    </dgm:pt>
    <dgm:pt modelId="{1C81EBB5-87BD-4652-A12B-92E08648D726}" type="pres">
      <dgm:prSet presAssocID="{1A5099E8-CA4C-40F0-97C5-68BDA61E0A49}" presName="linNode" presStyleCnt="0"/>
      <dgm:spPr/>
    </dgm:pt>
    <dgm:pt modelId="{7209DF3E-B51B-43A8-93BC-545AE980D2B9}" type="pres">
      <dgm:prSet presAssocID="{1A5099E8-CA4C-40F0-97C5-68BDA61E0A4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7097D79-87C2-4191-B7C8-BAD328BE8950}" type="pres">
      <dgm:prSet presAssocID="{1A5099E8-CA4C-40F0-97C5-68BDA61E0A49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A7CAF5-8183-4A2D-A559-DDD89CD1A701}" type="pres">
      <dgm:prSet presAssocID="{2599D8B8-E596-4266-8A4C-1B6D08B4E8C5}" presName="sp" presStyleCnt="0"/>
      <dgm:spPr/>
    </dgm:pt>
    <dgm:pt modelId="{6B584212-59D9-4920-9B92-17FF23E47C1A}" type="pres">
      <dgm:prSet presAssocID="{6039F4B3-21F3-4D4B-8C59-B53E71536B8F}" presName="linNode" presStyleCnt="0"/>
      <dgm:spPr/>
    </dgm:pt>
    <dgm:pt modelId="{97FE30F6-441D-481F-BD71-44741B30C0E6}" type="pres">
      <dgm:prSet presAssocID="{6039F4B3-21F3-4D4B-8C59-B53E71536B8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BC7A12-2EBE-4957-B0BA-F8FBAC1F20D2}" type="pres">
      <dgm:prSet presAssocID="{6039F4B3-21F3-4D4B-8C59-B53E71536B8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CBDCC01-77C7-4D5E-BC9B-1D3C9053CFC7}" type="presOf" srcId="{AB85C3FE-A0C1-4D5E-A745-4C7612AABD01}" destId="{C7097D79-87C2-4191-B7C8-BAD328BE8950}" srcOrd="0" destOrd="2" presId="urn:microsoft.com/office/officeart/2005/8/layout/vList5"/>
    <dgm:cxn modelId="{BF8E4BD4-93E6-40AB-8CFA-E5618D5B059B}" srcId="{1A5099E8-CA4C-40F0-97C5-68BDA61E0A49}" destId="{AB85C3FE-A0C1-4D5E-A745-4C7612AABD01}" srcOrd="2" destOrd="0" parTransId="{7017681D-0EBC-4A05-B093-21CE2979C567}" sibTransId="{3A83BD9C-642A-4F05-AEF1-38BD9021E49A}"/>
    <dgm:cxn modelId="{C2B6A178-3ADB-465C-98BA-60539EF9E67B}" type="presOf" srcId="{E35E08CB-25BC-4B76-B2F5-4712E64E46C3}" destId="{03BC7A12-2EBE-4957-B0BA-F8FBAC1F20D2}" srcOrd="0" destOrd="2" presId="urn:microsoft.com/office/officeart/2005/8/layout/vList5"/>
    <dgm:cxn modelId="{8392162A-1C6F-49A7-905B-835DCFD8C08A}" type="presOf" srcId="{AD89FC93-33B5-49CF-8231-B00BDE4F26EA}" destId="{157E73F2-E66F-4F72-BC11-FE192EA0D48E}" srcOrd="0" destOrd="0" presId="urn:microsoft.com/office/officeart/2005/8/layout/vList5"/>
    <dgm:cxn modelId="{7E0E094B-4989-4732-9101-EAE2D176282E}" type="presOf" srcId="{A1879D22-1BA4-47BD-B52E-7155043EB727}" destId="{953AE0DB-DF2E-472A-900E-82543D6EF23B}" srcOrd="0" destOrd="0" presId="urn:microsoft.com/office/officeart/2005/8/layout/vList5"/>
    <dgm:cxn modelId="{5BD28954-BE23-49EF-88D4-111CBE6D310D}" type="presOf" srcId="{6039F4B3-21F3-4D4B-8C59-B53E71536B8F}" destId="{97FE30F6-441D-481F-BD71-44741B30C0E6}" srcOrd="0" destOrd="0" presId="urn:microsoft.com/office/officeart/2005/8/layout/vList5"/>
    <dgm:cxn modelId="{F830EB52-6929-4780-A7DB-98E70183A155}" srcId="{1A5099E8-CA4C-40F0-97C5-68BDA61E0A49}" destId="{ED6E55C9-3B24-4980-B261-BDD845220030}" srcOrd="1" destOrd="0" parTransId="{6BEB5997-BC17-432C-9662-2FDEC06BD104}" sibTransId="{19360BF6-883B-455A-B054-28DD33FE5492}"/>
    <dgm:cxn modelId="{ADDB990C-0544-48E3-AE75-0BE285410FB0}" srcId="{6039F4B3-21F3-4D4B-8C59-B53E71536B8F}" destId="{E35E08CB-25BC-4B76-B2F5-4712E64E46C3}" srcOrd="2" destOrd="0" parTransId="{B49CD30E-2C68-43A1-B25F-75348A3133F9}" sibTransId="{C3A7ED4C-BA01-4C7C-9DAA-0837F598916A}"/>
    <dgm:cxn modelId="{B1FEE1DD-3174-4E1D-9610-0B511BA41A26}" type="presOf" srcId="{7EC38C4F-53C8-46FD-B04E-5D34F2EA5ED7}" destId="{C7097D79-87C2-4191-B7C8-BAD328BE8950}" srcOrd="0" destOrd="0" presId="urn:microsoft.com/office/officeart/2005/8/layout/vList5"/>
    <dgm:cxn modelId="{D4CFBFC0-490C-4F75-805D-468474812C76}" srcId="{1A5099E8-CA4C-40F0-97C5-68BDA61E0A49}" destId="{7EC38C4F-53C8-46FD-B04E-5D34F2EA5ED7}" srcOrd="0" destOrd="0" parTransId="{2DF23E42-7D7D-45D3-A350-0B661C692C65}" sibTransId="{EA63A450-57C0-4838-B43D-B7DE30D0E6FE}"/>
    <dgm:cxn modelId="{95E78C31-C308-4D15-8220-32C22DFABC05}" srcId="{AD89FC93-33B5-49CF-8231-B00BDE4F26EA}" destId="{A1879D22-1BA4-47BD-B52E-7155043EB727}" srcOrd="0" destOrd="0" parTransId="{5A91B4B3-651B-411D-A0E9-8E0861C1A80F}" sibTransId="{9067C31C-7455-4CB4-9FA1-68B7AC7AD9C8}"/>
    <dgm:cxn modelId="{8F23DF31-1064-4520-B480-AFFB26A3BC56}" type="presOf" srcId="{784A9395-C2B7-49E5-AA65-50BEBA86B060}" destId="{03BC7A12-2EBE-4957-B0BA-F8FBAC1F20D2}" srcOrd="0" destOrd="0" presId="urn:microsoft.com/office/officeart/2005/8/layout/vList5"/>
    <dgm:cxn modelId="{DF7CEDBD-65FC-4F7B-B94C-6A943C212436}" srcId="{7535B33F-5103-4FCE-91A0-4A3C434AAF89}" destId="{AD89FC93-33B5-49CF-8231-B00BDE4F26EA}" srcOrd="0" destOrd="0" parTransId="{90A0A6D5-7D3C-4DBC-AF56-074B364F57F8}" sibTransId="{EDA65534-1466-4D54-8CE6-8FF2CC698C7C}"/>
    <dgm:cxn modelId="{F33ABAD3-312E-444A-9A5F-04A8978E39E8}" type="presOf" srcId="{ED6E55C9-3B24-4980-B261-BDD845220030}" destId="{C7097D79-87C2-4191-B7C8-BAD328BE8950}" srcOrd="0" destOrd="1" presId="urn:microsoft.com/office/officeart/2005/8/layout/vList5"/>
    <dgm:cxn modelId="{4D0182F6-5F47-43FD-8B1E-99A07511F69C}" type="presOf" srcId="{498990E9-1510-4303-9FB4-8479F24B06F6}" destId="{03BC7A12-2EBE-4957-B0BA-F8FBAC1F20D2}" srcOrd="0" destOrd="1" presId="urn:microsoft.com/office/officeart/2005/8/layout/vList5"/>
    <dgm:cxn modelId="{A73B0FA0-723A-47EB-87F7-9837352DD20E}" type="presOf" srcId="{1A5099E8-CA4C-40F0-97C5-68BDA61E0A49}" destId="{7209DF3E-B51B-43A8-93BC-545AE980D2B9}" srcOrd="0" destOrd="0" presId="urn:microsoft.com/office/officeart/2005/8/layout/vList5"/>
    <dgm:cxn modelId="{640486AF-D3C2-45CB-A434-517CCAB6A2E1}" srcId="{6039F4B3-21F3-4D4B-8C59-B53E71536B8F}" destId="{784A9395-C2B7-49E5-AA65-50BEBA86B060}" srcOrd="0" destOrd="0" parTransId="{8560EB9F-13ED-4EAD-BA4C-D51D908C3879}" sibTransId="{939CC8FE-9DFF-4A11-BCE1-D60A897178EA}"/>
    <dgm:cxn modelId="{6B60E5B7-379D-47B6-839B-6BD18A6D6507}" srcId="{7535B33F-5103-4FCE-91A0-4A3C434AAF89}" destId="{1A5099E8-CA4C-40F0-97C5-68BDA61E0A49}" srcOrd="1" destOrd="0" parTransId="{335618FD-0BFC-4F90-9366-B540EC7E3803}" sibTransId="{2599D8B8-E596-4266-8A4C-1B6D08B4E8C5}"/>
    <dgm:cxn modelId="{2D4C0812-8BCF-4F36-9D8F-A61CA4F97D7D}" type="presOf" srcId="{7535B33F-5103-4FCE-91A0-4A3C434AAF89}" destId="{6C0B1261-5FF0-4597-92F6-1FBF49DA874E}" srcOrd="0" destOrd="0" presId="urn:microsoft.com/office/officeart/2005/8/layout/vList5"/>
    <dgm:cxn modelId="{D83C84EF-6B98-4AD5-9FCD-7C4E667A954E}" srcId="{6039F4B3-21F3-4D4B-8C59-B53E71536B8F}" destId="{498990E9-1510-4303-9FB4-8479F24B06F6}" srcOrd="1" destOrd="0" parTransId="{CB2F2055-CAFD-4364-A4A3-BD87C90DD38F}" sibTransId="{CFBF98B3-E27F-498C-8135-37A8A0F7346F}"/>
    <dgm:cxn modelId="{B9557881-A49F-4491-AA52-005EBA6B0515}" srcId="{7535B33F-5103-4FCE-91A0-4A3C434AAF89}" destId="{6039F4B3-21F3-4D4B-8C59-B53E71536B8F}" srcOrd="2" destOrd="0" parTransId="{B25A9EDD-D54F-4FBC-A9D7-D61C0AE33AE5}" sibTransId="{01AACBB7-0F31-413A-9EFE-9BFE08E0E4AF}"/>
    <dgm:cxn modelId="{0F35EA8E-7050-4E1E-965C-183E101E016F}" type="presParOf" srcId="{6C0B1261-5FF0-4597-92F6-1FBF49DA874E}" destId="{832085F8-B21C-4ED0-B023-B385C65825E5}" srcOrd="0" destOrd="0" presId="urn:microsoft.com/office/officeart/2005/8/layout/vList5"/>
    <dgm:cxn modelId="{7BC64509-E836-41D8-8FF0-498EB684082E}" type="presParOf" srcId="{832085F8-B21C-4ED0-B023-B385C65825E5}" destId="{157E73F2-E66F-4F72-BC11-FE192EA0D48E}" srcOrd="0" destOrd="0" presId="urn:microsoft.com/office/officeart/2005/8/layout/vList5"/>
    <dgm:cxn modelId="{8D44AD7F-B070-46AB-8046-A97A0F157720}" type="presParOf" srcId="{832085F8-B21C-4ED0-B023-B385C65825E5}" destId="{953AE0DB-DF2E-472A-900E-82543D6EF23B}" srcOrd="1" destOrd="0" presId="urn:microsoft.com/office/officeart/2005/8/layout/vList5"/>
    <dgm:cxn modelId="{EA01C24E-27E7-4B9E-B8A7-609BDE100EE2}" type="presParOf" srcId="{6C0B1261-5FF0-4597-92F6-1FBF49DA874E}" destId="{4DE36D6A-D53B-435E-BEB4-38C12AD73157}" srcOrd="1" destOrd="0" presId="urn:microsoft.com/office/officeart/2005/8/layout/vList5"/>
    <dgm:cxn modelId="{12998E20-E694-414B-A423-A267B652C994}" type="presParOf" srcId="{6C0B1261-5FF0-4597-92F6-1FBF49DA874E}" destId="{1C81EBB5-87BD-4652-A12B-92E08648D726}" srcOrd="2" destOrd="0" presId="urn:microsoft.com/office/officeart/2005/8/layout/vList5"/>
    <dgm:cxn modelId="{D7321E96-C1D9-4540-94C1-FF06873FD9B9}" type="presParOf" srcId="{1C81EBB5-87BD-4652-A12B-92E08648D726}" destId="{7209DF3E-B51B-43A8-93BC-545AE980D2B9}" srcOrd="0" destOrd="0" presId="urn:microsoft.com/office/officeart/2005/8/layout/vList5"/>
    <dgm:cxn modelId="{D4136493-489B-4A3E-9EDF-787D99460618}" type="presParOf" srcId="{1C81EBB5-87BD-4652-A12B-92E08648D726}" destId="{C7097D79-87C2-4191-B7C8-BAD328BE8950}" srcOrd="1" destOrd="0" presId="urn:microsoft.com/office/officeart/2005/8/layout/vList5"/>
    <dgm:cxn modelId="{EEF0ACEC-6D82-4184-BE5C-BFFED7DB8C16}" type="presParOf" srcId="{6C0B1261-5FF0-4597-92F6-1FBF49DA874E}" destId="{97A7CAF5-8183-4A2D-A559-DDD89CD1A701}" srcOrd="3" destOrd="0" presId="urn:microsoft.com/office/officeart/2005/8/layout/vList5"/>
    <dgm:cxn modelId="{672D0DF9-561D-4B1E-A561-0F1F3A63EDF7}" type="presParOf" srcId="{6C0B1261-5FF0-4597-92F6-1FBF49DA874E}" destId="{6B584212-59D9-4920-9B92-17FF23E47C1A}" srcOrd="4" destOrd="0" presId="urn:microsoft.com/office/officeart/2005/8/layout/vList5"/>
    <dgm:cxn modelId="{303072DA-1810-4B59-9AC0-32B5FF059CE5}" type="presParOf" srcId="{6B584212-59D9-4920-9B92-17FF23E47C1A}" destId="{97FE30F6-441D-481F-BD71-44741B30C0E6}" srcOrd="0" destOrd="0" presId="urn:microsoft.com/office/officeart/2005/8/layout/vList5"/>
    <dgm:cxn modelId="{62B6D71F-A096-4B1F-8628-5945AE4B59E6}" type="presParOf" srcId="{6B584212-59D9-4920-9B92-17FF23E47C1A}" destId="{03BC7A12-2EBE-4957-B0BA-F8FBAC1F20D2}" srcOrd="1" destOrd="0" presId="urn:microsoft.com/office/officeart/2005/8/layout/vList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35B33F-5103-4FCE-91A0-4A3C434AAF8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89FC93-33B5-49CF-8231-B00BDE4F26EA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User Story</a:t>
          </a:r>
        </a:p>
      </dgm:t>
    </dgm:pt>
    <dgm:pt modelId="{90A0A6D5-7D3C-4DBC-AF56-074B364F57F8}" type="parTrans" cxnId="{DF7CEDBD-65FC-4F7B-B94C-6A943C212436}">
      <dgm:prSet/>
      <dgm:spPr/>
      <dgm:t>
        <a:bodyPr/>
        <a:lstStyle/>
        <a:p>
          <a:endParaRPr lang="en-US"/>
        </a:p>
      </dgm:t>
    </dgm:pt>
    <dgm:pt modelId="{EDA65534-1466-4D54-8CE6-8FF2CC698C7C}" type="sibTrans" cxnId="{DF7CEDBD-65FC-4F7B-B94C-6A943C212436}">
      <dgm:prSet/>
      <dgm:spPr/>
      <dgm:t>
        <a:bodyPr/>
        <a:lstStyle/>
        <a:p>
          <a:endParaRPr lang="en-US"/>
        </a:p>
      </dgm:t>
    </dgm:pt>
    <dgm:pt modelId="{A1879D22-1BA4-47BD-B52E-7155043EB727}">
      <dgm:prSet phldrT="[Text]"/>
      <dgm:spPr>
        <a:ln>
          <a:solidFill>
            <a:schemeClr val="tx1"/>
          </a:solidFill>
        </a:ln>
      </dgm:spPr>
      <dgm:t>
        <a:bodyPr/>
        <a:lstStyle/>
        <a:p>
          <a:pPr algn="just"/>
          <a:r>
            <a:rPr lang="en-US" dirty="0"/>
            <a:t>As a retailer I want a unified access point for my customers so that I provide modern customer experience </a:t>
          </a:r>
        </a:p>
      </dgm:t>
    </dgm:pt>
    <dgm:pt modelId="{5A91B4B3-651B-411D-A0E9-8E0861C1A80F}" type="parTrans" cxnId="{95E78C31-C308-4D15-8220-32C22DFABC05}">
      <dgm:prSet/>
      <dgm:spPr/>
      <dgm:t>
        <a:bodyPr/>
        <a:lstStyle/>
        <a:p>
          <a:endParaRPr lang="en-US"/>
        </a:p>
      </dgm:t>
    </dgm:pt>
    <dgm:pt modelId="{9067C31C-7455-4CB4-9FA1-68B7AC7AD9C8}" type="sibTrans" cxnId="{95E78C31-C308-4D15-8220-32C22DFABC05}">
      <dgm:prSet/>
      <dgm:spPr/>
      <dgm:t>
        <a:bodyPr/>
        <a:lstStyle/>
        <a:p>
          <a:endParaRPr lang="en-US"/>
        </a:p>
      </dgm:t>
    </dgm:pt>
    <dgm:pt modelId="{1A5099E8-CA4C-40F0-97C5-68BDA61E0A49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Solution Steps</a:t>
          </a:r>
        </a:p>
      </dgm:t>
    </dgm:pt>
    <dgm:pt modelId="{335618FD-0BFC-4F90-9366-B540EC7E3803}" type="parTrans" cxnId="{6B60E5B7-379D-47B6-839B-6BD18A6D6507}">
      <dgm:prSet/>
      <dgm:spPr/>
      <dgm:t>
        <a:bodyPr/>
        <a:lstStyle/>
        <a:p>
          <a:endParaRPr lang="en-US"/>
        </a:p>
      </dgm:t>
    </dgm:pt>
    <dgm:pt modelId="{2599D8B8-E596-4266-8A4C-1B6D08B4E8C5}" type="sibTrans" cxnId="{6B60E5B7-379D-47B6-839B-6BD18A6D6507}">
      <dgm:prSet/>
      <dgm:spPr/>
      <dgm:t>
        <a:bodyPr/>
        <a:lstStyle/>
        <a:p>
          <a:endParaRPr lang="en-US"/>
        </a:p>
      </dgm:t>
    </dgm:pt>
    <dgm:pt modelId="{7EC38C4F-53C8-46FD-B04E-5D34F2EA5ED7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Data source – any legacy system, both SAP and non-SAP</a:t>
          </a:r>
        </a:p>
      </dgm:t>
    </dgm:pt>
    <dgm:pt modelId="{2DF23E42-7D7D-45D3-A350-0B661C692C65}" type="parTrans" cxnId="{D4CFBFC0-490C-4F75-805D-468474812C76}">
      <dgm:prSet/>
      <dgm:spPr/>
      <dgm:t>
        <a:bodyPr/>
        <a:lstStyle/>
        <a:p>
          <a:endParaRPr lang="en-US"/>
        </a:p>
      </dgm:t>
    </dgm:pt>
    <dgm:pt modelId="{EA63A450-57C0-4838-B43D-B7DE30D0E6FE}" type="sibTrans" cxnId="{D4CFBFC0-490C-4F75-805D-468474812C76}">
      <dgm:prSet/>
      <dgm:spPr/>
      <dgm:t>
        <a:bodyPr/>
        <a:lstStyle/>
        <a:p>
          <a:endParaRPr lang="en-US"/>
        </a:p>
      </dgm:t>
    </dgm:pt>
    <dgm:pt modelId="{6039F4B3-21F3-4D4B-8C59-B53E71536B8F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Required Software</a:t>
          </a:r>
        </a:p>
      </dgm:t>
    </dgm:pt>
    <dgm:pt modelId="{B25A9EDD-D54F-4FBC-A9D7-D61C0AE33AE5}" type="parTrans" cxnId="{B9557881-A49F-4491-AA52-005EBA6B0515}">
      <dgm:prSet/>
      <dgm:spPr/>
      <dgm:t>
        <a:bodyPr/>
        <a:lstStyle/>
        <a:p>
          <a:endParaRPr lang="en-US"/>
        </a:p>
      </dgm:t>
    </dgm:pt>
    <dgm:pt modelId="{01AACBB7-0F31-413A-9EFE-9BFE08E0E4AF}" type="sibTrans" cxnId="{B9557881-A49F-4491-AA52-005EBA6B0515}">
      <dgm:prSet/>
      <dgm:spPr/>
      <dgm:t>
        <a:bodyPr/>
        <a:lstStyle/>
        <a:p>
          <a:endParaRPr lang="en-US"/>
        </a:p>
      </dgm:t>
    </dgm:pt>
    <dgm:pt modelId="{784A9395-C2B7-49E5-AA65-50BEBA86B060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SAP Integration Suite</a:t>
          </a:r>
        </a:p>
      </dgm:t>
    </dgm:pt>
    <dgm:pt modelId="{8560EB9F-13ED-4EAD-BA4C-D51D908C3879}" type="parTrans" cxnId="{640486AF-D3C2-45CB-A434-517CCAB6A2E1}">
      <dgm:prSet/>
      <dgm:spPr/>
      <dgm:t>
        <a:bodyPr/>
        <a:lstStyle/>
        <a:p>
          <a:endParaRPr lang="en-US"/>
        </a:p>
      </dgm:t>
    </dgm:pt>
    <dgm:pt modelId="{939CC8FE-9DFF-4A11-BCE1-D60A897178EA}" type="sibTrans" cxnId="{640486AF-D3C2-45CB-A434-517CCAB6A2E1}">
      <dgm:prSet/>
      <dgm:spPr/>
      <dgm:t>
        <a:bodyPr/>
        <a:lstStyle/>
        <a:p>
          <a:endParaRPr lang="en-US"/>
        </a:p>
      </dgm:t>
    </dgm:pt>
    <dgm:pt modelId="{F62FB56E-0CD4-4842-A363-5F0F556CEECA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Middleware – unified API in SAP Cloud Foundry</a:t>
          </a:r>
        </a:p>
      </dgm:t>
    </dgm:pt>
    <dgm:pt modelId="{9B040168-FAAE-415B-83D9-F6B244CD997A}" type="parTrans" cxnId="{0170C6E3-ABC5-4A40-AA25-4F1916791881}">
      <dgm:prSet/>
      <dgm:spPr/>
      <dgm:t>
        <a:bodyPr/>
        <a:lstStyle/>
        <a:p>
          <a:endParaRPr lang="en-US"/>
        </a:p>
      </dgm:t>
    </dgm:pt>
    <dgm:pt modelId="{253AE160-7258-44EB-8D6C-2543CFFADDEF}" type="sibTrans" cxnId="{0170C6E3-ABC5-4A40-AA25-4F1916791881}">
      <dgm:prSet/>
      <dgm:spPr/>
      <dgm:t>
        <a:bodyPr/>
        <a:lstStyle/>
        <a:p>
          <a:endParaRPr lang="en-US"/>
        </a:p>
      </dgm:t>
    </dgm:pt>
    <dgm:pt modelId="{B3C56784-E136-4222-9DD0-630CF6073DD4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Access point – any device with internet connection</a:t>
          </a:r>
        </a:p>
      </dgm:t>
    </dgm:pt>
    <dgm:pt modelId="{554558B0-6827-4A7C-8BB3-4ED02603E227}" type="parTrans" cxnId="{D86A9FA0-42CD-4798-88C5-BFBD6A96CE2B}">
      <dgm:prSet/>
      <dgm:spPr/>
      <dgm:t>
        <a:bodyPr/>
        <a:lstStyle/>
        <a:p>
          <a:endParaRPr lang="en-US"/>
        </a:p>
      </dgm:t>
    </dgm:pt>
    <dgm:pt modelId="{41DD329B-67DB-456F-B745-9598D59F8262}" type="sibTrans" cxnId="{D86A9FA0-42CD-4798-88C5-BFBD6A96CE2B}">
      <dgm:prSet/>
      <dgm:spPr/>
      <dgm:t>
        <a:bodyPr/>
        <a:lstStyle/>
        <a:p>
          <a:endParaRPr lang="en-US"/>
        </a:p>
      </dgm:t>
    </dgm:pt>
    <dgm:pt modelId="{91CB85BF-FCB9-4615-9855-5FFC36B7A26A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SAP Business Application Studio</a:t>
          </a:r>
        </a:p>
      </dgm:t>
    </dgm:pt>
    <dgm:pt modelId="{3B13B1BE-7D97-4C95-9212-1D92D3A8FDE0}" type="parTrans" cxnId="{6B99BA03-E1E0-45D6-9CD4-561684344FE3}">
      <dgm:prSet/>
      <dgm:spPr/>
      <dgm:t>
        <a:bodyPr/>
        <a:lstStyle/>
        <a:p>
          <a:endParaRPr lang="en-US"/>
        </a:p>
      </dgm:t>
    </dgm:pt>
    <dgm:pt modelId="{B66F6395-E880-41A7-AEA9-76D175CE3A22}" type="sibTrans" cxnId="{6B99BA03-E1E0-45D6-9CD4-561684344FE3}">
      <dgm:prSet/>
      <dgm:spPr/>
      <dgm:t>
        <a:bodyPr/>
        <a:lstStyle/>
        <a:p>
          <a:endParaRPr lang="en-US"/>
        </a:p>
      </dgm:t>
    </dgm:pt>
    <dgm:pt modelId="{6F01F5DF-2379-4806-AA14-A232BE24BAEE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SAP Launchpad Service</a:t>
          </a:r>
        </a:p>
      </dgm:t>
    </dgm:pt>
    <dgm:pt modelId="{4DEB6A47-6AC7-4F33-84A2-3B11D276C450}" type="parTrans" cxnId="{4243C75F-D0A6-42FA-B3E0-6A111A07D4B7}">
      <dgm:prSet/>
      <dgm:spPr/>
      <dgm:t>
        <a:bodyPr/>
        <a:lstStyle/>
        <a:p>
          <a:endParaRPr lang="en-US"/>
        </a:p>
      </dgm:t>
    </dgm:pt>
    <dgm:pt modelId="{E2840382-D06F-46CC-9D4A-B6D576E15F67}" type="sibTrans" cxnId="{4243C75F-D0A6-42FA-B3E0-6A111A07D4B7}">
      <dgm:prSet/>
      <dgm:spPr/>
      <dgm:t>
        <a:bodyPr/>
        <a:lstStyle/>
        <a:p>
          <a:endParaRPr lang="en-US"/>
        </a:p>
      </dgm:t>
    </dgm:pt>
    <dgm:pt modelId="{6C0B1261-5FF0-4597-92F6-1FBF49DA874E}" type="pres">
      <dgm:prSet presAssocID="{7535B33F-5103-4FCE-91A0-4A3C434AAF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32085F8-B21C-4ED0-B023-B385C65825E5}" type="pres">
      <dgm:prSet presAssocID="{AD89FC93-33B5-49CF-8231-B00BDE4F26EA}" presName="linNode" presStyleCnt="0"/>
      <dgm:spPr/>
    </dgm:pt>
    <dgm:pt modelId="{157E73F2-E66F-4F72-BC11-FE192EA0D48E}" type="pres">
      <dgm:prSet presAssocID="{AD89FC93-33B5-49CF-8231-B00BDE4F26E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53AE0DB-DF2E-472A-900E-82543D6EF23B}" type="pres">
      <dgm:prSet presAssocID="{AD89FC93-33B5-49CF-8231-B00BDE4F26E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DE36D6A-D53B-435E-BEB4-38C12AD73157}" type="pres">
      <dgm:prSet presAssocID="{EDA65534-1466-4D54-8CE6-8FF2CC698C7C}" presName="sp" presStyleCnt="0"/>
      <dgm:spPr/>
    </dgm:pt>
    <dgm:pt modelId="{1C81EBB5-87BD-4652-A12B-92E08648D726}" type="pres">
      <dgm:prSet presAssocID="{1A5099E8-CA4C-40F0-97C5-68BDA61E0A49}" presName="linNode" presStyleCnt="0"/>
      <dgm:spPr/>
    </dgm:pt>
    <dgm:pt modelId="{7209DF3E-B51B-43A8-93BC-545AE980D2B9}" type="pres">
      <dgm:prSet presAssocID="{1A5099E8-CA4C-40F0-97C5-68BDA61E0A4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7097D79-87C2-4191-B7C8-BAD328BE8950}" type="pres">
      <dgm:prSet presAssocID="{1A5099E8-CA4C-40F0-97C5-68BDA61E0A49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A7CAF5-8183-4A2D-A559-DDD89CD1A701}" type="pres">
      <dgm:prSet presAssocID="{2599D8B8-E596-4266-8A4C-1B6D08B4E8C5}" presName="sp" presStyleCnt="0"/>
      <dgm:spPr/>
    </dgm:pt>
    <dgm:pt modelId="{6B584212-59D9-4920-9B92-17FF23E47C1A}" type="pres">
      <dgm:prSet presAssocID="{6039F4B3-21F3-4D4B-8C59-B53E71536B8F}" presName="linNode" presStyleCnt="0"/>
      <dgm:spPr/>
    </dgm:pt>
    <dgm:pt modelId="{97FE30F6-441D-481F-BD71-44741B30C0E6}" type="pres">
      <dgm:prSet presAssocID="{6039F4B3-21F3-4D4B-8C59-B53E71536B8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BC7A12-2EBE-4957-B0BA-F8FBAC1F20D2}" type="pres">
      <dgm:prSet presAssocID="{6039F4B3-21F3-4D4B-8C59-B53E71536B8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86A9FA0-42CD-4798-88C5-BFBD6A96CE2B}" srcId="{1A5099E8-CA4C-40F0-97C5-68BDA61E0A49}" destId="{B3C56784-E136-4222-9DD0-630CF6073DD4}" srcOrd="2" destOrd="0" parTransId="{554558B0-6827-4A7C-8BB3-4ED02603E227}" sibTransId="{41DD329B-67DB-456F-B745-9598D59F8262}"/>
    <dgm:cxn modelId="{8451F717-4E13-49A9-A240-6C529C1A004A}" type="presOf" srcId="{6F01F5DF-2379-4806-AA14-A232BE24BAEE}" destId="{03BC7A12-2EBE-4957-B0BA-F8FBAC1F20D2}" srcOrd="0" destOrd="1" presId="urn:microsoft.com/office/officeart/2005/8/layout/vList5"/>
    <dgm:cxn modelId="{8392162A-1C6F-49A7-905B-835DCFD8C08A}" type="presOf" srcId="{AD89FC93-33B5-49CF-8231-B00BDE4F26EA}" destId="{157E73F2-E66F-4F72-BC11-FE192EA0D48E}" srcOrd="0" destOrd="0" presId="urn:microsoft.com/office/officeart/2005/8/layout/vList5"/>
    <dgm:cxn modelId="{7E0E094B-4989-4732-9101-EAE2D176282E}" type="presOf" srcId="{A1879D22-1BA4-47BD-B52E-7155043EB727}" destId="{953AE0DB-DF2E-472A-900E-82543D6EF23B}" srcOrd="0" destOrd="0" presId="urn:microsoft.com/office/officeart/2005/8/layout/vList5"/>
    <dgm:cxn modelId="{5BD28954-BE23-49EF-88D4-111CBE6D310D}" type="presOf" srcId="{6039F4B3-21F3-4D4B-8C59-B53E71536B8F}" destId="{97FE30F6-441D-481F-BD71-44741B30C0E6}" srcOrd="0" destOrd="0" presId="urn:microsoft.com/office/officeart/2005/8/layout/vList5"/>
    <dgm:cxn modelId="{0170C6E3-ABC5-4A40-AA25-4F1916791881}" srcId="{1A5099E8-CA4C-40F0-97C5-68BDA61E0A49}" destId="{F62FB56E-0CD4-4842-A363-5F0F556CEECA}" srcOrd="1" destOrd="0" parTransId="{9B040168-FAAE-415B-83D9-F6B244CD997A}" sibTransId="{253AE160-7258-44EB-8D6C-2543CFFADDEF}"/>
    <dgm:cxn modelId="{B1FEE1DD-3174-4E1D-9610-0B511BA41A26}" type="presOf" srcId="{7EC38C4F-53C8-46FD-B04E-5D34F2EA5ED7}" destId="{C7097D79-87C2-4191-B7C8-BAD328BE8950}" srcOrd="0" destOrd="0" presId="urn:microsoft.com/office/officeart/2005/8/layout/vList5"/>
    <dgm:cxn modelId="{D4CFBFC0-490C-4F75-805D-468474812C76}" srcId="{1A5099E8-CA4C-40F0-97C5-68BDA61E0A49}" destId="{7EC38C4F-53C8-46FD-B04E-5D34F2EA5ED7}" srcOrd="0" destOrd="0" parTransId="{2DF23E42-7D7D-45D3-A350-0B661C692C65}" sibTransId="{EA63A450-57C0-4838-B43D-B7DE30D0E6FE}"/>
    <dgm:cxn modelId="{95E78C31-C308-4D15-8220-32C22DFABC05}" srcId="{AD89FC93-33B5-49CF-8231-B00BDE4F26EA}" destId="{A1879D22-1BA4-47BD-B52E-7155043EB727}" srcOrd="0" destOrd="0" parTransId="{5A91B4B3-651B-411D-A0E9-8E0861C1A80F}" sibTransId="{9067C31C-7455-4CB4-9FA1-68B7AC7AD9C8}"/>
    <dgm:cxn modelId="{8F23DF31-1064-4520-B480-AFFB26A3BC56}" type="presOf" srcId="{784A9395-C2B7-49E5-AA65-50BEBA86B060}" destId="{03BC7A12-2EBE-4957-B0BA-F8FBAC1F20D2}" srcOrd="0" destOrd="2" presId="urn:microsoft.com/office/officeart/2005/8/layout/vList5"/>
    <dgm:cxn modelId="{DF7CEDBD-65FC-4F7B-B94C-6A943C212436}" srcId="{7535B33F-5103-4FCE-91A0-4A3C434AAF89}" destId="{AD89FC93-33B5-49CF-8231-B00BDE4F26EA}" srcOrd="0" destOrd="0" parTransId="{90A0A6D5-7D3C-4DBC-AF56-074B364F57F8}" sibTransId="{EDA65534-1466-4D54-8CE6-8FF2CC698C7C}"/>
    <dgm:cxn modelId="{A73B0FA0-723A-47EB-87F7-9837352DD20E}" type="presOf" srcId="{1A5099E8-CA4C-40F0-97C5-68BDA61E0A49}" destId="{7209DF3E-B51B-43A8-93BC-545AE980D2B9}" srcOrd="0" destOrd="0" presId="urn:microsoft.com/office/officeart/2005/8/layout/vList5"/>
    <dgm:cxn modelId="{640486AF-D3C2-45CB-A434-517CCAB6A2E1}" srcId="{6039F4B3-21F3-4D4B-8C59-B53E71536B8F}" destId="{784A9395-C2B7-49E5-AA65-50BEBA86B060}" srcOrd="2" destOrd="0" parTransId="{8560EB9F-13ED-4EAD-BA4C-D51D908C3879}" sibTransId="{939CC8FE-9DFF-4A11-BCE1-D60A897178EA}"/>
    <dgm:cxn modelId="{6B60E5B7-379D-47B6-839B-6BD18A6D6507}" srcId="{7535B33F-5103-4FCE-91A0-4A3C434AAF89}" destId="{1A5099E8-CA4C-40F0-97C5-68BDA61E0A49}" srcOrd="1" destOrd="0" parTransId="{335618FD-0BFC-4F90-9366-B540EC7E3803}" sibTransId="{2599D8B8-E596-4266-8A4C-1B6D08B4E8C5}"/>
    <dgm:cxn modelId="{8CEC00CE-116B-421C-A292-C745AED4B3AB}" type="presOf" srcId="{B3C56784-E136-4222-9DD0-630CF6073DD4}" destId="{C7097D79-87C2-4191-B7C8-BAD328BE8950}" srcOrd="0" destOrd="2" presId="urn:microsoft.com/office/officeart/2005/8/layout/vList5"/>
    <dgm:cxn modelId="{6B99BA03-E1E0-45D6-9CD4-561684344FE3}" srcId="{6039F4B3-21F3-4D4B-8C59-B53E71536B8F}" destId="{91CB85BF-FCB9-4615-9855-5FFC36B7A26A}" srcOrd="0" destOrd="0" parTransId="{3B13B1BE-7D97-4C95-9212-1D92D3A8FDE0}" sibTransId="{B66F6395-E880-41A7-AEA9-76D175CE3A22}"/>
    <dgm:cxn modelId="{6091B33E-EE39-46C2-9989-DD7F5C491CA3}" type="presOf" srcId="{F62FB56E-0CD4-4842-A363-5F0F556CEECA}" destId="{C7097D79-87C2-4191-B7C8-BAD328BE8950}" srcOrd="0" destOrd="1" presId="urn:microsoft.com/office/officeart/2005/8/layout/vList5"/>
    <dgm:cxn modelId="{2D4C0812-8BCF-4F36-9D8F-A61CA4F97D7D}" type="presOf" srcId="{7535B33F-5103-4FCE-91A0-4A3C434AAF89}" destId="{6C0B1261-5FF0-4597-92F6-1FBF49DA874E}" srcOrd="0" destOrd="0" presId="urn:microsoft.com/office/officeart/2005/8/layout/vList5"/>
    <dgm:cxn modelId="{4243C75F-D0A6-42FA-B3E0-6A111A07D4B7}" srcId="{6039F4B3-21F3-4D4B-8C59-B53E71536B8F}" destId="{6F01F5DF-2379-4806-AA14-A232BE24BAEE}" srcOrd="1" destOrd="0" parTransId="{4DEB6A47-6AC7-4F33-84A2-3B11D276C450}" sibTransId="{E2840382-D06F-46CC-9D4A-B6D576E15F67}"/>
    <dgm:cxn modelId="{B9557881-A49F-4491-AA52-005EBA6B0515}" srcId="{7535B33F-5103-4FCE-91A0-4A3C434AAF89}" destId="{6039F4B3-21F3-4D4B-8C59-B53E71536B8F}" srcOrd="2" destOrd="0" parTransId="{B25A9EDD-D54F-4FBC-A9D7-D61C0AE33AE5}" sibTransId="{01AACBB7-0F31-413A-9EFE-9BFE08E0E4AF}"/>
    <dgm:cxn modelId="{DA0B20AB-F8AD-4011-AA50-9A6715B9D19B}" type="presOf" srcId="{91CB85BF-FCB9-4615-9855-5FFC36B7A26A}" destId="{03BC7A12-2EBE-4957-B0BA-F8FBAC1F20D2}" srcOrd="0" destOrd="0" presId="urn:microsoft.com/office/officeart/2005/8/layout/vList5"/>
    <dgm:cxn modelId="{0F35EA8E-7050-4E1E-965C-183E101E016F}" type="presParOf" srcId="{6C0B1261-5FF0-4597-92F6-1FBF49DA874E}" destId="{832085F8-B21C-4ED0-B023-B385C65825E5}" srcOrd="0" destOrd="0" presId="urn:microsoft.com/office/officeart/2005/8/layout/vList5"/>
    <dgm:cxn modelId="{7BC64509-E836-41D8-8FF0-498EB684082E}" type="presParOf" srcId="{832085F8-B21C-4ED0-B023-B385C65825E5}" destId="{157E73F2-E66F-4F72-BC11-FE192EA0D48E}" srcOrd="0" destOrd="0" presId="urn:microsoft.com/office/officeart/2005/8/layout/vList5"/>
    <dgm:cxn modelId="{8D44AD7F-B070-46AB-8046-A97A0F157720}" type="presParOf" srcId="{832085F8-B21C-4ED0-B023-B385C65825E5}" destId="{953AE0DB-DF2E-472A-900E-82543D6EF23B}" srcOrd="1" destOrd="0" presId="urn:microsoft.com/office/officeart/2005/8/layout/vList5"/>
    <dgm:cxn modelId="{EA01C24E-27E7-4B9E-B8A7-609BDE100EE2}" type="presParOf" srcId="{6C0B1261-5FF0-4597-92F6-1FBF49DA874E}" destId="{4DE36D6A-D53B-435E-BEB4-38C12AD73157}" srcOrd="1" destOrd="0" presId="urn:microsoft.com/office/officeart/2005/8/layout/vList5"/>
    <dgm:cxn modelId="{12998E20-E694-414B-A423-A267B652C994}" type="presParOf" srcId="{6C0B1261-5FF0-4597-92F6-1FBF49DA874E}" destId="{1C81EBB5-87BD-4652-A12B-92E08648D726}" srcOrd="2" destOrd="0" presId="urn:microsoft.com/office/officeart/2005/8/layout/vList5"/>
    <dgm:cxn modelId="{D7321E96-C1D9-4540-94C1-FF06873FD9B9}" type="presParOf" srcId="{1C81EBB5-87BD-4652-A12B-92E08648D726}" destId="{7209DF3E-B51B-43A8-93BC-545AE980D2B9}" srcOrd="0" destOrd="0" presId="urn:microsoft.com/office/officeart/2005/8/layout/vList5"/>
    <dgm:cxn modelId="{D4136493-489B-4A3E-9EDF-787D99460618}" type="presParOf" srcId="{1C81EBB5-87BD-4652-A12B-92E08648D726}" destId="{C7097D79-87C2-4191-B7C8-BAD328BE8950}" srcOrd="1" destOrd="0" presId="urn:microsoft.com/office/officeart/2005/8/layout/vList5"/>
    <dgm:cxn modelId="{EEF0ACEC-6D82-4184-BE5C-BFFED7DB8C16}" type="presParOf" srcId="{6C0B1261-5FF0-4597-92F6-1FBF49DA874E}" destId="{97A7CAF5-8183-4A2D-A559-DDD89CD1A701}" srcOrd="3" destOrd="0" presId="urn:microsoft.com/office/officeart/2005/8/layout/vList5"/>
    <dgm:cxn modelId="{672D0DF9-561D-4B1E-A561-0F1F3A63EDF7}" type="presParOf" srcId="{6C0B1261-5FF0-4597-92F6-1FBF49DA874E}" destId="{6B584212-59D9-4920-9B92-17FF23E47C1A}" srcOrd="4" destOrd="0" presId="urn:microsoft.com/office/officeart/2005/8/layout/vList5"/>
    <dgm:cxn modelId="{303072DA-1810-4B59-9AC0-32B5FF059CE5}" type="presParOf" srcId="{6B584212-59D9-4920-9B92-17FF23E47C1A}" destId="{97FE30F6-441D-481F-BD71-44741B30C0E6}" srcOrd="0" destOrd="0" presId="urn:microsoft.com/office/officeart/2005/8/layout/vList5"/>
    <dgm:cxn modelId="{62B6D71F-A096-4B1F-8628-5945AE4B59E6}" type="presParOf" srcId="{6B584212-59D9-4920-9B92-17FF23E47C1A}" destId="{03BC7A12-2EBE-4957-B0BA-F8FBAC1F20D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30766F-C857-45BC-9D0E-F57DAFDD887D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F69A88-6332-41B9-9204-AA416B3082D5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Global Account</a:t>
          </a:r>
        </a:p>
      </dgm:t>
    </dgm:pt>
    <dgm:pt modelId="{615B3C33-CCF8-4AE8-AE36-41C1DCE4860C}" type="parTrans" cxnId="{75B0315B-8A51-4A04-BADD-BB295EB8F3AA}">
      <dgm:prSet/>
      <dgm:spPr/>
      <dgm:t>
        <a:bodyPr/>
        <a:lstStyle/>
        <a:p>
          <a:endParaRPr lang="en-US"/>
        </a:p>
      </dgm:t>
    </dgm:pt>
    <dgm:pt modelId="{72C9E71F-4934-44F5-B035-6FB57C3FAAAF}" type="sibTrans" cxnId="{75B0315B-8A51-4A04-BADD-BB295EB8F3AA}">
      <dgm:prSet/>
      <dgm:spPr/>
      <dgm:t>
        <a:bodyPr/>
        <a:lstStyle/>
        <a:p>
          <a:endParaRPr lang="en-US"/>
        </a:p>
      </dgm:t>
    </dgm:pt>
    <dgm:pt modelId="{8CFE7F98-7ECF-469F-8203-32E39D490B60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Subaccount</a:t>
          </a:r>
        </a:p>
      </dgm:t>
    </dgm:pt>
    <dgm:pt modelId="{43F14506-004E-4182-B6B0-D13E6D940D45}" type="parTrans" cxnId="{3748C9D5-266C-42AC-8D14-5EE916AF6E33}">
      <dgm:prSet/>
      <dgm:spPr/>
      <dgm:t>
        <a:bodyPr/>
        <a:lstStyle/>
        <a:p>
          <a:endParaRPr lang="en-US"/>
        </a:p>
      </dgm:t>
    </dgm:pt>
    <dgm:pt modelId="{EF4E1329-84FF-4DC5-A345-F6BB82021333}" type="sibTrans" cxnId="{3748C9D5-266C-42AC-8D14-5EE916AF6E33}">
      <dgm:prSet/>
      <dgm:spPr/>
      <dgm:t>
        <a:bodyPr/>
        <a:lstStyle/>
        <a:p>
          <a:endParaRPr lang="en-US"/>
        </a:p>
      </dgm:t>
    </dgm:pt>
    <dgm:pt modelId="{084BE4D9-DC97-4824-AF5A-22F74AEFEF35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Cloud Foundry Org</a:t>
          </a:r>
        </a:p>
      </dgm:t>
    </dgm:pt>
    <dgm:pt modelId="{5A770E22-0B17-456F-B790-64DA99FE8A91}" type="parTrans" cxnId="{ED59D621-C5F2-4019-844F-39BBCF177395}">
      <dgm:prSet/>
      <dgm:spPr/>
      <dgm:t>
        <a:bodyPr/>
        <a:lstStyle/>
        <a:p>
          <a:endParaRPr lang="en-US"/>
        </a:p>
      </dgm:t>
    </dgm:pt>
    <dgm:pt modelId="{BB0332D3-90F9-43E1-8327-D42E422A3D23}" type="sibTrans" cxnId="{ED59D621-C5F2-4019-844F-39BBCF177395}">
      <dgm:prSet/>
      <dgm:spPr/>
      <dgm:t>
        <a:bodyPr/>
        <a:lstStyle/>
        <a:p>
          <a:endParaRPr lang="en-US"/>
        </a:p>
      </dgm:t>
    </dgm:pt>
    <dgm:pt modelId="{1E9E8D1E-0DB2-49E5-84FD-E26AA8425555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Directory</a:t>
          </a:r>
        </a:p>
      </dgm:t>
    </dgm:pt>
    <dgm:pt modelId="{0A128FD2-EBED-4A9D-8359-95B93EB08B90}" type="parTrans" cxnId="{9364E7B8-9468-4C96-91A9-3D9C692BF051}">
      <dgm:prSet/>
      <dgm:spPr/>
      <dgm:t>
        <a:bodyPr/>
        <a:lstStyle/>
        <a:p>
          <a:endParaRPr lang="en-US"/>
        </a:p>
      </dgm:t>
    </dgm:pt>
    <dgm:pt modelId="{C11B31D7-275C-4413-933B-C29C7E38900A}" type="sibTrans" cxnId="{9364E7B8-9468-4C96-91A9-3D9C692BF051}">
      <dgm:prSet/>
      <dgm:spPr/>
      <dgm:t>
        <a:bodyPr/>
        <a:lstStyle/>
        <a:p>
          <a:endParaRPr lang="en-US"/>
        </a:p>
      </dgm:t>
    </dgm:pt>
    <dgm:pt modelId="{E635D6CB-C425-45F0-A59D-8AEB9BE92974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Subaccount</a:t>
          </a:r>
        </a:p>
      </dgm:t>
    </dgm:pt>
    <dgm:pt modelId="{71E6FBBD-21E6-4F1B-8159-B8254BF317A5}" type="parTrans" cxnId="{A8A4D182-F496-4CB2-B825-96E4D3D9AE2A}">
      <dgm:prSet/>
      <dgm:spPr/>
      <dgm:t>
        <a:bodyPr/>
        <a:lstStyle/>
        <a:p>
          <a:endParaRPr lang="en-US"/>
        </a:p>
      </dgm:t>
    </dgm:pt>
    <dgm:pt modelId="{207B363B-385B-4A52-A664-E63EAF0E968F}" type="sibTrans" cxnId="{A8A4D182-F496-4CB2-B825-96E4D3D9AE2A}">
      <dgm:prSet/>
      <dgm:spPr/>
      <dgm:t>
        <a:bodyPr/>
        <a:lstStyle/>
        <a:p>
          <a:endParaRPr lang="en-US"/>
        </a:p>
      </dgm:t>
    </dgm:pt>
    <dgm:pt modelId="{727C3ECF-7768-4715-8CF9-3204BA8BF959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Multi-tenant subscriptions</a:t>
          </a:r>
        </a:p>
      </dgm:t>
    </dgm:pt>
    <dgm:pt modelId="{A7981C7B-FA28-45D0-A889-43FF73C7171A}" type="parTrans" cxnId="{FE6412C0-66F4-4FFF-AB5D-711BF9587032}">
      <dgm:prSet/>
      <dgm:spPr/>
      <dgm:t>
        <a:bodyPr/>
        <a:lstStyle/>
        <a:p>
          <a:endParaRPr lang="en-US"/>
        </a:p>
      </dgm:t>
    </dgm:pt>
    <dgm:pt modelId="{5A54B9F9-66DA-49B6-9252-45087AD8984D}" type="sibTrans" cxnId="{FE6412C0-66F4-4FFF-AB5D-711BF9587032}">
      <dgm:prSet/>
      <dgm:spPr/>
      <dgm:t>
        <a:bodyPr/>
        <a:lstStyle/>
        <a:p>
          <a:endParaRPr lang="en-US"/>
        </a:p>
      </dgm:t>
    </dgm:pt>
    <dgm:pt modelId="{76CC3689-119F-4545-A46A-4E415EE8069C}" type="pres">
      <dgm:prSet presAssocID="{D930766F-C857-45BC-9D0E-F57DAFDD887D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F93D0FC6-F1F5-4694-8BB4-A455A1857A4E}" type="pres">
      <dgm:prSet presAssocID="{D930766F-C857-45BC-9D0E-F57DAFDD887D}" presName="outerBox" presStyleCnt="0"/>
      <dgm:spPr/>
    </dgm:pt>
    <dgm:pt modelId="{D5EAC93E-82FD-495D-8CFF-5A2A79602E6D}" type="pres">
      <dgm:prSet presAssocID="{D930766F-C857-45BC-9D0E-F57DAFDD887D}" presName="outerBoxParent" presStyleLbl="node1" presStyleIdx="0" presStyleCnt="3"/>
      <dgm:spPr/>
      <dgm:t>
        <a:bodyPr/>
        <a:lstStyle/>
        <a:p>
          <a:endParaRPr lang="de-DE"/>
        </a:p>
      </dgm:t>
    </dgm:pt>
    <dgm:pt modelId="{27A1AA77-186F-42F9-B358-F45F9AC35548}" type="pres">
      <dgm:prSet presAssocID="{D930766F-C857-45BC-9D0E-F57DAFDD887D}" presName="outerBoxChildren" presStyleCnt="0"/>
      <dgm:spPr/>
    </dgm:pt>
    <dgm:pt modelId="{657EF9CB-E541-4697-A8DD-D35EC7CE2864}" type="pres">
      <dgm:prSet presAssocID="{E635D6CB-C425-45F0-A59D-8AEB9BE92974}" presName="o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13C996E-1087-43F9-AE6D-8378FBFFE735}" type="pres">
      <dgm:prSet presAssocID="{D930766F-C857-45BC-9D0E-F57DAFDD887D}" presName="middleBox" presStyleCnt="0"/>
      <dgm:spPr/>
    </dgm:pt>
    <dgm:pt modelId="{6565DC65-2310-4FA4-ABDA-482BFAA40C53}" type="pres">
      <dgm:prSet presAssocID="{D930766F-C857-45BC-9D0E-F57DAFDD887D}" presName="middleBoxParent" presStyleLbl="node1" presStyleIdx="1" presStyleCnt="3"/>
      <dgm:spPr/>
      <dgm:t>
        <a:bodyPr/>
        <a:lstStyle/>
        <a:p>
          <a:endParaRPr lang="de-DE"/>
        </a:p>
      </dgm:t>
    </dgm:pt>
    <dgm:pt modelId="{C991DBC4-60CF-4DA3-802A-DF8035FCA5EA}" type="pres">
      <dgm:prSet presAssocID="{D930766F-C857-45BC-9D0E-F57DAFDD887D}" presName="middleBoxChildren" presStyleCnt="0"/>
      <dgm:spPr/>
    </dgm:pt>
    <dgm:pt modelId="{6E8C65A1-AD3C-454D-96F3-89180A256278}" type="pres">
      <dgm:prSet presAssocID="{D930766F-C857-45BC-9D0E-F57DAFDD887D}" presName="centerBox" presStyleCnt="0"/>
      <dgm:spPr/>
    </dgm:pt>
    <dgm:pt modelId="{35A60319-49F0-4D4B-8BD7-C4778DDFA1F7}" type="pres">
      <dgm:prSet presAssocID="{D930766F-C857-45BC-9D0E-F57DAFDD887D}" presName="centerBoxParent" presStyleLbl="node1" presStyleIdx="2" presStyleCnt="3"/>
      <dgm:spPr/>
      <dgm:t>
        <a:bodyPr/>
        <a:lstStyle/>
        <a:p>
          <a:endParaRPr lang="de-DE"/>
        </a:p>
      </dgm:t>
    </dgm:pt>
    <dgm:pt modelId="{F77D9DB3-7B62-451B-A4A7-F030C2905144}" type="pres">
      <dgm:prSet presAssocID="{D930766F-C857-45BC-9D0E-F57DAFDD887D}" presName="centerBoxChildren" presStyleCnt="0"/>
      <dgm:spPr/>
    </dgm:pt>
    <dgm:pt modelId="{D68E7BE2-66C0-4F49-926B-45D6DD1FFC2E}" type="pres">
      <dgm:prSet presAssocID="{084BE4D9-DC97-4824-AF5A-22F74AEFEF35}" presName="cChild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17FDBEA-BD36-4A08-B6FC-AC588828FFA4}" type="pres">
      <dgm:prSet presAssocID="{BB0332D3-90F9-43E1-8327-D42E422A3D23}" presName="centerSibTrans" presStyleCnt="0"/>
      <dgm:spPr/>
    </dgm:pt>
    <dgm:pt modelId="{858702CD-6582-43F3-B5E3-0744A9E894FB}" type="pres">
      <dgm:prSet presAssocID="{727C3ECF-7768-4715-8CF9-3204BA8BF959}" presName="c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99E2698-A288-43FE-8755-01CAC690F16E}" type="presOf" srcId="{D2F69A88-6332-41B9-9204-AA416B3082D5}" destId="{D5EAC93E-82FD-495D-8CFF-5A2A79602E6D}" srcOrd="0" destOrd="0" presId="urn:microsoft.com/office/officeart/2005/8/layout/target2"/>
    <dgm:cxn modelId="{79671762-EA90-4CC5-90F1-80CE010B79B6}" type="presOf" srcId="{8CFE7F98-7ECF-469F-8203-32E39D490B60}" destId="{35A60319-49F0-4D4B-8BD7-C4778DDFA1F7}" srcOrd="0" destOrd="0" presId="urn:microsoft.com/office/officeart/2005/8/layout/target2"/>
    <dgm:cxn modelId="{75B0315B-8A51-4A04-BADD-BB295EB8F3AA}" srcId="{D930766F-C857-45BC-9D0E-F57DAFDD887D}" destId="{D2F69A88-6332-41B9-9204-AA416B3082D5}" srcOrd="0" destOrd="0" parTransId="{615B3C33-CCF8-4AE8-AE36-41C1DCE4860C}" sibTransId="{72C9E71F-4934-44F5-B035-6FB57C3FAAAF}"/>
    <dgm:cxn modelId="{9364E7B8-9468-4C96-91A9-3D9C692BF051}" srcId="{D930766F-C857-45BC-9D0E-F57DAFDD887D}" destId="{1E9E8D1E-0DB2-49E5-84FD-E26AA8425555}" srcOrd="1" destOrd="0" parTransId="{0A128FD2-EBED-4A9D-8359-95B93EB08B90}" sibTransId="{C11B31D7-275C-4413-933B-C29C7E38900A}"/>
    <dgm:cxn modelId="{EEB14C81-7837-419F-A473-01BA510CA5C2}" type="presOf" srcId="{084BE4D9-DC97-4824-AF5A-22F74AEFEF35}" destId="{D68E7BE2-66C0-4F49-926B-45D6DD1FFC2E}" srcOrd="0" destOrd="0" presId="urn:microsoft.com/office/officeart/2005/8/layout/target2"/>
    <dgm:cxn modelId="{3748C9D5-266C-42AC-8D14-5EE916AF6E33}" srcId="{D930766F-C857-45BC-9D0E-F57DAFDD887D}" destId="{8CFE7F98-7ECF-469F-8203-32E39D490B60}" srcOrd="2" destOrd="0" parTransId="{43F14506-004E-4182-B6B0-D13E6D940D45}" sibTransId="{EF4E1329-84FF-4DC5-A345-F6BB82021333}"/>
    <dgm:cxn modelId="{ED59D621-C5F2-4019-844F-39BBCF177395}" srcId="{8CFE7F98-7ECF-469F-8203-32E39D490B60}" destId="{084BE4D9-DC97-4824-AF5A-22F74AEFEF35}" srcOrd="0" destOrd="0" parTransId="{5A770E22-0B17-456F-B790-64DA99FE8A91}" sibTransId="{BB0332D3-90F9-43E1-8327-D42E422A3D23}"/>
    <dgm:cxn modelId="{4CC50101-E587-42B4-AFD2-22471476E0AB}" type="presOf" srcId="{1E9E8D1E-0DB2-49E5-84FD-E26AA8425555}" destId="{6565DC65-2310-4FA4-ABDA-482BFAA40C53}" srcOrd="0" destOrd="0" presId="urn:microsoft.com/office/officeart/2005/8/layout/target2"/>
    <dgm:cxn modelId="{FE6412C0-66F4-4FFF-AB5D-711BF9587032}" srcId="{8CFE7F98-7ECF-469F-8203-32E39D490B60}" destId="{727C3ECF-7768-4715-8CF9-3204BA8BF959}" srcOrd="1" destOrd="0" parTransId="{A7981C7B-FA28-45D0-A889-43FF73C7171A}" sibTransId="{5A54B9F9-66DA-49B6-9252-45087AD8984D}"/>
    <dgm:cxn modelId="{48180930-E6B1-412B-B8CD-28123FEB7DE0}" type="presOf" srcId="{E635D6CB-C425-45F0-A59D-8AEB9BE92974}" destId="{657EF9CB-E541-4697-A8DD-D35EC7CE2864}" srcOrd="0" destOrd="0" presId="urn:microsoft.com/office/officeart/2005/8/layout/target2"/>
    <dgm:cxn modelId="{A8A4D182-F496-4CB2-B825-96E4D3D9AE2A}" srcId="{D2F69A88-6332-41B9-9204-AA416B3082D5}" destId="{E635D6CB-C425-45F0-A59D-8AEB9BE92974}" srcOrd="0" destOrd="0" parTransId="{71E6FBBD-21E6-4F1B-8159-B8254BF317A5}" sibTransId="{207B363B-385B-4A52-A664-E63EAF0E968F}"/>
    <dgm:cxn modelId="{C6940DAF-C5D4-4E79-BBA6-C1F1C3025E2B}" type="presOf" srcId="{727C3ECF-7768-4715-8CF9-3204BA8BF959}" destId="{858702CD-6582-43F3-B5E3-0744A9E894FB}" srcOrd="0" destOrd="0" presId="urn:microsoft.com/office/officeart/2005/8/layout/target2"/>
    <dgm:cxn modelId="{E0723E7C-9F6B-4C09-99EA-4A4051B0A371}" type="presOf" srcId="{D930766F-C857-45BC-9D0E-F57DAFDD887D}" destId="{76CC3689-119F-4545-A46A-4E415EE8069C}" srcOrd="0" destOrd="0" presId="urn:microsoft.com/office/officeart/2005/8/layout/target2"/>
    <dgm:cxn modelId="{F52982BD-F9AC-42F7-8165-D1C07105AE8A}" type="presParOf" srcId="{76CC3689-119F-4545-A46A-4E415EE8069C}" destId="{F93D0FC6-F1F5-4694-8BB4-A455A1857A4E}" srcOrd="0" destOrd="0" presId="urn:microsoft.com/office/officeart/2005/8/layout/target2"/>
    <dgm:cxn modelId="{29FC03BB-5570-4DCA-8269-C22085D40902}" type="presParOf" srcId="{F93D0FC6-F1F5-4694-8BB4-A455A1857A4E}" destId="{D5EAC93E-82FD-495D-8CFF-5A2A79602E6D}" srcOrd="0" destOrd="0" presId="urn:microsoft.com/office/officeart/2005/8/layout/target2"/>
    <dgm:cxn modelId="{43CC9B4C-B99D-426A-99E0-69C0F6B2C2B9}" type="presParOf" srcId="{F93D0FC6-F1F5-4694-8BB4-A455A1857A4E}" destId="{27A1AA77-186F-42F9-B358-F45F9AC35548}" srcOrd="1" destOrd="0" presId="urn:microsoft.com/office/officeart/2005/8/layout/target2"/>
    <dgm:cxn modelId="{A03A8848-200A-4D8C-A64A-08AB443D5794}" type="presParOf" srcId="{27A1AA77-186F-42F9-B358-F45F9AC35548}" destId="{657EF9CB-E541-4697-A8DD-D35EC7CE2864}" srcOrd="0" destOrd="0" presId="urn:microsoft.com/office/officeart/2005/8/layout/target2"/>
    <dgm:cxn modelId="{6BA7C9F5-CD5A-4237-AA45-DEE239689617}" type="presParOf" srcId="{76CC3689-119F-4545-A46A-4E415EE8069C}" destId="{013C996E-1087-43F9-AE6D-8378FBFFE735}" srcOrd="1" destOrd="0" presId="urn:microsoft.com/office/officeart/2005/8/layout/target2"/>
    <dgm:cxn modelId="{65F26935-735E-4D0C-8E71-F191889564AD}" type="presParOf" srcId="{013C996E-1087-43F9-AE6D-8378FBFFE735}" destId="{6565DC65-2310-4FA4-ABDA-482BFAA40C53}" srcOrd="0" destOrd="0" presId="urn:microsoft.com/office/officeart/2005/8/layout/target2"/>
    <dgm:cxn modelId="{B8AB80AA-B004-4480-A096-F23BCE006FA5}" type="presParOf" srcId="{013C996E-1087-43F9-AE6D-8378FBFFE735}" destId="{C991DBC4-60CF-4DA3-802A-DF8035FCA5EA}" srcOrd="1" destOrd="0" presId="urn:microsoft.com/office/officeart/2005/8/layout/target2"/>
    <dgm:cxn modelId="{01D2590F-8447-4BB7-AD34-08025E472E6D}" type="presParOf" srcId="{76CC3689-119F-4545-A46A-4E415EE8069C}" destId="{6E8C65A1-AD3C-454D-96F3-89180A256278}" srcOrd="2" destOrd="0" presId="urn:microsoft.com/office/officeart/2005/8/layout/target2"/>
    <dgm:cxn modelId="{71810325-AB84-40C2-B0FC-FE9D111D0502}" type="presParOf" srcId="{6E8C65A1-AD3C-454D-96F3-89180A256278}" destId="{35A60319-49F0-4D4B-8BD7-C4778DDFA1F7}" srcOrd="0" destOrd="0" presId="urn:microsoft.com/office/officeart/2005/8/layout/target2"/>
    <dgm:cxn modelId="{1DFD3D00-2A58-4F3C-901F-1042F49053CE}" type="presParOf" srcId="{6E8C65A1-AD3C-454D-96F3-89180A256278}" destId="{F77D9DB3-7B62-451B-A4A7-F030C2905144}" srcOrd="1" destOrd="0" presId="urn:microsoft.com/office/officeart/2005/8/layout/target2"/>
    <dgm:cxn modelId="{C382C338-B3BF-405E-A6E1-63D8B50746BF}" type="presParOf" srcId="{F77D9DB3-7B62-451B-A4A7-F030C2905144}" destId="{D68E7BE2-66C0-4F49-926B-45D6DD1FFC2E}" srcOrd="0" destOrd="0" presId="urn:microsoft.com/office/officeart/2005/8/layout/target2"/>
    <dgm:cxn modelId="{094E4C9C-B031-4C26-BC57-97F4091E6D6F}" type="presParOf" srcId="{F77D9DB3-7B62-451B-A4A7-F030C2905144}" destId="{F17FDBEA-BD36-4A08-B6FC-AC588828FFA4}" srcOrd="1" destOrd="0" presId="urn:microsoft.com/office/officeart/2005/8/layout/target2"/>
    <dgm:cxn modelId="{EBD2040C-3CFC-4B1D-B55B-AF074E029F18}" type="presParOf" srcId="{F77D9DB3-7B62-451B-A4A7-F030C2905144}" destId="{858702CD-6582-43F3-B5E3-0744A9E894FB}" srcOrd="2" destOrd="0" presId="urn:microsoft.com/office/officeart/2005/8/layout/targe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30766F-C857-45BC-9D0E-F57DAFDD887D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F69A88-6332-41B9-9204-AA416B3082D5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Cloud Foundry Org</a:t>
          </a:r>
        </a:p>
      </dgm:t>
    </dgm:pt>
    <dgm:pt modelId="{615B3C33-CCF8-4AE8-AE36-41C1DCE4860C}" type="parTrans" cxnId="{75B0315B-8A51-4A04-BADD-BB295EB8F3AA}">
      <dgm:prSet/>
      <dgm:spPr/>
      <dgm:t>
        <a:bodyPr/>
        <a:lstStyle/>
        <a:p>
          <a:endParaRPr lang="en-US"/>
        </a:p>
      </dgm:t>
    </dgm:pt>
    <dgm:pt modelId="{72C9E71F-4934-44F5-B035-6FB57C3FAAAF}" type="sibTrans" cxnId="{75B0315B-8A51-4A04-BADD-BB295EB8F3AA}">
      <dgm:prSet/>
      <dgm:spPr/>
      <dgm:t>
        <a:bodyPr/>
        <a:lstStyle/>
        <a:p>
          <a:endParaRPr lang="en-US"/>
        </a:p>
      </dgm:t>
    </dgm:pt>
    <dgm:pt modelId="{1E9E8D1E-0DB2-49E5-84FD-E26AA8425555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Cloud Foundry Space</a:t>
          </a:r>
        </a:p>
      </dgm:t>
    </dgm:pt>
    <dgm:pt modelId="{0A128FD2-EBED-4A9D-8359-95B93EB08B90}" type="parTrans" cxnId="{9364E7B8-9468-4C96-91A9-3D9C692BF051}">
      <dgm:prSet/>
      <dgm:spPr/>
      <dgm:t>
        <a:bodyPr/>
        <a:lstStyle/>
        <a:p>
          <a:endParaRPr lang="en-US"/>
        </a:p>
      </dgm:t>
    </dgm:pt>
    <dgm:pt modelId="{C11B31D7-275C-4413-933B-C29C7E38900A}" type="sibTrans" cxnId="{9364E7B8-9468-4C96-91A9-3D9C692BF051}">
      <dgm:prSet/>
      <dgm:spPr/>
      <dgm:t>
        <a:bodyPr/>
        <a:lstStyle/>
        <a:p>
          <a:endParaRPr lang="en-US"/>
        </a:p>
      </dgm:t>
    </dgm:pt>
    <dgm:pt modelId="{B1324725-8F3D-48AB-A4EF-AADFC56BE6DF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ABAP Environment</a:t>
          </a:r>
        </a:p>
      </dgm:t>
    </dgm:pt>
    <dgm:pt modelId="{DACD5F4A-2BB0-49A2-A837-C75618A4281D}" type="parTrans" cxnId="{F8A1B032-50A6-4D63-8FE1-DF261AF88871}">
      <dgm:prSet/>
      <dgm:spPr/>
      <dgm:t>
        <a:bodyPr/>
        <a:lstStyle/>
        <a:p>
          <a:endParaRPr lang="en-US"/>
        </a:p>
      </dgm:t>
    </dgm:pt>
    <dgm:pt modelId="{BB3393D3-27D4-45E8-8FF1-0387CC955AEA}" type="sibTrans" cxnId="{F8A1B032-50A6-4D63-8FE1-DF261AF88871}">
      <dgm:prSet/>
      <dgm:spPr/>
      <dgm:t>
        <a:bodyPr/>
        <a:lstStyle/>
        <a:p>
          <a:endParaRPr lang="en-US"/>
        </a:p>
      </dgm:t>
    </dgm:pt>
    <dgm:pt modelId="{F3E95B9D-DC5C-4F48-9D67-A594BBDF234A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err="1"/>
            <a:t>Kyma</a:t>
          </a:r>
          <a:r>
            <a:rPr lang="en-US" dirty="0"/>
            <a:t> Runtime</a:t>
          </a:r>
        </a:p>
      </dgm:t>
    </dgm:pt>
    <dgm:pt modelId="{7DBE182A-5AFF-42CE-B6C0-E7D44837B731}" type="parTrans" cxnId="{BDB4A8B0-2956-4925-91B7-2AEF3A19D5BC}">
      <dgm:prSet/>
      <dgm:spPr/>
      <dgm:t>
        <a:bodyPr/>
        <a:lstStyle/>
        <a:p>
          <a:endParaRPr lang="en-US"/>
        </a:p>
      </dgm:t>
    </dgm:pt>
    <dgm:pt modelId="{B2FEC2CC-5688-4B47-98F7-F376A9FB49EF}" type="sibTrans" cxnId="{BDB4A8B0-2956-4925-91B7-2AEF3A19D5BC}">
      <dgm:prSet/>
      <dgm:spPr/>
      <dgm:t>
        <a:bodyPr/>
        <a:lstStyle/>
        <a:p>
          <a:endParaRPr lang="en-US"/>
        </a:p>
      </dgm:t>
    </dgm:pt>
    <dgm:pt modelId="{5CB44383-FFE8-431D-BF9C-B823B57C9E6B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Deployed Applications</a:t>
          </a:r>
        </a:p>
      </dgm:t>
    </dgm:pt>
    <dgm:pt modelId="{4B0D4246-3FB7-49E2-8D7B-78734EB3840B}" type="parTrans" cxnId="{8EC03EF6-6816-4478-A7BC-DAD19A6A2ACC}">
      <dgm:prSet/>
      <dgm:spPr/>
      <dgm:t>
        <a:bodyPr/>
        <a:lstStyle/>
        <a:p>
          <a:endParaRPr lang="en-US"/>
        </a:p>
      </dgm:t>
    </dgm:pt>
    <dgm:pt modelId="{97380A91-3EA3-4449-90C4-3284060C6847}" type="sibTrans" cxnId="{8EC03EF6-6816-4478-A7BC-DAD19A6A2ACC}">
      <dgm:prSet/>
      <dgm:spPr/>
      <dgm:t>
        <a:bodyPr/>
        <a:lstStyle/>
        <a:p>
          <a:endParaRPr lang="en-US"/>
        </a:p>
      </dgm:t>
    </dgm:pt>
    <dgm:pt modelId="{76CC3689-119F-4545-A46A-4E415EE8069C}" type="pres">
      <dgm:prSet presAssocID="{D930766F-C857-45BC-9D0E-F57DAFDD887D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F93D0FC6-F1F5-4694-8BB4-A455A1857A4E}" type="pres">
      <dgm:prSet presAssocID="{D930766F-C857-45BC-9D0E-F57DAFDD887D}" presName="outerBox" presStyleCnt="0"/>
      <dgm:spPr/>
    </dgm:pt>
    <dgm:pt modelId="{D5EAC93E-82FD-495D-8CFF-5A2A79602E6D}" type="pres">
      <dgm:prSet presAssocID="{D930766F-C857-45BC-9D0E-F57DAFDD887D}" presName="outerBoxParent" presStyleLbl="node1" presStyleIdx="0" presStyleCnt="2"/>
      <dgm:spPr/>
      <dgm:t>
        <a:bodyPr/>
        <a:lstStyle/>
        <a:p>
          <a:endParaRPr lang="de-DE"/>
        </a:p>
      </dgm:t>
    </dgm:pt>
    <dgm:pt modelId="{27A1AA77-186F-42F9-B358-F45F9AC35548}" type="pres">
      <dgm:prSet presAssocID="{D930766F-C857-45BC-9D0E-F57DAFDD887D}" presName="outerBoxChildren" presStyleCnt="0"/>
      <dgm:spPr/>
    </dgm:pt>
    <dgm:pt modelId="{013C996E-1087-43F9-AE6D-8378FBFFE735}" type="pres">
      <dgm:prSet presAssocID="{D930766F-C857-45BC-9D0E-F57DAFDD887D}" presName="middleBox" presStyleCnt="0"/>
      <dgm:spPr/>
    </dgm:pt>
    <dgm:pt modelId="{6565DC65-2310-4FA4-ABDA-482BFAA40C53}" type="pres">
      <dgm:prSet presAssocID="{D930766F-C857-45BC-9D0E-F57DAFDD887D}" presName="middleBoxParent" presStyleLbl="node1" presStyleIdx="1" presStyleCnt="2"/>
      <dgm:spPr/>
      <dgm:t>
        <a:bodyPr/>
        <a:lstStyle/>
        <a:p>
          <a:endParaRPr lang="de-DE"/>
        </a:p>
      </dgm:t>
    </dgm:pt>
    <dgm:pt modelId="{C991DBC4-60CF-4DA3-802A-DF8035FCA5EA}" type="pres">
      <dgm:prSet presAssocID="{D930766F-C857-45BC-9D0E-F57DAFDD887D}" presName="middleBoxChildren" presStyleCnt="0"/>
      <dgm:spPr/>
    </dgm:pt>
    <dgm:pt modelId="{C2DB63F2-E5B7-4946-8AAD-A3839DD32833}" type="pres">
      <dgm:prSet presAssocID="{B1324725-8F3D-48AB-A4EF-AADFC56BE6DF}" presName="m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385D62F-BB76-4506-8226-5E242F193B31}" type="pres">
      <dgm:prSet presAssocID="{BB3393D3-27D4-45E8-8FF1-0387CC955AEA}" presName="middleSibTrans" presStyleCnt="0"/>
      <dgm:spPr/>
    </dgm:pt>
    <dgm:pt modelId="{24D4A97F-994E-449D-8095-4ED26D411C20}" type="pres">
      <dgm:prSet presAssocID="{F3E95B9D-DC5C-4F48-9D67-A594BBDF234A}" presName="mChild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5E8DD01-99AB-4E7C-8A97-D9007D8B32AC}" type="pres">
      <dgm:prSet presAssocID="{B2FEC2CC-5688-4B47-98F7-F376A9FB49EF}" presName="middleSibTrans" presStyleCnt="0"/>
      <dgm:spPr/>
    </dgm:pt>
    <dgm:pt modelId="{5A4633B9-8BA6-4EFD-AD06-C76A2E976891}" type="pres">
      <dgm:prSet presAssocID="{5CB44383-FFE8-431D-BF9C-B823B57C9E6B}" presName="m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99E2698-A288-43FE-8755-01CAC690F16E}" type="presOf" srcId="{D2F69A88-6332-41B9-9204-AA416B3082D5}" destId="{D5EAC93E-82FD-495D-8CFF-5A2A79602E6D}" srcOrd="0" destOrd="0" presId="urn:microsoft.com/office/officeart/2005/8/layout/target2"/>
    <dgm:cxn modelId="{75B0315B-8A51-4A04-BADD-BB295EB8F3AA}" srcId="{D930766F-C857-45BC-9D0E-F57DAFDD887D}" destId="{D2F69A88-6332-41B9-9204-AA416B3082D5}" srcOrd="0" destOrd="0" parTransId="{615B3C33-CCF8-4AE8-AE36-41C1DCE4860C}" sibTransId="{72C9E71F-4934-44F5-B035-6FB57C3FAAAF}"/>
    <dgm:cxn modelId="{C1A80DAB-2DE6-492F-A614-FD327D549F42}" type="presOf" srcId="{1E9E8D1E-0DB2-49E5-84FD-E26AA8425555}" destId="{6565DC65-2310-4FA4-ABDA-482BFAA40C53}" srcOrd="0" destOrd="0" presId="urn:microsoft.com/office/officeart/2005/8/layout/target2"/>
    <dgm:cxn modelId="{9364E7B8-9468-4C96-91A9-3D9C692BF051}" srcId="{D930766F-C857-45BC-9D0E-F57DAFDD887D}" destId="{1E9E8D1E-0DB2-49E5-84FD-E26AA8425555}" srcOrd="1" destOrd="0" parTransId="{0A128FD2-EBED-4A9D-8359-95B93EB08B90}" sibTransId="{C11B31D7-275C-4413-933B-C29C7E38900A}"/>
    <dgm:cxn modelId="{BDB4A8B0-2956-4925-91B7-2AEF3A19D5BC}" srcId="{1E9E8D1E-0DB2-49E5-84FD-E26AA8425555}" destId="{F3E95B9D-DC5C-4F48-9D67-A594BBDF234A}" srcOrd="1" destOrd="0" parTransId="{7DBE182A-5AFF-42CE-B6C0-E7D44837B731}" sibTransId="{B2FEC2CC-5688-4B47-98F7-F376A9FB49EF}"/>
    <dgm:cxn modelId="{8EC03EF6-6816-4478-A7BC-DAD19A6A2ACC}" srcId="{1E9E8D1E-0DB2-49E5-84FD-E26AA8425555}" destId="{5CB44383-FFE8-431D-BF9C-B823B57C9E6B}" srcOrd="2" destOrd="0" parTransId="{4B0D4246-3FB7-49E2-8D7B-78734EB3840B}" sibTransId="{97380A91-3EA3-4449-90C4-3284060C6847}"/>
    <dgm:cxn modelId="{9EA02F70-FA60-464F-B355-44DFFA20B264}" type="presOf" srcId="{5CB44383-FFE8-431D-BF9C-B823B57C9E6B}" destId="{5A4633B9-8BA6-4EFD-AD06-C76A2E976891}" srcOrd="0" destOrd="0" presId="urn:microsoft.com/office/officeart/2005/8/layout/target2"/>
    <dgm:cxn modelId="{7206C6D4-E613-47F9-AB1B-4F1667EF88B2}" type="presOf" srcId="{F3E95B9D-DC5C-4F48-9D67-A594BBDF234A}" destId="{24D4A97F-994E-449D-8095-4ED26D411C20}" srcOrd="0" destOrd="0" presId="urn:microsoft.com/office/officeart/2005/8/layout/target2"/>
    <dgm:cxn modelId="{3BCBD392-5C08-460C-99C1-9C408EC04E90}" type="presOf" srcId="{B1324725-8F3D-48AB-A4EF-AADFC56BE6DF}" destId="{C2DB63F2-E5B7-4946-8AAD-A3839DD32833}" srcOrd="0" destOrd="0" presId="urn:microsoft.com/office/officeart/2005/8/layout/target2"/>
    <dgm:cxn modelId="{F8A1B032-50A6-4D63-8FE1-DF261AF88871}" srcId="{1E9E8D1E-0DB2-49E5-84FD-E26AA8425555}" destId="{B1324725-8F3D-48AB-A4EF-AADFC56BE6DF}" srcOrd="0" destOrd="0" parTransId="{DACD5F4A-2BB0-49A2-A837-C75618A4281D}" sibTransId="{BB3393D3-27D4-45E8-8FF1-0387CC955AEA}"/>
    <dgm:cxn modelId="{E0723E7C-9F6B-4C09-99EA-4A4051B0A371}" type="presOf" srcId="{D930766F-C857-45BC-9D0E-F57DAFDD887D}" destId="{76CC3689-119F-4545-A46A-4E415EE8069C}" srcOrd="0" destOrd="0" presId="urn:microsoft.com/office/officeart/2005/8/layout/target2"/>
    <dgm:cxn modelId="{F52982BD-F9AC-42F7-8165-D1C07105AE8A}" type="presParOf" srcId="{76CC3689-119F-4545-A46A-4E415EE8069C}" destId="{F93D0FC6-F1F5-4694-8BB4-A455A1857A4E}" srcOrd="0" destOrd="0" presId="urn:microsoft.com/office/officeart/2005/8/layout/target2"/>
    <dgm:cxn modelId="{29FC03BB-5570-4DCA-8269-C22085D40902}" type="presParOf" srcId="{F93D0FC6-F1F5-4694-8BB4-A455A1857A4E}" destId="{D5EAC93E-82FD-495D-8CFF-5A2A79602E6D}" srcOrd="0" destOrd="0" presId="urn:microsoft.com/office/officeart/2005/8/layout/target2"/>
    <dgm:cxn modelId="{43CC9B4C-B99D-426A-99E0-69C0F6B2C2B9}" type="presParOf" srcId="{F93D0FC6-F1F5-4694-8BB4-A455A1857A4E}" destId="{27A1AA77-186F-42F9-B358-F45F9AC35548}" srcOrd="1" destOrd="0" presId="urn:microsoft.com/office/officeart/2005/8/layout/target2"/>
    <dgm:cxn modelId="{6BA7C9F5-CD5A-4237-AA45-DEE239689617}" type="presParOf" srcId="{76CC3689-119F-4545-A46A-4E415EE8069C}" destId="{013C996E-1087-43F9-AE6D-8378FBFFE735}" srcOrd="1" destOrd="0" presId="urn:microsoft.com/office/officeart/2005/8/layout/target2"/>
    <dgm:cxn modelId="{65F26935-735E-4D0C-8E71-F191889564AD}" type="presParOf" srcId="{013C996E-1087-43F9-AE6D-8378FBFFE735}" destId="{6565DC65-2310-4FA4-ABDA-482BFAA40C53}" srcOrd="0" destOrd="0" presId="urn:microsoft.com/office/officeart/2005/8/layout/target2"/>
    <dgm:cxn modelId="{B8AB80AA-B004-4480-A096-F23BCE006FA5}" type="presParOf" srcId="{013C996E-1087-43F9-AE6D-8378FBFFE735}" destId="{C991DBC4-60CF-4DA3-802A-DF8035FCA5EA}" srcOrd="1" destOrd="0" presId="urn:microsoft.com/office/officeart/2005/8/layout/target2"/>
    <dgm:cxn modelId="{9E63E012-B524-48AB-8A3F-F0B23696B1B3}" type="presParOf" srcId="{C991DBC4-60CF-4DA3-802A-DF8035FCA5EA}" destId="{C2DB63F2-E5B7-4946-8AAD-A3839DD32833}" srcOrd="0" destOrd="0" presId="urn:microsoft.com/office/officeart/2005/8/layout/target2"/>
    <dgm:cxn modelId="{4D29DA33-4E33-454E-B859-E1D0D1CA1BE2}" type="presParOf" srcId="{C991DBC4-60CF-4DA3-802A-DF8035FCA5EA}" destId="{D385D62F-BB76-4506-8226-5E242F193B31}" srcOrd="1" destOrd="0" presId="urn:microsoft.com/office/officeart/2005/8/layout/target2"/>
    <dgm:cxn modelId="{654B4854-7BD9-4042-AB37-2FC71088B69D}" type="presParOf" srcId="{C991DBC4-60CF-4DA3-802A-DF8035FCA5EA}" destId="{24D4A97F-994E-449D-8095-4ED26D411C20}" srcOrd="2" destOrd="0" presId="urn:microsoft.com/office/officeart/2005/8/layout/target2"/>
    <dgm:cxn modelId="{DF43F282-D0D8-406F-914F-FB12A80694D8}" type="presParOf" srcId="{C991DBC4-60CF-4DA3-802A-DF8035FCA5EA}" destId="{05E8DD01-99AB-4E7C-8A97-D9007D8B32AC}" srcOrd="3" destOrd="0" presId="urn:microsoft.com/office/officeart/2005/8/layout/target2"/>
    <dgm:cxn modelId="{DAF29BBA-B97D-4C34-B175-6F29C0754794}" type="presParOf" srcId="{C991DBC4-60CF-4DA3-802A-DF8035FCA5EA}" destId="{5A4633B9-8BA6-4EFD-AD06-C76A2E976891}" srcOrd="4" destOrd="0" presId="urn:microsoft.com/office/officeart/2005/8/layout/targe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AE0DB-DF2E-472A-900E-82543D6EF23B}">
      <dsp:nvSpPr>
        <dsp:cNvPr id="0" name=""/>
        <dsp:cNvSpPr/>
      </dsp:nvSpPr>
      <dsp:spPr>
        <a:xfrm rot="5400000">
          <a:off x="3282387" y="-1101337"/>
          <a:ext cx="1132061" cy="36220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As a sales executive I want to access real-time business partner data outside of company’s intranet on a mobile device</a:t>
          </a:r>
        </a:p>
      </dsp:txBody>
      <dsp:txXfrm rot="-5400000">
        <a:off x="2037398" y="198915"/>
        <a:ext cx="3566777" cy="1021535"/>
      </dsp:txXfrm>
    </dsp:sp>
    <dsp:sp modelId="{157E73F2-E66F-4F72-BC11-FE192EA0D48E}">
      <dsp:nvSpPr>
        <dsp:cNvPr id="0" name=""/>
        <dsp:cNvSpPr/>
      </dsp:nvSpPr>
      <dsp:spPr>
        <a:xfrm>
          <a:off x="0" y="2144"/>
          <a:ext cx="2037397" cy="1415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User Story</a:t>
          </a:r>
        </a:p>
      </dsp:txBody>
      <dsp:txXfrm>
        <a:off x="69078" y="71222"/>
        <a:ext cx="1899241" cy="1276920"/>
      </dsp:txXfrm>
    </dsp:sp>
    <dsp:sp modelId="{C7097D79-87C2-4191-B7C8-BAD328BE8950}">
      <dsp:nvSpPr>
        <dsp:cNvPr id="0" name=""/>
        <dsp:cNvSpPr/>
      </dsp:nvSpPr>
      <dsp:spPr>
        <a:xfrm rot="5400000">
          <a:off x="3282387" y="384492"/>
          <a:ext cx="1132061" cy="36220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Data source – S/4HANA On-premise system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UI – Fiori-based application on SAP BTP communicating with the backend using OData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Access point – any device with internet access</a:t>
          </a:r>
        </a:p>
      </dsp:txBody>
      <dsp:txXfrm rot="-5400000">
        <a:off x="2037398" y="1684745"/>
        <a:ext cx="3566777" cy="1021535"/>
      </dsp:txXfrm>
    </dsp:sp>
    <dsp:sp modelId="{7209DF3E-B51B-43A8-93BC-545AE980D2B9}">
      <dsp:nvSpPr>
        <dsp:cNvPr id="0" name=""/>
        <dsp:cNvSpPr/>
      </dsp:nvSpPr>
      <dsp:spPr>
        <a:xfrm>
          <a:off x="0" y="1487974"/>
          <a:ext cx="2037397" cy="1415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Solution Steps</a:t>
          </a:r>
        </a:p>
      </dsp:txBody>
      <dsp:txXfrm>
        <a:off x="69078" y="1557052"/>
        <a:ext cx="1899241" cy="1276920"/>
      </dsp:txXfrm>
    </dsp:sp>
    <dsp:sp modelId="{03BC7A12-2EBE-4957-B0BA-F8FBAC1F20D2}">
      <dsp:nvSpPr>
        <dsp:cNvPr id="0" name=""/>
        <dsp:cNvSpPr/>
      </dsp:nvSpPr>
      <dsp:spPr>
        <a:xfrm rot="5400000">
          <a:off x="3282387" y="1870322"/>
          <a:ext cx="1132061" cy="36220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SAP Business Application Studio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SAP Launchpad Service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SAP Connectivity Service</a:t>
          </a:r>
        </a:p>
      </dsp:txBody>
      <dsp:txXfrm rot="-5400000">
        <a:off x="2037398" y="3170575"/>
        <a:ext cx="3566777" cy="1021535"/>
      </dsp:txXfrm>
    </dsp:sp>
    <dsp:sp modelId="{97FE30F6-441D-481F-BD71-44741B30C0E6}">
      <dsp:nvSpPr>
        <dsp:cNvPr id="0" name=""/>
        <dsp:cNvSpPr/>
      </dsp:nvSpPr>
      <dsp:spPr>
        <a:xfrm>
          <a:off x="0" y="2973804"/>
          <a:ext cx="2037397" cy="1415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Required Software</a:t>
          </a:r>
        </a:p>
      </dsp:txBody>
      <dsp:txXfrm>
        <a:off x="69078" y="3042882"/>
        <a:ext cx="1899241" cy="1276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AE0DB-DF2E-472A-900E-82543D6EF23B}">
      <dsp:nvSpPr>
        <dsp:cNvPr id="0" name=""/>
        <dsp:cNvSpPr/>
      </dsp:nvSpPr>
      <dsp:spPr>
        <a:xfrm rot="5400000">
          <a:off x="3282387" y="-1101337"/>
          <a:ext cx="1132061" cy="36220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As a retailer I want a unified access point for my customers so that I provide modern customer experience </a:t>
          </a:r>
        </a:p>
      </dsp:txBody>
      <dsp:txXfrm rot="-5400000">
        <a:off x="2037398" y="198915"/>
        <a:ext cx="3566777" cy="1021535"/>
      </dsp:txXfrm>
    </dsp:sp>
    <dsp:sp modelId="{157E73F2-E66F-4F72-BC11-FE192EA0D48E}">
      <dsp:nvSpPr>
        <dsp:cNvPr id="0" name=""/>
        <dsp:cNvSpPr/>
      </dsp:nvSpPr>
      <dsp:spPr>
        <a:xfrm>
          <a:off x="0" y="2144"/>
          <a:ext cx="2037397" cy="1415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User Story</a:t>
          </a:r>
        </a:p>
      </dsp:txBody>
      <dsp:txXfrm>
        <a:off x="69078" y="71222"/>
        <a:ext cx="1899241" cy="1276920"/>
      </dsp:txXfrm>
    </dsp:sp>
    <dsp:sp modelId="{C7097D79-87C2-4191-B7C8-BAD328BE8950}">
      <dsp:nvSpPr>
        <dsp:cNvPr id="0" name=""/>
        <dsp:cNvSpPr/>
      </dsp:nvSpPr>
      <dsp:spPr>
        <a:xfrm rot="5400000">
          <a:off x="3282387" y="384492"/>
          <a:ext cx="1132061" cy="36220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Data source – any legacy system, both SAP and non-SAP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Middleware – unified API in SAP Cloud Foundry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Access point – any device with internet connection</a:t>
          </a:r>
        </a:p>
      </dsp:txBody>
      <dsp:txXfrm rot="-5400000">
        <a:off x="2037398" y="1684745"/>
        <a:ext cx="3566777" cy="1021535"/>
      </dsp:txXfrm>
    </dsp:sp>
    <dsp:sp modelId="{7209DF3E-B51B-43A8-93BC-545AE980D2B9}">
      <dsp:nvSpPr>
        <dsp:cNvPr id="0" name=""/>
        <dsp:cNvSpPr/>
      </dsp:nvSpPr>
      <dsp:spPr>
        <a:xfrm>
          <a:off x="0" y="1487974"/>
          <a:ext cx="2037397" cy="1415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Solution Steps</a:t>
          </a:r>
        </a:p>
      </dsp:txBody>
      <dsp:txXfrm>
        <a:off x="69078" y="1557052"/>
        <a:ext cx="1899241" cy="1276920"/>
      </dsp:txXfrm>
    </dsp:sp>
    <dsp:sp modelId="{03BC7A12-2EBE-4957-B0BA-F8FBAC1F20D2}">
      <dsp:nvSpPr>
        <dsp:cNvPr id="0" name=""/>
        <dsp:cNvSpPr/>
      </dsp:nvSpPr>
      <dsp:spPr>
        <a:xfrm rot="5400000">
          <a:off x="3282387" y="1870322"/>
          <a:ext cx="1132061" cy="36220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SAP Business Application Studio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SAP Launchpad Service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SAP Integration Suite</a:t>
          </a:r>
        </a:p>
      </dsp:txBody>
      <dsp:txXfrm rot="-5400000">
        <a:off x="2037398" y="3170575"/>
        <a:ext cx="3566777" cy="1021535"/>
      </dsp:txXfrm>
    </dsp:sp>
    <dsp:sp modelId="{97FE30F6-441D-481F-BD71-44741B30C0E6}">
      <dsp:nvSpPr>
        <dsp:cNvPr id="0" name=""/>
        <dsp:cNvSpPr/>
      </dsp:nvSpPr>
      <dsp:spPr>
        <a:xfrm>
          <a:off x="0" y="2973804"/>
          <a:ext cx="2037397" cy="1415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Required Software</a:t>
          </a:r>
        </a:p>
      </dsp:txBody>
      <dsp:txXfrm>
        <a:off x="69078" y="3042882"/>
        <a:ext cx="1899241" cy="1276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EAC93E-82FD-495D-8CFF-5A2A79602E6D}">
      <dsp:nvSpPr>
        <dsp:cNvPr id="0" name=""/>
        <dsp:cNvSpPr/>
      </dsp:nvSpPr>
      <dsp:spPr>
        <a:xfrm>
          <a:off x="0" y="0"/>
          <a:ext cx="7315200" cy="4876801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3784939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/>
            <a:t>Global Account</a:t>
          </a:r>
        </a:p>
      </dsp:txBody>
      <dsp:txXfrm>
        <a:off x="121411" y="121411"/>
        <a:ext cx="7072378" cy="4633979"/>
      </dsp:txXfrm>
    </dsp:sp>
    <dsp:sp modelId="{657EF9CB-E541-4697-A8DD-D35EC7CE2864}">
      <dsp:nvSpPr>
        <dsp:cNvPr id="0" name=""/>
        <dsp:cNvSpPr/>
      </dsp:nvSpPr>
      <dsp:spPr>
        <a:xfrm>
          <a:off x="182880" y="1219200"/>
          <a:ext cx="1097280" cy="341376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Subaccount</a:t>
          </a:r>
        </a:p>
      </dsp:txBody>
      <dsp:txXfrm>
        <a:off x="216625" y="1252945"/>
        <a:ext cx="1029790" cy="3346270"/>
      </dsp:txXfrm>
    </dsp:sp>
    <dsp:sp modelId="{6565DC65-2310-4FA4-ABDA-482BFAA40C53}">
      <dsp:nvSpPr>
        <dsp:cNvPr id="0" name=""/>
        <dsp:cNvSpPr/>
      </dsp:nvSpPr>
      <dsp:spPr>
        <a:xfrm>
          <a:off x="1463040" y="1219200"/>
          <a:ext cx="5669280" cy="341376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2167738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/>
            <a:t>Directory</a:t>
          </a:r>
        </a:p>
      </dsp:txBody>
      <dsp:txXfrm>
        <a:off x="1568025" y="1324185"/>
        <a:ext cx="5459310" cy="3203790"/>
      </dsp:txXfrm>
    </dsp:sp>
    <dsp:sp modelId="{35A60319-49F0-4D4B-8BD7-C4778DDFA1F7}">
      <dsp:nvSpPr>
        <dsp:cNvPr id="0" name=""/>
        <dsp:cNvSpPr/>
      </dsp:nvSpPr>
      <dsp:spPr>
        <a:xfrm>
          <a:off x="1645920" y="2438400"/>
          <a:ext cx="5303520" cy="195072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101073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/>
            <a:t>Subaccount</a:t>
          </a:r>
        </a:p>
      </dsp:txBody>
      <dsp:txXfrm>
        <a:off x="1705911" y="2498391"/>
        <a:ext cx="5183538" cy="1830738"/>
      </dsp:txXfrm>
    </dsp:sp>
    <dsp:sp modelId="{D68E7BE2-66C0-4F49-926B-45D6DD1FFC2E}">
      <dsp:nvSpPr>
        <dsp:cNvPr id="0" name=""/>
        <dsp:cNvSpPr/>
      </dsp:nvSpPr>
      <dsp:spPr>
        <a:xfrm>
          <a:off x="1778508" y="3316224"/>
          <a:ext cx="2489650" cy="87782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Cloud Foundry Org</a:t>
          </a:r>
        </a:p>
      </dsp:txBody>
      <dsp:txXfrm>
        <a:off x="1805504" y="3343220"/>
        <a:ext cx="2435658" cy="823832"/>
      </dsp:txXfrm>
    </dsp:sp>
    <dsp:sp modelId="{858702CD-6582-43F3-B5E3-0744A9E894FB}">
      <dsp:nvSpPr>
        <dsp:cNvPr id="0" name=""/>
        <dsp:cNvSpPr/>
      </dsp:nvSpPr>
      <dsp:spPr>
        <a:xfrm>
          <a:off x="4322379" y="3316224"/>
          <a:ext cx="2489650" cy="87782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Multi-tenant subscriptions</a:t>
          </a:r>
        </a:p>
      </dsp:txBody>
      <dsp:txXfrm>
        <a:off x="4349375" y="3343220"/>
        <a:ext cx="2435658" cy="8238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EAC93E-82FD-495D-8CFF-5A2A79602E6D}">
      <dsp:nvSpPr>
        <dsp:cNvPr id="0" name=""/>
        <dsp:cNvSpPr/>
      </dsp:nvSpPr>
      <dsp:spPr>
        <a:xfrm>
          <a:off x="0" y="0"/>
          <a:ext cx="7315200" cy="4876801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3784939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/>
            <a:t>Cloud Foundry Org</a:t>
          </a:r>
        </a:p>
      </dsp:txBody>
      <dsp:txXfrm>
        <a:off x="121411" y="121411"/>
        <a:ext cx="7072378" cy="4633979"/>
      </dsp:txXfrm>
    </dsp:sp>
    <dsp:sp modelId="{6565DC65-2310-4FA4-ABDA-482BFAA40C53}">
      <dsp:nvSpPr>
        <dsp:cNvPr id="0" name=""/>
        <dsp:cNvSpPr/>
      </dsp:nvSpPr>
      <dsp:spPr>
        <a:xfrm>
          <a:off x="182880" y="1219200"/>
          <a:ext cx="6949440" cy="341376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2167738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/>
            <a:t>Cloud Foundry Space</a:t>
          </a:r>
        </a:p>
      </dsp:txBody>
      <dsp:txXfrm>
        <a:off x="287865" y="1324185"/>
        <a:ext cx="6739470" cy="3203790"/>
      </dsp:txXfrm>
    </dsp:sp>
    <dsp:sp modelId="{C2DB63F2-E5B7-4946-8AAD-A3839DD32833}">
      <dsp:nvSpPr>
        <dsp:cNvPr id="0" name=""/>
        <dsp:cNvSpPr/>
      </dsp:nvSpPr>
      <dsp:spPr>
        <a:xfrm>
          <a:off x="356616" y="2755392"/>
          <a:ext cx="2175941" cy="153619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ABAP Environment</a:t>
          </a:r>
        </a:p>
      </dsp:txBody>
      <dsp:txXfrm>
        <a:off x="403859" y="2802635"/>
        <a:ext cx="2081455" cy="1441706"/>
      </dsp:txXfrm>
    </dsp:sp>
    <dsp:sp modelId="{24D4A97F-994E-449D-8095-4ED26D411C20}">
      <dsp:nvSpPr>
        <dsp:cNvPr id="0" name=""/>
        <dsp:cNvSpPr/>
      </dsp:nvSpPr>
      <dsp:spPr>
        <a:xfrm>
          <a:off x="2568722" y="2755392"/>
          <a:ext cx="2175941" cy="153619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/>
            <a:t>Kyma</a:t>
          </a:r>
          <a:r>
            <a:rPr lang="en-US" sz="2600" kern="1200" dirty="0"/>
            <a:t> Runtime</a:t>
          </a:r>
        </a:p>
      </dsp:txBody>
      <dsp:txXfrm>
        <a:off x="2615965" y="2802635"/>
        <a:ext cx="2081455" cy="1441706"/>
      </dsp:txXfrm>
    </dsp:sp>
    <dsp:sp modelId="{5A4633B9-8BA6-4EFD-AD06-C76A2E976891}">
      <dsp:nvSpPr>
        <dsp:cNvPr id="0" name=""/>
        <dsp:cNvSpPr/>
      </dsp:nvSpPr>
      <dsp:spPr>
        <a:xfrm>
          <a:off x="4780829" y="2755392"/>
          <a:ext cx="2175941" cy="153619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Deployed Applications</a:t>
          </a:r>
        </a:p>
      </dsp:txBody>
      <dsp:txXfrm>
        <a:off x="4828072" y="2802635"/>
        <a:ext cx="2081455" cy="1441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37F26-D1C3-4FB8-B457-6B4B8AA3E13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B70B2-C33A-45C2-9F79-15A2AEDF0F9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16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smtClean="0">
                <a:solidFill>
                  <a:srgbClr val="000000"/>
                </a:solidFill>
              </a:rPr>
              <a:pPr/>
              <a:t>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1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picture - short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323916" y="0"/>
            <a:ext cx="11542194" cy="2159500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7135" tIns="85708" rIns="107135" bIns="85708" rtlCol="0" anchor="ctr"/>
          <a:lstStyle/>
          <a:p>
            <a:pPr algn="ctr" defTabSz="1088449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099" kern="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877" y="324000"/>
            <a:ext cx="10617235" cy="923116"/>
          </a:xfrm>
        </p:spPr>
        <p:txBody>
          <a:bodyPr anchor="t" anchorCtr="0">
            <a:noAutofit/>
          </a:bodyPr>
          <a:lstStyle>
            <a:lvl1pPr>
              <a:defRPr sz="5998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Short Presentation Title</a:t>
            </a: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323916" y="0"/>
            <a:ext cx="11542194" cy="1620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35" tIns="85708" rIns="107135" bIns="85708" rtlCol="0" anchor="ctr"/>
          <a:lstStyle/>
          <a:p>
            <a:pPr algn="ctr" defTabSz="1088449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99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7877" y="1540163"/>
            <a:ext cx="10617235" cy="553870"/>
          </a:xfrm>
        </p:spPr>
        <p:txBody>
          <a:bodyPr anchor="b" anchorCtr="0">
            <a:spAutoFit/>
          </a:bodyPr>
          <a:lstStyle>
            <a:lvl1pPr marL="0" marR="0" indent="0" algn="l" defTabSz="10884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799" b="0">
                <a:solidFill>
                  <a:sysClr val="windowText" lastClr="000000"/>
                </a:solidFill>
              </a:defRPr>
            </a:lvl1pPr>
            <a:lvl2pPr marL="54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&lt;First Name&gt; &lt;Last name&gt;, &lt;Organization&gt; (delete if not needed)</a:t>
            </a:r>
            <a:br>
              <a:rPr lang="en-US" dirty="0"/>
            </a:br>
            <a:r>
              <a:rPr lang="en-US" dirty="0"/>
              <a:t>&lt;Month&gt; &lt;Day&gt;, &lt;Year&gt;</a:t>
            </a:r>
          </a:p>
        </p:txBody>
      </p:sp>
      <p:sp>
        <p:nvSpPr>
          <p:cNvPr id="7" name="TextBox 6"/>
          <p:cNvSpPr txBox="1"/>
          <p:nvPr/>
        </p:nvSpPr>
        <p:spPr>
          <a:xfrm rot="21360000">
            <a:off x="4211360" y="3627819"/>
            <a:ext cx="3769281" cy="276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799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Use this title slide only with an image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4" y="6082317"/>
            <a:ext cx="916520" cy="45349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394" y="6082317"/>
            <a:ext cx="850716" cy="4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1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2"/>
          </p:nvPr>
        </p:nvSpPr>
        <p:spPr bwMode="gray">
          <a:xfrm>
            <a:off x="6206400" y="1690688"/>
            <a:ext cx="5659710" cy="4391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gray">
          <a:xfrm>
            <a:off x="323915" y="1690688"/>
            <a:ext cx="5661326" cy="4391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2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4"/>
          </p:nvPr>
        </p:nvSpPr>
        <p:spPr bwMode="gray">
          <a:xfrm>
            <a:off x="8131199" y="1690688"/>
            <a:ext cx="3734910" cy="4391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3"/>
          </p:nvPr>
        </p:nvSpPr>
        <p:spPr bwMode="gray">
          <a:xfrm>
            <a:off x="4227557" y="1690688"/>
            <a:ext cx="3739426" cy="4391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gray">
          <a:xfrm>
            <a:off x="323916" y="1690688"/>
            <a:ext cx="3739425" cy="4391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916" y="324000"/>
            <a:ext cx="11542194" cy="756000"/>
          </a:xfrm>
        </p:spPr>
        <p:txBody>
          <a:bodyPr/>
          <a:lstStyle/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30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picture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 bwMode="gray">
          <a:xfrm>
            <a:off x="323915" y="1690688"/>
            <a:ext cx="7148089" cy="4391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7637062" y="1690688"/>
            <a:ext cx="4231173" cy="4391025"/>
          </a:xfrm>
          <a:solidFill>
            <a:schemeClr val="bg1">
              <a:lumMod val="95000"/>
            </a:schemeClr>
          </a:solidFill>
        </p:spPr>
        <p:txBody>
          <a:bodyPr tIns="1543147" anchor="t" anchorCtr="0"/>
          <a:lstStyle>
            <a:lvl1pPr algn="ctr">
              <a:defRPr b="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39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picture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 bwMode="gray">
          <a:xfrm>
            <a:off x="323915" y="1690688"/>
            <a:ext cx="5661326" cy="4391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6206400" y="1692001"/>
            <a:ext cx="5661326" cy="4392000"/>
          </a:xfrm>
          <a:solidFill>
            <a:schemeClr val="bg1">
              <a:lumMod val="95000"/>
            </a:schemeClr>
          </a:solidFill>
        </p:spPr>
        <p:txBody>
          <a:bodyPr vert="horz" lIns="0" tIns="1543147" rIns="0" bIns="0" rtlCol="0" anchor="t" anchorCtr="0">
            <a:noAutofit/>
          </a:bodyPr>
          <a:lstStyle>
            <a:lvl1pPr marL="0" indent="0" algn="ctr" defTabSz="1088449" rtl="0" eaLnBrk="1" latinLnBrk="0" hangingPunct="1">
              <a:spcBef>
                <a:spcPts val="1928"/>
              </a:spcBef>
              <a:buClr>
                <a:schemeClr val="accent1"/>
              </a:buClr>
              <a:buSzPct val="80000"/>
              <a:buFontTx/>
              <a:buNone/>
              <a:defRPr lang="de-DE" sz="2099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67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picture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 bwMode="gray">
          <a:xfrm>
            <a:off x="323916" y="1690688"/>
            <a:ext cx="4223088" cy="4391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4705713" y="1692001"/>
            <a:ext cx="7162522" cy="4392000"/>
          </a:xfrm>
          <a:solidFill>
            <a:schemeClr val="bg1">
              <a:lumMod val="95000"/>
            </a:schemeClr>
          </a:solidFill>
        </p:spPr>
        <p:txBody>
          <a:bodyPr vert="horz" lIns="0" tIns="1543147" rIns="0" bIns="0" rtlCol="0" anchor="t" anchorCtr="0">
            <a:noAutofit/>
          </a:bodyPr>
          <a:lstStyle>
            <a:lvl1pPr marL="0" indent="0" algn="ctr" defTabSz="1088449" rtl="0" eaLnBrk="1" latinLnBrk="0" hangingPunct="1">
              <a:spcBef>
                <a:spcPts val="1928"/>
              </a:spcBef>
              <a:buClr>
                <a:schemeClr val="accent1"/>
              </a:buClr>
              <a:buSzPct val="80000"/>
              <a:buFontTx/>
              <a:buNone/>
              <a:defRPr lang="de-DE" sz="2099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11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picture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7"/>
          </p:nvPr>
        </p:nvSpPr>
        <p:spPr bwMode="gray">
          <a:xfrm>
            <a:off x="6206400" y="1690688"/>
            <a:ext cx="5659710" cy="17208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 bwMode="gray">
          <a:xfrm>
            <a:off x="323915" y="1690688"/>
            <a:ext cx="5661326" cy="17208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&lt;Page title&gt;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323915" y="3573491"/>
            <a:ext cx="5661326" cy="2508223"/>
          </a:xfrm>
          <a:solidFill>
            <a:schemeClr val="bg1">
              <a:lumMod val="95000"/>
            </a:schemeClr>
          </a:solidFill>
        </p:spPr>
        <p:txBody>
          <a:bodyPr tIns="600113" anchor="t" anchorCtr="0"/>
          <a:lstStyle>
            <a:lvl1pPr algn="ctr">
              <a:defRPr b="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 bwMode="gray">
          <a:xfrm>
            <a:off x="6206400" y="3573491"/>
            <a:ext cx="5661326" cy="2508223"/>
          </a:xfrm>
          <a:solidFill>
            <a:schemeClr val="bg1">
              <a:lumMod val="95000"/>
            </a:schemeClr>
          </a:solidFill>
        </p:spPr>
        <p:txBody>
          <a:bodyPr tIns="600113" anchor="t" anchorCtr="0"/>
          <a:lstStyle>
            <a:lvl1pPr algn="ctr">
              <a:defRPr b="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/ Thank You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23916" y="0"/>
            <a:ext cx="11542194" cy="1620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35" tIns="85708" rIns="107135" bIns="85708" rtlCol="0" anchor="ctr"/>
          <a:lstStyle/>
          <a:p>
            <a:pPr algn="ctr" defTabSz="1088449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99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1490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 bwMode="gray">
          <a:xfrm>
            <a:off x="323916" y="1690688"/>
            <a:ext cx="11542194" cy="4391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323916" y="323925"/>
            <a:ext cx="11542194" cy="7594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defTabSz="1088449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399" b="1" kern="0" dirty="0">
                <a:solidFill>
                  <a:srgbClr val="666666"/>
                </a:solidFill>
                <a:ea typeface="Arial Unicode MS" pitchFamily="34" charset="-128"/>
                <a:cs typeface="Arial Unicode MS" pitchFamily="34" charset="-128"/>
              </a:rPr>
              <a:t>Authors</a:t>
            </a:r>
          </a:p>
        </p:txBody>
      </p:sp>
    </p:spTree>
    <p:extLst>
      <p:ext uri="{BB962C8B-B14F-4D97-AF65-F5344CB8AC3E}">
        <p14:creationId xmlns:p14="http://schemas.microsoft.com/office/powerpoint/2010/main" val="1538476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323916" y="1690688"/>
            <a:ext cx="11542194" cy="4391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buClr>
                <a:schemeClr val="bg1">
                  <a:lumMod val="65000"/>
                </a:schemeClr>
              </a:buClr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&lt;level 1&gt;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323916" y="323925"/>
            <a:ext cx="11542194" cy="7594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defTabSz="1088449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399" b="1" kern="0" dirty="0">
                <a:solidFill>
                  <a:srgbClr val="666666"/>
                </a:solidFill>
                <a:ea typeface="Arial Unicode MS" pitchFamily="34" charset="-128"/>
                <a:cs typeface="Arial Unicode MS" pitchFamily="34" charset="-128"/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3674653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0"/>
          <p:cNvSpPr>
            <a:spLocks noChangeShapeType="1"/>
          </p:cNvSpPr>
          <p:nvPr/>
        </p:nvSpPr>
        <p:spPr bwMode="auto">
          <a:xfrm>
            <a:off x="0" y="685800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latin typeface="Arial" pitchFamily="34" charset="0"/>
            </a:endParaRPr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>
            <a:off x="0" y="685800"/>
            <a:ext cx="1219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latin typeface="Arial" pitchFamily="34" charset="0"/>
            </a:endParaRPr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>
            <a:off x="0" y="6324600"/>
            <a:ext cx="1219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latin typeface="Arial" pitchFamily="34" charset="0"/>
            </a:endParaRPr>
          </a:p>
        </p:txBody>
      </p:sp>
      <p:pic>
        <p:nvPicPr>
          <p:cNvPr id="9" name="Picture 15" descr="WINFO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647768" y="6454776"/>
            <a:ext cx="1919817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2"/>
          <p:cNvSpPr txBox="1">
            <a:spLocks noChangeArrowheads="1"/>
          </p:cNvSpPr>
          <p:nvPr userDrawn="1"/>
        </p:nvSpPr>
        <p:spPr bwMode="auto">
          <a:xfrm>
            <a:off x="658422" y="6415831"/>
            <a:ext cx="4427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fld id="{1097A908-C15C-48E9-863D-72BCED286D16}" type="slidenum">
              <a:rPr lang="de-DE" sz="1000">
                <a:solidFill>
                  <a:schemeClr val="tx2"/>
                </a:solidFill>
              </a:rPr>
              <a:pPr algn="l">
                <a:defRPr/>
              </a:pPr>
              <a:t>‹Nr.›</a:t>
            </a:fld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91280" y="6400800"/>
            <a:ext cx="2540000" cy="304800"/>
          </a:xfrm>
        </p:spPr>
        <p:txBody>
          <a:bodyPr anchor="ctr" anchorCtr="0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54400" y="6400800"/>
            <a:ext cx="5283200" cy="304800"/>
          </a:xfrm>
        </p:spPr>
        <p:txBody>
          <a:bodyPr/>
          <a:lstStyle>
            <a:lvl1pPr algn="ctr">
              <a:defRPr sz="1000">
                <a:solidFill>
                  <a:srgbClr val="0065BD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989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picture - two lines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23916" y="0"/>
            <a:ext cx="11542194" cy="2159500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7135" tIns="85708" rIns="107135" bIns="85708" rtlCol="0" anchor="b" anchorCtr="0"/>
          <a:lstStyle/>
          <a:p>
            <a:pPr algn="ctr" defTabSz="1088449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099" kern="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323916" y="0"/>
            <a:ext cx="11542194" cy="1620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35" tIns="85708" rIns="107135" bIns="85708" rtlCol="0" anchor="ctr"/>
          <a:lstStyle/>
          <a:p>
            <a:pPr algn="ctr" defTabSz="1088449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99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7877" y="1538821"/>
            <a:ext cx="10617235" cy="553870"/>
          </a:xfrm>
        </p:spPr>
        <p:txBody>
          <a:bodyPr anchor="b" anchorCtr="0">
            <a:spAutoFit/>
          </a:bodyPr>
          <a:lstStyle>
            <a:lvl1pPr marL="0" marR="0" indent="0" algn="l" defTabSz="10884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799" b="0">
                <a:solidFill>
                  <a:sysClr val="windowText" lastClr="000000"/>
                </a:solidFill>
              </a:defRPr>
            </a:lvl1pPr>
            <a:lvl2pPr marL="54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&lt;First Name&gt; &lt;Last name&gt;, &lt;Organization&gt; (delete if not needed)</a:t>
            </a:r>
            <a:br>
              <a:rPr lang="en-US" dirty="0"/>
            </a:br>
            <a:r>
              <a:rPr lang="en-US" dirty="0"/>
              <a:t>&lt;Month&gt; &lt;Day&gt;, &lt;Year&gt;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67877" y="324000"/>
            <a:ext cx="10617235" cy="1107739"/>
          </a:xfrm>
        </p:spPr>
        <p:txBody>
          <a:bodyPr anchor="t" anchorCtr="0">
            <a:noAutofit/>
          </a:bodyPr>
          <a:lstStyle>
            <a:lvl1pPr>
              <a:defRPr sz="3599">
                <a:solidFill>
                  <a:sysClr val="windowText" lastClr="000000"/>
                </a:solidFill>
                <a:latin typeface="+mj-lt"/>
              </a:defRPr>
            </a:lvl1pPr>
          </a:lstStyle>
          <a:p>
            <a:r>
              <a:rPr lang="en-US" sz="3599" dirty="0"/>
              <a:t>Alternate Presentation Title</a:t>
            </a:r>
            <a:br>
              <a:rPr lang="en-US" sz="3599" dirty="0"/>
            </a:br>
            <a:r>
              <a:rPr lang="en-US" sz="3599" dirty="0"/>
              <a:t>Breaks to Two Lines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21360000">
            <a:off x="4211360" y="3627819"/>
            <a:ext cx="3769281" cy="276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799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Use this title slide only with an image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4" y="6082317"/>
            <a:ext cx="916520" cy="45349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394" y="6082317"/>
            <a:ext cx="850716" cy="4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35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9" y="1978721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2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62" y="994338"/>
            <a:ext cx="113453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2400"/>
              </a:lnSpc>
              <a:defRPr lang="de-DE" sz="225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8" name="Text Box 12"/>
          <p:cNvSpPr txBox="1">
            <a:spLocks noChangeArrowheads="1"/>
          </p:cNvSpPr>
          <p:nvPr userDrawn="1"/>
        </p:nvSpPr>
        <p:spPr bwMode="auto">
          <a:xfrm>
            <a:off x="658422" y="6415831"/>
            <a:ext cx="4427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fld id="{1097A908-C15C-48E9-863D-72BCED286D16}" type="slidenum">
              <a:rPr lang="de-DE" sz="1000">
                <a:solidFill>
                  <a:schemeClr val="tx2"/>
                </a:solidFill>
              </a:rPr>
              <a:pPr algn="l">
                <a:defRPr/>
              </a:pPr>
              <a:t>‹Nr.›</a:t>
            </a:fld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791280" y="6400800"/>
            <a:ext cx="2540000" cy="3048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454400" y="6400800"/>
            <a:ext cx="5283200" cy="3048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0065BD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927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- sho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915" y="324000"/>
            <a:ext cx="10617235" cy="923116"/>
          </a:xfrm>
        </p:spPr>
        <p:txBody>
          <a:bodyPr anchor="t" anchorCtr="0">
            <a:noAutofit/>
          </a:bodyPr>
          <a:lstStyle>
            <a:lvl1pPr>
              <a:defRPr sz="5998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Short Presentation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916" y="1538821"/>
            <a:ext cx="10617235" cy="553870"/>
          </a:xfrm>
        </p:spPr>
        <p:txBody>
          <a:bodyPr anchor="b" anchorCtr="0">
            <a:spAutoFit/>
          </a:bodyPr>
          <a:lstStyle>
            <a:lvl1pPr marL="0" marR="0" indent="0" algn="l" defTabSz="10884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799" b="0">
                <a:solidFill>
                  <a:sysClr val="windowText" lastClr="000000"/>
                </a:solidFill>
              </a:defRPr>
            </a:lvl1pPr>
            <a:lvl2pPr marL="54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&lt;First Name&gt; &lt;Last name&gt;, &lt;Organization&gt; (delete if not needed)</a:t>
            </a:r>
            <a:br>
              <a:rPr lang="en-US" dirty="0"/>
            </a:br>
            <a:r>
              <a:rPr lang="en-US" dirty="0"/>
              <a:t>&lt;Month&gt; &lt;Day&gt;, &lt;Year&gt;</a:t>
            </a: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323916" y="0"/>
            <a:ext cx="11542194" cy="1620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35" tIns="85708" rIns="107135" bIns="85708" rtlCol="0" anchor="ctr"/>
          <a:lstStyle/>
          <a:p>
            <a:pPr algn="ctr" defTabSz="1088449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99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4" y="6082317"/>
            <a:ext cx="916520" cy="45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5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- two 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916" y="1538821"/>
            <a:ext cx="10617235" cy="553870"/>
          </a:xfrm>
        </p:spPr>
        <p:txBody>
          <a:bodyPr anchor="b" anchorCtr="0">
            <a:spAutoFit/>
          </a:bodyPr>
          <a:lstStyle>
            <a:lvl1pPr marL="0" marR="0" indent="0" algn="l" defTabSz="10884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799" b="0">
                <a:solidFill>
                  <a:sysClr val="windowText" lastClr="000000"/>
                </a:solidFill>
              </a:defRPr>
            </a:lvl1pPr>
            <a:lvl2pPr marL="54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&lt;First Name&gt; &lt;Last name&gt;, &lt;Organization&gt; (delete if not needed)</a:t>
            </a:r>
            <a:br>
              <a:rPr lang="en-US" dirty="0"/>
            </a:br>
            <a:r>
              <a:rPr lang="en-US" dirty="0"/>
              <a:t>&lt;Month&gt; &lt;Day&gt;, &lt;Year&gt;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3915" y="324000"/>
            <a:ext cx="10617235" cy="1107739"/>
          </a:xfrm>
        </p:spPr>
        <p:txBody>
          <a:bodyPr anchor="t" anchorCtr="0">
            <a:noAutofit/>
          </a:bodyPr>
          <a:lstStyle>
            <a:lvl1pPr>
              <a:defRPr sz="3599">
                <a:solidFill>
                  <a:sysClr val="windowText" lastClr="000000"/>
                </a:solidFill>
                <a:latin typeface="+mj-lt"/>
              </a:defRPr>
            </a:lvl1pPr>
          </a:lstStyle>
          <a:p>
            <a:r>
              <a:rPr lang="en-US" sz="3599" dirty="0"/>
              <a:t>Alternate Presentation Title</a:t>
            </a:r>
            <a:br>
              <a:rPr lang="en-US" sz="3599" dirty="0"/>
            </a:br>
            <a:r>
              <a:rPr lang="en-US" sz="3599" dirty="0"/>
              <a:t>Breaks to Two Lines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323916" y="0"/>
            <a:ext cx="11542194" cy="1620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35" tIns="85708" rIns="107135" bIns="85708" rtlCol="0" anchor="ctr"/>
          <a:lstStyle/>
          <a:p>
            <a:pPr algn="ctr" defTabSz="1088449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99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4" y="6082317"/>
            <a:ext cx="916520" cy="45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64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rriculum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323916" y="323925"/>
            <a:ext cx="11542194" cy="7594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defTabSz="1088449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399" b="1" kern="0" dirty="0">
                <a:solidFill>
                  <a:srgbClr val="666666"/>
                </a:solidFill>
                <a:ea typeface="Arial Unicode MS" pitchFamily="34" charset="-128"/>
                <a:cs typeface="Arial Unicode MS" pitchFamily="34" charset="-128"/>
              </a:rPr>
              <a:t>Curriculum Information</a:t>
            </a:r>
          </a:p>
        </p:txBody>
      </p:sp>
      <p:sp>
        <p:nvSpPr>
          <p:cNvPr id="6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2038325" y="2623832"/>
            <a:ext cx="9827785" cy="362307"/>
          </a:xfrm>
          <a:prstGeom prst="rect">
            <a:avLst/>
          </a:prstGeom>
        </p:spPr>
        <p:txBody>
          <a:bodyPr anchor="t" anchorCtr="0"/>
          <a:lstStyle>
            <a:lvl1pPr marL="266320" indent="-19434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defRPr sz="1799" b="0" baseline="0">
                <a:solidFill>
                  <a:schemeClr val="tx1"/>
                </a:solidFill>
              </a:defRPr>
            </a:lvl1pPr>
            <a:lvl2pPr marL="405852" indent="-21423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&lt;Curriculum version + last update&gt;</a:t>
            </a:r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1951245" y="1927460"/>
            <a:ext cx="9914865" cy="500785"/>
            <a:chOff x="1108399" y="1396713"/>
            <a:chExt cx="7030682" cy="404566"/>
          </a:xfrm>
        </p:grpSpPr>
        <p:sp>
          <p:nvSpPr>
            <p:cNvPr id="8" name="Rectangle 10"/>
            <p:cNvSpPr/>
            <p:nvPr userDrawn="1"/>
          </p:nvSpPr>
          <p:spPr>
            <a:xfrm>
              <a:off x="1108399" y="1396713"/>
              <a:ext cx="3835401" cy="298157"/>
            </a:xfrm>
            <a:prstGeom prst="rect">
              <a:avLst/>
            </a:prstGeom>
          </p:spPr>
          <p:txBody>
            <a:bodyPr wrap="square" lIns="91302" tIns="45630" rIns="91302" bIns="45630">
              <a:spAutoFit/>
            </a:bodyPr>
            <a:lstStyle/>
            <a:p>
              <a:pPr defTabSz="1088449"/>
              <a:r>
                <a:rPr lang="en-US" sz="1799" b="1" dirty="0">
                  <a:solidFill>
                    <a:srgbClr val="000000"/>
                  </a:solidFill>
                </a:rPr>
                <a:t>Curriculum Version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9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 userDrawn="1"/>
        </p:nvGrpSpPr>
        <p:grpSpPr>
          <a:xfrm>
            <a:off x="323915" y="1498660"/>
            <a:ext cx="1299636" cy="1299675"/>
            <a:chOff x="352676" y="1326706"/>
            <a:chExt cx="765542" cy="765543"/>
          </a:xfrm>
        </p:grpSpPr>
        <p:sp>
          <p:nvSpPr>
            <p:cNvPr id="11" name="Donut 11"/>
            <p:cNvSpPr/>
            <p:nvPr userDrawn="1"/>
          </p:nvSpPr>
          <p:spPr bwMode="gray">
            <a:xfrm>
              <a:off x="352676" y="1326706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chemeClr val="accent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2729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1999" ker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12" name="Gruppieren 11"/>
            <p:cNvGrpSpPr/>
            <p:nvPr userDrawn="1"/>
          </p:nvGrpSpPr>
          <p:grpSpPr>
            <a:xfrm>
              <a:off x="545702" y="1435466"/>
              <a:ext cx="403112" cy="511295"/>
              <a:chOff x="7057115" y="1361724"/>
              <a:chExt cx="403112" cy="511295"/>
            </a:xfrm>
          </p:grpSpPr>
          <p:sp>
            <p:nvSpPr>
              <p:cNvPr id="13" name="Gefaltete Ecke 12"/>
              <p:cNvSpPr/>
              <p:nvPr/>
            </p:nvSpPr>
            <p:spPr bwMode="gray">
              <a:xfrm rot="10800000" flipH="1">
                <a:off x="7150511" y="1361724"/>
                <a:ext cx="309716" cy="420330"/>
              </a:xfrm>
              <a:prstGeom prst="foldedCorner">
                <a:avLst>
                  <a:gd name="adj" fmla="val 3833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endParaRPr lang="de-DE" sz="2099" ker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4" name="Gefaltete Ecke 13"/>
              <p:cNvSpPr/>
              <p:nvPr/>
            </p:nvSpPr>
            <p:spPr bwMode="gray">
              <a:xfrm rot="10800000" flipH="1">
                <a:off x="7103823" y="1410891"/>
                <a:ext cx="309716" cy="420330"/>
              </a:xfrm>
              <a:prstGeom prst="foldedCorner">
                <a:avLst>
                  <a:gd name="adj" fmla="val 3833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endParaRPr lang="de-DE" sz="2099" ker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grpSp>
            <p:nvGrpSpPr>
              <p:cNvPr id="15" name="Gruppieren 33"/>
              <p:cNvGrpSpPr/>
              <p:nvPr/>
            </p:nvGrpSpPr>
            <p:grpSpPr>
              <a:xfrm>
                <a:off x="7057115" y="1452689"/>
                <a:ext cx="309716" cy="420330"/>
                <a:chOff x="589936" y="2809567"/>
                <a:chExt cx="309716" cy="420330"/>
              </a:xfrm>
            </p:grpSpPr>
            <p:sp>
              <p:nvSpPr>
                <p:cNvPr id="16" name="Gefaltete Ecke 15"/>
                <p:cNvSpPr/>
                <p:nvPr/>
              </p:nvSpPr>
              <p:spPr bwMode="gray">
                <a:xfrm rot="10800000" flipH="1">
                  <a:off x="589936" y="2809567"/>
                  <a:ext cx="309716" cy="420330"/>
                </a:xfrm>
                <a:prstGeom prst="foldedCorner">
                  <a:avLst>
                    <a:gd name="adj" fmla="val 38333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90000" tIns="72000" rIns="90000" bIns="72000" rtlCol="0" anchor="ctr"/>
                <a:lstStyle/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0AB00"/>
                    </a:buClr>
                    <a:buSzPct val="80000"/>
                  </a:pPr>
                  <a:endParaRPr lang="de-DE" sz="2099" kern="0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17" name="Textfeld 16"/>
                <p:cNvSpPr txBox="1"/>
                <p:nvPr/>
              </p:nvSpPr>
              <p:spPr>
                <a:xfrm>
                  <a:off x="697006" y="2861855"/>
                  <a:ext cx="94496" cy="3262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1088449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0AB00"/>
                    </a:buClr>
                    <a:buSzPct val="80000"/>
                  </a:pPr>
                  <a:r>
                    <a:rPr lang="de-DE" sz="3599" i="1" kern="0" dirty="0">
                      <a:solidFill>
                        <a:srgbClr val="FFFFFF"/>
                      </a:solidFill>
                      <a:latin typeface="Angsana New" pitchFamily="18" charset="-34"/>
                      <a:ea typeface="Arial Unicode MS" pitchFamily="34" charset="-128"/>
                      <a:cs typeface="Angsana New" pitchFamily="18" charset="-34"/>
                    </a:rPr>
                    <a:t>i</a:t>
                  </a:r>
                </a:p>
              </p:txBody>
            </p:sp>
          </p:grpSp>
        </p:grpSp>
      </p:grpSp>
      <p:sp>
        <p:nvSpPr>
          <p:cNvPr id="18" name="Textplatzhalt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2326502" y="3551497"/>
            <a:ext cx="9539608" cy="530867"/>
          </a:xfrm>
          <a:prstGeom prst="rect">
            <a:avLst/>
          </a:prstGeom>
        </p:spPr>
        <p:txBody>
          <a:bodyPr/>
          <a:lstStyle>
            <a:lvl1pPr marL="214234" indent="-21423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Arial" panose="020B0604020202020204" pitchFamily="34" charset="0"/>
              <a:buChar char="•"/>
              <a:defRPr sz="1600" b="0" baseline="0">
                <a:solidFill>
                  <a:schemeClr val="tx1"/>
                </a:solidFill>
              </a:defRPr>
            </a:lvl1pPr>
            <a:lvl2pPr marL="405852" indent="-21423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&lt;server-side&gt;</a:t>
            </a:r>
          </a:p>
          <a:p>
            <a:pPr lvl="0"/>
            <a:r>
              <a:rPr lang="en-US" dirty="0"/>
              <a:t>&lt;client-side&gt;</a:t>
            </a:r>
            <a:endParaRPr lang="de-DE" dirty="0"/>
          </a:p>
        </p:txBody>
      </p:sp>
      <p:sp>
        <p:nvSpPr>
          <p:cNvPr id="19" name="Textfeld 18"/>
          <p:cNvSpPr txBox="1"/>
          <p:nvPr userDrawn="1"/>
        </p:nvSpPr>
        <p:spPr>
          <a:xfrm>
            <a:off x="2040581" y="3249579"/>
            <a:ext cx="9825529" cy="33684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265410" indent="-195189" defTabSz="1088449" fontAlgn="base">
              <a:spcBef>
                <a:spcPct val="50000"/>
              </a:spcBef>
              <a:spcAft>
                <a:spcPct val="0"/>
              </a:spcAft>
              <a:buClr>
                <a:srgbClr val="FFFFFF">
                  <a:lumMod val="6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799" dirty="0">
                <a:solidFill>
                  <a:srgbClr val="000000"/>
                </a:solidFill>
              </a:rPr>
              <a:t>Software used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043126" y="4656426"/>
            <a:ext cx="9822984" cy="33684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265410" indent="-195189" defTabSz="1088449" fontAlgn="base">
              <a:spcBef>
                <a:spcPct val="50000"/>
              </a:spcBef>
              <a:spcAft>
                <a:spcPct val="0"/>
              </a:spcAft>
              <a:buClr>
                <a:srgbClr val="FFFFFF">
                  <a:lumMod val="6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799" dirty="0">
                <a:solidFill>
                  <a:srgbClr val="000000"/>
                </a:solidFill>
              </a:rPr>
              <a:t>Prerequisites</a:t>
            </a:r>
          </a:p>
        </p:txBody>
      </p:sp>
      <p:sp>
        <p:nvSpPr>
          <p:cNvPr id="21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2326502" y="4969103"/>
            <a:ext cx="9539609" cy="530867"/>
          </a:xfrm>
          <a:prstGeom prst="rect">
            <a:avLst/>
          </a:prstGeom>
        </p:spPr>
        <p:txBody>
          <a:bodyPr/>
          <a:lstStyle>
            <a:lvl1pPr marL="285664" indent="-28566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Arial" panose="020B0604020202020204" pitchFamily="34" charset="0"/>
              <a:buChar char="•"/>
              <a:defRPr sz="1600" b="0" baseline="0">
                <a:solidFill>
                  <a:schemeClr val="tx1"/>
                </a:solidFill>
              </a:defRPr>
            </a:lvl1pPr>
            <a:lvl2pPr marL="405852" indent="-21423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&lt;curricula&gt;</a:t>
            </a:r>
          </a:p>
          <a:p>
            <a:pPr lvl="0"/>
            <a:r>
              <a:rPr lang="en-US" dirty="0"/>
              <a:t>&lt;other prerequisites&gt;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108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information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323916" y="323925"/>
            <a:ext cx="11542194" cy="7594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defTabSz="1088449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399" b="1" kern="0" dirty="0">
                <a:solidFill>
                  <a:srgbClr val="666666"/>
                </a:solidFill>
                <a:ea typeface="Arial Unicode MS" pitchFamily="34" charset="-128"/>
                <a:cs typeface="Arial Unicode MS" pitchFamily="34" charset="-128"/>
              </a:rPr>
              <a:t>Module Information</a:t>
            </a:r>
          </a:p>
        </p:txBody>
      </p:sp>
      <p:grpSp>
        <p:nvGrpSpPr>
          <p:cNvPr id="22" name="Gruppieren 21"/>
          <p:cNvGrpSpPr/>
          <p:nvPr userDrawn="1"/>
        </p:nvGrpSpPr>
        <p:grpSpPr>
          <a:xfrm>
            <a:off x="323915" y="1498660"/>
            <a:ext cx="1299262" cy="1299299"/>
            <a:chOff x="214040" y="1152039"/>
            <a:chExt cx="765542" cy="765543"/>
          </a:xfrm>
        </p:grpSpPr>
        <p:grpSp>
          <p:nvGrpSpPr>
            <p:cNvPr id="23" name="Gruppieren 22"/>
            <p:cNvGrpSpPr/>
            <p:nvPr userDrawn="1"/>
          </p:nvGrpSpPr>
          <p:grpSpPr>
            <a:xfrm>
              <a:off x="361780" y="1456593"/>
              <a:ext cx="464587" cy="191753"/>
              <a:chOff x="1642324" y="4884196"/>
              <a:chExt cx="660745" cy="294992"/>
            </a:xfrm>
          </p:grpSpPr>
          <p:sp>
            <p:nvSpPr>
              <p:cNvPr id="25" name="Richtungspfeil 24"/>
              <p:cNvSpPr/>
              <p:nvPr userDrawn="1"/>
            </p:nvSpPr>
            <p:spPr bwMode="gray">
              <a:xfrm rot="8100000">
                <a:off x="1767471" y="4884196"/>
                <a:ext cx="535598" cy="221844"/>
              </a:xfrm>
              <a:prstGeom prst="homePlat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endParaRPr lang="de-DE" sz="2099" ker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26" name="Rechteck 25"/>
              <p:cNvSpPr/>
              <p:nvPr/>
            </p:nvSpPr>
            <p:spPr bwMode="gray">
              <a:xfrm rot="8100000">
                <a:off x="1920613" y="4887121"/>
                <a:ext cx="305780" cy="129124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endParaRPr lang="de-DE" sz="2099" ker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cxnSp>
            <p:nvCxnSpPr>
              <p:cNvPr id="27" name="Gerade Verbindung 25"/>
              <p:cNvCxnSpPr/>
              <p:nvPr userDrawn="1"/>
            </p:nvCxnSpPr>
            <p:spPr>
              <a:xfrm>
                <a:off x="1642324" y="5179188"/>
                <a:ext cx="140109" cy="0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Donut 11"/>
            <p:cNvSpPr/>
            <p:nvPr userDrawn="1"/>
          </p:nvSpPr>
          <p:spPr bwMode="gray">
            <a:xfrm>
              <a:off x="214040" y="1152039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chemeClr val="accent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2729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1999" ker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28" name="Gruppieren 27"/>
          <p:cNvGrpSpPr/>
          <p:nvPr userDrawn="1"/>
        </p:nvGrpSpPr>
        <p:grpSpPr>
          <a:xfrm>
            <a:off x="323915" y="3808506"/>
            <a:ext cx="1299262" cy="1299299"/>
            <a:chOff x="216000" y="2969382"/>
            <a:chExt cx="765542" cy="765543"/>
          </a:xfrm>
        </p:grpSpPr>
        <p:pic>
          <p:nvPicPr>
            <p:cNvPr id="29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14" y="3133080"/>
              <a:ext cx="361950" cy="438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Donut 11"/>
            <p:cNvSpPr/>
            <p:nvPr userDrawn="1"/>
          </p:nvSpPr>
          <p:spPr bwMode="gray">
            <a:xfrm>
              <a:off x="216000" y="2969382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chemeClr val="accent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2729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1999" ker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31" name="Gruppieren 30"/>
          <p:cNvGrpSpPr/>
          <p:nvPr userDrawn="1"/>
        </p:nvGrpSpPr>
        <p:grpSpPr>
          <a:xfrm>
            <a:off x="1951245" y="1927460"/>
            <a:ext cx="9914865" cy="500785"/>
            <a:chOff x="1108399" y="1396713"/>
            <a:chExt cx="7030682" cy="404566"/>
          </a:xfrm>
        </p:grpSpPr>
        <p:sp>
          <p:nvSpPr>
            <p:cNvPr id="32" name="Rectangle 10"/>
            <p:cNvSpPr/>
            <p:nvPr userDrawn="1"/>
          </p:nvSpPr>
          <p:spPr>
            <a:xfrm>
              <a:off x="1108399" y="1396713"/>
              <a:ext cx="3835401" cy="298157"/>
            </a:xfrm>
            <a:prstGeom prst="rect">
              <a:avLst/>
            </a:prstGeom>
          </p:spPr>
          <p:txBody>
            <a:bodyPr wrap="square" lIns="91302" tIns="45630" rIns="91302" bIns="45630">
              <a:spAutoFit/>
            </a:bodyPr>
            <a:lstStyle/>
            <a:p>
              <a:pPr defTabSz="1088449"/>
              <a:r>
                <a:rPr lang="en-US" sz="1799" b="1" dirty="0">
                  <a:solidFill>
                    <a:srgbClr val="000000"/>
                  </a:solidFill>
                </a:rPr>
                <a:t>Authors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33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2038325" y="2623832"/>
            <a:ext cx="9827785" cy="1319622"/>
          </a:xfrm>
          <a:prstGeom prst="rect">
            <a:avLst/>
          </a:prstGeom>
        </p:spPr>
        <p:txBody>
          <a:bodyPr anchor="t" anchorCtr="0"/>
          <a:lstStyle>
            <a:lvl1pPr marL="266320" indent="-19434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 sz="1799" b="0" baseline="0">
                <a:solidFill>
                  <a:schemeClr val="tx1"/>
                </a:solidFill>
              </a:defRPr>
            </a:lvl1pPr>
            <a:lvl2pPr marL="405852" indent="-21423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&lt;Author&gt;</a:t>
            </a:r>
          </a:p>
          <a:p>
            <a:pPr lvl="0"/>
            <a:r>
              <a:rPr lang="en-US" dirty="0"/>
              <a:t>&lt;Author&gt;</a:t>
            </a:r>
          </a:p>
          <a:p>
            <a:pPr lvl="0"/>
            <a:r>
              <a:rPr lang="en-US" dirty="0"/>
              <a:t>&lt;Author&gt;</a:t>
            </a:r>
          </a:p>
        </p:txBody>
      </p:sp>
      <p:grpSp>
        <p:nvGrpSpPr>
          <p:cNvPr id="35" name="Gruppieren 34"/>
          <p:cNvGrpSpPr/>
          <p:nvPr userDrawn="1"/>
        </p:nvGrpSpPr>
        <p:grpSpPr>
          <a:xfrm>
            <a:off x="1957344" y="4229998"/>
            <a:ext cx="9908767" cy="500785"/>
            <a:chOff x="1108399" y="1396713"/>
            <a:chExt cx="7030682" cy="404566"/>
          </a:xfrm>
        </p:grpSpPr>
        <p:sp>
          <p:nvSpPr>
            <p:cNvPr id="36" name="Rectangle 10"/>
            <p:cNvSpPr/>
            <p:nvPr userDrawn="1"/>
          </p:nvSpPr>
          <p:spPr>
            <a:xfrm>
              <a:off x="1108399" y="1396713"/>
              <a:ext cx="3835401" cy="298157"/>
            </a:xfrm>
            <a:prstGeom prst="rect">
              <a:avLst/>
            </a:prstGeom>
          </p:spPr>
          <p:txBody>
            <a:bodyPr wrap="square" lIns="91302" tIns="45630" rIns="91302" bIns="45630">
              <a:spAutoFit/>
            </a:bodyPr>
            <a:lstStyle/>
            <a:p>
              <a:pPr defTabSz="1088449"/>
              <a:r>
                <a:rPr lang="en-US" sz="1799" b="1" dirty="0">
                  <a:solidFill>
                    <a:srgbClr val="000000"/>
                  </a:solidFill>
                </a:rPr>
                <a:t>Target Audience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37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platzhalt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044421" y="4926368"/>
            <a:ext cx="9821689" cy="1319622"/>
          </a:xfrm>
          <a:prstGeom prst="rect">
            <a:avLst/>
          </a:prstGeom>
        </p:spPr>
        <p:txBody>
          <a:bodyPr anchor="t" anchorCtr="0"/>
          <a:lstStyle>
            <a:lvl1pPr marL="266320" indent="-19434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 sz="1799" b="0" baseline="0">
                <a:solidFill>
                  <a:schemeClr val="tx1"/>
                </a:solidFill>
              </a:defRPr>
            </a:lvl1pPr>
            <a:lvl2pPr marL="405852" indent="-21423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&lt;Target audience&gt;</a:t>
            </a:r>
          </a:p>
          <a:p>
            <a:pPr lvl="0"/>
            <a:r>
              <a:rPr lang="en-US" dirty="0"/>
              <a:t>&lt;Target audience&gt;</a:t>
            </a:r>
          </a:p>
          <a:p>
            <a:pPr lvl="0"/>
            <a:r>
              <a:rPr lang="en-US" dirty="0"/>
              <a:t>&lt;Target audience&gt;</a:t>
            </a:r>
          </a:p>
        </p:txBody>
      </p:sp>
    </p:spTree>
    <p:extLst>
      <p:ext uri="{BB962C8B-B14F-4D97-AF65-F5344CB8AC3E}">
        <p14:creationId xmlns:p14="http://schemas.microsoft.com/office/powerpoint/2010/main" val="315124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information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323916" y="323925"/>
            <a:ext cx="11542194" cy="7594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defTabSz="1088449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399" b="1" kern="0" dirty="0">
                <a:solidFill>
                  <a:srgbClr val="666666"/>
                </a:solidFill>
                <a:ea typeface="Arial Unicode MS" pitchFamily="34" charset="-128"/>
                <a:cs typeface="Arial Unicode MS" pitchFamily="34" charset="-128"/>
              </a:rPr>
              <a:t>Module Information</a:t>
            </a:r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323915" y="1502908"/>
            <a:ext cx="1299262" cy="1299299"/>
            <a:chOff x="214040" y="1152039"/>
            <a:chExt cx="765542" cy="765543"/>
          </a:xfrm>
        </p:grpSpPr>
        <p:sp>
          <p:nvSpPr>
            <p:cNvPr id="4" name="Donut 11"/>
            <p:cNvSpPr/>
            <p:nvPr userDrawn="1"/>
          </p:nvSpPr>
          <p:spPr bwMode="gray">
            <a:xfrm>
              <a:off x="214040" y="1152039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chemeClr val="accent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2729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1999" ker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487" y="1313261"/>
              <a:ext cx="3524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uppieren 6"/>
          <p:cNvGrpSpPr/>
          <p:nvPr userDrawn="1"/>
        </p:nvGrpSpPr>
        <p:grpSpPr>
          <a:xfrm>
            <a:off x="1951245" y="1927460"/>
            <a:ext cx="9914865" cy="500785"/>
            <a:chOff x="1108399" y="1396713"/>
            <a:chExt cx="7030682" cy="404566"/>
          </a:xfrm>
        </p:grpSpPr>
        <p:sp>
          <p:nvSpPr>
            <p:cNvPr id="8" name="Rectangle 10"/>
            <p:cNvSpPr/>
            <p:nvPr userDrawn="1"/>
          </p:nvSpPr>
          <p:spPr>
            <a:xfrm>
              <a:off x="1108399" y="1396713"/>
              <a:ext cx="3835401" cy="298154"/>
            </a:xfrm>
            <a:prstGeom prst="rect">
              <a:avLst/>
            </a:prstGeom>
          </p:spPr>
          <p:txBody>
            <a:bodyPr wrap="square" lIns="91302" tIns="45630" rIns="91302" bIns="45630">
              <a:spAutoFit/>
            </a:bodyPr>
            <a:lstStyle/>
            <a:p>
              <a:pPr defTabSz="1088449"/>
              <a:r>
                <a:rPr lang="en-US" sz="1799" b="1" dirty="0">
                  <a:solidFill>
                    <a:srgbClr val="000000"/>
                  </a:solidFill>
                </a:rPr>
                <a:t>Learning Objectives</a:t>
              </a:r>
            </a:p>
          </p:txBody>
        </p:sp>
        <p:cxnSp>
          <p:nvCxnSpPr>
            <p:cNvPr id="9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2038325" y="2623832"/>
            <a:ext cx="9827785" cy="1319622"/>
          </a:xfrm>
          <a:prstGeom prst="rect">
            <a:avLst/>
          </a:prstGeom>
        </p:spPr>
        <p:txBody>
          <a:bodyPr anchor="t" anchorCtr="0"/>
          <a:lstStyle>
            <a:lvl1pPr marL="266320" indent="-19434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 sz="1799" b="0" baseline="0">
                <a:solidFill>
                  <a:schemeClr val="tx1"/>
                </a:solidFill>
              </a:defRPr>
            </a:lvl1pPr>
            <a:lvl2pPr marL="405852" indent="-21423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&lt;Learning objective&gt;</a:t>
            </a:r>
          </a:p>
          <a:p>
            <a:pPr lvl="0"/>
            <a:r>
              <a:rPr lang="en-US" dirty="0"/>
              <a:t>&lt;Learning objective&gt;</a:t>
            </a:r>
          </a:p>
          <a:p>
            <a:pPr lvl="0"/>
            <a:r>
              <a:rPr lang="en-US" dirty="0"/>
              <a:t>&lt;Learning objective&gt;</a:t>
            </a:r>
          </a:p>
        </p:txBody>
      </p:sp>
    </p:spTree>
    <p:extLst>
      <p:ext uri="{BB962C8B-B14F-4D97-AF65-F5344CB8AC3E}">
        <p14:creationId xmlns:p14="http://schemas.microsoft.com/office/powerpoint/2010/main" val="336091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&lt;Agenda&gt;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 bwMode="gray">
          <a:xfrm>
            <a:off x="323916" y="1690688"/>
            <a:ext cx="11542194" cy="4391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3341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 bwMode="gray">
          <a:xfrm>
            <a:off x="323916" y="1690688"/>
            <a:ext cx="11542194" cy="4391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7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.emf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23916" y="324000"/>
            <a:ext cx="11542194" cy="75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noProof="0" dirty="0"/>
              <a:t>Insert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23916" y="1690688"/>
            <a:ext cx="11542194" cy="4391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&lt;level 1&gt;</a:t>
            </a:r>
          </a:p>
          <a:p>
            <a:pPr lvl="1"/>
            <a:r>
              <a:rPr lang="en-US" noProof="0" dirty="0"/>
              <a:t>&lt;level 2&gt;</a:t>
            </a:r>
          </a:p>
          <a:p>
            <a:pPr lvl="2"/>
            <a:r>
              <a:rPr lang="en-US" noProof="0" dirty="0"/>
              <a:t>&lt;level 3&gt;</a:t>
            </a:r>
          </a:p>
          <a:p>
            <a:pPr lvl="3"/>
            <a:r>
              <a:rPr lang="en-US" noProof="0" dirty="0"/>
              <a:t>&lt;level 4&gt;</a:t>
            </a:r>
          </a:p>
        </p:txBody>
      </p:sp>
      <p:sp>
        <p:nvSpPr>
          <p:cNvPr id="33" name="Rectangle 32"/>
          <p:cNvSpPr/>
          <p:nvPr userDrawn="1"/>
        </p:nvSpPr>
        <p:spPr bwMode="gray">
          <a:xfrm>
            <a:off x="323916" y="0"/>
            <a:ext cx="11542194" cy="1620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35" tIns="85708" rIns="107135" bIns="85708" rtlCol="0" anchor="ctr"/>
          <a:lstStyle/>
          <a:p>
            <a:pPr algn="ctr" defTabSz="1088449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99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3916" y="1231200"/>
            <a:ext cx="11542194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 userDrawn="1"/>
        </p:nvSpPr>
        <p:spPr bwMode="white">
          <a:xfrm>
            <a:off x="323916" y="6535738"/>
            <a:ext cx="11542194" cy="32400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107135" tIns="85708" rIns="107135" bIns="85708" rtlCol="0" anchor="ctr"/>
          <a:lstStyle/>
          <a:p>
            <a:pPr algn="ctr" defTabSz="1088449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900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Box 9"/>
          <p:cNvSpPr txBox="1"/>
          <p:nvPr userDrawn="1"/>
        </p:nvSpPr>
        <p:spPr bwMode="black">
          <a:xfrm>
            <a:off x="323916" y="6628505"/>
            <a:ext cx="4031536" cy="138499"/>
          </a:xfrm>
          <a:prstGeom prst="rect">
            <a:avLst/>
          </a:prstGeom>
          <a:noFill/>
        </p:spPr>
        <p:txBody>
          <a:bodyPr wrap="none" lIns="85708" tIns="0" rIns="0" bIns="0" rtlCol="0">
            <a:spAutoFit/>
          </a:bodyPr>
          <a:lstStyle/>
          <a:p>
            <a:pPr defTabSz="815981">
              <a:buClr>
                <a:srgbClr val="000000"/>
              </a:buClr>
              <a:buFont typeface="Arial" pitchFamily="34" charset="0"/>
              <a:buNone/>
            </a:pPr>
            <a:r>
              <a:rPr lang="en-US" sz="900" dirty="0">
                <a:solidFill>
                  <a:srgbClr val="FFFFFF"/>
                </a:solidFill>
              </a:rPr>
              <a:t>© </a:t>
            </a:r>
            <a:r>
              <a:rPr lang="en-US" sz="900" dirty="0" smtClean="0">
                <a:solidFill>
                  <a:srgbClr val="FFFFFF"/>
                </a:solidFill>
              </a:rPr>
              <a:t>2022 </a:t>
            </a:r>
            <a:r>
              <a:rPr lang="en-US" sz="900" dirty="0">
                <a:solidFill>
                  <a:srgbClr val="FFFFFF"/>
                </a:solidFill>
              </a:rPr>
              <a:t>SAP University</a:t>
            </a:r>
            <a:r>
              <a:rPr lang="en-US" sz="900" baseline="0" dirty="0">
                <a:solidFill>
                  <a:srgbClr val="FFFFFF"/>
                </a:solidFill>
              </a:rPr>
              <a:t> Competence Center </a:t>
            </a:r>
            <a:r>
              <a:rPr lang="en-US" sz="900" baseline="0" dirty="0" err="1">
                <a:solidFill>
                  <a:srgbClr val="FFFFFF"/>
                </a:solidFill>
              </a:rPr>
              <a:t>Technische</a:t>
            </a:r>
            <a:r>
              <a:rPr lang="en-US" sz="900" baseline="0" dirty="0">
                <a:solidFill>
                  <a:srgbClr val="FFFFFF"/>
                </a:solidFill>
              </a:rPr>
              <a:t> </a:t>
            </a:r>
            <a:r>
              <a:rPr lang="en-US" sz="900" baseline="0" dirty="0" err="1">
                <a:solidFill>
                  <a:srgbClr val="FFFFFF"/>
                </a:solidFill>
              </a:rPr>
              <a:t>Universität</a:t>
            </a:r>
            <a:r>
              <a:rPr lang="en-US" sz="900" baseline="0" dirty="0">
                <a:solidFill>
                  <a:srgbClr val="FFFFFF"/>
                </a:solidFill>
              </a:rPr>
              <a:t> München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 bwMode="black">
          <a:xfrm>
            <a:off x="11547742" y="6628505"/>
            <a:ext cx="317318" cy="138467"/>
          </a:xfrm>
          <a:prstGeom prst="rect">
            <a:avLst/>
          </a:prstGeom>
          <a:noFill/>
        </p:spPr>
        <p:txBody>
          <a:bodyPr wrap="none" lIns="0" tIns="0" rIns="85708" bIns="0" rtlCol="0">
            <a:spAutoFit/>
          </a:bodyPr>
          <a:lstStyle/>
          <a:p>
            <a:pPr marL="111492" indent="-111492" algn="r" defTabSz="1088449">
              <a:buClr>
                <a:srgbClr val="666666"/>
              </a:buClr>
              <a:buFont typeface="Arial" pitchFamily="34" charset="0"/>
              <a:buNone/>
            </a:pPr>
            <a:fld id="{0BDC132A-5C91-4078-9777-31DA19A62E0A}" type="slidenum">
              <a:rPr lang="en-US" sz="900">
                <a:solidFill>
                  <a:srgbClr val="FFFFFF"/>
                </a:solidFill>
              </a:rPr>
              <a:pPr marL="111492" indent="-111492" algn="r" defTabSz="1088449">
                <a:buClr>
                  <a:srgbClr val="666666"/>
                </a:buClr>
                <a:buFont typeface="Arial" pitchFamily="34" charset="0"/>
                <a:buNone/>
              </a:pPr>
              <a:t>‹Nr.›</a:t>
            </a:fld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4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 dt="0"/>
  <p:txStyles>
    <p:titleStyle>
      <a:lvl1pPr algn="l" defTabSz="1088449" rtl="0" eaLnBrk="1" latinLnBrk="0" hangingPunct="1">
        <a:spcBef>
          <a:spcPct val="0"/>
        </a:spcBef>
        <a:buNone/>
        <a:defRPr sz="2799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01540" indent="-201540" algn="l" defTabSz="1088449" rtl="0" eaLnBrk="1" latinLnBrk="0" hangingPunct="1">
        <a:spcBef>
          <a:spcPts val="0"/>
        </a:spcBef>
        <a:buClr>
          <a:schemeClr val="accent1"/>
        </a:buClr>
        <a:buSzPct val="100000"/>
        <a:buFont typeface="Wingdings" panose="05000000000000000000" pitchFamily="2" charset="2"/>
        <a:buChar char="§"/>
        <a:defRPr sz="1799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17475" indent="-215935" algn="l" defTabSz="1088449" rtl="0" eaLnBrk="1" latinLnBrk="0" hangingPunct="1">
        <a:spcBef>
          <a:spcPts val="338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9838" indent="-215935" algn="l" defTabSz="1088449" rtl="0" eaLnBrk="1" latinLnBrk="0" hangingPunct="1">
        <a:spcBef>
          <a:spcPts val="225"/>
        </a:spcBef>
        <a:buClr>
          <a:schemeClr val="accent1"/>
        </a:buClr>
        <a:buSzPct val="75000"/>
        <a:buFont typeface="Symbol" panose="05050102010706020507" pitchFamily="18" charset="2"/>
        <a:buChar char="-"/>
        <a:defRPr sz="1450" kern="1200">
          <a:solidFill>
            <a:schemeClr val="tx1"/>
          </a:solidFill>
          <a:latin typeface="+mn-lt"/>
          <a:ea typeface="+mn-ea"/>
          <a:cs typeface="+mn-cs"/>
        </a:defRPr>
      </a:lvl3pPr>
      <a:lvl4pPr marL="719784" indent="-215935" algn="l" defTabSz="1088449" rtl="0" eaLnBrk="1" latinLnBrk="0" hangingPunct="1">
        <a:spcBef>
          <a:spcPts val="140"/>
        </a:spcBef>
        <a:buClr>
          <a:schemeClr val="accent1"/>
        </a:buClr>
        <a:buSzPct val="75000"/>
        <a:buFont typeface="Courier New" panose="02070309020205020404" pitchFamily="49" charset="0"/>
        <a:buChar char="o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539838" indent="-179946" algn="l" defTabSz="1088449" rtl="0" eaLnBrk="1" latinLnBrk="0" hangingPunct="1">
        <a:spcBef>
          <a:spcPts val="250"/>
        </a:spcBef>
        <a:buClr>
          <a:schemeClr val="tx1"/>
        </a:buClr>
        <a:buSzPct val="100000"/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236" indent="-272112" algn="l" defTabSz="1088449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537460" indent="-272112" algn="l" defTabSz="1088449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081685" indent="-272112" algn="l" defTabSz="1088449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625910" indent="-272112" algn="l" defTabSz="1088449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44225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2pPr>
      <a:lvl3pPr marL="1088449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3pPr>
      <a:lvl4pPr marL="1632674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4pPr>
      <a:lvl5pPr marL="2176899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5pPr>
      <a:lvl6pPr marL="2721123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6pPr>
      <a:lvl7pPr marL="3265348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7pPr>
      <a:lvl8pPr marL="3809573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8pPr>
      <a:lvl9pPr marL="4353797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10284440" y="6598421"/>
            <a:ext cx="1487168" cy="15786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9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9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56709" y="0"/>
            <a:ext cx="12246708" cy="6858000"/>
          </a:xfrm>
          <a:prstGeom prst="rect">
            <a:avLst/>
          </a:prstGeom>
          <a:noFill/>
        </p:spPr>
      </p:pic>
      <p:pic>
        <p:nvPicPr>
          <p:cNvPr id="11" name="Picture 15" descr="WINFOLOGO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47768" y="6454776"/>
            <a:ext cx="1919817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8"/>
          <p:cNvSpPr txBox="1">
            <a:spLocks noChangeArrowheads="1"/>
          </p:cNvSpPr>
          <p:nvPr userDrawn="1"/>
        </p:nvSpPr>
        <p:spPr bwMode="auto">
          <a:xfrm>
            <a:off x="8305800" y="479425"/>
            <a:ext cx="185820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900" dirty="0">
                <a:solidFill>
                  <a:schemeClr val="bg2"/>
                </a:solidFill>
                <a:latin typeface="Arial" pitchFamily="34" charset="0"/>
              </a:rPr>
              <a:t>Technische Universität München</a:t>
            </a:r>
          </a:p>
        </p:txBody>
      </p:sp>
      <p:pic>
        <p:nvPicPr>
          <p:cNvPr id="7" name="Picture 2" descr="C:\Users\Flopc\Desktop\ppt\TUMLogo_oZ_Vollfl_blau_RGB.emf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</a:blip>
          <a:srcRect/>
          <a:stretch>
            <a:fillRect/>
          </a:stretch>
        </p:blipFill>
        <p:spPr bwMode="auto">
          <a:xfrm>
            <a:off x="10714567" y="325439"/>
            <a:ext cx="80856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325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65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5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5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5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500" b="1">
          <a:solidFill>
            <a:schemeClr val="tx2"/>
          </a:solidFill>
          <a:latin typeface="Arial" charset="0"/>
          <a:cs typeface="Arial" charset="0"/>
        </a:defRPr>
      </a:lvl5pPr>
      <a:lvl6pPr marL="342892" algn="l" rtl="0" fontAlgn="base">
        <a:spcBef>
          <a:spcPct val="0"/>
        </a:spcBef>
        <a:spcAft>
          <a:spcPct val="0"/>
        </a:spcAft>
        <a:defRPr sz="1500" b="1">
          <a:solidFill>
            <a:schemeClr val="tx2"/>
          </a:solidFill>
          <a:latin typeface="Arial" charset="0"/>
          <a:cs typeface="Arial" charset="0"/>
        </a:defRPr>
      </a:lvl6pPr>
      <a:lvl7pPr marL="685783" algn="l" rtl="0" fontAlgn="base">
        <a:spcBef>
          <a:spcPct val="0"/>
        </a:spcBef>
        <a:spcAft>
          <a:spcPct val="0"/>
        </a:spcAft>
        <a:defRPr sz="1500" b="1">
          <a:solidFill>
            <a:schemeClr val="tx2"/>
          </a:solidFill>
          <a:latin typeface="Arial" charset="0"/>
          <a:cs typeface="Arial" charset="0"/>
        </a:defRPr>
      </a:lvl7pPr>
      <a:lvl8pPr marL="1028675" algn="l" rtl="0" fontAlgn="base">
        <a:spcBef>
          <a:spcPct val="0"/>
        </a:spcBef>
        <a:spcAft>
          <a:spcPct val="0"/>
        </a:spcAft>
        <a:defRPr sz="1500" b="1">
          <a:solidFill>
            <a:schemeClr val="tx2"/>
          </a:solidFill>
          <a:latin typeface="Arial" charset="0"/>
          <a:cs typeface="Arial" charset="0"/>
        </a:defRPr>
      </a:lvl8pPr>
      <a:lvl9pPr marL="1371566" algn="l" rtl="0" fontAlgn="base">
        <a:spcBef>
          <a:spcPct val="0"/>
        </a:spcBef>
        <a:spcAft>
          <a:spcPct val="0"/>
        </a:spcAft>
        <a:defRPr sz="15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132157" indent="-132157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270266" indent="-13811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03612" indent="-133347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35768" indent="-132157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sap.com/products/technology-platform/customer-stories.html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s/BTP/65de2977205c403bbc107264b8eccf4b/524e1081d8dc4b0f9d055a6bec383ec3.html#loio524e1081d8dc4b0f9d055a6bec383ec3__Find-FreeServices" TargetMode="External"/><Relationship Id="rId2" Type="http://schemas.openxmlformats.org/officeDocument/2006/relationships/hyperlink" Target="https://help.sap.com/docs/BTP/65de2977205c403bbc107264b8eccf4b/caf4e4e23aef4666ad8f125af393dfb2.html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Users\i061152\Desktop\Images\275550_l_srgb_s_g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" t="11666" r="3063" b="6310"/>
          <a:stretch/>
        </p:blipFill>
        <p:spPr bwMode="auto">
          <a:xfrm>
            <a:off x="0" y="-1"/>
            <a:ext cx="12195175" cy="685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 bwMode="gray">
          <a:xfrm>
            <a:off x="323916" y="99"/>
            <a:ext cx="11542194" cy="2159438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7135" tIns="85708" rIns="107135" bIns="85708" rtlCol="0" anchor="ctr"/>
          <a:lstStyle/>
          <a:p>
            <a:pPr algn="ctr" defTabSz="1088449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3600" kern="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323916" y="99"/>
            <a:ext cx="11542194" cy="16199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35" tIns="85708" rIns="107135" bIns="85708" rtlCol="0" anchor="ctr"/>
          <a:lstStyle/>
          <a:p>
            <a:pPr algn="ctr" defTabSz="1088449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99" kern="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4" y="6082240"/>
            <a:ext cx="916520" cy="453482"/>
          </a:xfrm>
          <a:prstGeom prst="rect">
            <a:avLst/>
          </a:prstGeom>
        </p:spPr>
      </p:pic>
      <p:pic>
        <p:nvPicPr>
          <p:cNvPr id="8" name="Picture 2" descr="http://www.sap-ucc.com/ucc-logo_305x400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945" y="5353867"/>
            <a:ext cx="901165" cy="118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200" dirty="0" err="1"/>
              <a:t>Introduction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Business Technology </a:t>
            </a:r>
            <a:r>
              <a:rPr lang="de-DE" sz="3200" dirty="0" err="1"/>
              <a:t>Platform</a:t>
            </a:r>
            <a:r>
              <a:rPr lang="de-DE" sz="3200" dirty="0"/>
              <a:t> (BTP) </a:t>
            </a:r>
            <a:r>
              <a:rPr lang="de-DE" sz="3200" dirty="0" err="1"/>
              <a:t>Programming</a:t>
            </a:r>
            <a:endParaRPr lang="de-DE" sz="3200" dirty="0"/>
          </a:p>
        </p:txBody>
      </p:sp>
      <p:sp>
        <p:nvSpPr>
          <p:cNvPr id="12" name="Untertitel 4"/>
          <p:cNvSpPr>
            <a:spLocks noGrp="1"/>
          </p:cNvSpPr>
          <p:nvPr>
            <p:ph type="subTitle" idx="1"/>
          </p:nvPr>
        </p:nvSpPr>
        <p:spPr>
          <a:xfrm>
            <a:off x="467877" y="1540292"/>
            <a:ext cx="10617235" cy="553741"/>
          </a:xfrm>
        </p:spPr>
        <p:txBody>
          <a:bodyPr/>
          <a:lstStyle/>
          <a:p>
            <a:r>
              <a:rPr lang="de-DE" dirty="0"/>
              <a:t>Ann-Christin Fleischle, Borys Levkovskyi</a:t>
            </a:r>
          </a:p>
          <a:p>
            <a:r>
              <a:rPr lang="en-US" dirty="0"/>
              <a:t>Technical University Munich (TUM), Germany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284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Development Environment on SAP BTP – (2)</a:t>
            </a:r>
            <a:endParaRPr lang="en-GB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97083265"/>
              </p:ext>
            </p:extLst>
          </p:nvPr>
        </p:nvGraphicFramePr>
        <p:xfrm>
          <a:off x="323916" y="1368939"/>
          <a:ext cx="7315200" cy="4876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7639116" y="1241613"/>
            <a:ext cx="4226994" cy="115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Created with a subaccount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Can contain multiple spaces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Developers logon to cloud foundry org from their IDE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09127" y="2363755"/>
            <a:ext cx="11156983" cy="78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64637" y="3668611"/>
            <a:ext cx="1100147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639116" y="2468300"/>
            <a:ext cx="4226994" cy="115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Shared location for development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Developers choose a space after logon to cloud foundry org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Repository objects are found in the space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39116" y="3744215"/>
            <a:ext cx="4226994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Quotas of the entitlements are assigned to a space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Applications are deployed into a space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Most wide-spread environments are ABAP and </a:t>
            </a:r>
            <a:r>
              <a:rPr lang="en-US" sz="1600" dirty="0" err="1"/>
              <a:t>Kyma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339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Entitlements for Development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BTP free tier administrators need to configure their entitlements themselves</a:t>
            </a:r>
          </a:p>
          <a:p>
            <a:pPr>
              <a:lnSpc>
                <a:spcPct val="150000"/>
              </a:lnSpc>
            </a:pPr>
            <a:r>
              <a:rPr lang="en-US" dirty="0"/>
              <a:t>For the development curriculum following entitlements are necessary:</a:t>
            </a:r>
          </a:p>
          <a:p>
            <a:pPr lvl="1">
              <a:lnSpc>
                <a:spcPct val="150000"/>
              </a:lnSpc>
            </a:pPr>
            <a:r>
              <a:rPr lang="en-US" sz="1601" b="1" dirty="0"/>
              <a:t>ABAP environment</a:t>
            </a:r>
            <a:r>
              <a:rPr lang="en-US" sz="1601" dirty="0"/>
              <a:t> – free service plan</a:t>
            </a:r>
            <a:endParaRPr lang="en-GB" sz="1601" dirty="0"/>
          </a:p>
          <a:p>
            <a:pPr lvl="1">
              <a:lnSpc>
                <a:spcPct val="150000"/>
              </a:lnSpc>
            </a:pPr>
            <a:r>
              <a:rPr lang="en-US" sz="1601" b="1" dirty="0"/>
              <a:t>Cloud Foundry Runtime</a:t>
            </a:r>
            <a:r>
              <a:rPr lang="en-US" sz="1601" dirty="0"/>
              <a:t> – free service plan</a:t>
            </a:r>
            <a:endParaRPr lang="en-GB" sz="1601" dirty="0"/>
          </a:p>
          <a:p>
            <a:pPr lvl="1">
              <a:lnSpc>
                <a:spcPct val="150000"/>
              </a:lnSpc>
            </a:pPr>
            <a:r>
              <a:rPr lang="en-US" sz="1601" b="1" dirty="0"/>
              <a:t>Launchpad Service</a:t>
            </a:r>
            <a:r>
              <a:rPr lang="en-US" sz="1601" dirty="0"/>
              <a:t> – free service plan</a:t>
            </a:r>
            <a:endParaRPr lang="en-GB" sz="1601" dirty="0"/>
          </a:p>
          <a:p>
            <a:pPr lvl="1">
              <a:lnSpc>
                <a:spcPct val="150000"/>
              </a:lnSpc>
            </a:pPr>
            <a:r>
              <a:rPr lang="en-US" sz="1601" b="1" dirty="0"/>
              <a:t>SAP Business Application Studio</a:t>
            </a:r>
            <a:r>
              <a:rPr lang="en-US" sz="1601" dirty="0"/>
              <a:t> – free service plan</a:t>
            </a:r>
          </a:p>
          <a:p>
            <a:pPr lvl="1">
              <a:lnSpc>
                <a:spcPct val="150000"/>
              </a:lnSpc>
            </a:pPr>
            <a:r>
              <a:rPr lang="en-US" sz="1601" b="1" dirty="0"/>
              <a:t>SAP HANA Cloud</a:t>
            </a:r>
            <a:r>
              <a:rPr lang="en-US" sz="1601" dirty="0"/>
              <a:t> – </a:t>
            </a:r>
            <a:r>
              <a:rPr lang="en-US" sz="1601" dirty="0" err="1"/>
              <a:t>hana</a:t>
            </a:r>
            <a:r>
              <a:rPr lang="en-US" sz="1601" dirty="0"/>
              <a:t>-free, </a:t>
            </a:r>
            <a:r>
              <a:rPr lang="en-US" sz="1601" dirty="0" err="1"/>
              <a:t>hana</a:t>
            </a:r>
            <a:r>
              <a:rPr lang="en-US" sz="1601" dirty="0"/>
              <a:t>-cloud-connection-free, relational-data-lake-free service plans</a:t>
            </a:r>
            <a:endParaRPr lang="en-GB" sz="1601" dirty="0"/>
          </a:p>
          <a:p>
            <a:pPr lvl="1">
              <a:lnSpc>
                <a:spcPct val="150000"/>
              </a:lnSpc>
            </a:pPr>
            <a:r>
              <a:rPr lang="en-US" sz="1601" b="1" dirty="0"/>
              <a:t>Web Access for ABAP</a:t>
            </a:r>
            <a:r>
              <a:rPr lang="en-US" sz="1601" dirty="0"/>
              <a:t> – free service plan; unlike other entitlements, this one has an unlimited quota</a:t>
            </a:r>
          </a:p>
          <a:p>
            <a:pPr>
              <a:lnSpc>
                <a:spcPct val="150000"/>
              </a:lnSpc>
            </a:pPr>
            <a:r>
              <a:rPr lang="en-US" dirty="0"/>
              <a:t>Other entitlements are already available when subaccount is provisioned</a:t>
            </a:r>
          </a:p>
        </p:txBody>
      </p:sp>
    </p:spTree>
    <p:extLst>
      <p:ext uri="{BB962C8B-B14F-4D97-AF65-F5344CB8AC3E}">
        <p14:creationId xmlns:p14="http://schemas.microsoft.com/office/powerpoint/2010/main" val="353028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vs Business User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4013" y="1806795"/>
            <a:ext cx="4947270" cy="721708"/>
            <a:chOff x="4767" y="1751441"/>
            <a:chExt cx="1827635" cy="721708"/>
          </a:xfrm>
        </p:grpSpPr>
        <p:sp>
          <p:nvSpPr>
            <p:cNvPr id="5" name="Rectangle 4"/>
            <p:cNvSpPr/>
            <p:nvPr/>
          </p:nvSpPr>
          <p:spPr>
            <a:xfrm>
              <a:off x="4767" y="1751441"/>
              <a:ext cx="1827635" cy="7217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extBox 5"/>
            <p:cNvSpPr txBox="1"/>
            <p:nvPr/>
          </p:nvSpPr>
          <p:spPr>
            <a:xfrm>
              <a:off x="4767" y="1751441"/>
              <a:ext cx="1827635" cy="7217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>Employee</a:t>
              </a:r>
              <a:endParaRPr lang="en-US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34013" y="2528504"/>
            <a:ext cx="4947270" cy="1846114"/>
            <a:chOff x="4767" y="2473150"/>
            <a:chExt cx="1827635" cy="1194075"/>
          </a:xfrm>
        </p:grpSpPr>
        <p:sp>
          <p:nvSpPr>
            <p:cNvPr id="8" name="Rectangle 7"/>
            <p:cNvSpPr/>
            <p:nvPr/>
          </p:nvSpPr>
          <p:spPr>
            <a:xfrm>
              <a:off x="4767" y="2473150"/>
              <a:ext cx="1827635" cy="11940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/>
            <p:cNvSpPr txBox="1"/>
            <p:nvPr/>
          </p:nvSpPr>
          <p:spPr>
            <a:xfrm>
              <a:off x="4767" y="2473150"/>
              <a:ext cx="1827635" cy="11940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just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1400" kern="1200" dirty="0"/>
                <a:t>Tracks personal </a:t>
              </a:r>
              <a:r>
                <a:rPr lang="de-DE" sz="1400" kern="1200" dirty="0" err="1"/>
                <a:t>and</a:t>
              </a:r>
              <a:r>
                <a:rPr lang="de-DE" sz="1400" kern="1200" dirty="0"/>
                <a:t> </a:t>
              </a:r>
              <a:r>
                <a:rPr lang="de-DE" sz="1400" kern="1200" dirty="0" err="1"/>
                <a:t>contact</a:t>
              </a:r>
              <a:r>
                <a:rPr lang="de-DE" sz="1400" kern="1200" dirty="0"/>
                <a:t> </a:t>
              </a:r>
              <a:r>
                <a:rPr lang="de-DE" sz="1400" kern="1200" dirty="0" err="1"/>
                <a:t>information</a:t>
              </a:r>
              <a:r>
                <a:rPr lang="de-DE" sz="1400" kern="1200" dirty="0"/>
                <a:t> </a:t>
              </a:r>
              <a:r>
                <a:rPr lang="de-DE" sz="1400" kern="1200" dirty="0" err="1"/>
                <a:t>of</a:t>
              </a:r>
              <a:r>
                <a:rPr lang="de-DE" sz="1400" kern="1200" dirty="0"/>
                <a:t> a </a:t>
              </a:r>
              <a:r>
                <a:rPr lang="de-DE" sz="1400" kern="1200" dirty="0" err="1"/>
                <a:t>person</a:t>
              </a:r>
              <a:endParaRPr lang="de-DE" sz="1400" kern="1200" dirty="0"/>
            </a:p>
            <a:p>
              <a:pPr marL="114300" lvl="1" indent="-114300" algn="just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/>
                <a:t>Tracks the period during which that person can access BTP</a:t>
              </a:r>
            </a:p>
            <a:p>
              <a:pPr marL="114300" lvl="1" indent="-114300" algn="just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dirty="0"/>
                <a:t>User is linked to an employee record</a:t>
              </a:r>
            </a:p>
            <a:p>
              <a:pPr marL="114300" lvl="1" indent="-114300" algn="just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/>
                <a:t>Created automatically when a person is assigned to the global account and/or subaccount</a:t>
              </a:r>
            </a:p>
            <a:p>
              <a:pPr marL="114300" lvl="1" indent="-114300" algn="just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dirty="0"/>
                <a:t>ID needs to be maintained for the user to be assigned and get access to development environment</a:t>
              </a:r>
              <a:endParaRPr lang="en-US" sz="1400" kern="1200" dirty="0"/>
            </a:p>
            <a:p>
              <a:pPr marL="114300" lvl="1" indent="-114300" algn="just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/>
                <a:t>Managed in the “Maintain Employees” app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5909121" y="1996833"/>
            <a:ext cx="415499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vs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506159" y="1806795"/>
            <a:ext cx="4947270" cy="721708"/>
            <a:chOff x="4767" y="1751441"/>
            <a:chExt cx="1827635" cy="721708"/>
          </a:xfrm>
        </p:grpSpPr>
        <p:sp>
          <p:nvSpPr>
            <p:cNvPr id="12" name="Rectangle 11"/>
            <p:cNvSpPr/>
            <p:nvPr/>
          </p:nvSpPr>
          <p:spPr>
            <a:xfrm>
              <a:off x="4767" y="1751441"/>
              <a:ext cx="1827635" cy="7217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4767" y="1751441"/>
              <a:ext cx="1827635" cy="7217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>Business User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06159" y="2528504"/>
            <a:ext cx="4947270" cy="1846114"/>
            <a:chOff x="4767" y="2473150"/>
            <a:chExt cx="1827635" cy="1194075"/>
          </a:xfrm>
        </p:grpSpPr>
        <p:sp>
          <p:nvSpPr>
            <p:cNvPr id="15" name="Rectangle 14"/>
            <p:cNvSpPr/>
            <p:nvPr/>
          </p:nvSpPr>
          <p:spPr>
            <a:xfrm>
              <a:off x="4767" y="2473150"/>
              <a:ext cx="1827635" cy="11940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/>
            <p:cNvSpPr txBox="1"/>
            <p:nvPr/>
          </p:nvSpPr>
          <p:spPr>
            <a:xfrm>
              <a:off x="4767" y="2473150"/>
              <a:ext cx="1827635" cy="11940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/>
                <a:t>Tracks roles and access of the person</a:t>
              </a:r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dirty="0"/>
                <a:t>Defines language and regional settings for person’s UI</a:t>
              </a:r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/>
                <a:t>1:1 mapping to employees</a:t>
              </a:r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dirty="0"/>
                <a:t>Needs to be created for the employee if that employee will be developing</a:t>
              </a:r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dirty="0"/>
                <a:t>SAP_BR_DEVELOPER role is needed for our curriculum; creation of custom roles possible if needed</a:t>
              </a:r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/>
                <a:t>Managed in the “Maintain Business Users”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236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916" y="1340235"/>
            <a:ext cx="5174569" cy="43910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Eclipse is an open-source IDE with plugin based architecture</a:t>
            </a:r>
          </a:p>
          <a:p>
            <a:pPr>
              <a:lnSpc>
                <a:spcPct val="150000"/>
              </a:lnSpc>
            </a:pPr>
            <a:r>
              <a:rPr lang="en-US" dirty="0"/>
              <a:t>No SAP GUI exists for BTP Development</a:t>
            </a:r>
          </a:p>
          <a:p>
            <a:pPr>
              <a:lnSpc>
                <a:spcPct val="150000"/>
              </a:lnSpc>
            </a:pPr>
            <a:r>
              <a:rPr lang="en-US" dirty="0"/>
              <a:t>Full support for ABAP language but also for Core Data Services</a:t>
            </a:r>
          </a:p>
          <a:p>
            <a:pPr>
              <a:lnSpc>
                <a:spcPct val="150000"/>
              </a:lnSpc>
            </a:pPr>
            <a:r>
              <a:rPr lang="en-US" dirty="0"/>
              <a:t>Generators and wizards for business service definitions and bindings</a:t>
            </a:r>
          </a:p>
          <a:p>
            <a:pPr>
              <a:lnSpc>
                <a:spcPct val="150000"/>
              </a:lnSpc>
            </a:pPr>
            <a:r>
              <a:rPr lang="en-US" dirty="0"/>
              <a:t>Powerful debugger with the same UI as the one for Java, easy switch to new language</a:t>
            </a:r>
          </a:p>
          <a:p>
            <a:pPr>
              <a:lnSpc>
                <a:spcPct val="150000"/>
              </a:lnSpc>
            </a:pPr>
            <a:r>
              <a:rPr lang="en-US" dirty="0"/>
              <a:t>Transport management, output console, and error feed in one application, no need to switch between transactions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for Backend – Eclipse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485" y="1408536"/>
            <a:ext cx="6071215" cy="38229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485" y="5314304"/>
            <a:ext cx="2294664" cy="9705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063" y="5314304"/>
            <a:ext cx="1993956" cy="9688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Connector 7"/>
          <p:cNvCxnSpPr/>
          <p:nvPr/>
        </p:nvCxnSpPr>
        <p:spPr>
          <a:xfrm flipV="1">
            <a:off x="5498485" y="3907348"/>
            <a:ext cx="2968778" cy="14069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793149" y="3907348"/>
            <a:ext cx="1070892" cy="14069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867063" y="3907350"/>
            <a:ext cx="1027189" cy="14069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9474312" y="3907348"/>
            <a:ext cx="386707" cy="14069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6633" y="5314304"/>
            <a:ext cx="1623067" cy="3372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9" name="Straight Connector 18"/>
          <p:cNvCxnSpPr/>
          <p:nvPr/>
        </p:nvCxnSpPr>
        <p:spPr>
          <a:xfrm flipH="1" flipV="1">
            <a:off x="9502509" y="3907348"/>
            <a:ext cx="444124" cy="14069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9760314" y="3907348"/>
            <a:ext cx="1809386" cy="14069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27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916" y="1340235"/>
            <a:ext cx="5174569" cy="4971945"/>
          </a:xfrm>
        </p:spPr>
        <p:txBody>
          <a:bodyPr/>
          <a:lstStyle/>
          <a:p>
            <a:r>
              <a:rPr lang="en-GB" dirty="0"/>
              <a:t>Browser-based IDE similar to Visual Studio Code</a:t>
            </a:r>
          </a:p>
          <a:p>
            <a:endParaRPr lang="en-US" dirty="0"/>
          </a:p>
          <a:p>
            <a:r>
              <a:rPr lang="en-US" dirty="0"/>
              <a:t>Plugin-based architecture</a:t>
            </a:r>
          </a:p>
          <a:p>
            <a:endParaRPr lang="en-US" dirty="0"/>
          </a:p>
          <a:p>
            <a:r>
              <a:rPr lang="en-US" dirty="0"/>
              <a:t>Primary IDE for Fiori application components but also fitting for CAP development and UI5 freestyle development</a:t>
            </a:r>
          </a:p>
          <a:p>
            <a:endParaRPr lang="en-US" dirty="0"/>
          </a:p>
          <a:p>
            <a:r>
              <a:rPr lang="en-US" dirty="0"/>
              <a:t>Templates and wizards for most common </a:t>
            </a:r>
            <a:br>
              <a:rPr lang="en-US" dirty="0"/>
            </a:br>
            <a:r>
              <a:rPr lang="en-US" dirty="0"/>
              <a:t>application types</a:t>
            </a:r>
          </a:p>
          <a:p>
            <a:endParaRPr lang="en-US" dirty="0"/>
          </a:p>
          <a:p>
            <a:r>
              <a:rPr lang="en-US" dirty="0"/>
              <a:t>Main tool for cloud foundry development </a:t>
            </a:r>
          </a:p>
          <a:p>
            <a:endParaRPr lang="en-US" dirty="0"/>
          </a:p>
          <a:p>
            <a:r>
              <a:rPr lang="en-US" dirty="0"/>
              <a:t>Supports deployment into </a:t>
            </a:r>
            <a:r>
              <a:rPr lang="en-US" dirty="0" err="1"/>
              <a:t>on-premise</a:t>
            </a:r>
            <a:r>
              <a:rPr lang="en-US" dirty="0"/>
              <a:t> system</a:t>
            </a:r>
          </a:p>
          <a:p>
            <a:endParaRPr lang="en-US" dirty="0"/>
          </a:p>
          <a:p>
            <a:r>
              <a:rPr lang="en-US" dirty="0"/>
              <a:t>Developments stored in a so-called development space. In free tier 2 spaces of 4 GB per user, one running at a time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for Frontend – Business Application Studio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164" y="1340235"/>
            <a:ext cx="6124369" cy="44360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2017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8038712" y="4326235"/>
            <a:ext cx="351828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66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49757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Version 1 </a:t>
            </a:r>
            <a:r>
              <a:rPr lang="de-DE"/>
              <a:t>– </a:t>
            </a:r>
            <a:r>
              <a:rPr lang="de-DE" smtClean="0"/>
              <a:t>23.11.2022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326502" y="3551497"/>
            <a:ext cx="9539608" cy="742558"/>
          </a:xfrm>
        </p:spPr>
        <p:txBody>
          <a:bodyPr/>
          <a:lstStyle/>
          <a:p>
            <a:r>
              <a:rPr lang="en-US" dirty="0"/>
              <a:t>Internet Browser (Chrome recommended)</a:t>
            </a:r>
          </a:p>
          <a:p>
            <a:r>
              <a:rPr lang="en-US" dirty="0"/>
              <a:t>SAP Cloud Connector</a:t>
            </a:r>
          </a:p>
          <a:p>
            <a:r>
              <a:rPr lang="en-US" dirty="0" smtClean="0"/>
              <a:t>Eclipse</a:t>
            </a:r>
          </a:p>
          <a:p>
            <a:r>
              <a:rPr lang="de-DE" dirty="0" smtClean="0"/>
              <a:t>BTP Access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326502" y="4935796"/>
            <a:ext cx="9539609" cy="734278"/>
          </a:xfrm>
        </p:spPr>
        <p:txBody>
          <a:bodyPr/>
          <a:lstStyle/>
          <a:p>
            <a:r>
              <a:rPr lang="en-US" dirty="0"/>
              <a:t>Basic knowledge in cloud software</a:t>
            </a:r>
          </a:p>
          <a:p>
            <a:r>
              <a:rPr lang="en-US" dirty="0"/>
              <a:t>Basic understanding of </a:t>
            </a:r>
            <a:r>
              <a:rPr lang="en-US"/>
              <a:t>SAP </a:t>
            </a:r>
            <a:r>
              <a:rPr lang="en-US" smtClean="0"/>
              <a:t>software</a:t>
            </a:r>
            <a:endParaRPr lang="en-US" dirty="0"/>
          </a:p>
          <a:p>
            <a:r>
              <a:rPr lang="en-US" dirty="0"/>
              <a:t>Basic knowledge in SAP ABAP, OData, and Fiori development</a:t>
            </a:r>
          </a:p>
        </p:txBody>
      </p:sp>
    </p:spTree>
    <p:extLst>
      <p:ext uri="{BB962C8B-B14F-4D97-AF65-F5344CB8AC3E}">
        <p14:creationId xmlns:p14="http://schemas.microsoft.com/office/powerpoint/2010/main" val="20374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Understanding SAP BTP capabilities</a:t>
            </a:r>
          </a:p>
          <a:p>
            <a:r>
              <a:rPr lang="en-GB" dirty="0"/>
              <a:t>Understanding the differences between SAP BTP Trial, Free-tier, and Productive versions</a:t>
            </a:r>
          </a:p>
          <a:p>
            <a:r>
              <a:rPr lang="en-GB" dirty="0"/>
              <a:t>Setting up development environment of SAP BTP</a:t>
            </a:r>
          </a:p>
        </p:txBody>
      </p:sp>
    </p:spTree>
    <p:extLst>
      <p:ext uri="{BB962C8B-B14F-4D97-AF65-F5344CB8AC3E}">
        <p14:creationId xmlns:p14="http://schemas.microsoft.com/office/powerpoint/2010/main" val="383595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2000" b="1" dirty="0"/>
              <a:t>What is SAP BTP?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2000" b="1" dirty="0"/>
              <a:t>BTP Subscription Models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2000" b="1" dirty="0"/>
              <a:t>BTP Development Environment</a:t>
            </a:r>
          </a:p>
          <a:p>
            <a:pPr marL="400050" indent="-400050">
              <a:buFont typeface="+mj-lt"/>
              <a:buAutoNum type="romanUcPeriod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524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SAP BTP?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3916" y="6223657"/>
            <a:ext cx="43437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Source: https://www.sap.com/products/technology-platform/solutions.html</a:t>
            </a:r>
          </a:p>
        </p:txBody>
      </p:sp>
      <p:sp>
        <p:nvSpPr>
          <p:cNvPr id="5" name="Rectangle 4"/>
          <p:cNvSpPr/>
          <p:nvPr/>
        </p:nvSpPr>
        <p:spPr bwMode="gray">
          <a:xfrm>
            <a:off x="886555" y="2510174"/>
            <a:ext cx="10416909" cy="50755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SAP BTP</a:t>
            </a:r>
            <a:endParaRPr kumimoji="0" lang="en-GB" sz="2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FC6FC5D-893D-EBA7-CD7A-1F1BCE4D4AE2}"/>
              </a:ext>
            </a:extLst>
          </p:cNvPr>
          <p:cNvGrpSpPr/>
          <p:nvPr/>
        </p:nvGrpSpPr>
        <p:grpSpPr>
          <a:xfrm>
            <a:off x="1009416" y="1343538"/>
            <a:ext cx="10171191" cy="5418667"/>
            <a:chOff x="932027" y="1273870"/>
            <a:chExt cx="10171191" cy="5418667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6BE8B9A-0A03-10C7-46BD-E3C1B227755A}"/>
                </a:ext>
              </a:extLst>
            </p:cNvPr>
            <p:cNvSpPr/>
            <p:nvPr/>
          </p:nvSpPr>
          <p:spPr>
            <a:xfrm>
              <a:off x="932027" y="1273870"/>
              <a:ext cx="10171191" cy="5418667"/>
            </a:xfrm>
            <a:prstGeom prst="rect">
              <a:avLst/>
            </a:prstGeom>
            <a:ln>
              <a:noFill/>
            </a:ln>
          </p:spPr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F84575AA-C21C-03B0-1F87-D90F02321FB8}"/>
                </a:ext>
              </a:extLst>
            </p:cNvPr>
            <p:cNvSpPr/>
            <p:nvPr/>
          </p:nvSpPr>
          <p:spPr>
            <a:xfrm>
              <a:off x="936794" y="3025311"/>
              <a:ext cx="1827635" cy="721708"/>
            </a:xfrm>
            <a:custGeom>
              <a:avLst/>
              <a:gdLst>
                <a:gd name="connsiteX0" fmla="*/ 0 w 1827635"/>
                <a:gd name="connsiteY0" fmla="*/ 0 h 721708"/>
                <a:gd name="connsiteX1" fmla="*/ 1827635 w 1827635"/>
                <a:gd name="connsiteY1" fmla="*/ 0 h 721708"/>
                <a:gd name="connsiteX2" fmla="*/ 1827635 w 1827635"/>
                <a:gd name="connsiteY2" fmla="*/ 721708 h 721708"/>
                <a:gd name="connsiteX3" fmla="*/ 0 w 1827635"/>
                <a:gd name="connsiteY3" fmla="*/ 721708 h 721708"/>
                <a:gd name="connsiteX4" fmla="*/ 0 w 1827635"/>
                <a:gd name="connsiteY4" fmla="*/ 0 h 72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7635" h="721708">
                  <a:moveTo>
                    <a:pt x="0" y="0"/>
                  </a:moveTo>
                  <a:lnTo>
                    <a:pt x="1827635" y="0"/>
                  </a:lnTo>
                  <a:lnTo>
                    <a:pt x="1827635" y="721708"/>
                  </a:lnTo>
                  <a:lnTo>
                    <a:pt x="0" y="721708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Application Development &amp; Automation</a:t>
              </a: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348F3783-A11D-5865-5E6C-5A80FBF4FBAB}"/>
                </a:ext>
              </a:extLst>
            </p:cNvPr>
            <p:cNvSpPr/>
            <p:nvPr/>
          </p:nvSpPr>
          <p:spPr>
            <a:xfrm>
              <a:off x="936794" y="3747020"/>
              <a:ext cx="1827635" cy="1194075"/>
            </a:xfrm>
            <a:custGeom>
              <a:avLst/>
              <a:gdLst>
                <a:gd name="connsiteX0" fmla="*/ 0 w 1827635"/>
                <a:gd name="connsiteY0" fmla="*/ 0 h 1194075"/>
                <a:gd name="connsiteX1" fmla="*/ 1827635 w 1827635"/>
                <a:gd name="connsiteY1" fmla="*/ 0 h 1194075"/>
                <a:gd name="connsiteX2" fmla="*/ 1827635 w 1827635"/>
                <a:gd name="connsiteY2" fmla="*/ 1194075 h 1194075"/>
                <a:gd name="connsiteX3" fmla="*/ 0 w 1827635"/>
                <a:gd name="connsiteY3" fmla="*/ 1194075 h 1194075"/>
                <a:gd name="connsiteX4" fmla="*/ 0 w 1827635"/>
                <a:gd name="connsiteY4" fmla="*/ 0 h 119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7635" h="1194075">
                  <a:moveTo>
                    <a:pt x="0" y="0"/>
                  </a:moveTo>
                  <a:lnTo>
                    <a:pt x="1827635" y="0"/>
                  </a:lnTo>
                  <a:lnTo>
                    <a:pt x="1827635" y="1194075"/>
                  </a:lnTo>
                  <a:lnTo>
                    <a:pt x="0" y="119407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SAP Business Application Studio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SAP </a:t>
              </a:r>
              <a:r>
                <a:rPr lang="en-US" sz="1200" kern="1200" dirty="0" err="1"/>
                <a:t>AppGyver</a:t>
              </a:r>
              <a:endParaRPr lang="en-US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SAP Process Automation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SAP Work Zone</a:t>
              </a:r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27368E3-634D-7678-EBA0-A61B60A19F36}"/>
                </a:ext>
              </a:extLst>
            </p:cNvPr>
            <p:cNvSpPr/>
            <p:nvPr/>
          </p:nvSpPr>
          <p:spPr>
            <a:xfrm>
              <a:off x="3020299" y="3025311"/>
              <a:ext cx="1827635" cy="721708"/>
            </a:xfrm>
            <a:custGeom>
              <a:avLst/>
              <a:gdLst>
                <a:gd name="connsiteX0" fmla="*/ 0 w 1827635"/>
                <a:gd name="connsiteY0" fmla="*/ 0 h 721708"/>
                <a:gd name="connsiteX1" fmla="*/ 1827635 w 1827635"/>
                <a:gd name="connsiteY1" fmla="*/ 0 h 721708"/>
                <a:gd name="connsiteX2" fmla="*/ 1827635 w 1827635"/>
                <a:gd name="connsiteY2" fmla="*/ 721708 h 721708"/>
                <a:gd name="connsiteX3" fmla="*/ 0 w 1827635"/>
                <a:gd name="connsiteY3" fmla="*/ 721708 h 721708"/>
                <a:gd name="connsiteX4" fmla="*/ 0 w 1827635"/>
                <a:gd name="connsiteY4" fmla="*/ 0 h 72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7635" h="721708">
                  <a:moveTo>
                    <a:pt x="0" y="0"/>
                  </a:moveTo>
                  <a:lnTo>
                    <a:pt x="1827635" y="0"/>
                  </a:lnTo>
                  <a:lnTo>
                    <a:pt x="1827635" y="721708"/>
                  </a:lnTo>
                  <a:lnTo>
                    <a:pt x="0" y="721708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Extended Planning &amp; Analysis</a:t>
              </a:r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9A2D27EC-3A6B-978A-73AD-6C7D6A7021E0}"/>
                </a:ext>
              </a:extLst>
            </p:cNvPr>
            <p:cNvSpPr/>
            <p:nvPr/>
          </p:nvSpPr>
          <p:spPr>
            <a:xfrm>
              <a:off x="3020299" y="3747020"/>
              <a:ext cx="1827635" cy="1194075"/>
            </a:xfrm>
            <a:custGeom>
              <a:avLst/>
              <a:gdLst>
                <a:gd name="connsiteX0" fmla="*/ 0 w 1827635"/>
                <a:gd name="connsiteY0" fmla="*/ 0 h 1194075"/>
                <a:gd name="connsiteX1" fmla="*/ 1827635 w 1827635"/>
                <a:gd name="connsiteY1" fmla="*/ 0 h 1194075"/>
                <a:gd name="connsiteX2" fmla="*/ 1827635 w 1827635"/>
                <a:gd name="connsiteY2" fmla="*/ 1194075 h 1194075"/>
                <a:gd name="connsiteX3" fmla="*/ 0 w 1827635"/>
                <a:gd name="connsiteY3" fmla="*/ 1194075 h 1194075"/>
                <a:gd name="connsiteX4" fmla="*/ 0 w 1827635"/>
                <a:gd name="connsiteY4" fmla="*/ 0 h 119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7635" h="1194075">
                  <a:moveTo>
                    <a:pt x="0" y="0"/>
                  </a:moveTo>
                  <a:lnTo>
                    <a:pt x="1827635" y="0"/>
                  </a:lnTo>
                  <a:lnTo>
                    <a:pt x="1827635" y="1194075"/>
                  </a:lnTo>
                  <a:lnTo>
                    <a:pt x="0" y="119407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just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Financial Planning</a:t>
              </a:r>
            </a:p>
            <a:p>
              <a:pPr marL="114300" lvl="1" indent="-114300" algn="just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Supply Chain Planning</a:t>
              </a:r>
            </a:p>
            <a:p>
              <a:pPr marL="114300" lvl="1" indent="-114300" algn="just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Workforce Planning</a:t>
              </a:r>
            </a:p>
            <a:p>
              <a:pPr marL="114300" lvl="1" indent="-114300" algn="just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Sales Planning</a:t>
              </a:r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AE8F0564-38B1-6148-89C1-369EFFAAD01D}"/>
                </a:ext>
              </a:extLst>
            </p:cNvPr>
            <p:cNvSpPr/>
            <p:nvPr/>
          </p:nvSpPr>
          <p:spPr>
            <a:xfrm>
              <a:off x="5103804" y="3025311"/>
              <a:ext cx="1827635" cy="721708"/>
            </a:xfrm>
            <a:custGeom>
              <a:avLst/>
              <a:gdLst>
                <a:gd name="connsiteX0" fmla="*/ 0 w 1827635"/>
                <a:gd name="connsiteY0" fmla="*/ 0 h 721708"/>
                <a:gd name="connsiteX1" fmla="*/ 1827635 w 1827635"/>
                <a:gd name="connsiteY1" fmla="*/ 0 h 721708"/>
                <a:gd name="connsiteX2" fmla="*/ 1827635 w 1827635"/>
                <a:gd name="connsiteY2" fmla="*/ 721708 h 721708"/>
                <a:gd name="connsiteX3" fmla="*/ 0 w 1827635"/>
                <a:gd name="connsiteY3" fmla="*/ 721708 h 721708"/>
                <a:gd name="connsiteX4" fmla="*/ 0 w 1827635"/>
                <a:gd name="connsiteY4" fmla="*/ 0 h 72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7635" h="721708">
                  <a:moveTo>
                    <a:pt x="0" y="0"/>
                  </a:moveTo>
                  <a:lnTo>
                    <a:pt x="1827635" y="0"/>
                  </a:lnTo>
                  <a:lnTo>
                    <a:pt x="1827635" y="721708"/>
                  </a:lnTo>
                  <a:lnTo>
                    <a:pt x="0" y="721708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Data &amp; Analytics</a:t>
              </a:r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52D1B8E0-82CE-E228-17FF-70D1A8584A35}"/>
                </a:ext>
              </a:extLst>
            </p:cNvPr>
            <p:cNvSpPr/>
            <p:nvPr/>
          </p:nvSpPr>
          <p:spPr>
            <a:xfrm>
              <a:off x="5103804" y="3747020"/>
              <a:ext cx="1827635" cy="1194075"/>
            </a:xfrm>
            <a:custGeom>
              <a:avLst/>
              <a:gdLst>
                <a:gd name="connsiteX0" fmla="*/ 0 w 1827635"/>
                <a:gd name="connsiteY0" fmla="*/ 0 h 1194075"/>
                <a:gd name="connsiteX1" fmla="*/ 1827635 w 1827635"/>
                <a:gd name="connsiteY1" fmla="*/ 0 h 1194075"/>
                <a:gd name="connsiteX2" fmla="*/ 1827635 w 1827635"/>
                <a:gd name="connsiteY2" fmla="*/ 1194075 h 1194075"/>
                <a:gd name="connsiteX3" fmla="*/ 0 w 1827635"/>
                <a:gd name="connsiteY3" fmla="*/ 1194075 h 1194075"/>
                <a:gd name="connsiteX4" fmla="*/ 0 w 1827635"/>
                <a:gd name="connsiteY4" fmla="*/ 0 h 119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7635" h="1194075">
                  <a:moveTo>
                    <a:pt x="0" y="0"/>
                  </a:moveTo>
                  <a:lnTo>
                    <a:pt x="1827635" y="0"/>
                  </a:lnTo>
                  <a:lnTo>
                    <a:pt x="1827635" y="1194075"/>
                  </a:lnTo>
                  <a:lnTo>
                    <a:pt x="0" y="119407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SAP HANA Cloud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SAP Analytics Cloud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SAP Data Warehouse Cloud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SAP Master Data Governance</a:t>
              </a:r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0F240496-6C19-6E6B-58EF-D259FD053863}"/>
                </a:ext>
              </a:extLst>
            </p:cNvPr>
            <p:cNvSpPr/>
            <p:nvPr/>
          </p:nvSpPr>
          <p:spPr>
            <a:xfrm>
              <a:off x="7187309" y="3025311"/>
              <a:ext cx="1827635" cy="721708"/>
            </a:xfrm>
            <a:custGeom>
              <a:avLst/>
              <a:gdLst>
                <a:gd name="connsiteX0" fmla="*/ 0 w 1827635"/>
                <a:gd name="connsiteY0" fmla="*/ 0 h 721708"/>
                <a:gd name="connsiteX1" fmla="*/ 1827635 w 1827635"/>
                <a:gd name="connsiteY1" fmla="*/ 0 h 721708"/>
                <a:gd name="connsiteX2" fmla="*/ 1827635 w 1827635"/>
                <a:gd name="connsiteY2" fmla="*/ 721708 h 721708"/>
                <a:gd name="connsiteX3" fmla="*/ 0 w 1827635"/>
                <a:gd name="connsiteY3" fmla="*/ 721708 h 721708"/>
                <a:gd name="connsiteX4" fmla="*/ 0 w 1827635"/>
                <a:gd name="connsiteY4" fmla="*/ 0 h 72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7635" h="721708">
                  <a:moveTo>
                    <a:pt x="0" y="0"/>
                  </a:moveTo>
                  <a:lnTo>
                    <a:pt x="1827635" y="0"/>
                  </a:lnTo>
                  <a:lnTo>
                    <a:pt x="1827635" y="721708"/>
                  </a:lnTo>
                  <a:lnTo>
                    <a:pt x="0" y="721708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Artificial Intelligence</a:t>
              </a:r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A5AF27BF-CB66-E6D0-B786-E5DE21CAA702}"/>
                </a:ext>
              </a:extLst>
            </p:cNvPr>
            <p:cNvSpPr/>
            <p:nvPr/>
          </p:nvSpPr>
          <p:spPr>
            <a:xfrm>
              <a:off x="7187309" y="3747020"/>
              <a:ext cx="1827635" cy="1194075"/>
            </a:xfrm>
            <a:custGeom>
              <a:avLst/>
              <a:gdLst>
                <a:gd name="connsiteX0" fmla="*/ 0 w 1827635"/>
                <a:gd name="connsiteY0" fmla="*/ 0 h 1194075"/>
                <a:gd name="connsiteX1" fmla="*/ 1827635 w 1827635"/>
                <a:gd name="connsiteY1" fmla="*/ 0 h 1194075"/>
                <a:gd name="connsiteX2" fmla="*/ 1827635 w 1827635"/>
                <a:gd name="connsiteY2" fmla="*/ 1194075 h 1194075"/>
                <a:gd name="connsiteX3" fmla="*/ 0 w 1827635"/>
                <a:gd name="connsiteY3" fmla="*/ 1194075 h 1194075"/>
                <a:gd name="connsiteX4" fmla="*/ 0 w 1827635"/>
                <a:gd name="connsiteY4" fmla="*/ 0 h 119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7635" h="1194075">
                  <a:moveTo>
                    <a:pt x="0" y="0"/>
                  </a:moveTo>
                  <a:lnTo>
                    <a:pt x="1827635" y="0"/>
                  </a:lnTo>
                  <a:lnTo>
                    <a:pt x="1827635" y="1194075"/>
                  </a:lnTo>
                  <a:lnTo>
                    <a:pt x="0" y="119407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SAP AI Core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SAP AI Business Services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SAP AI Launchpad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SAP Conversational AI</a:t>
              </a:r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EB09BEEB-3280-E51E-1276-65FEDB4668BD}"/>
                </a:ext>
              </a:extLst>
            </p:cNvPr>
            <p:cNvSpPr/>
            <p:nvPr/>
          </p:nvSpPr>
          <p:spPr>
            <a:xfrm>
              <a:off x="9270814" y="3025311"/>
              <a:ext cx="1827635" cy="721708"/>
            </a:xfrm>
            <a:custGeom>
              <a:avLst/>
              <a:gdLst>
                <a:gd name="connsiteX0" fmla="*/ 0 w 1827635"/>
                <a:gd name="connsiteY0" fmla="*/ 0 h 721708"/>
                <a:gd name="connsiteX1" fmla="*/ 1827635 w 1827635"/>
                <a:gd name="connsiteY1" fmla="*/ 0 h 721708"/>
                <a:gd name="connsiteX2" fmla="*/ 1827635 w 1827635"/>
                <a:gd name="connsiteY2" fmla="*/ 721708 h 721708"/>
                <a:gd name="connsiteX3" fmla="*/ 0 w 1827635"/>
                <a:gd name="connsiteY3" fmla="*/ 721708 h 721708"/>
                <a:gd name="connsiteX4" fmla="*/ 0 w 1827635"/>
                <a:gd name="connsiteY4" fmla="*/ 0 h 72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7635" h="721708">
                  <a:moveTo>
                    <a:pt x="0" y="0"/>
                  </a:moveTo>
                  <a:lnTo>
                    <a:pt x="1827635" y="0"/>
                  </a:lnTo>
                  <a:lnTo>
                    <a:pt x="1827635" y="721708"/>
                  </a:lnTo>
                  <a:lnTo>
                    <a:pt x="0" y="721708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Integration</a:t>
              </a:r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4E5CF4A-F155-3F28-115D-5F3A6A24B96D}"/>
                </a:ext>
              </a:extLst>
            </p:cNvPr>
            <p:cNvSpPr/>
            <p:nvPr/>
          </p:nvSpPr>
          <p:spPr>
            <a:xfrm>
              <a:off x="9270814" y="3747020"/>
              <a:ext cx="1827635" cy="1194075"/>
            </a:xfrm>
            <a:custGeom>
              <a:avLst/>
              <a:gdLst>
                <a:gd name="connsiteX0" fmla="*/ 0 w 1827635"/>
                <a:gd name="connsiteY0" fmla="*/ 0 h 1194075"/>
                <a:gd name="connsiteX1" fmla="*/ 1827635 w 1827635"/>
                <a:gd name="connsiteY1" fmla="*/ 0 h 1194075"/>
                <a:gd name="connsiteX2" fmla="*/ 1827635 w 1827635"/>
                <a:gd name="connsiteY2" fmla="*/ 1194075 h 1194075"/>
                <a:gd name="connsiteX3" fmla="*/ 0 w 1827635"/>
                <a:gd name="connsiteY3" fmla="*/ 1194075 h 1194075"/>
                <a:gd name="connsiteX4" fmla="*/ 0 w 1827635"/>
                <a:gd name="connsiteY4" fmla="*/ 0 h 119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7635" h="1194075">
                  <a:moveTo>
                    <a:pt x="0" y="0"/>
                  </a:moveTo>
                  <a:lnTo>
                    <a:pt x="1827635" y="0"/>
                  </a:lnTo>
                  <a:lnTo>
                    <a:pt x="1827635" y="1194075"/>
                  </a:lnTo>
                  <a:lnTo>
                    <a:pt x="0" y="119407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SAP Integration Suite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SAP Data Intelligence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3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BTP – Two Use Cases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2233919731"/>
              </p:ext>
            </p:extLst>
          </p:nvPr>
        </p:nvGraphicFramePr>
        <p:xfrm>
          <a:off x="203071" y="1867928"/>
          <a:ext cx="5659438" cy="4391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203071" y="6223657"/>
            <a:ext cx="43437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Source: https://discovery-center.cloud.sap/missiondetail/3239/3325/</a:t>
            </a:r>
          </a:p>
        </p:txBody>
      </p:sp>
      <p:sp>
        <p:nvSpPr>
          <p:cNvPr id="9" name="Rectangle 8"/>
          <p:cNvSpPr/>
          <p:nvPr/>
        </p:nvSpPr>
        <p:spPr bwMode="gray">
          <a:xfrm>
            <a:off x="72510" y="1291897"/>
            <a:ext cx="5993952" cy="50755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200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Extend SAP S/4HANA</a:t>
            </a:r>
          </a:p>
        </p:txBody>
      </p:sp>
      <p:graphicFrame>
        <p:nvGraphicFramePr>
          <p:cNvPr id="10" name="Content Placeholder 6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611429924"/>
              </p:ext>
            </p:extLst>
          </p:nvPr>
        </p:nvGraphicFramePr>
        <p:xfrm>
          <a:off x="6207764" y="1867928"/>
          <a:ext cx="5659438" cy="4391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Rectangle 10"/>
          <p:cNvSpPr/>
          <p:nvPr/>
        </p:nvSpPr>
        <p:spPr bwMode="gray">
          <a:xfrm>
            <a:off x="6077203" y="1291897"/>
            <a:ext cx="5993952" cy="50755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200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Simplify Connectivity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07764" y="6223656"/>
            <a:ext cx="53692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Source: https://www.sap.com/products/technology-platform/use-cases/open-connectors.html</a:t>
            </a:r>
          </a:p>
        </p:txBody>
      </p:sp>
    </p:spTree>
    <p:extLst>
      <p:ext uri="{BB962C8B-B14F-4D97-AF65-F5344CB8AC3E}">
        <p14:creationId xmlns:p14="http://schemas.microsoft.com/office/powerpoint/2010/main" val="123565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BTP – Customer Stories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033141" y="2936252"/>
            <a:ext cx="2970882" cy="721708"/>
            <a:chOff x="4767" y="1751441"/>
            <a:chExt cx="1827635" cy="721708"/>
          </a:xfrm>
        </p:grpSpPr>
        <p:sp>
          <p:nvSpPr>
            <p:cNvPr id="8" name="Rectangle 7"/>
            <p:cNvSpPr/>
            <p:nvPr/>
          </p:nvSpPr>
          <p:spPr>
            <a:xfrm>
              <a:off x="4767" y="1751441"/>
              <a:ext cx="1827635" cy="7217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TextBox 8"/>
            <p:cNvSpPr txBox="1"/>
            <p:nvPr/>
          </p:nvSpPr>
          <p:spPr>
            <a:xfrm>
              <a:off x="4767" y="1751441"/>
              <a:ext cx="1827635" cy="7217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/>
                <a:t>Porsche - </a:t>
              </a:r>
              <a:r>
                <a:rPr lang="en-US" sz="1600" dirty="0"/>
                <a:t>SAP Analytics Cloud &amp; SAP Data Warehouse Cloud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33141" y="3657961"/>
            <a:ext cx="2970882" cy="1194075"/>
            <a:chOff x="4767" y="2473150"/>
            <a:chExt cx="1827635" cy="1194075"/>
          </a:xfrm>
        </p:grpSpPr>
        <p:sp>
          <p:nvSpPr>
            <p:cNvPr id="6" name="Rectangle 5"/>
            <p:cNvSpPr/>
            <p:nvPr/>
          </p:nvSpPr>
          <p:spPr>
            <a:xfrm>
              <a:off x="4767" y="2473150"/>
              <a:ext cx="1827635" cy="11940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TextBox 6"/>
            <p:cNvSpPr txBox="1"/>
            <p:nvPr/>
          </p:nvSpPr>
          <p:spPr>
            <a:xfrm>
              <a:off x="4767" y="2473150"/>
              <a:ext cx="1827635" cy="11940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/>
                <a:t>Real-time sales data dashboard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dirty="0"/>
                <a:t>Unified data management and analytics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/>
                <a:t>Ensured data security in a governed environment</a:t>
              </a:r>
            </a:p>
          </p:txBody>
        </p:sp>
      </p:grpSp>
      <p:pic>
        <p:nvPicPr>
          <p:cNvPr id="1026" name="Picture 2" descr="Porsche Extends SAP BW/4HANA to the Clou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61" y="1498897"/>
            <a:ext cx="2531841" cy="131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4432508" y="2936252"/>
            <a:ext cx="2970882" cy="721708"/>
            <a:chOff x="4767" y="1751441"/>
            <a:chExt cx="1827635" cy="721708"/>
          </a:xfrm>
        </p:grpSpPr>
        <p:sp>
          <p:nvSpPr>
            <p:cNvPr id="12" name="Rectangle 11"/>
            <p:cNvSpPr/>
            <p:nvPr/>
          </p:nvSpPr>
          <p:spPr>
            <a:xfrm>
              <a:off x="4767" y="1751441"/>
              <a:ext cx="1827635" cy="7217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4767" y="1751441"/>
              <a:ext cx="1827635" cy="7217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/>
                <a:t>Roche – Predictive Planning</a:t>
              </a:r>
              <a:endParaRPr lang="en-US" sz="16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32508" y="3657961"/>
            <a:ext cx="2970882" cy="1194075"/>
            <a:chOff x="4767" y="2473150"/>
            <a:chExt cx="1827635" cy="1194075"/>
          </a:xfrm>
        </p:grpSpPr>
        <p:sp>
          <p:nvSpPr>
            <p:cNvPr id="15" name="Rectangle 14"/>
            <p:cNvSpPr/>
            <p:nvPr/>
          </p:nvSpPr>
          <p:spPr>
            <a:xfrm>
              <a:off x="4767" y="2473150"/>
              <a:ext cx="1827635" cy="11940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/>
            <p:cNvSpPr txBox="1"/>
            <p:nvPr/>
          </p:nvSpPr>
          <p:spPr>
            <a:xfrm>
              <a:off x="4767" y="2473150"/>
              <a:ext cx="1827635" cy="11940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/>
                <a:t>Drastically reduced financial forecast time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dirty="0"/>
                <a:t>Increased forecast trust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/>
                <a:t>Fully automated forecast process</a:t>
              </a:r>
            </a:p>
          </p:txBody>
        </p:sp>
      </p:grpSp>
      <p:pic>
        <p:nvPicPr>
          <p:cNvPr id="1028" name="Picture 4" descr="Roche: Optimizing the Financial Forecast Process with Predictive Planning 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833" y="1476895"/>
            <a:ext cx="2558231" cy="133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7831875" y="2936252"/>
            <a:ext cx="2970882" cy="721708"/>
            <a:chOff x="4767" y="1751441"/>
            <a:chExt cx="1827635" cy="721708"/>
          </a:xfrm>
        </p:grpSpPr>
        <p:sp>
          <p:nvSpPr>
            <p:cNvPr id="20" name="Rectangle 19"/>
            <p:cNvSpPr/>
            <p:nvPr/>
          </p:nvSpPr>
          <p:spPr>
            <a:xfrm>
              <a:off x="4767" y="1751441"/>
              <a:ext cx="1827635" cy="7217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/>
            <p:cNvSpPr txBox="1"/>
            <p:nvPr/>
          </p:nvSpPr>
          <p:spPr>
            <a:xfrm>
              <a:off x="4767" y="1751441"/>
              <a:ext cx="1827635" cy="7217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/>
                <a:t>NHL – SAP HANA Cloud</a:t>
              </a:r>
              <a:endParaRPr lang="en-US" sz="16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831875" y="3657961"/>
            <a:ext cx="2970882" cy="1194075"/>
            <a:chOff x="4767" y="2473150"/>
            <a:chExt cx="1827635" cy="1194075"/>
          </a:xfrm>
        </p:grpSpPr>
        <p:sp>
          <p:nvSpPr>
            <p:cNvPr id="23" name="Rectangle 22"/>
            <p:cNvSpPr/>
            <p:nvPr/>
          </p:nvSpPr>
          <p:spPr>
            <a:xfrm>
              <a:off x="4767" y="2473150"/>
              <a:ext cx="1827635" cy="11940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TextBox 23"/>
            <p:cNvSpPr txBox="1"/>
            <p:nvPr/>
          </p:nvSpPr>
          <p:spPr>
            <a:xfrm>
              <a:off x="4767" y="2473150"/>
              <a:ext cx="1827635" cy="11940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/>
                <a:t>Instant analysis of the puck and player tracking data – coaches get insights directly during the game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dirty="0"/>
                <a:t>Data stored in a data lake for short-term analytical purposes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dirty="0"/>
                <a:t>Easy data visualization</a:t>
              </a:r>
              <a:endParaRPr lang="en-US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200" kern="1200" dirty="0"/>
            </a:p>
          </p:txBody>
        </p:sp>
      </p:grpSp>
      <p:pic>
        <p:nvPicPr>
          <p:cNvPr id="1030" name="Picture 6" descr="NHL: How Does Ice Hockey Score Big with Real-Time Insight for Coaches?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557" y="1373135"/>
            <a:ext cx="1297517" cy="143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956023" y="5264835"/>
            <a:ext cx="9846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… and more: </a:t>
            </a:r>
            <a:r>
              <a:rPr lang="en-GB" dirty="0">
                <a:hlinkClick r:id="rId5"/>
              </a:rPr>
              <a:t>https://www.sap.com/products/technology-platform/customer-stories.html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254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BTP </a:t>
            </a:r>
            <a:r>
              <a:rPr lang="de-DE" dirty="0" err="1"/>
              <a:t>Subscription</a:t>
            </a:r>
            <a:r>
              <a:rPr lang="de-DE" dirty="0"/>
              <a:t> Models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504406" y="1685950"/>
            <a:ext cx="4947270" cy="721708"/>
            <a:chOff x="4767" y="1751441"/>
            <a:chExt cx="1827635" cy="721708"/>
          </a:xfrm>
        </p:grpSpPr>
        <p:sp>
          <p:nvSpPr>
            <p:cNvPr id="5" name="Rectangle 4"/>
            <p:cNvSpPr/>
            <p:nvPr/>
          </p:nvSpPr>
          <p:spPr>
            <a:xfrm>
              <a:off x="4767" y="1751441"/>
              <a:ext cx="1827635" cy="7217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extBox 5"/>
            <p:cNvSpPr txBox="1"/>
            <p:nvPr/>
          </p:nvSpPr>
          <p:spPr>
            <a:xfrm>
              <a:off x="4767" y="1751441"/>
              <a:ext cx="1827635" cy="7217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>Trial Account</a:t>
              </a:r>
              <a:endParaRPr lang="en-US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4406" y="2407659"/>
            <a:ext cx="4947270" cy="3807946"/>
            <a:chOff x="4767" y="2473150"/>
            <a:chExt cx="1827635" cy="1194075"/>
          </a:xfrm>
        </p:grpSpPr>
        <p:sp>
          <p:nvSpPr>
            <p:cNvPr id="8" name="Rectangle 7"/>
            <p:cNvSpPr/>
            <p:nvPr/>
          </p:nvSpPr>
          <p:spPr>
            <a:xfrm>
              <a:off x="4767" y="2473150"/>
              <a:ext cx="1827635" cy="11940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/>
            <p:cNvSpPr txBox="1"/>
            <p:nvPr/>
          </p:nvSpPr>
          <p:spPr>
            <a:xfrm>
              <a:off x="4767" y="2473150"/>
              <a:ext cx="1827635" cy="11940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just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/>
                <a:t>Available for 365 days in total, renewal after 30 days</a:t>
              </a:r>
            </a:p>
            <a:p>
              <a:pPr marL="114300" lvl="1" indent="-114300" algn="just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dirty="0"/>
                <a:t>Educational purpose only</a:t>
              </a:r>
            </a:p>
            <a:p>
              <a:pPr marL="114300" lvl="1" indent="-114300" algn="just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dirty="0"/>
                <a:t>All users on the same instance</a:t>
              </a:r>
            </a:p>
            <a:p>
              <a:pPr marL="114300" lvl="1" indent="-114300" algn="just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dirty="0"/>
                <a:t>Access to a broad Feature Set B for evaluation purposes: </a:t>
              </a:r>
              <a:r>
                <a:rPr lang="en-US" sz="1400" dirty="0">
                  <a:hlinkClick r:id="rId2"/>
                </a:rPr>
                <a:t>Feature Sets Overview</a:t>
              </a:r>
              <a:endParaRPr lang="en-US" sz="1400" dirty="0"/>
            </a:p>
            <a:p>
              <a:pPr marL="114300" lvl="1" indent="-114300" algn="just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/>
                <a:t>Existing role collections can be assigned to users for access limit</a:t>
              </a:r>
            </a:p>
            <a:p>
              <a:pPr marL="114300" lvl="1" indent="-114300" algn="just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1400" dirty="0"/>
                <a:t>4 GB of memory for applications, 8 GB of instance memory, </a:t>
              </a:r>
              <a:r>
                <a:rPr lang="en-US" sz="1400" dirty="0"/>
                <a:t>10 total routes and 40 total services available.</a:t>
              </a:r>
            </a:p>
            <a:p>
              <a:pPr marL="114300" lvl="1" indent="-114300" algn="just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1400" dirty="0"/>
                <a:t>Possible to configure 2 </a:t>
              </a:r>
              <a:r>
                <a:rPr lang="en-GB" sz="1400" dirty="0" err="1"/>
                <a:t>on-premise</a:t>
              </a:r>
              <a:r>
                <a:rPr lang="en-GB" sz="1400" dirty="0"/>
                <a:t> systems with the Cloud connector. </a:t>
              </a:r>
              <a:r>
                <a:rPr lang="en-GB" sz="1400" dirty="0">
                  <a:solidFill>
                    <a:srgbClr val="A50021"/>
                  </a:solidFill>
                </a:rPr>
                <a:t>However - destination service cannot be used for BAPI/OData calls</a:t>
              </a:r>
            </a:p>
            <a:p>
              <a:pPr marL="114300" lvl="1" indent="-114300" algn="just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dirty="0"/>
                <a:t>Possible to </a:t>
              </a:r>
              <a:r>
                <a:rPr lang="en-GB" sz="1400" dirty="0"/>
                <a:t>use HDI containers in a shared SAP HANA database</a:t>
              </a:r>
            </a:p>
            <a:p>
              <a:pPr marL="114300" lvl="1" indent="-114300" algn="just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1400" dirty="0"/>
                <a:t>Applications stop automatically on a daily basis</a:t>
              </a:r>
              <a:endParaRPr lang="en-US" sz="1400" dirty="0"/>
            </a:p>
            <a:p>
              <a:pPr marL="114300" lvl="1" indent="-114300" algn="just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1400" dirty="0"/>
                <a:t>No apps for identity and access management (IAM), communication management, or software component lifecycle</a:t>
              </a:r>
              <a:endParaRPr lang="en-US" sz="1400" kern="1200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5679514" y="1875988"/>
            <a:ext cx="415499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vs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276552" y="1685950"/>
            <a:ext cx="4947270" cy="721708"/>
            <a:chOff x="4767" y="1751441"/>
            <a:chExt cx="1827635" cy="721708"/>
          </a:xfrm>
        </p:grpSpPr>
        <p:sp>
          <p:nvSpPr>
            <p:cNvPr id="18" name="Rectangle 17"/>
            <p:cNvSpPr/>
            <p:nvPr/>
          </p:nvSpPr>
          <p:spPr>
            <a:xfrm>
              <a:off x="4767" y="1751441"/>
              <a:ext cx="1827635" cy="7217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TextBox 18"/>
            <p:cNvSpPr txBox="1"/>
            <p:nvPr/>
          </p:nvSpPr>
          <p:spPr>
            <a:xfrm>
              <a:off x="4767" y="1751441"/>
              <a:ext cx="1827635" cy="7217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>Free-Tier Account</a:t>
              </a:r>
              <a:endParaRPr lang="en-US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76552" y="2407659"/>
            <a:ext cx="4947270" cy="3807946"/>
            <a:chOff x="4767" y="2473150"/>
            <a:chExt cx="1827635" cy="1194075"/>
          </a:xfrm>
        </p:grpSpPr>
        <p:sp>
          <p:nvSpPr>
            <p:cNvPr id="21" name="Rectangle 20"/>
            <p:cNvSpPr/>
            <p:nvPr/>
          </p:nvSpPr>
          <p:spPr>
            <a:xfrm>
              <a:off x="4767" y="2473150"/>
              <a:ext cx="1827635" cy="11940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/>
            <p:cNvSpPr txBox="1"/>
            <p:nvPr/>
          </p:nvSpPr>
          <p:spPr>
            <a:xfrm>
              <a:off x="4767" y="2473150"/>
              <a:ext cx="1827635" cy="11940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/>
                <a:t>Does not expire</a:t>
              </a:r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dirty="0"/>
                <a:t>Can be used productively, Pay-As-You-Go model, can be switched to productive model at any time</a:t>
              </a:r>
              <a:endParaRPr lang="en-US" sz="14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dirty="0"/>
                <a:t>Your own instance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dirty="0"/>
                <a:t>Limited to free services: </a:t>
              </a:r>
              <a:r>
                <a:rPr lang="en-US" sz="1400" dirty="0">
                  <a:hlinkClick r:id="rId3"/>
                </a:rPr>
                <a:t>Discover Free Services</a:t>
              </a:r>
              <a:endParaRPr lang="en-US" sz="14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/>
                <a:t>User management available</a:t>
              </a:r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1400" dirty="0"/>
                <a:t>Every </a:t>
              </a:r>
              <a:r>
                <a:rPr lang="en-US" sz="1400" dirty="0"/>
                <a:t>free service has its own quota</a:t>
              </a:r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GB" sz="1400" dirty="0"/>
                <a:t>Multiple </a:t>
              </a:r>
              <a:r>
                <a:rPr lang="en-GB" sz="1400" dirty="0" err="1"/>
                <a:t>on-premise</a:t>
              </a:r>
              <a:r>
                <a:rPr lang="en-GB" sz="1400" dirty="0"/>
                <a:t> systems can be configured with the Cloud connector; </a:t>
              </a:r>
              <a:r>
                <a:rPr lang="en-GB" sz="1400" dirty="0">
                  <a:solidFill>
                    <a:schemeClr val="accent4">
                      <a:lumMod val="50000"/>
                    </a:schemeClr>
                  </a:solidFill>
                </a:rPr>
                <a:t>destination service can be fully used for BAPI/OData calls</a:t>
              </a:r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286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Development Environment on SAP BTP – (1)</a:t>
            </a:r>
            <a:endParaRPr lang="en-GB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97717520"/>
              </p:ext>
            </p:extLst>
          </p:nvPr>
        </p:nvGraphicFramePr>
        <p:xfrm>
          <a:off x="323916" y="1368939"/>
          <a:ext cx="7315200" cy="4876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7639116" y="1296734"/>
            <a:ext cx="4226994" cy="84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Represents your organization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Used to manage subaccounts, members, entitlements and quotas</a:t>
            </a:r>
            <a:endParaRPr lang="en-US" sz="16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25033" y="2233914"/>
            <a:ext cx="1124107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60294" y="3497484"/>
            <a:ext cx="980581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639116" y="2306119"/>
            <a:ext cx="4226994" cy="115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Organize and manage subaccounts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Can reflect a hierarchy 7 levels deep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Not mandatory but can be used to monitor usage and costs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39116" y="3571935"/>
            <a:ext cx="42269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Contains your instances, such as Cloud Foundry, and subscriptions, such as Business Application Studio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Entitlements are assigned to a subaccount by choosing an appropriate service plan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Region-specific</a:t>
            </a:r>
          </a:p>
        </p:txBody>
      </p:sp>
    </p:spTree>
    <p:extLst>
      <p:ext uri="{BB962C8B-B14F-4D97-AF65-F5344CB8AC3E}">
        <p14:creationId xmlns:p14="http://schemas.microsoft.com/office/powerpoint/2010/main" val="2775206416"/>
      </p:ext>
    </p:extLst>
  </p:cSld>
  <p:clrMapOvr>
    <a:masterClrMapping/>
  </p:clrMapOvr>
</p:sld>
</file>

<file path=ppt/theme/theme1.xml><?xml version="1.0" encoding="utf-8"?>
<a:theme xmlns:a="http://schemas.openxmlformats.org/drawingml/2006/main" name="SAP_2016_16x9_white">
  <a:themeElements>
    <a:clrScheme name="SAP_colors_white_template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20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ts val="6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32696891-6260-4D8D-AB31-F1C204081A38}" vid="{B72584D7-7D1F-4BD9-9F01-A4F5E0412201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4" id="{293F610B-D866-4A3A-B5D5-C657171F9238}" vid="{63CF5B58-3EBB-4F84-91DF-BEC3CAF1ED5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1105</Words>
  <Application>Microsoft Office PowerPoint</Application>
  <PresentationFormat>Breitbild</PresentationFormat>
  <Paragraphs>183</Paragraphs>
  <Slides>15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Angsana New</vt:lpstr>
      <vt:lpstr>Arial</vt:lpstr>
      <vt:lpstr>Arial Unicode MS</vt:lpstr>
      <vt:lpstr>Calibri</vt:lpstr>
      <vt:lpstr>Courier New</vt:lpstr>
      <vt:lpstr>Symbol</vt:lpstr>
      <vt:lpstr>Wingdings</vt:lpstr>
      <vt:lpstr>SAP_2016_16x9_white</vt:lpstr>
      <vt:lpstr>Titel 2</vt:lpstr>
      <vt:lpstr>Introduction to Business Technology Platform (BTP) Programming</vt:lpstr>
      <vt:lpstr>PowerPoint-Präsentation</vt:lpstr>
      <vt:lpstr>PowerPoint-Präsentation</vt:lpstr>
      <vt:lpstr>Agenda</vt:lpstr>
      <vt:lpstr>What is SAP BTP?</vt:lpstr>
      <vt:lpstr>SAP BTP – Two Use Cases</vt:lpstr>
      <vt:lpstr>SAP BTP – Customer Stories</vt:lpstr>
      <vt:lpstr>BTP Subscription Models</vt:lpstr>
      <vt:lpstr>Development Environment on SAP BTP – (1)</vt:lpstr>
      <vt:lpstr>Development Environment on SAP BTP – (2)</vt:lpstr>
      <vt:lpstr>Entitlements for Development</vt:lpstr>
      <vt:lpstr>Employee vs Business User</vt:lpstr>
      <vt:lpstr>IDE for Backend – Eclipse</vt:lpstr>
      <vt:lpstr>IDE for Frontend – Business Application Studio</vt:lpstr>
      <vt:lpstr>PowerPoint-Präsentation</vt:lpstr>
    </vt:vector>
  </TitlesOfParts>
  <Company>SAP University Competence Center Magdeburg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Q&amp;A Move to S/4HANA Advanced (EN)</dc:title>
  <dc:creator>Heim, Sophie</dc:creator>
  <cp:lastModifiedBy>Ann-Christin Fleischle</cp:lastModifiedBy>
  <cp:revision>346</cp:revision>
  <dcterms:created xsi:type="dcterms:W3CDTF">2017-03-06T14:37:08Z</dcterms:created>
  <dcterms:modified xsi:type="dcterms:W3CDTF">2023-02-14T16:29:12Z</dcterms:modified>
</cp:coreProperties>
</file>