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4"/>
  </p:sldMasterIdLst>
  <p:notesMasterIdLst>
    <p:notesMasterId r:id="rId49"/>
  </p:notesMasterIdLst>
  <p:handoutMasterIdLst>
    <p:handoutMasterId r:id="rId50"/>
  </p:handoutMasterIdLst>
  <p:sldIdLst>
    <p:sldId id="260" r:id="rId35"/>
    <p:sldId id="268" r:id="rId36"/>
    <p:sldId id="257" r:id="rId37"/>
    <p:sldId id="271" r:id="rId38"/>
    <p:sldId id="273" r:id="rId39"/>
    <p:sldId id="272" r:id="rId40"/>
    <p:sldId id="276" r:id="rId41"/>
    <p:sldId id="277" r:id="rId42"/>
    <p:sldId id="278" r:id="rId43"/>
    <p:sldId id="279" r:id="rId44"/>
    <p:sldId id="280" r:id="rId45"/>
    <p:sldId id="282" r:id="rId46"/>
    <p:sldId id="284" r:id="rId47"/>
    <p:sldId id="283" r:id="rId48"/>
  </p:sldIdLst>
  <p:sldSz cx="12190413" cy="6858000"/>
  <p:notesSz cx="6858000" cy="9144000"/>
  <p:custDataLst>
    <p:tags r:id="rId5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C56F5-7145-6045-BC86-DF4AF45FB80E}" v="106" dt="2022-05-01T21:39:00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69"/>
    <p:restoredTop sz="97030"/>
  </p:normalViewPr>
  <p:slideViewPr>
    <p:cSldViewPr snapToGrid="0">
      <p:cViewPr varScale="1">
        <p:scale>
          <a:sx n="160" d="100"/>
          <a:sy n="16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56" Type="http://schemas.microsoft.com/office/2015/10/relationships/revisionInfo" Target="revisionInfo.xml"/><Relationship Id="rId8" Type="http://schemas.openxmlformats.org/officeDocument/2006/relationships/customXml" Target="../customXml/item8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0" Type="http://schemas.openxmlformats.org/officeDocument/2006/relationships/customXml" Target="../customXml/item20.xml"/><Relationship Id="rId41" Type="http://schemas.openxmlformats.org/officeDocument/2006/relationships/slide" Target="slides/slide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‹Nr.›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3430FA-0077-B344-9949-FECE9A945F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69" y="426127"/>
            <a:ext cx="478028" cy="4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0EAAAD-1790-6B42-B788-2810586942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69" y="426127"/>
            <a:ext cx="478028" cy="4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831276-3158-2B4B-85E2-DABB7C259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69" y="426127"/>
            <a:ext cx="478028" cy="4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53D3166-C7E6-4B4B-88D5-8A92BAA3DD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69" y="426127"/>
            <a:ext cx="478028" cy="4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74E922-B886-054C-B0E0-6CB1BF539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69" y="426127"/>
            <a:ext cx="478028" cy="4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3676" name="text" descr="{&quot;templafy&quot;:{&quot;id&quot;:&quot;e986c2fe-0ace-41aa-91b3-272aafdb140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DTU Compute</a:t>
            </a:r>
          </a:p>
        </p:txBody>
      </p:sp>
      <p:sp>
        <p:nvSpPr>
          <p:cNvPr id="5" name="date" descr="{&quot;templafy&quot;:{&quot;id&quot;:&quot;32b10c5d-5719-43f9-813d-13515abfc26e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03 May 2022</a:t>
            </a:r>
          </a:p>
        </p:txBody>
      </p:sp>
      <p:sp>
        <p:nvSpPr>
          <p:cNvPr id="7" name="text" descr="{&quot;templafy&quot;:{&quot;id&quot;:&quot;1274efe2-2929-426d-9ef6-6ba52406ae1b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svg"/><Relationship Id="rId2" Type="http://schemas.openxmlformats.org/officeDocument/2006/relationships/customXml" Target="../../customXml/item32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422" y="3450809"/>
            <a:ext cx="10840028" cy="1769161"/>
          </a:xfrm>
        </p:spPr>
        <p:txBody>
          <a:bodyPr/>
          <a:lstStyle/>
          <a:p>
            <a:r>
              <a:rPr lang="de-DE" sz="6000" dirty="0" err="1"/>
              <a:t>Crisis</a:t>
            </a:r>
            <a:r>
              <a:rPr lang="de-DE" sz="6000" dirty="0"/>
              <a:t> Response: Ukraine </a:t>
            </a:r>
            <a:r>
              <a:rPr lang="de-DE" sz="6000" dirty="0" err="1"/>
              <a:t>Refugee</a:t>
            </a:r>
            <a:r>
              <a:rPr lang="de-DE" sz="6000" dirty="0"/>
              <a:t> Support</a:t>
            </a:r>
            <a:br>
              <a:rPr lang="de-DE" sz="6000" dirty="0"/>
            </a:br>
            <a:br>
              <a:rPr lang="de-DE" sz="6000" dirty="0"/>
            </a:br>
            <a:br>
              <a:rPr lang="en-GB" sz="6000" dirty="0"/>
            </a:br>
            <a:endParaRPr lang="en-GB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192" y="1746538"/>
            <a:ext cx="10840028" cy="1660654"/>
          </a:xfrm>
        </p:spPr>
        <p:txBody>
          <a:bodyPr/>
          <a:lstStyle/>
          <a:p>
            <a:r>
              <a:rPr lang="de-DE" sz="2400" dirty="0"/>
              <a:t>02268 </a:t>
            </a:r>
            <a:r>
              <a:rPr lang="de-DE" sz="2400" dirty="0" err="1"/>
              <a:t>Process-oriented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Event-</a:t>
            </a:r>
            <a:r>
              <a:rPr lang="de-DE" sz="2400" dirty="0" err="1"/>
              <a:t>driven</a:t>
            </a:r>
            <a:r>
              <a:rPr lang="de-DE" sz="2400" dirty="0"/>
              <a:t> Software Systems</a:t>
            </a:r>
          </a:p>
          <a:p>
            <a:r>
              <a:rPr lang="de-DE" sz="2400" dirty="0"/>
              <a:t>Final </a:t>
            </a:r>
            <a:r>
              <a:rPr lang="de-DE" sz="2400" dirty="0" err="1"/>
              <a:t>Presentation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B59B0F5-7DF6-5542-8D29-E2117E03E808}"/>
              </a:ext>
            </a:extLst>
          </p:cNvPr>
          <p:cNvSpPr txBox="1">
            <a:spLocks/>
          </p:cNvSpPr>
          <p:nvPr/>
        </p:nvSpPr>
        <p:spPr bwMode="auto">
          <a:xfrm>
            <a:off x="675192" y="5828875"/>
            <a:ext cx="10840028" cy="4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de-DE" sz="2800" kern="0" dirty="0"/>
              <a:t>Group 2</a:t>
            </a:r>
            <a:endParaRPr lang="en-GB" sz="2800" kern="0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2. </a:t>
            </a:r>
            <a:r>
              <a:rPr lang="en-US" sz="3200" dirty="0"/>
              <a:t>Business Model – Travel Process</a:t>
            </a:r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1"/>
            <a:ext cx="9499197" cy="447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r>
              <a:rPr lang="en-GB" sz="2000" b="1" dirty="0">
                <a:solidFill>
                  <a:srgbClr val="990000"/>
                </a:solidFill>
                <a:latin typeface="+mn-lt"/>
              </a:rPr>
              <a:t>Location Tracking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endParaRPr lang="en-GB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CEC5B4-51EB-544F-955A-3B88875C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926" y="2324100"/>
            <a:ext cx="5842000" cy="27178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6535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3. </a:t>
            </a:r>
            <a:r>
              <a:rPr lang="en-US" sz="3200" dirty="0"/>
              <a:t>Processes and Events</a:t>
            </a:r>
            <a:endParaRPr lang="en-GB" dirty="0"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855694"/>
            <a:ext cx="9312374" cy="44101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90000"/>
                </a:solidFill>
                <a:cs typeface="Arial"/>
              </a:rPr>
              <a:t>       </a:t>
            </a:r>
            <a:r>
              <a:rPr lang="en-GB" sz="2400" b="1" dirty="0">
                <a:solidFill>
                  <a:srgbClr val="990000"/>
                </a:solidFill>
                <a:cs typeface="Arial"/>
              </a:rPr>
              <a:t>Architecture</a:t>
            </a:r>
            <a:endParaRPr lang="en-GB" b="1" dirty="0">
              <a:solidFill>
                <a:srgbClr val="990000"/>
              </a:solidFill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r>
              <a:rPr lang="en-GB" sz="1400" dirty="0">
                <a:cs typeface="Arial"/>
              </a:rPr>
              <a:t>	</a:t>
            </a:r>
          </a:p>
          <a:p>
            <a:pPr lvl="1">
              <a:buFont typeface="Wingdings" pitchFamily="2" charset="2"/>
              <a:buChar char="§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</a:pPr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0"/>
            <a:ext cx="9168653" cy="4490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AD9001-32F8-8143-84C0-8243654F4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75" y="1940610"/>
            <a:ext cx="4910914" cy="424030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399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4. </a:t>
            </a:r>
            <a:r>
              <a:rPr lang="en-US" sz="3200" dirty="0"/>
              <a:t>Implications and Limitations</a:t>
            </a:r>
            <a:endParaRPr lang="en-GB" dirty="0"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855694"/>
            <a:ext cx="9312374" cy="44101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90000"/>
                </a:solidFill>
                <a:cs typeface="Arial"/>
              </a:rPr>
              <a:t>       </a:t>
            </a:r>
            <a:r>
              <a:rPr lang="en-GB" sz="2400" b="1" dirty="0">
                <a:solidFill>
                  <a:srgbClr val="990000"/>
                </a:solidFill>
                <a:cs typeface="Arial"/>
              </a:rPr>
              <a:t>Camunda – </a:t>
            </a:r>
            <a:r>
              <a:rPr lang="en-GB" sz="1600" b="1" dirty="0">
                <a:solidFill>
                  <a:srgbClr val="990000"/>
                </a:solidFill>
                <a:cs typeface="Arial"/>
              </a:rPr>
              <a:t>Wrapped in Spring Project</a:t>
            </a:r>
            <a:endParaRPr lang="en-GB" sz="2400" b="1" dirty="0">
              <a:solidFill>
                <a:srgbClr val="990000"/>
              </a:solidFill>
              <a:cs typeface="Arial"/>
            </a:endParaRPr>
          </a:p>
          <a:p>
            <a:pPr marL="0" indent="0">
              <a:buNone/>
            </a:pPr>
            <a:endParaRPr lang="en-GB" b="1" dirty="0">
              <a:solidFill>
                <a:srgbClr val="990000"/>
              </a:solidFill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r>
              <a:rPr lang="en-GB" sz="1400" dirty="0">
                <a:cs typeface="Arial"/>
              </a:rPr>
              <a:t>	</a:t>
            </a:r>
          </a:p>
          <a:p>
            <a:pPr lvl="1">
              <a:buFont typeface="Wingdings" pitchFamily="2" charset="2"/>
              <a:buChar char="§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</a:pPr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0"/>
            <a:ext cx="9168653" cy="4490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2CE2A6-1796-9349-BDA3-7A99D78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391" y="2255519"/>
            <a:ext cx="5422032" cy="392176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455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4. </a:t>
            </a:r>
            <a:r>
              <a:rPr lang="en-US" sz="3200" dirty="0"/>
              <a:t>Implications and Limitations</a:t>
            </a:r>
            <a:endParaRPr lang="en-GB" dirty="0"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855694"/>
            <a:ext cx="9312374" cy="44101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90000"/>
                </a:solidFill>
                <a:cs typeface="Arial"/>
              </a:rPr>
              <a:t>       </a:t>
            </a:r>
            <a:r>
              <a:rPr lang="en-GB" sz="2400" b="1" dirty="0">
                <a:solidFill>
                  <a:srgbClr val="990000"/>
                </a:solidFill>
                <a:cs typeface="Arial"/>
              </a:rPr>
              <a:t>App UI</a:t>
            </a:r>
          </a:p>
          <a:p>
            <a:pPr marL="0" indent="0">
              <a:buNone/>
            </a:pPr>
            <a:endParaRPr lang="en-GB" sz="2400" b="1" dirty="0">
              <a:solidFill>
                <a:srgbClr val="990000"/>
              </a:solidFill>
              <a:cs typeface="Arial"/>
            </a:endParaRPr>
          </a:p>
          <a:p>
            <a:pPr marL="0" indent="0">
              <a:buNone/>
            </a:pPr>
            <a:endParaRPr lang="en-GB" sz="2400" b="1" dirty="0">
              <a:solidFill>
                <a:srgbClr val="990000"/>
              </a:solidFill>
              <a:cs typeface="Arial"/>
            </a:endParaRPr>
          </a:p>
          <a:p>
            <a:pPr marL="0" indent="0">
              <a:buNone/>
            </a:pPr>
            <a:endParaRPr lang="en-GB" b="1" dirty="0">
              <a:solidFill>
                <a:srgbClr val="990000"/>
              </a:solidFill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r>
              <a:rPr lang="en-GB" sz="1400" dirty="0">
                <a:cs typeface="Arial"/>
              </a:rPr>
              <a:t>	</a:t>
            </a:r>
          </a:p>
          <a:p>
            <a:pPr lvl="1">
              <a:buFont typeface="Wingdings" pitchFamily="2" charset="2"/>
              <a:buChar char="§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</a:pPr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0"/>
            <a:ext cx="9168653" cy="4490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9F4BD4C-6C22-9649-83B2-ECEA83C2B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34" y="2348837"/>
            <a:ext cx="1786490" cy="37378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64DAD84-DA01-0B4D-9C6A-66AFFCE57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309" y="2348837"/>
            <a:ext cx="1852739" cy="3737886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B63510B-FF28-E749-8EC5-F3B1077443F5}"/>
              </a:ext>
            </a:extLst>
          </p:cNvPr>
          <p:cNvGrpSpPr/>
          <p:nvPr/>
        </p:nvGrpSpPr>
        <p:grpSpPr>
          <a:xfrm>
            <a:off x="5781539" y="3763633"/>
            <a:ext cx="415285" cy="562454"/>
            <a:chOff x="6954461" y="3750527"/>
            <a:chExt cx="415285" cy="562454"/>
          </a:xfrm>
        </p:grpSpPr>
        <p:pic>
          <p:nvPicPr>
            <p:cNvPr id="11" name="Grafik 10" descr="Pfeil nach rechts mit einfarbiger Füllung">
              <a:extLst>
                <a:ext uri="{FF2B5EF4-FFF2-40B4-BE49-F238E27FC236}">
                  <a16:creationId xmlns:a16="http://schemas.microsoft.com/office/drawing/2014/main" id="{3D931E26-EFC9-854B-A82A-47E909A9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54461" y="3750527"/>
              <a:ext cx="400894" cy="400894"/>
            </a:xfrm>
            <a:prstGeom prst="rect">
              <a:avLst/>
            </a:prstGeom>
          </p:spPr>
        </p:pic>
        <p:pic>
          <p:nvPicPr>
            <p:cNvPr id="12" name="Grafik 11" descr="Pfeil nach rechts mit einfarbiger Füllung">
              <a:extLst>
                <a:ext uri="{FF2B5EF4-FFF2-40B4-BE49-F238E27FC236}">
                  <a16:creationId xmlns:a16="http://schemas.microsoft.com/office/drawing/2014/main" id="{A9AB6A17-7814-334A-BA06-117138686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6968852" y="3912087"/>
              <a:ext cx="400894" cy="400894"/>
            </a:xfrm>
            <a:prstGeom prst="rect">
              <a:avLst/>
            </a:prstGeom>
          </p:spPr>
        </p:pic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0533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C93A1A-EB91-734E-A05F-D5381B64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79339E3-D629-D346-B4F0-4BC12A26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990000"/>
                </a:solidFill>
              </a:rPr>
              <a:t>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25C418-47E1-0041-A73A-577A7939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990000"/>
              </a:buClr>
              <a:buSzPct val="130000"/>
              <a:buFont typeface="+mj-lt"/>
              <a:buAutoNum type="arabicPeriod"/>
            </a:pPr>
            <a:r>
              <a:rPr lang="en-US" sz="2400" dirty="0"/>
              <a:t> Introduction and Domain Description</a:t>
            </a:r>
          </a:p>
          <a:p>
            <a:pPr marL="342900" indent="-342900">
              <a:lnSpc>
                <a:spcPct val="200000"/>
              </a:lnSpc>
              <a:buClr>
                <a:srgbClr val="990000"/>
              </a:buClr>
              <a:buSzPct val="130000"/>
              <a:buFont typeface="+mj-lt"/>
              <a:buAutoNum type="arabicPeriod"/>
            </a:pPr>
            <a:r>
              <a:rPr lang="en-US" sz="2400" dirty="0"/>
              <a:t> Business Model</a:t>
            </a:r>
          </a:p>
          <a:p>
            <a:pPr marL="342900" indent="-342900">
              <a:lnSpc>
                <a:spcPct val="200000"/>
              </a:lnSpc>
              <a:buClr>
                <a:srgbClr val="990000"/>
              </a:buClr>
              <a:buSzPct val="130000"/>
              <a:buFont typeface="+mj-lt"/>
              <a:buAutoNum type="arabicPeriod"/>
            </a:pPr>
            <a:r>
              <a:rPr lang="en-US" sz="2400" dirty="0"/>
              <a:t> Processes and Events</a:t>
            </a:r>
          </a:p>
          <a:p>
            <a:pPr marL="342900" indent="-342900">
              <a:lnSpc>
                <a:spcPct val="200000"/>
              </a:lnSpc>
              <a:buClr>
                <a:srgbClr val="990000"/>
              </a:buClr>
              <a:buSzPct val="130000"/>
              <a:buFont typeface="+mj-lt"/>
              <a:buAutoNum type="arabicPeriod"/>
            </a:pPr>
            <a:r>
              <a:rPr lang="en-US" sz="2400" dirty="0"/>
              <a:t> Implications and Limitations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E80803-7091-A440-9DFD-DF7743388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4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1. </a:t>
            </a:r>
            <a:r>
              <a:rPr lang="en-US" sz="3200" dirty="0"/>
              <a:t>Introduction and Domain Description</a:t>
            </a:r>
            <a:endParaRPr lang="en-GB" dirty="0"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855694"/>
            <a:ext cx="9312374" cy="4410138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990000"/>
                </a:solidFill>
                <a:cs typeface="Arial"/>
              </a:rPr>
              <a:t>       </a:t>
            </a:r>
            <a:r>
              <a:rPr lang="en-GB" sz="2400" b="1" dirty="0">
                <a:solidFill>
                  <a:srgbClr val="990000"/>
                </a:solidFill>
                <a:cs typeface="Arial"/>
              </a:rPr>
              <a:t>Idea – </a:t>
            </a:r>
            <a:r>
              <a:rPr lang="en-GB" sz="1400" b="1" dirty="0">
                <a:solidFill>
                  <a:srgbClr val="990000"/>
                </a:solidFill>
                <a:cs typeface="Arial"/>
              </a:rPr>
              <a:t>Provide Support (Use Case: Ukraine-Russia conflict)</a:t>
            </a:r>
            <a:endParaRPr lang="en-GB" b="1" dirty="0">
              <a:solidFill>
                <a:srgbClr val="990000"/>
              </a:solidFill>
              <a:cs typeface="Arial"/>
            </a:endParaRPr>
          </a:p>
          <a:p>
            <a:pPr marL="0" indent="0">
              <a:buNone/>
            </a:pPr>
            <a:endParaRPr lang="en-GB" b="1" dirty="0">
              <a:solidFill>
                <a:srgbClr val="990000"/>
              </a:solidFill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r>
              <a:rPr lang="en-GB" sz="1400" dirty="0">
                <a:cs typeface="Arial"/>
              </a:rPr>
              <a:t>	         Travel Support Service</a:t>
            </a: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r>
              <a:rPr lang="en-GB" sz="1400" dirty="0">
                <a:cs typeface="Arial"/>
              </a:rPr>
              <a:t>	          Visa Support Service</a:t>
            </a: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marL="216000" lvl="1" indent="0">
              <a:buNone/>
            </a:pPr>
            <a:r>
              <a:rPr lang="en-GB" sz="1400" dirty="0">
                <a:cs typeface="Arial"/>
              </a:rPr>
              <a:t>      	          Job Application Support Service</a:t>
            </a:r>
          </a:p>
          <a:p>
            <a:pPr marL="216000" lvl="1" indent="0">
              <a:buNone/>
            </a:pPr>
            <a:endParaRPr lang="en-GB" sz="1400" dirty="0">
              <a:cs typeface="Arial"/>
            </a:endParaRPr>
          </a:p>
          <a:p>
            <a:pPr lvl="1">
              <a:buFont typeface="Wingdings" pitchFamily="2" charset="2"/>
              <a:buChar char="§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  <a:buChar char="•"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197485" indent="-197485">
              <a:buFont typeface="Arial"/>
            </a:pPr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  <a:p>
            <a:pPr marL="197485" indent="-197485"/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6CFC9B0-E93A-B64B-A1C7-935682DEE2FE}"/>
              </a:ext>
            </a:extLst>
          </p:cNvPr>
          <p:cNvGrpSpPr/>
          <p:nvPr/>
        </p:nvGrpSpPr>
        <p:grpSpPr>
          <a:xfrm>
            <a:off x="2273424" y="2590799"/>
            <a:ext cx="4058039" cy="2838601"/>
            <a:chOff x="1774725" y="2466109"/>
            <a:chExt cx="4058039" cy="2840182"/>
          </a:xfrm>
        </p:grpSpPr>
        <p:pic>
          <p:nvPicPr>
            <p:cNvPr id="9" name="Grafik 8" descr="Straße Silhouette">
              <a:extLst>
                <a:ext uri="{FF2B5EF4-FFF2-40B4-BE49-F238E27FC236}">
                  <a16:creationId xmlns:a16="http://schemas.microsoft.com/office/drawing/2014/main" id="{FCB412A5-2E84-A544-9507-43AA93F31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0377" y="2572994"/>
              <a:ext cx="485981" cy="485981"/>
            </a:xfrm>
            <a:prstGeom prst="rect">
              <a:avLst/>
            </a:prstGeom>
          </p:spPr>
        </p:pic>
        <p:pic>
          <p:nvPicPr>
            <p:cNvPr id="11" name="Grafik 10" descr="Mitarbeiterausweis Silhouette">
              <a:extLst>
                <a:ext uri="{FF2B5EF4-FFF2-40B4-BE49-F238E27FC236}">
                  <a16:creationId xmlns:a16="http://schemas.microsoft.com/office/drawing/2014/main" id="{D9A38628-789F-1045-8F28-947CD6C90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40377" y="3570401"/>
              <a:ext cx="457200" cy="457200"/>
            </a:xfrm>
            <a:prstGeom prst="rect">
              <a:avLst/>
            </a:prstGeom>
          </p:spPr>
        </p:pic>
        <p:pic>
          <p:nvPicPr>
            <p:cNvPr id="13" name="Grafik 12" descr="Aktenkoffer Silhouette">
              <a:extLst>
                <a:ext uri="{FF2B5EF4-FFF2-40B4-BE49-F238E27FC236}">
                  <a16:creationId xmlns:a16="http://schemas.microsoft.com/office/drawing/2014/main" id="{E0D24F20-A4B5-C849-B69E-FE826FA1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0377" y="4660735"/>
              <a:ext cx="485981" cy="485981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A5E9CA4-1CC9-9F4D-94D4-AF39AC352FD1}"/>
                </a:ext>
              </a:extLst>
            </p:cNvPr>
            <p:cNvSpPr/>
            <p:nvPr/>
          </p:nvSpPr>
          <p:spPr bwMode="auto">
            <a:xfrm>
              <a:off x="1774725" y="2466109"/>
              <a:ext cx="4058039" cy="2840182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0"/>
            <a:ext cx="9168653" cy="449082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51217B-3241-7041-94C5-8CE1675479E1}"/>
              </a:ext>
            </a:extLst>
          </p:cNvPr>
          <p:cNvSpPr txBox="1"/>
          <p:nvPr/>
        </p:nvSpPr>
        <p:spPr>
          <a:xfrm>
            <a:off x="7656131" y="2547551"/>
            <a:ext cx="16493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e-DE" dirty="0">
                <a:latin typeface="+mn-lt"/>
              </a:rPr>
              <a:t>Mobile </a:t>
            </a:r>
            <a:r>
              <a:rPr lang="en-GB" dirty="0">
                <a:latin typeface="+mn-lt"/>
              </a:rPr>
              <a:t>Application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F8D2593-BA3C-A54B-92CF-D135C221E5D1}"/>
              </a:ext>
            </a:extLst>
          </p:cNvPr>
          <p:cNvGrpSpPr/>
          <p:nvPr/>
        </p:nvGrpSpPr>
        <p:grpSpPr>
          <a:xfrm>
            <a:off x="7267005" y="2834114"/>
            <a:ext cx="2453298" cy="2453298"/>
            <a:chOff x="7170296" y="2852994"/>
            <a:chExt cx="2453298" cy="2453298"/>
          </a:xfrm>
        </p:grpSpPr>
        <p:pic>
          <p:nvPicPr>
            <p:cNvPr id="20" name="Grafik 19" descr="Smartphone Silhouette">
              <a:extLst>
                <a:ext uri="{FF2B5EF4-FFF2-40B4-BE49-F238E27FC236}">
                  <a16:creationId xmlns:a16="http://schemas.microsoft.com/office/drawing/2014/main" id="{43B114E8-CAB6-C246-A707-8C81C311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70296" y="2852994"/>
              <a:ext cx="2453298" cy="2453298"/>
            </a:xfrm>
            <a:prstGeom prst="rect">
              <a:avLst/>
            </a:prstGeom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D5D53C0-C3CB-CA41-B4C5-10DBB3011830}"/>
                </a:ext>
              </a:extLst>
            </p:cNvPr>
            <p:cNvSpPr/>
            <p:nvPr/>
          </p:nvSpPr>
          <p:spPr bwMode="auto">
            <a:xfrm>
              <a:off x="7893147" y="3257046"/>
              <a:ext cx="981912" cy="770555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cap="none" normalizeH="0" baseline="0" dirty="0">
                  <a:ln>
                    <a:noFill/>
                  </a:ln>
                  <a:solidFill>
                    <a:srgbClr val="990000"/>
                  </a:solidFill>
                  <a:effectLst/>
                  <a:latin typeface="+mn-lt"/>
                  <a:ea typeface="ＭＳ Ｐゴシック" pitchFamily="-80" charset="-128"/>
                </a:rPr>
                <a:t>Frontend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D03DCFD-F83D-244B-A461-1820DEE29E3B}"/>
                </a:ext>
              </a:extLst>
            </p:cNvPr>
            <p:cNvSpPr/>
            <p:nvPr/>
          </p:nvSpPr>
          <p:spPr bwMode="auto">
            <a:xfrm>
              <a:off x="7921928" y="4027602"/>
              <a:ext cx="981912" cy="87612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cap="none" normalizeH="0" baseline="0" dirty="0">
                  <a:ln>
                    <a:noFill/>
                  </a:ln>
                  <a:solidFill>
                    <a:srgbClr val="990000"/>
                  </a:solidFill>
                  <a:effectLst/>
                  <a:latin typeface="+mn-lt"/>
                  <a:ea typeface="ＭＳ Ｐゴシック" pitchFamily="-80" charset="-128"/>
                </a:rPr>
                <a:t>Backend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0FBBDA8-E063-D64F-8683-8D09A9E39215}"/>
              </a:ext>
            </a:extLst>
          </p:cNvPr>
          <p:cNvGrpSpPr/>
          <p:nvPr/>
        </p:nvGrpSpPr>
        <p:grpSpPr>
          <a:xfrm>
            <a:off x="6954461" y="3750527"/>
            <a:ext cx="415285" cy="562454"/>
            <a:chOff x="6954461" y="3750527"/>
            <a:chExt cx="415285" cy="562454"/>
          </a:xfrm>
        </p:grpSpPr>
        <p:pic>
          <p:nvPicPr>
            <p:cNvPr id="31" name="Grafik 30" descr="Pfeil nach rechts mit einfarbiger Füllung">
              <a:extLst>
                <a:ext uri="{FF2B5EF4-FFF2-40B4-BE49-F238E27FC236}">
                  <a16:creationId xmlns:a16="http://schemas.microsoft.com/office/drawing/2014/main" id="{B915BD9F-820A-1C48-AB2A-6906A3488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954461" y="3750527"/>
              <a:ext cx="400894" cy="400894"/>
            </a:xfrm>
            <a:prstGeom prst="rect">
              <a:avLst/>
            </a:prstGeom>
          </p:spPr>
        </p:pic>
        <p:pic>
          <p:nvPicPr>
            <p:cNvPr id="32" name="Grafik 31" descr="Pfeil nach rechts mit einfarbiger Füllung">
              <a:extLst>
                <a:ext uri="{FF2B5EF4-FFF2-40B4-BE49-F238E27FC236}">
                  <a16:creationId xmlns:a16="http://schemas.microsoft.com/office/drawing/2014/main" id="{84B88542-C659-B84D-8F70-4DE47E131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 flipH="1">
              <a:off x="6968852" y="3912087"/>
              <a:ext cx="400894" cy="400894"/>
            </a:xfrm>
            <a:prstGeom prst="rect">
              <a:avLst/>
            </a:prstGeom>
          </p:spPr>
        </p:pic>
      </p:grpSp>
      <p:pic>
        <p:nvPicPr>
          <p:cNvPr id="35" name="Grafik 34" descr="Datenbank Silhouette">
            <a:extLst>
              <a:ext uri="{FF2B5EF4-FFF2-40B4-BE49-F238E27FC236}">
                <a16:creationId xmlns:a16="http://schemas.microsoft.com/office/drawing/2014/main" id="{673C4F0B-4B7B-2C49-AEB5-72002E8F36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3424" y="3829000"/>
            <a:ext cx="382840" cy="382840"/>
          </a:xfrm>
          <a:prstGeom prst="rect">
            <a:avLst/>
          </a:prstGeom>
        </p:spPr>
      </p:pic>
      <p:pic>
        <p:nvPicPr>
          <p:cNvPr id="36" name="Grafik 35" descr="Datenbank Silhouette">
            <a:extLst>
              <a:ext uri="{FF2B5EF4-FFF2-40B4-BE49-F238E27FC236}">
                <a16:creationId xmlns:a16="http://schemas.microsoft.com/office/drawing/2014/main" id="{0174E5CA-88F8-044D-964F-1822D02F6B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54354" y="3829000"/>
            <a:ext cx="382840" cy="382840"/>
          </a:xfrm>
          <a:prstGeom prst="rect">
            <a:avLst/>
          </a:prstGeom>
        </p:spPr>
      </p:pic>
      <p:pic>
        <p:nvPicPr>
          <p:cNvPr id="34" name="Grafik 33" descr="Datenbank Silhouette">
            <a:extLst>
              <a:ext uri="{FF2B5EF4-FFF2-40B4-BE49-F238E27FC236}">
                <a16:creationId xmlns:a16="http://schemas.microsoft.com/office/drawing/2014/main" id="{2CD23F8F-C6E9-014E-A040-DA8D400BA6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3005" y="3694476"/>
            <a:ext cx="382840" cy="382840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5F01DC46-4525-7F49-9CC9-49FEDEDF520B}"/>
              </a:ext>
            </a:extLst>
          </p:cNvPr>
          <p:cNvGrpSpPr/>
          <p:nvPr/>
        </p:nvGrpSpPr>
        <p:grpSpPr>
          <a:xfrm>
            <a:off x="9388047" y="3779536"/>
            <a:ext cx="415285" cy="562454"/>
            <a:chOff x="6954461" y="3750527"/>
            <a:chExt cx="415285" cy="562454"/>
          </a:xfrm>
        </p:grpSpPr>
        <p:pic>
          <p:nvPicPr>
            <p:cNvPr id="39" name="Grafik 38" descr="Pfeil nach rechts mit einfarbiger Füllung">
              <a:extLst>
                <a:ext uri="{FF2B5EF4-FFF2-40B4-BE49-F238E27FC236}">
                  <a16:creationId xmlns:a16="http://schemas.microsoft.com/office/drawing/2014/main" id="{B593AA8A-B9AB-0742-A450-EB726B6CC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6954461" y="3750527"/>
              <a:ext cx="400894" cy="400894"/>
            </a:xfrm>
            <a:prstGeom prst="rect">
              <a:avLst/>
            </a:prstGeom>
          </p:spPr>
        </p:pic>
        <p:pic>
          <p:nvPicPr>
            <p:cNvPr id="40" name="Grafik 39" descr="Pfeil nach rechts mit einfarbiger Füllung">
              <a:extLst>
                <a:ext uri="{FF2B5EF4-FFF2-40B4-BE49-F238E27FC236}">
                  <a16:creationId xmlns:a16="http://schemas.microsoft.com/office/drawing/2014/main" id="{7C32BA4C-B5EB-4143-8E32-9B80FBE4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 flipH="1">
              <a:off x="6968852" y="3912087"/>
              <a:ext cx="400894" cy="400894"/>
            </a:xfrm>
            <a:prstGeom prst="rect">
              <a:avLst/>
            </a:prstGeom>
          </p:spPr>
        </p:pic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ED55CDDA-7C02-4D4A-955E-79CBA982C2E7}"/>
              </a:ext>
            </a:extLst>
          </p:cNvPr>
          <p:cNvSpPr txBox="1"/>
          <p:nvPr/>
        </p:nvSpPr>
        <p:spPr>
          <a:xfrm>
            <a:off x="10041981" y="4211840"/>
            <a:ext cx="10247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e-DE" sz="1050" dirty="0" err="1">
                <a:latin typeface="+mn-lt"/>
              </a:rPr>
              <a:t>External</a:t>
            </a:r>
            <a:r>
              <a:rPr lang="de-DE" sz="1050" dirty="0">
                <a:latin typeface="+mn-lt"/>
              </a:rPr>
              <a:t> </a:t>
            </a:r>
            <a:r>
              <a:rPr lang="de-DE" sz="1050" dirty="0" err="1">
                <a:latin typeface="+mn-lt"/>
              </a:rPr>
              <a:t>Sources</a:t>
            </a:r>
            <a:endParaRPr lang="en-GB" sz="1050" dirty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2. </a:t>
            </a:r>
            <a:r>
              <a:rPr lang="en-US" sz="3200" dirty="0"/>
              <a:t>Business Model – Process Landscape</a:t>
            </a:r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1"/>
            <a:ext cx="9499197" cy="447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26006D-496C-1545-8CCE-8219ED6CD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19" y="1905534"/>
            <a:ext cx="7219848" cy="417580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480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2. </a:t>
            </a:r>
            <a:r>
              <a:rPr lang="en-US" sz="3200" dirty="0"/>
              <a:t>Business Model – Main Process</a:t>
            </a:r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1"/>
            <a:ext cx="9499197" cy="447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6C76D6-9C32-5748-9DE7-9D63A02CA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47" y="1950386"/>
            <a:ext cx="9051956" cy="409206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1904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2. </a:t>
            </a:r>
            <a:r>
              <a:rPr lang="en-US" sz="3200" dirty="0"/>
              <a:t>Business Model – Main Process</a:t>
            </a:r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1"/>
            <a:ext cx="9499197" cy="447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6C76D6-9C32-5748-9DE7-9D63A02CA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47" y="1950386"/>
            <a:ext cx="9051956" cy="40920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563E6F8-FEE4-1848-A851-C1A1EC5D5C69}"/>
              </a:ext>
            </a:extLst>
          </p:cNvPr>
          <p:cNvSpPr/>
          <p:nvPr/>
        </p:nvSpPr>
        <p:spPr bwMode="auto">
          <a:xfrm>
            <a:off x="3889022" y="4126089"/>
            <a:ext cx="2314222" cy="9144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A56648-AF60-8041-86CF-3F9A8ADB99FD}"/>
              </a:ext>
            </a:extLst>
          </p:cNvPr>
          <p:cNvSpPr/>
          <p:nvPr/>
        </p:nvSpPr>
        <p:spPr bwMode="auto">
          <a:xfrm>
            <a:off x="7689043" y="2184400"/>
            <a:ext cx="3503890" cy="29746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068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2. </a:t>
            </a:r>
            <a:r>
              <a:rPr lang="en-US" sz="3200" dirty="0"/>
              <a:t>Business Model – Main Process</a:t>
            </a:r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1"/>
            <a:ext cx="9499197" cy="447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r>
              <a:rPr lang="en-GB" sz="2000" b="1" dirty="0">
                <a:solidFill>
                  <a:srgbClr val="990000"/>
                </a:solidFill>
                <a:latin typeface="+mn-lt"/>
                <a:ea typeface="+mn-ea"/>
                <a:cs typeface="Arial"/>
              </a:rPr>
              <a:t>Crisis Detection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r>
              <a:rPr lang="en-GB" sz="2000" b="1" dirty="0">
                <a:solidFill>
                  <a:srgbClr val="990000"/>
                </a:solidFill>
                <a:latin typeface="+mn-lt"/>
                <a:ea typeface="+mn-ea"/>
                <a:cs typeface="Arial"/>
              </a:rPr>
              <a:t>Providing Support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D31EBF3-7BFC-B74B-BA92-CF479623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012" y="2130552"/>
            <a:ext cx="5278543" cy="169164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77E2C4-B668-2841-8EC4-173EE9BAD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012" y="4624566"/>
            <a:ext cx="3614960" cy="1477081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4712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2. </a:t>
            </a:r>
            <a:r>
              <a:rPr lang="en-US" sz="3200" dirty="0"/>
              <a:t>Business Model – Visa Process</a:t>
            </a:r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1"/>
            <a:ext cx="9499197" cy="447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r>
              <a:rPr lang="en-GB" sz="2000" b="1" dirty="0">
                <a:solidFill>
                  <a:srgbClr val="990000"/>
                </a:solidFill>
                <a:latin typeface="+mn-lt"/>
              </a:rPr>
              <a:t>Multi Instance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A95AE43-0031-3F46-B748-1A698617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256" y="2300558"/>
            <a:ext cx="7802086" cy="28838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663CFAB-0186-484D-83D7-68720E9BB279}"/>
              </a:ext>
            </a:extLst>
          </p:cNvPr>
          <p:cNvSpPr/>
          <p:nvPr/>
        </p:nvSpPr>
        <p:spPr bwMode="auto">
          <a:xfrm>
            <a:off x="5586984" y="4105656"/>
            <a:ext cx="740664" cy="10787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21026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600" dirty="0">
                <a:solidFill>
                  <a:srgbClr val="990000"/>
                </a:solidFill>
                <a:cs typeface="Arial"/>
              </a:rPr>
              <a:t>Crisis Response: Ukraine Refugee Support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2. </a:t>
            </a:r>
            <a:r>
              <a:rPr lang="en-US" sz="3200" dirty="0"/>
              <a:t>Business Model – Job Process</a:t>
            </a:r>
            <a:endParaRPr lang="en-GB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AF45D39-7726-FE4E-8A38-195D6B7272F9}"/>
              </a:ext>
            </a:extLst>
          </p:cNvPr>
          <p:cNvSpPr/>
          <p:nvPr/>
        </p:nvSpPr>
        <p:spPr bwMode="auto">
          <a:xfrm>
            <a:off x="1918446" y="1775011"/>
            <a:ext cx="9499197" cy="44775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r>
              <a:rPr lang="en-GB" sz="2000" b="1" dirty="0">
                <a:solidFill>
                  <a:srgbClr val="990000"/>
                </a:solidFill>
                <a:latin typeface="+mn-lt"/>
              </a:rPr>
              <a:t>Simulation of Application Window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itchFamily="2" charset="2"/>
              <a:buChar char="§"/>
              <a:tabLst/>
            </a:pPr>
            <a:endParaRPr lang="en-GB" dirty="0">
              <a:latin typeface="+mn-lt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>
                <a:srgbClr val="990000"/>
              </a:buClr>
              <a:buSzTx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8A6102-C239-5F47-87F6-D2E426BB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2348282"/>
            <a:ext cx="7009606" cy="3125417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8674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268_FinalPresentation_Group2" id="{A558FDA9-B20A-C84C-868C-D770F02A2B63}" vid="{A74DC224-F5D2-3249-9F2E-5BA51561AE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5.xml><?xml version="1.0" encoding="utf-8"?>
<TemplafyTemplateConfiguration><![CDATA[{"elementsMetadata":[{"type":"shape","id":"e986c2fe-0ace-41aa-91b3-272aafdb140a","elementConfiguration":{"binding":"UserProfile.Offices.Workarea_{{DocumentLanguage}}","disableUpdates":false,"type":"text"}},{"type":"shape","id":"32b10c5d-5719-43f9-813d-13515abfc26e","elementConfiguration":{"format":"{{DateFormats.GeneralDate}}","binding":"Form.Date","disableUpdates":false,"type":"date"}},{"type":"shape","id":"1274efe2-2929-426d-9ef6-6ba52406ae1b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8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21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4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5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2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B7808B6E968546AB833A5D2FD1DBBE" ma:contentTypeVersion="2" ma:contentTypeDescription="Create a new document." ma:contentTypeScope="" ma:versionID="97ec3dc099f775c36a8553c7b1855bc0">
  <xsd:schema xmlns:xsd="http://www.w3.org/2001/XMLSchema" xmlns:xs="http://www.w3.org/2001/XMLSchema" xmlns:p="http://schemas.microsoft.com/office/2006/metadata/properties" xmlns:ns2="4521c8e7-ea8a-4e2c-b294-5152936e043b" targetNamespace="http://schemas.microsoft.com/office/2006/metadata/properties" ma:root="true" ma:fieldsID="4e72683495e16f55b5c46976562ec3f3" ns2:_="">
    <xsd:import namespace="4521c8e7-ea8a-4e2c-b294-5152936e04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1c8e7-ea8a-4e2c-b294-5152936e0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FormConfiguration><![CDATA[{"formFields":[],"formDataEntries":[]}]]></TemplafySlideFormConfiguration>
</file>

<file path=customXml/item32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3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g85n3FIInoreyu/6lR5mdg=="}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0C9E94D-834A-3843-98E3-9E02AAF6204C}">
  <ds:schemaRefs/>
</ds:datastoreItem>
</file>

<file path=customXml/itemProps10.xml><?xml version="1.0" encoding="utf-8"?>
<ds:datastoreItem xmlns:ds="http://schemas.openxmlformats.org/officeDocument/2006/customXml" ds:itemID="{5DEE4BEE-00BA-4E32-BD26-AF535B50AC95}">
  <ds:schemaRefs/>
</ds:datastoreItem>
</file>

<file path=customXml/itemProps11.xml><?xml version="1.0" encoding="utf-8"?>
<ds:datastoreItem xmlns:ds="http://schemas.openxmlformats.org/officeDocument/2006/customXml" ds:itemID="{925FB4FF-BDFF-6345-875F-C2E1141CF09E}">
  <ds:schemaRefs/>
</ds:datastoreItem>
</file>

<file path=customXml/itemProps12.xml><?xml version="1.0" encoding="utf-8"?>
<ds:datastoreItem xmlns:ds="http://schemas.openxmlformats.org/officeDocument/2006/customXml" ds:itemID="{2317947C-B39A-A548-A03D-5453CB92BB7C}">
  <ds:schemaRefs/>
</ds:datastoreItem>
</file>

<file path=customXml/itemProps13.xml><?xml version="1.0" encoding="utf-8"?>
<ds:datastoreItem xmlns:ds="http://schemas.openxmlformats.org/officeDocument/2006/customXml" ds:itemID="{B0E668DE-911B-B941-A770-577107AD024C}">
  <ds:schemaRefs/>
</ds:datastoreItem>
</file>

<file path=customXml/itemProps14.xml><?xml version="1.0" encoding="utf-8"?>
<ds:datastoreItem xmlns:ds="http://schemas.openxmlformats.org/officeDocument/2006/customXml" ds:itemID="{99BC4AE8-BFA1-4809-B755-BC4B3ECDA136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4521c8e7-ea8a-4e2c-b294-5152936e043b"/>
    <ds:schemaRef ds:uri="http://www.w3.org/XML/1998/namespace"/>
  </ds:schemaRefs>
</ds:datastoreItem>
</file>

<file path=customXml/itemProps15.xml><?xml version="1.0" encoding="utf-8"?>
<ds:datastoreItem xmlns:ds="http://schemas.openxmlformats.org/officeDocument/2006/customXml" ds:itemID="{1334258C-C3E7-4029-A615-C886A240FB15}">
  <ds:schemaRefs/>
</ds:datastoreItem>
</file>

<file path=customXml/itemProps16.xml><?xml version="1.0" encoding="utf-8"?>
<ds:datastoreItem xmlns:ds="http://schemas.openxmlformats.org/officeDocument/2006/customXml" ds:itemID="{F2567C5A-BDE6-5E46-8391-DC97347100E5}">
  <ds:schemaRefs/>
</ds:datastoreItem>
</file>

<file path=customXml/itemProps17.xml><?xml version="1.0" encoding="utf-8"?>
<ds:datastoreItem xmlns:ds="http://schemas.openxmlformats.org/officeDocument/2006/customXml" ds:itemID="{0027C70C-ECCD-2B48-A1B0-172B0F08BD74}">
  <ds:schemaRefs/>
</ds:datastoreItem>
</file>

<file path=customXml/itemProps18.xml><?xml version="1.0" encoding="utf-8"?>
<ds:datastoreItem xmlns:ds="http://schemas.openxmlformats.org/officeDocument/2006/customXml" ds:itemID="{EAB0947A-62C7-D24D-A0E8-A4385EF02FCD}">
  <ds:schemaRefs/>
</ds:datastoreItem>
</file>

<file path=customXml/itemProps19.xml><?xml version="1.0" encoding="utf-8"?>
<ds:datastoreItem xmlns:ds="http://schemas.openxmlformats.org/officeDocument/2006/customXml" ds:itemID="{831F48FB-6DF6-A248-8388-92B1049E7158}">
  <ds:schemaRefs/>
</ds:datastoreItem>
</file>

<file path=customXml/itemProps2.xml><?xml version="1.0" encoding="utf-8"?>
<ds:datastoreItem xmlns:ds="http://schemas.openxmlformats.org/officeDocument/2006/customXml" ds:itemID="{E51B302D-DC12-AF40-A38D-530F1CF245C7}">
  <ds:schemaRefs/>
</ds:datastoreItem>
</file>

<file path=customXml/itemProps20.xml><?xml version="1.0" encoding="utf-8"?>
<ds:datastoreItem xmlns:ds="http://schemas.openxmlformats.org/officeDocument/2006/customXml" ds:itemID="{6B8AD017-B053-4E30-93B9-B28A44CEC3A4}">
  <ds:schemaRefs/>
</ds:datastoreItem>
</file>

<file path=customXml/itemProps21.xml><?xml version="1.0" encoding="utf-8"?>
<ds:datastoreItem xmlns:ds="http://schemas.openxmlformats.org/officeDocument/2006/customXml" ds:itemID="{CA9FC985-930B-40D4-827F-9FAC5D35EA8C}">
  <ds:schemaRefs/>
</ds:datastoreItem>
</file>

<file path=customXml/itemProps22.xml><?xml version="1.0" encoding="utf-8"?>
<ds:datastoreItem xmlns:ds="http://schemas.openxmlformats.org/officeDocument/2006/customXml" ds:itemID="{E1F30877-7367-024A-BA86-DA46C77A7E19}">
  <ds:schemaRefs/>
</ds:datastoreItem>
</file>

<file path=customXml/itemProps23.xml><?xml version="1.0" encoding="utf-8"?>
<ds:datastoreItem xmlns:ds="http://schemas.openxmlformats.org/officeDocument/2006/customXml" ds:itemID="{D47ECEF2-E6DD-334C-9D21-4BE2B11B9619}">
  <ds:schemaRefs/>
</ds:datastoreItem>
</file>

<file path=customXml/itemProps24.xml><?xml version="1.0" encoding="utf-8"?>
<ds:datastoreItem xmlns:ds="http://schemas.openxmlformats.org/officeDocument/2006/customXml" ds:itemID="{39BAFFE0-F3DD-F44A-93FB-19B649FDCA2A}">
  <ds:schemaRefs/>
</ds:datastoreItem>
</file>

<file path=customXml/itemProps25.xml><?xml version="1.0" encoding="utf-8"?>
<ds:datastoreItem xmlns:ds="http://schemas.openxmlformats.org/officeDocument/2006/customXml" ds:itemID="{5EF9B925-AE18-014F-AC5E-F4D80180204C}">
  <ds:schemaRefs/>
</ds:datastoreItem>
</file>

<file path=customXml/itemProps26.xml><?xml version="1.0" encoding="utf-8"?>
<ds:datastoreItem xmlns:ds="http://schemas.openxmlformats.org/officeDocument/2006/customXml" ds:itemID="{FAB64C26-3D4B-439A-9F36-4A7897067C3A}">
  <ds:schemaRefs>
    <ds:schemaRef ds:uri="http://schemas.microsoft.com/sharepoint/v3/contenttype/forms"/>
  </ds:schemaRefs>
</ds:datastoreItem>
</file>

<file path=customXml/itemProps27.xml><?xml version="1.0" encoding="utf-8"?>
<ds:datastoreItem xmlns:ds="http://schemas.openxmlformats.org/officeDocument/2006/customXml" ds:itemID="{17BBB5F8-0A90-43C0-99CB-08DA0AC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1c8e7-ea8a-4e2c-b294-5152936e0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8.xml><?xml version="1.0" encoding="utf-8"?>
<ds:datastoreItem xmlns:ds="http://schemas.openxmlformats.org/officeDocument/2006/customXml" ds:itemID="{9C65D175-D68D-4F44-9D1E-234EBFA2208D}">
  <ds:schemaRefs/>
</ds:datastoreItem>
</file>

<file path=customXml/itemProps29.xml><?xml version="1.0" encoding="utf-8"?>
<ds:datastoreItem xmlns:ds="http://schemas.openxmlformats.org/officeDocument/2006/customXml" ds:itemID="{7AC3CFC5-39D4-574C-9D0A-3F631C770DB9}">
  <ds:schemaRefs/>
</ds:datastoreItem>
</file>

<file path=customXml/itemProps3.xml><?xml version="1.0" encoding="utf-8"?>
<ds:datastoreItem xmlns:ds="http://schemas.openxmlformats.org/officeDocument/2006/customXml" ds:itemID="{FE0914B4-C145-4A49-9839-B0BFB5A2DD84}">
  <ds:schemaRefs/>
</ds:datastoreItem>
</file>

<file path=customXml/itemProps30.xml><?xml version="1.0" encoding="utf-8"?>
<ds:datastoreItem xmlns:ds="http://schemas.openxmlformats.org/officeDocument/2006/customXml" ds:itemID="{BCDA5CA5-199A-B543-B28D-47621482EA6C}">
  <ds:schemaRefs/>
</ds:datastoreItem>
</file>

<file path=customXml/itemProps31.xml><?xml version="1.0" encoding="utf-8"?>
<ds:datastoreItem xmlns:ds="http://schemas.openxmlformats.org/officeDocument/2006/customXml" ds:itemID="{4565920C-930D-0D41-90F2-2CB45541F750}">
  <ds:schemaRefs/>
</ds:datastoreItem>
</file>

<file path=customXml/itemProps32.xml><?xml version="1.0" encoding="utf-8"?>
<ds:datastoreItem xmlns:ds="http://schemas.openxmlformats.org/officeDocument/2006/customXml" ds:itemID="{6AB5586B-DDFD-3440-A60B-D49B9B94FB36}">
  <ds:schemaRefs/>
</ds:datastoreItem>
</file>

<file path=customXml/itemProps33.xml><?xml version="1.0" encoding="utf-8"?>
<ds:datastoreItem xmlns:ds="http://schemas.openxmlformats.org/officeDocument/2006/customXml" ds:itemID="{9830E3FC-177E-754C-9253-B7AAD6789F7E}">
  <ds:schemaRefs/>
</ds:datastoreItem>
</file>

<file path=customXml/itemProps4.xml><?xml version="1.0" encoding="utf-8"?>
<ds:datastoreItem xmlns:ds="http://schemas.openxmlformats.org/officeDocument/2006/customXml" ds:itemID="{1680B9DC-2D51-4402-BB2C-B8DE0C5AC522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F3CE3301-162B-3B4B-8E84-C9B1B1AE9792}">
  <ds:schemaRefs/>
</ds:datastoreItem>
</file>

<file path=customXml/itemProps7.xml><?xml version="1.0" encoding="utf-8"?>
<ds:datastoreItem xmlns:ds="http://schemas.openxmlformats.org/officeDocument/2006/customXml" ds:itemID="{DED6E26F-E32D-B841-AB71-11B62493EC2D}">
  <ds:schemaRefs/>
</ds:datastoreItem>
</file>

<file path=customXml/itemProps8.xml><?xml version="1.0" encoding="utf-8"?>
<ds:datastoreItem xmlns:ds="http://schemas.openxmlformats.org/officeDocument/2006/customXml" ds:itemID="{DA3279FE-1810-D34B-AEC8-186FBC43FB68}">
  <ds:schemaRefs/>
</ds:datastoreItem>
</file>

<file path=customXml/itemProps9.xml><?xml version="1.0" encoding="utf-8"?>
<ds:datastoreItem xmlns:ds="http://schemas.openxmlformats.org/officeDocument/2006/customXml" ds:itemID="{829EE9BD-D75C-2B43-9AD4-926973D8B20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259</Words>
  <Application>Microsoft Macintosh PowerPoint</Application>
  <PresentationFormat>Benutzerdefiniert</PresentationFormat>
  <Paragraphs>119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Verdana</vt:lpstr>
      <vt:lpstr>Wingdings</vt:lpstr>
      <vt:lpstr>Blank</vt:lpstr>
      <vt:lpstr>Crisis Response: Ukraine Refugee Support   </vt:lpstr>
      <vt:lpstr>Agenda</vt:lpstr>
      <vt:lpstr>Crisis Response: Ukraine Refugee Support 1. Introduction and Domain Description</vt:lpstr>
      <vt:lpstr>Crisis Response: Ukraine Refugee Support 2. Business Model – Process Landscape</vt:lpstr>
      <vt:lpstr>Crisis Response: Ukraine Refugee Support 2. Business Model – Main Process</vt:lpstr>
      <vt:lpstr>Crisis Response: Ukraine Refugee Support 2. Business Model – Main Process</vt:lpstr>
      <vt:lpstr>Crisis Response: Ukraine Refugee Support 2. Business Model – Main Process</vt:lpstr>
      <vt:lpstr>Crisis Response: Ukraine Refugee Support 2. Business Model – Visa Process</vt:lpstr>
      <vt:lpstr>Crisis Response: Ukraine Refugee Support 2. Business Model – Job Process</vt:lpstr>
      <vt:lpstr>Crisis Response: Ukraine Refugee Support 2. Business Model – Travel Process</vt:lpstr>
      <vt:lpstr>Crisis Response: Ukraine Refugee Support 3. Processes and Events</vt:lpstr>
      <vt:lpstr>Crisis Response: Ukraine Refugee Support 4. Implications and Limitations</vt:lpstr>
      <vt:lpstr>Crisis Response: Ukraine Refugee Support 4. Implications and Limitations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Crisis Response: Ukraine Refugee Support   </dc:title>
  <dc:creator>Laura Josefa Amenda</dc:creator>
  <cp:lastModifiedBy>Laura Josefa Amenda</cp:lastModifiedBy>
  <cp:revision>1</cp:revision>
  <dcterms:created xsi:type="dcterms:W3CDTF">2022-05-01T21:43:43Z</dcterms:created>
  <dcterms:modified xsi:type="dcterms:W3CDTF">2022-05-01T21:49:49Z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637835594449886619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0x010100DCB7808B6E968546AB833A5D2FD1DBBE</vt:lpwstr>
  </property>
</Properties>
</file>