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80" r:id="rId3"/>
    <p:sldId id="306" r:id="rId4"/>
    <p:sldId id="308" r:id="rId5"/>
    <p:sldId id="309" r:id="rId6"/>
    <p:sldId id="310" r:id="rId7"/>
    <p:sldId id="271" r:id="rId8"/>
    <p:sldId id="295" r:id="rId9"/>
    <p:sldId id="261" r:id="rId10"/>
    <p:sldId id="285" r:id="rId11"/>
    <p:sldId id="265" r:id="rId12"/>
    <p:sldId id="276" r:id="rId13"/>
    <p:sldId id="266" r:id="rId14"/>
    <p:sldId id="275" r:id="rId15"/>
    <p:sldId id="278" r:id="rId16"/>
    <p:sldId id="279" r:id="rId17"/>
    <p:sldId id="281" r:id="rId18"/>
    <p:sldId id="282" r:id="rId19"/>
    <p:sldId id="283" r:id="rId20"/>
    <p:sldId id="284" r:id="rId21"/>
    <p:sldId id="270" r:id="rId22"/>
    <p:sldId id="304" r:id="rId23"/>
    <p:sldId id="299" r:id="rId24"/>
    <p:sldId id="297" r:id="rId25"/>
    <p:sldId id="296" r:id="rId26"/>
    <p:sldId id="274" r:id="rId27"/>
    <p:sldId id="303" r:id="rId28"/>
    <p:sldId id="302" r:id="rId29"/>
    <p:sldId id="272" r:id="rId30"/>
    <p:sldId id="288" r:id="rId31"/>
    <p:sldId id="292" r:id="rId32"/>
    <p:sldId id="294" r:id="rId33"/>
    <p:sldId id="290" r:id="rId34"/>
    <p:sldId id="289" r:id="rId35"/>
    <p:sldId id="291" r:id="rId36"/>
    <p:sldId id="286" r:id="rId37"/>
    <p:sldId id="300" r:id="rId3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1892" autoAdjust="0"/>
  </p:normalViewPr>
  <p:slideViewPr>
    <p:cSldViewPr>
      <p:cViewPr varScale="1">
        <p:scale>
          <a:sx n="102" d="100"/>
          <a:sy n="102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E8EEB-E637-47B7-8990-11C12B96C3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C2D479-A724-4300-8329-CB678BC1F0C1}">
      <dgm:prSet phldrT="[Text]" custT="1"/>
      <dgm:spPr>
        <a:solidFill>
          <a:srgbClr val="F68B1F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100" b="1" dirty="0" smtClean="0"/>
            <a:t>TODO</a:t>
          </a:r>
          <a:endParaRPr lang="de-DE" sz="1100" b="1" dirty="0"/>
        </a:p>
      </dgm:t>
    </dgm:pt>
    <dgm:pt modelId="{569DF386-8DE5-4007-B545-62410F3D7810}" type="parTrans" cxnId="{98052342-771E-423D-B2E6-C50F026A02EB}">
      <dgm:prSet/>
      <dgm:spPr/>
      <dgm:t>
        <a:bodyPr/>
        <a:lstStyle/>
        <a:p>
          <a:endParaRPr lang="de-DE" sz="1100" b="1"/>
        </a:p>
      </dgm:t>
    </dgm:pt>
    <dgm:pt modelId="{70317912-4337-4A23-81DA-25CDCD17AD27}" type="sibTrans" cxnId="{98052342-771E-423D-B2E6-C50F026A02EB}">
      <dgm:prSet/>
      <dgm:spPr/>
      <dgm:t>
        <a:bodyPr/>
        <a:lstStyle/>
        <a:p>
          <a:endParaRPr lang="de-DE" sz="1100" b="1"/>
        </a:p>
      </dgm:t>
    </dgm:pt>
    <dgm:pt modelId="{D4DD567E-A892-47BF-9192-91C062E67013}">
      <dgm:prSet phldrT="[Text]" custT="1"/>
      <dgm:spPr>
        <a:solidFill>
          <a:srgbClr val="F68B1F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100" b="1" dirty="0" smtClean="0"/>
            <a:t>TODO</a:t>
          </a:r>
          <a:endParaRPr lang="de-DE" sz="1100" b="1" dirty="0"/>
        </a:p>
      </dgm:t>
    </dgm:pt>
    <dgm:pt modelId="{0854A3BC-9651-4539-9AF7-15E944D1BF61}" type="parTrans" cxnId="{35773334-E90B-4077-9F00-3FC9431E2C97}">
      <dgm:prSet/>
      <dgm:spPr/>
      <dgm:t>
        <a:bodyPr/>
        <a:lstStyle/>
        <a:p>
          <a:endParaRPr lang="de-DE"/>
        </a:p>
      </dgm:t>
    </dgm:pt>
    <dgm:pt modelId="{DF21E3F5-677D-4CE7-BF04-A2E99EBC852F}" type="sibTrans" cxnId="{35773334-E90B-4077-9F00-3FC9431E2C97}">
      <dgm:prSet/>
      <dgm:spPr/>
      <dgm:t>
        <a:bodyPr/>
        <a:lstStyle/>
        <a:p>
          <a:endParaRPr lang="de-DE"/>
        </a:p>
      </dgm:t>
    </dgm:pt>
    <dgm:pt modelId="{B5032927-BD2E-4DB2-A775-08EC5A7C324F}">
      <dgm:prSet phldrT="[Text]" custT="1"/>
      <dgm:spPr>
        <a:solidFill>
          <a:srgbClr val="F68B1F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100" b="1" dirty="0" smtClean="0"/>
            <a:t>TODO</a:t>
          </a:r>
          <a:endParaRPr lang="de-DE" sz="1100" b="1" dirty="0"/>
        </a:p>
      </dgm:t>
    </dgm:pt>
    <dgm:pt modelId="{29965416-638E-4A66-A1CC-EC2B5697A5E0}" type="parTrans" cxnId="{8CDCC07C-634C-494D-B5AE-41A603FFAC22}">
      <dgm:prSet/>
      <dgm:spPr/>
      <dgm:t>
        <a:bodyPr/>
        <a:lstStyle/>
        <a:p>
          <a:endParaRPr lang="de-DE"/>
        </a:p>
      </dgm:t>
    </dgm:pt>
    <dgm:pt modelId="{E902D43A-F8AB-458D-8A13-604D0635E135}" type="sibTrans" cxnId="{8CDCC07C-634C-494D-B5AE-41A603FFAC22}">
      <dgm:prSet/>
      <dgm:spPr/>
      <dgm:t>
        <a:bodyPr/>
        <a:lstStyle/>
        <a:p>
          <a:endParaRPr lang="de-DE"/>
        </a:p>
      </dgm:t>
    </dgm:pt>
    <dgm:pt modelId="{D03FD792-AA94-423C-87F4-99414B9D6E2E}" type="pres">
      <dgm:prSet presAssocID="{DA3E8EEB-E637-47B7-8990-11C12B96C395}" presName="Name0" presStyleCnt="0">
        <dgm:presLayoutVars>
          <dgm:dir/>
          <dgm:animLvl val="lvl"/>
          <dgm:resizeHandles val="exact"/>
        </dgm:presLayoutVars>
      </dgm:prSet>
      <dgm:spPr/>
    </dgm:pt>
    <dgm:pt modelId="{E92E3EEE-45C7-4074-B5EA-DAEBC3B84CCE}" type="pres">
      <dgm:prSet presAssocID="{2EC2D479-A724-4300-8329-CB678BC1F0C1}" presName="parTxOnly" presStyleLbl="node1" presStyleIdx="0" presStyleCnt="3" custScaleX="84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F93B8-30AA-4AA3-9D84-A6638F583915}" type="pres">
      <dgm:prSet presAssocID="{70317912-4337-4A23-81DA-25CDCD17AD27}" presName="parTxOnlySpace" presStyleCnt="0"/>
      <dgm:spPr/>
    </dgm:pt>
    <dgm:pt modelId="{432DE700-44E8-4317-BEE4-A86F19C267F7}" type="pres">
      <dgm:prSet presAssocID="{D4DD567E-A892-47BF-9192-91C062E6701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A16060-2355-44F4-9EB6-BFB368713F3A}" type="pres">
      <dgm:prSet presAssocID="{DF21E3F5-677D-4CE7-BF04-A2E99EBC852F}" presName="parTxOnlySpace" presStyleCnt="0"/>
      <dgm:spPr/>
    </dgm:pt>
    <dgm:pt modelId="{14415283-E6D9-4F13-9C26-18CB225732DD}" type="pres">
      <dgm:prSet presAssocID="{B5032927-BD2E-4DB2-A775-08EC5A7C324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773334-E90B-4077-9F00-3FC9431E2C97}" srcId="{DA3E8EEB-E637-47B7-8990-11C12B96C395}" destId="{D4DD567E-A892-47BF-9192-91C062E67013}" srcOrd="1" destOrd="0" parTransId="{0854A3BC-9651-4539-9AF7-15E944D1BF61}" sibTransId="{DF21E3F5-677D-4CE7-BF04-A2E99EBC852F}"/>
    <dgm:cxn modelId="{4627A56F-8DFF-439D-BCCB-10B43C7382EF}" type="presOf" srcId="{DA3E8EEB-E637-47B7-8990-11C12B96C395}" destId="{D03FD792-AA94-423C-87F4-99414B9D6E2E}" srcOrd="0" destOrd="0" presId="urn:microsoft.com/office/officeart/2005/8/layout/chevron1"/>
    <dgm:cxn modelId="{8CDCC07C-634C-494D-B5AE-41A603FFAC22}" srcId="{DA3E8EEB-E637-47B7-8990-11C12B96C395}" destId="{B5032927-BD2E-4DB2-A775-08EC5A7C324F}" srcOrd="2" destOrd="0" parTransId="{29965416-638E-4A66-A1CC-EC2B5697A5E0}" sibTransId="{E902D43A-F8AB-458D-8A13-604D0635E135}"/>
    <dgm:cxn modelId="{98052342-771E-423D-B2E6-C50F026A02EB}" srcId="{DA3E8EEB-E637-47B7-8990-11C12B96C395}" destId="{2EC2D479-A724-4300-8329-CB678BC1F0C1}" srcOrd="0" destOrd="0" parTransId="{569DF386-8DE5-4007-B545-62410F3D7810}" sibTransId="{70317912-4337-4A23-81DA-25CDCD17AD27}"/>
    <dgm:cxn modelId="{481C59E7-7DDD-472F-BCC8-E1B3B95D1C32}" type="presOf" srcId="{2EC2D479-A724-4300-8329-CB678BC1F0C1}" destId="{E92E3EEE-45C7-4074-B5EA-DAEBC3B84CCE}" srcOrd="0" destOrd="0" presId="urn:microsoft.com/office/officeart/2005/8/layout/chevron1"/>
    <dgm:cxn modelId="{C478250E-9D03-471F-914E-1F7A048C691A}" type="presOf" srcId="{B5032927-BD2E-4DB2-A775-08EC5A7C324F}" destId="{14415283-E6D9-4F13-9C26-18CB225732DD}" srcOrd="0" destOrd="0" presId="urn:microsoft.com/office/officeart/2005/8/layout/chevron1"/>
    <dgm:cxn modelId="{8958B342-3D55-4802-B9E8-DFDCEF61048D}" type="presOf" srcId="{D4DD567E-A892-47BF-9192-91C062E67013}" destId="{432DE700-44E8-4317-BEE4-A86F19C267F7}" srcOrd="0" destOrd="0" presId="urn:microsoft.com/office/officeart/2005/8/layout/chevron1"/>
    <dgm:cxn modelId="{171A326A-FA1C-4F0E-B39E-170FA0F47703}" type="presParOf" srcId="{D03FD792-AA94-423C-87F4-99414B9D6E2E}" destId="{E92E3EEE-45C7-4074-B5EA-DAEBC3B84CCE}" srcOrd="0" destOrd="0" presId="urn:microsoft.com/office/officeart/2005/8/layout/chevron1"/>
    <dgm:cxn modelId="{5BBB1D19-9A81-4F2E-B3E3-3AA8006C8D99}" type="presParOf" srcId="{D03FD792-AA94-423C-87F4-99414B9D6E2E}" destId="{13BF93B8-30AA-4AA3-9D84-A6638F583915}" srcOrd="1" destOrd="0" presId="urn:microsoft.com/office/officeart/2005/8/layout/chevron1"/>
    <dgm:cxn modelId="{E3254A38-8D17-43EC-A7E4-3472822D4C8A}" type="presParOf" srcId="{D03FD792-AA94-423C-87F4-99414B9D6E2E}" destId="{432DE700-44E8-4317-BEE4-A86F19C267F7}" srcOrd="2" destOrd="0" presId="urn:microsoft.com/office/officeart/2005/8/layout/chevron1"/>
    <dgm:cxn modelId="{971AB5D9-34EC-4C7E-A029-9DDD18D0E168}" type="presParOf" srcId="{D03FD792-AA94-423C-87F4-99414B9D6E2E}" destId="{19A16060-2355-44F4-9EB6-BFB368713F3A}" srcOrd="3" destOrd="0" presId="urn:microsoft.com/office/officeart/2005/8/layout/chevron1"/>
    <dgm:cxn modelId="{5331EFF0-1FD6-4F98-8B6A-164B21CA54F3}" type="presParOf" srcId="{D03FD792-AA94-423C-87F4-99414B9D6E2E}" destId="{14415283-E6D9-4F13-9C26-18CB225732DD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83967-723A-4598-9B9C-397DDE34CA4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2647A11-B0D1-4949-9DB0-17E7B336C4A2}">
      <dgm:prSet phldrT="[Text]" custT="1"/>
      <dgm:spPr>
        <a:solidFill>
          <a:srgbClr val="F68B1F"/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TODO</a:t>
          </a:r>
        </a:p>
      </dgm:t>
    </dgm:pt>
    <dgm:pt modelId="{6280A08D-FBA1-447E-9610-ED030BE7AFB4}" type="sibTrans" cxnId="{5FDE5412-842F-4109-B8CC-8B37A10EECF9}">
      <dgm:prSet/>
      <dgm:spPr/>
      <dgm:t>
        <a:bodyPr/>
        <a:lstStyle/>
        <a:p>
          <a:endParaRPr lang="de-DE"/>
        </a:p>
      </dgm:t>
    </dgm:pt>
    <dgm:pt modelId="{72DEB3D2-5906-4326-84A8-393809C6BF83}" type="parTrans" cxnId="{5FDE5412-842F-4109-B8CC-8B37A10EECF9}">
      <dgm:prSet/>
      <dgm:spPr/>
      <dgm:t>
        <a:bodyPr/>
        <a:lstStyle/>
        <a:p>
          <a:endParaRPr lang="de-DE"/>
        </a:p>
      </dgm:t>
    </dgm:pt>
    <dgm:pt modelId="{CE9A4687-73F1-4942-B80C-1E4810D6594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TODO</a:t>
          </a:r>
        </a:p>
      </dgm:t>
    </dgm:pt>
    <dgm:pt modelId="{505A465B-EDA6-4EFA-8B95-0682F227A1E2}" type="parTrans" cxnId="{371BEF65-9F4E-44F4-AB9F-AD6F3EBFA332}">
      <dgm:prSet/>
      <dgm:spPr/>
      <dgm:t>
        <a:bodyPr/>
        <a:lstStyle/>
        <a:p>
          <a:endParaRPr lang="de-DE"/>
        </a:p>
      </dgm:t>
    </dgm:pt>
    <dgm:pt modelId="{A02CFDC7-D43A-4F5C-8504-1AF0E160E623}" type="sibTrans" cxnId="{371BEF65-9F4E-44F4-AB9F-AD6F3EBFA332}">
      <dgm:prSet/>
      <dgm:spPr/>
      <dgm:t>
        <a:bodyPr/>
        <a:lstStyle/>
        <a:p>
          <a:endParaRPr lang="de-DE"/>
        </a:p>
      </dgm:t>
    </dgm:pt>
    <dgm:pt modelId="{554DEE86-3F68-44F2-875C-EF6E823BE7E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sz="2400" b="1" dirty="0" smtClean="0">
              <a:solidFill>
                <a:schemeClr val="bg1"/>
              </a:solidFill>
            </a:rPr>
            <a:t>TODO</a:t>
          </a:r>
        </a:p>
      </dgm:t>
    </dgm:pt>
    <dgm:pt modelId="{4DD2D14A-13D0-4D9D-AFAC-F86569793122}" type="parTrans" cxnId="{921A6C83-9B70-4FF6-AE6E-3D40D841CC34}">
      <dgm:prSet/>
      <dgm:spPr/>
      <dgm:t>
        <a:bodyPr/>
        <a:lstStyle/>
        <a:p>
          <a:endParaRPr lang="de-DE"/>
        </a:p>
      </dgm:t>
    </dgm:pt>
    <dgm:pt modelId="{19CFA395-D4C1-41EF-B3D9-D9F3A67C6203}" type="sibTrans" cxnId="{921A6C83-9B70-4FF6-AE6E-3D40D841CC34}">
      <dgm:prSet/>
      <dgm:spPr/>
      <dgm:t>
        <a:bodyPr/>
        <a:lstStyle/>
        <a:p>
          <a:endParaRPr lang="de-DE"/>
        </a:p>
      </dgm:t>
    </dgm:pt>
    <dgm:pt modelId="{3BDEE8B5-B06A-4D08-9F8B-30C560196233}" type="pres">
      <dgm:prSet presAssocID="{82183967-723A-4598-9B9C-397DDE34CA4A}" presName="compositeShape" presStyleCnt="0">
        <dgm:presLayoutVars>
          <dgm:chMax val="7"/>
          <dgm:dir/>
          <dgm:resizeHandles val="exact"/>
        </dgm:presLayoutVars>
      </dgm:prSet>
      <dgm:spPr/>
    </dgm:pt>
    <dgm:pt modelId="{8001082D-3E95-425C-8BF0-7C619CA5B0ED}" type="pres">
      <dgm:prSet presAssocID="{32647A11-B0D1-4949-9DB0-17E7B336C4A2}" presName="circ1" presStyleLbl="vennNode1" presStyleIdx="0" presStyleCnt="3" custLinFactNeighborX="-566"/>
      <dgm:spPr/>
      <dgm:t>
        <a:bodyPr/>
        <a:lstStyle/>
        <a:p>
          <a:endParaRPr lang="de-DE"/>
        </a:p>
      </dgm:t>
    </dgm:pt>
    <dgm:pt modelId="{B3FD89EA-FC6D-4BC5-A200-03C2A38C663A}" type="pres">
      <dgm:prSet presAssocID="{32647A11-B0D1-4949-9DB0-17E7B336C4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59E799-70DA-47E7-8870-A8AC2CB10BB7}" type="pres">
      <dgm:prSet presAssocID="{CE9A4687-73F1-4942-B80C-1E4810D6594D}" presName="circ2" presStyleLbl="vennNode1" presStyleIdx="1" presStyleCnt="3"/>
      <dgm:spPr/>
      <dgm:t>
        <a:bodyPr/>
        <a:lstStyle/>
        <a:p>
          <a:endParaRPr lang="de-DE"/>
        </a:p>
      </dgm:t>
    </dgm:pt>
    <dgm:pt modelId="{D7156CAF-5AED-44AF-839F-1DFA4D98016E}" type="pres">
      <dgm:prSet presAssocID="{CE9A4687-73F1-4942-B80C-1E4810D659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1FAC36-9DBF-4CCF-9A5E-A743DF985CFE}" type="pres">
      <dgm:prSet presAssocID="{554DEE86-3F68-44F2-875C-EF6E823BE7E4}" presName="circ3" presStyleLbl="vennNode1" presStyleIdx="2" presStyleCnt="3"/>
      <dgm:spPr/>
      <dgm:t>
        <a:bodyPr/>
        <a:lstStyle/>
        <a:p>
          <a:endParaRPr lang="de-DE"/>
        </a:p>
      </dgm:t>
    </dgm:pt>
    <dgm:pt modelId="{5D7F03A5-D1B0-4A6D-8284-12567EABB307}" type="pres">
      <dgm:prSet presAssocID="{554DEE86-3F68-44F2-875C-EF6E823BE7E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239FE1-217C-4E25-9ECE-79A7BB643D0F}" type="presOf" srcId="{32647A11-B0D1-4949-9DB0-17E7B336C4A2}" destId="{B3FD89EA-FC6D-4BC5-A200-03C2A38C663A}" srcOrd="1" destOrd="0" presId="urn:microsoft.com/office/officeart/2005/8/layout/venn1"/>
    <dgm:cxn modelId="{921A6C83-9B70-4FF6-AE6E-3D40D841CC34}" srcId="{82183967-723A-4598-9B9C-397DDE34CA4A}" destId="{554DEE86-3F68-44F2-875C-EF6E823BE7E4}" srcOrd="2" destOrd="0" parTransId="{4DD2D14A-13D0-4D9D-AFAC-F86569793122}" sibTransId="{19CFA395-D4C1-41EF-B3D9-D9F3A67C6203}"/>
    <dgm:cxn modelId="{5FDE5412-842F-4109-B8CC-8B37A10EECF9}" srcId="{82183967-723A-4598-9B9C-397DDE34CA4A}" destId="{32647A11-B0D1-4949-9DB0-17E7B336C4A2}" srcOrd="0" destOrd="0" parTransId="{72DEB3D2-5906-4326-84A8-393809C6BF83}" sibTransId="{6280A08D-FBA1-447E-9610-ED030BE7AFB4}"/>
    <dgm:cxn modelId="{905F1940-4572-484A-9EB7-7B37E19281A8}" type="presOf" srcId="{32647A11-B0D1-4949-9DB0-17E7B336C4A2}" destId="{8001082D-3E95-425C-8BF0-7C619CA5B0ED}" srcOrd="0" destOrd="0" presId="urn:microsoft.com/office/officeart/2005/8/layout/venn1"/>
    <dgm:cxn modelId="{15773E33-999A-4373-B15E-164300E2B620}" type="presOf" srcId="{CE9A4687-73F1-4942-B80C-1E4810D6594D}" destId="{1A59E799-70DA-47E7-8870-A8AC2CB10BB7}" srcOrd="0" destOrd="0" presId="urn:microsoft.com/office/officeart/2005/8/layout/venn1"/>
    <dgm:cxn modelId="{723A2E9F-3E6D-4C0B-95D9-714539F519A6}" type="presOf" srcId="{554DEE86-3F68-44F2-875C-EF6E823BE7E4}" destId="{B01FAC36-9DBF-4CCF-9A5E-A743DF985CFE}" srcOrd="0" destOrd="0" presId="urn:microsoft.com/office/officeart/2005/8/layout/venn1"/>
    <dgm:cxn modelId="{371BEF65-9F4E-44F4-AB9F-AD6F3EBFA332}" srcId="{82183967-723A-4598-9B9C-397DDE34CA4A}" destId="{CE9A4687-73F1-4942-B80C-1E4810D6594D}" srcOrd="1" destOrd="0" parTransId="{505A465B-EDA6-4EFA-8B95-0682F227A1E2}" sibTransId="{A02CFDC7-D43A-4F5C-8504-1AF0E160E623}"/>
    <dgm:cxn modelId="{60F9FFFE-1B1F-485B-8600-B90AA94E1217}" type="presOf" srcId="{CE9A4687-73F1-4942-B80C-1E4810D6594D}" destId="{D7156CAF-5AED-44AF-839F-1DFA4D98016E}" srcOrd="1" destOrd="0" presId="urn:microsoft.com/office/officeart/2005/8/layout/venn1"/>
    <dgm:cxn modelId="{FF5CE41A-A334-4B10-8C7B-B79B067268A8}" type="presOf" srcId="{554DEE86-3F68-44F2-875C-EF6E823BE7E4}" destId="{5D7F03A5-D1B0-4A6D-8284-12567EABB307}" srcOrd="1" destOrd="0" presId="urn:microsoft.com/office/officeart/2005/8/layout/venn1"/>
    <dgm:cxn modelId="{9828866D-0B08-49F6-8BEC-8342298FF911}" type="presOf" srcId="{82183967-723A-4598-9B9C-397DDE34CA4A}" destId="{3BDEE8B5-B06A-4D08-9F8B-30C560196233}" srcOrd="0" destOrd="0" presId="urn:microsoft.com/office/officeart/2005/8/layout/venn1"/>
    <dgm:cxn modelId="{E2F6A2D6-D132-44FA-B2C7-5B4AA99B15B5}" type="presParOf" srcId="{3BDEE8B5-B06A-4D08-9F8B-30C560196233}" destId="{8001082D-3E95-425C-8BF0-7C619CA5B0ED}" srcOrd="0" destOrd="0" presId="urn:microsoft.com/office/officeart/2005/8/layout/venn1"/>
    <dgm:cxn modelId="{B367EC5B-B342-4C67-B13E-1E03DA0123BF}" type="presParOf" srcId="{3BDEE8B5-B06A-4D08-9F8B-30C560196233}" destId="{B3FD89EA-FC6D-4BC5-A200-03C2A38C663A}" srcOrd="1" destOrd="0" presId="urn:microsoft.com/office/officeart/2005/8/layout/venn1"/>
    <dgm:cxn modelId="{FFA5B05B-719E-4B69-AD4F-E09532ABD201}" type="presParOf" srcId="{3BDEE8B5-B06A-4D08-9F8B-30C560196233}" destId="{1A59E799-70DA-47E7-8870-A8AC2CB10BB7}" srcOrd="2" destOrd="0" presId="urn:microsoft.com/office/officeart/2005/8/layout/venn1"/>
    <dgm:cxn modelId="{D7DDCE2A-9EEA-4691-AE3C-58C68A4E2FE3}" type="presParOf" srcId="{3BDEE8B5-B06A-4D08-9F8B-30C560196233}" destId="{D7156CAF-5AED-44AF-839F-1DFA4D98016E}" srcOrd="3" destOrd="0" presId="urn:microsoft.com/office/officeart/2005/8/layout/venn1"/>
    <dgm:cxn modelId="{D773258A-0281-4955-88FC-C0D6C4AEFE46}" type="presParOf" srcId="{3BDEE8B5-B06A-4D08-9F8B-30C560196233}" destId="{B01FAC36-9DBF-4CCF-9A5E-A743DF985CFE}" srcOrd="4" destOrd="0" presId="urn:microsoft.com/office/officeart/2005/8/layout/venn1"/>
    <dgm:cxn modelId="{7BE65157-1788-41D8-A264-FE24464A72F5}" type="presParOf" srcId="{3BDEE8B5-B06A-4D08-9F8B-30C560196233}" destId="{5D7F03A5-D1B0-4A6D-8284-12567EABB3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E3EEE-45C7-4074-B5EA-DAEBC3B84CCE}">
      <dsp:nvSpPr>
        <dsp:cNvPr id="0" name=""/>
        <dsp:cNvSpPr/>
      </dsp:nvSpPr>
      <dsp:spPr>
        <a:xfrm>
          <a:off x="1703" y="0"/>
          <a:ext cx="1289418" cy="360040"/>
        </a:xfrm>
        <a:prstGeom prst="chevron">
          <a:avLst/>
        </a:prstGeom>
        <a:solidFill>
          <a:srgbClr val="F68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TODO</a:t>
          </a:r>
          <a:endParaRPr lang="de-DE" sz="1100" b="1" kern="1200" dirty="0"/>
        </a:p>
      </dsp:txBody>
      <dsp:txXfrm>
        <a:off x="181723" y="0"/>
        <a:ext cx="929378" cy="360040"/>
      </dsp:txXfrm>
    </dsp:sp>
    <dsp:sp modelId="{432DE700-44E8-4317-BEE4-A86F19C267F7}">
      <dsp:nvSpPr>
        <dsp:cNvPr id="0" name=""/>
        <dsp:cNvSpPr/>
      </dsp:nvSpPr>
      <dsp:spPr>
        <a:xfrm>
          <a:off x="1138920" y="0"/>
          <a:ext cx="1522012" cy="360040"/>
        </a:xfrm>
        <a:prstGeom prst="chevron">
          <a:avLst/>
        </a:prstGeom>
        <a:solidFill>
          <a:srgbClr val="F68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TODO</a:t>
          </a:r>
          <a:endParaRPr lang="de-DE" sz="1100" b="1" kern="1200" dirty="0"/>
        </a:p>
      </dsp:txBody>
      <dsp:txXfrm>
        <a:off x="1318940" y="0"/>
        <a:ext cx="1161972" cy="360040"/>
      </dsp:txXfrm>
    </dsp:sp>
    <dsp:sp modelId="{14415283-E6D9-4F13-9C26-18CB225732DD}">
      <dsp:nvSpPr>
        <dsp:cNvPr id="0" name=""/>
        <dsp:cNvSpPr/>
      </dsp:nvSpPr>
      <dsp:spPr>
        <a:xfrm>
          <a:off x="2508732" y="0"/>
          <a:ext cx="1522012" cy="360040"/>
        </a:xfrm>
        <a:prstGeom prst="chevron">
          <a:avLst/>
        </a:prstGeom>
        <a:solidFill>
          <a:srgbClr val="F68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/>
            <a:t>TODO</a:t>
          </a:r>
          <a:endParaRPr lang="de-DE" sz="1100" b="1" kern="1200" dirty="0"/>
        </a:p>
      </dsp:txBody>
      <dsp:txXfrm>
        <a:off x="2688752" y="0"/>
        <a:ext cx="1161972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082D-3E95-425C-8BF0-7C619CA5B0ED}">
      <dsp:nvSpPr>
        <dsp:cNvPr id="0" name=""/>
        <dsp:cNvSpPr/>
      </dsp:nvSpPr>
      <dsp:spPr>
        <a:xfrm>
          <a:off x="2195729" y="54906"/>
          <a:ext cx="2635492" cy="2635492"/>
        </a:xfrm>
        <a:prstGeom prst="ellipse">
          <a:avLst/>
        </a:prstGeom>
        <a:solidFill>
          <a:srgbClr val="F68B1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TODO</a:t>
          </a:r>
        </a:p>
      </dsp:txBody>
      <dsp:txXfrm>
        <a:off x="2547127" y="516117"/>
        <a:ext cx="1932694" cy="1185971"/>
      </dsp:txXfrm>
    </dsp:sp>
    <dsp:sp modelId="{1A59E799-70DA-47E7-8870-A8AC2CB10BB7}">
      <dsp:nvSpPr>
        <dsp:cNvPr id="0" name=""/>
        <dsp:cNvSpPr/>
      </dsp:nvSpPr>
      <dsp:spPr>
        <a:xfrm>
          <a:off x="3161619" y="1702088"/>
          <a:ext cx="2635492" cy="2635492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TODO</a:t>
          </a:r>
        </a:p>
      </dsp:txBody>
      <dsp:txXfrm>
        <a:off x="3967640" y="2382924"/>
        <a:ext cx="1581295" cy="1449520"/>
      </dsp:txXfrm>
    </dsp:sp>
    <dsp:sp modelId="{B01FAC36-9DBF-4CCF-9A5E-A743DF985CFE}">
      <dsp:nvSpPr>
        <dsp:cNvPr id="0" name=""/>
        <dsp:cNvSpPr/>
      </dsp:nvSpPr>
      <dsp:spPr>
        <a:xfrm>
          <a:off x="1259672" y="1702088"/>
          <a:ext cx="2635492" cy="2635492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>
              <a:solidFill>
                <a:schemeClr val="bg1"/>
              </a:solidFill>
            </a:rPr>
            <a:t>TODO</a:t>
          </a:r>
        </a:p>
      </dsp:txBody>
      <dsp:txXfrm>
        <a:off x="1507847" y="2382924"/>
        <a:ext cx="1581295" cy="144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8134F-B99B-4F40-A339-F2CC4F8C7082}" type="datetime1">
              <a:rPr lang="de-DE"/>
              <a:pPr>
                <a:defRPr/>
              </a:pPr>
              <a:t>06.02.2018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9367A5-25E1-4A24-B790-1A35D0C14E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399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8D4441-71E0-45E8-861B-6A319DEFFB3A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de-DE" smtClean="0"/>
              <a:t>CAGR: Compounded Annual Growth Rate</a:t>
            </a:r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98980D-DAB1-4629-977F-0ABBF8A33549}" type="slidenum">
              <a:rPr lang="de-DE" smtClean="0"/>
              <a:pPr/>
              <a:t>21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de-DE" smtClean="0"/>
              <a:t>CAGR: Compounded Annual Growth Rate</a:t>
            </a:r>
          </a:p>
        </p:txBody>
      </p:sp>
      <p:sp>
        <p:nvSpPr>
          <p:cNvPr id="419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9ABD38-24F6-4F0D-9D85-A17656ACA81A}" type="slidenum">
              <a:rPr lang="de-DE" smtClean="0"/>
              <a:pPr/>
              <a:t>27</a:t>
            </a:fld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de-DE" smtClean="0"/>
              <a:t>CAGR: Compounded Annual Growth Rate</a:t>
            </a:r>
          </a:p>
        </p:txBody>
      </p:sp>
      <p:sp>
        <p:nvSpPr>
          <p:cNvPr id="4301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34231C-18DF-4D03-BB91-95B6819107EB}" type="slidenum">
              <a:rPr lang="de-DE" smtClean="0"/>
              <a:pPr/>
              <a:t>28</a:t>
            </a:fld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de-DE" smtClean="0"/>
              <a:t>CAGR: Compounded Annual Growth Rate</a:t>
            </a:r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79643D-2B64-4481-8C8C-C0FBE4A40726}" type="slidenum">
              <a:rPr lang="de-DE" smtClean="0"/>
              <a:pPr/>
              <a:t>29</a:t>
            </a:fld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87FC1C-C4EF-43AF-86A8-7858C57B5CE2}" type="slidenum">
              <a:rPr lang="de-DE" smtClean="0"/>
              <a:pPr/>
              <a:t>37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4_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382713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003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0C5C5-4189-48D2-AED6-CC7FC7D145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0"/>
            <a:ext cx="1930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0"/>
            <a:ext cx="5643563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0710-0343-4036-A4D1-07BF916596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29438" y="6545263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A24E-F8C1-4E63-8A3E-DEC746B83D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738AF-F779-4EE3-8BAF-CD3752C8A6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125538"/>
            <a:ext cx="378142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75" y="1125538"/>
            <a:ext cx="378142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640B-1393-49F8-AE52-0F32A065CA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7BEC6-47DF-4738-BE8B-CFD8500048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55DCA-202E-4A26-900D-FEC4444648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E252-78C5-4599-A5E1-C568AAC881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77E5-3BD4-4615-9D36-0BF6227362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D9FB-9394-4836-A02E-77793B22DA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4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0"/>
            <a:ext cx="5638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125538"/>
            <a:ext cx="771525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2663" y="6553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545263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 charset="0"/>
              </a:defRPr>
            </a:lvl1pPr>
          </a:lstStyle>
          <a:p>
            <a:pPr>
              <a:defRPr/>
            </a:pPr>
            <a:fld id="{CA8FE853-A47B-426C-B61B-96B57F3D48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2pPr>
      <a:lvl3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3pPr>
      <a:lvl4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4pPr>
      <a:lvl5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5pPr>
      <a:lvl6pPr marL="4572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6pPr>
      <a:lvl7pPr marL="9144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7pPr>
      <a:lvl8pPr marL="13716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8pPr>
      <a:lvl9pPr marL="18288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400" dirty="0" err="1" smtClean="0"/>
              <a:t>ScienceSonar</a:t>
            </a:r>
            <a:endParaRPr lang="en-US" sz="32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Discover and Share Research Opportunities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Christian Janze</a:t>
            </a:r>
          </a:p>
          <a:p>
            <a:pPr eaLnBrk="1" hangingPunct="1"/>
            <a:r>
              <a:rPr lang="en-US" dirty="0" smtClean="0"/>
              <a:t>February 7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Wolke 54"/>
          <p:cNvSpPr/>
          <p:nvPr/>
        </p:nvSpPr>
        <p:spPr>
          <a:xfrm>
            <a:off x="4427538" y="4724400"/>
            <a:ext cx="1223962" cy="882650"/>
          </a:xfrm>
          <a:prstGeom prst="cloud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TODO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elements</a:t>
            </a:r>
            <a:endParaRPr lang="de-DE" smtClean="0"/>
          </a:p>
        </p:txBody>
      </p:sp>
      <p:sp>
        <p:nvSpPr>
          <p:cNvPr id="9" name="Rechteck 8"/>
          <p:cNvSpPr/>
          <p:nvPr/>
        </p:nvSpPr>
        <p:spPr>
          <a:xfrm>
            <a:off x="684213" y="1341438"/>
            <a:ext cx="79914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Some design elements to create custom slides</a:t>
            </a:r>
          </a:p>
        </p:txBody>
      </p:sp>
      <p:grpSp>
        <p:nvGrpSpPr>
          <p:cNvPr id="2" name="Gruppieren 33"/>
          <p:cNvGrpSpPr/>
          <p:nvPr/>
        </p:nvGrpSpPr>
        <p:grpSpPr>
          <a:xfrm>
            <a:off x="1547664" y="2492896"/>
            <a:ext cx="360040" cy="576064"/>
            <a:chOff x="1619672" y="1340768"/>
            <a:chExt cx="1224136" cy="1800200"/>
          </a:xfrm>
          <a:solidFill>
            <a:srgbClr val="F68B1F"/>
          </a:solidFill>
        </p:grpSpPr>
        <p:sp>
          <p:nvSpPr>
            <p:cNvPr id="45" name="Rechteck 44"/>
            <p:cNvSpPr/>
            <p:nvPr/>
          </p:nvSpPr>
          <p:spPr bwMode="auto">
            <a:xfrm>
              <a:off x="1619672" y="1340768"/>
              <a:ext cx="1224136" cy="180020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 bwMode="auto">
            <a:xfrm>
              <a:off x="1763688" y="1484784"/>
              <a:ext cx="936104" cy="36004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cxnSp>
          <p:nvCxnSpPr>
            <p:cNvPr id="47" name="Gerade Verbindung 46"/>
            <p:cNvCxnSpPr/>
            <p:nvPr/>
          </p:nvCxnSpPr>
          <p:spPr bwMode="auto">
            <a:xfrm flipH="1">
              <a:off x="2339752" y="1666900"/>
              <a:ext cx="27533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 flipH="1">
              <a:off x="2149128" y="1666900"/>
              <a:ext cx="144016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 Verbindung 48"/>
            <p:cNvCxnSpPr/>
            <p:nvPr/>
          </p:nvCxnSpPr>
          <p:spPr bwMode="auto">
            <a:xfrm flipH="1">
              <a:off x="1725588" y="2192164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 Verbindung 49"/>
            <p:cNvCxnSpPr/>
            <p:nvPr/>
          </p:nvCxnSpPr>
          <p:spPr bwMode="auto">
            <a:xfrm flipH="1">
              <a:off x="1725588" y="2344647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 Verbindung 50"/>
            <p:cNvCxnSpPr/>
            <p:nvPr/>
          </p:nvCxnSpPr>
          <p:spPr bwMode="auto">
            <a:xfrm flipH="1">
              <a:off x="1729780" y="2497130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1729780" y="2649612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1619672" y="2996952"/>
              <a:ext cx="1224136" cy="0"/>
            </a:xfrm>
            <a:prstGeom prst="line">
              <a:avLst/>
            </a:prstGeom>
            <a:grpFill/>
            <a:ln w="22225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Gerade Verbindung 53"/>
            <p:cNvCxnSpPr/>
            <p:nvPr/>
          </p:nvCxnSpPr>
          <p:spPr bwMode="auto">
            <a:xfrm flipH="1">
              <a:off x="1733031" y="1988840"/>
              <a:ext cx="979309" cy="0"/>
            </a:xfrm>
            <a:prstGeom prst="lin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chteck 57"/>
          <p:cNvSpPr/>
          <p:nvPr/>
        </p:nvSpPr>
        <p:spPr>
          <a:xfrm>
            <a:off x="2484438" y="1916113"/>
            <a:ext cx="1152525" cy="576262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200" b="1" dirty="0"/>
              <a:t>TODO</a:t>
            </a:r>
          </a:p>
        </p:txBody>
      </p:sp>
      <p:cxnSp>
        <p:nvCxnSpPr>
          <p:cNvPr id="71" name="Gerade Verbindung 70"/>
          <p:cNvCxnSpPr/>
          <p:nvPr/>
        </p:nvCxnSpPr>
        <p:spPr>
          <a:xfrm>
            <a:off x="3708400" y="3789363"/>
            <a:ext cx="0" cy="7921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100"/>
          <p:cNvGrpSpPr/>
          <p:nvPr/>
        </p:nvGrpSpPr>
        <p:grpSpPr>
          <a:xfrm>
            <a:off x="683568" y="2492896"/>
            <a:ext cx="648072" cy="678926"/>
            <a:chOff x="1021556" y="4041068"/>
            <a:chExt cx="516732" cy="502919"/>
          </a:xfrm>
          <a:solidFill>
            <a:srgbClr val="F68B1F"/>
          </a:solidFill>
        </p:grpSpPr>
        <p:sp>
          <p:nvSpPr>
            <p:cNvPr id="102" name="Rechteck 101"/>
            <p:cNvSpPr/>
            <p:nvPr/>
          </p:nvSpPr>
          <p:spPr bwMode="auto">
            <a:xfrm>
              <a:off x="1079612" y="4041068"/>
              <a:ext cx="396044" cy="36004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 bwMode="auto">
            <a:xfrm>
              <a:off x="1134666" y="4094026"/>
              <a:ext cx="288032" cy="252028"/>
            </a:xfrm>
            <a:prstGeom prst="rect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cxnSp>
          <p:nvCxnSpPr>
            <p:cNvPr id="104" name="Gerade Verbindung 23"/>
            <p:cNvCxnSpPr/>
            <p:nvPr/>
          </p:nvCxnSpPr>
          <p:spPr bwMode="auto">
            <a:xfrm flipH="1">
              <a:off x="1134953" y="4344467"/>
              <a:ext cx="285652" cy="0"/>
            </a:xfrm>
            <a:prstGeom prst="line">
              <a:avLst/>
            </a:prstGeom>
            <a:grpFill/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Gerade Verbindung 104"/>
            <p:cNvCxnSpPr/>
            <p:nvPr/>
          </p:nvCxnSpPr>
          <p:spPr bwMode="auto">
            <a:xfrm flipH="1">
              <a:off x="1182862" y="4164955"/>
              <a:ext cx="42358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Gerade Verbindung 105"/>
            <p:cNvCxnSpPr/>
            <p:nvPr/>
          </p:nvCxnSpPr>
          <p:spPr bwMode="auto">
            <a:xfrm flipH="1">
              <a:off x="1182862" y="4133999"/>
              <a:ext cx="42358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1363834" y="4343546"/>
              <a:ext cx="42358" cy="0"/>
            </a:xfrm>
            <a:prstGeom prst="line">
              <a:avLst/>
            </a:prstGeom>
            <a:grp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Rechteck 107"/>
            <p:cNvSpPr/>
            <p:nvPr/>
          </p:nvSpPr>
          <p:spPr bwMode="auto">
            <a:xfrm>
              <a:off x="1200151" y="4386348"/>
              <a:ext cx="159543" cy="45719"/>
            </a:xfrm>
            <a:prstGeom prst="rect">
              <a:avLst/>
            </a:prstGeom>
            <a:grp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rapezoid 108"/>
            <p:cNvSpPr/>
            <p:nvPr/>
          </p:nvSpPr>
          <p:spPr bwMode="auto">
            <a:xfrm>
              <a:off x="1021556" y="4429125"/>
              <a:ext cx="516731" cy="73819"/>
            </a:xfrm>
            <a:prstGeom prst="trapezoid">
              <a:avLst>
                <a:gd name="adj" fmla="val 90385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sp>
          <p:nvSpPr>
            <p:cNvPr id="110" name="Rechteck 109"/>
            <p:cNvSpPr/>
            <p:nvPr/>
          </p:nvSpPr>
          <p:spPr bwMode="auto">
            <a:xfrm>
              <a:off x="1021556" y="4498181"/>
              <a:ext cx="516732" cy="45806"/>
            </a:xfrm>
            <a:prstGeom prst="rect">
              <a:avLst/>
            </a:prstGeom>
            <a:grp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Gerade Verbindung 110"/>
            <p:cNvCxnSpPr/>
            <p:nvPr/>
          </p:nvCxnSpPr>
          <p:spPr bwMode="auto">
            <a:xfrm flipH="1" flipV="1">
              <a:off x="1110853" y="4458165"/>
              <a:ext cx="340990" cy="1048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Gerade Verbindung 111"/>
            <p:cNvCxnSpPr/>
            <p:nvPr/>
          </p:nvCxnSpPr>
          <p:spPr bwMode="auto">
            <a:xfrm flipH="1">
              <a:off x="1052536" y="4489848"/>
              <a:ext cx="450009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01" name="Gruppieren 322"/>
          <p:cNvGrpSpPr>
            <a:grpSpLocks/>
          </p:cNvGrpSpPr>
          <p:nvPr/>
        </p:nvGrpSpPr>
        <p:grpSpPr bwMode="auto">
          <a:xfrm>
            <a:off x="755650" y="3500438"/>
            <a:ext cx="354013" cy="515937"/>
            <a:chOff x="2210967" y="3425825"/>
            <a:chExt cx="252833" cy="368300"/>
          </a:xfrm>
        </p:grpSpPr>
        <p:sp>
          <p:nvSpPr>
            <p:cNvPr id="122" name="Eine Ecke des Rechtecks schneiden 121"/>
            <p:cNvSpPr/>
            <p:nvPr/>
          </p:nvSpPr>
          <p:spPr bwMode="auto">
            <a:xfrm>
              <a:off x="2210967" y="3439424"/>
              <a:ext cx="240361" cy="354701"/>
            </a:xfrm>
            <a:prstGeom prst="snip1Rect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sp>
          <p:nvSpPr>
            <p:cNvPr id="8233" name="Rechtwinkliges Dreieck 122"/>
            <p:cNvSpPr>
              <a:spLocks noChangeArrowheads="1"/>
            </p:cNvSpPr>
            <p:nvPr/>
          </p:nvSpPr>
          <p:spPr bwMode="auto">
            <a:xfrm>
              <a:off x="2397125" y="3425825"/>
              <a:ext cx="66675" cy="66675"/>
            </a:xfrm>
            <a:prstGeom prst="rtTriangle">
              <a:avLst/>
            </a:prstGeom>
            <a:solidFill>
              <a:srgbClr val="F68B1F"/>
            </a:solidFill>
            <a:ln w="9525" algn="ctr">
              <a:solidFill>
                <a:srgbClr val="F68B1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i="1"/>
            </a:p>
          </p:txBody>
        </p:sp>
        <p:cxnSp>
          <p:nvCxnSpPr>
            <p:cNvPr id="8234" name="Gerade Verbindung 123"/>
            <p:cNvCxnSpPr>
              <a:cxnSpLocks noChangeShapeType="1"/>
            </p:cNvCxnSpPr>
            <p:nvPr/>
          </p:nvCxnSpPr>
          <p:spPr bwMode="auto">
            <a:xfrm>
              <a:off x="2244725" y="3695700"/>
              <a:ext cx="76200" cy="0"/>
            </a:xfrm>
            <a:prstGeom prst="line">
              <a:avLst/>
            </a:prstGeom>
            <a:noFill/>
            <a:ln w="25400" algn="ctr">
              <a:solidFill>
                <a:srgbClr val="F68B1F"/>
              </a:solidFill>
              <a:round/>
              <a:headEnd/>
              <a:tailEnd/>
            </a:ln>
          </p:spPr>
        </p:cxnSp>
        <p:cxnSp>
          <p:nvCxnSpPr>
            <p:cNvPr id="8235" name="Gerade Verbindung 124"/>
            <p:cNvCxnSpPr>
              <a:cxnSpLocks noChangeShapeType="1"/>
            </p:cNvCxnSpPr>
            <p:nvPr/>
          </p:nvCxnSpPr>
          <p:spPr bwMode="auto">
            <a:xfrm>
              <a:off x="2244725" y="3727450"/>
              <a:ext cx="76200" cy="0"/>
            </a:xfrm>
            <a:prstGeom prst="line">
              <a:avLst/>
            </a:prstGeom>
            <a:noFill/>
            <a:ln w="25400" algn="ctr">
              <a:solidFill>
                <a:srgbClr val="F68B1F"/>
              </a:solidFill>
              <a:round/>
              <a:headEnd/>
              <a:tailEnd/>
            </a:ln>
          </p:spPr>
        </p:cxnSp>
        <p:cxnSp>
          <p:nvCxnSpPr>
            <p:cNvPr id="8236" name="Gerade Verbindung 125"/>
            <p:cNvCxnSpPr>
              <a:cxnSpLocks noChangeShapeType="1"/>
            </p:cNvCxnSpPr>
            <p:nvPr/>
          </p:nvCxnSpPr>
          <p:spPr bwMode="auto">
            <a:xfrm>
              <a:off x="2244725" y="3759200"/>
              <a:ext cx="76200" cy="0"/>
            </a:xfrm>
            <a:prstGeom prst="line">
              <a:avLst/>
            </a:prstGeom>
            <a:noFill/>
            <a:ln w="25400" algn="ctr">
              <a:solidFill>
                <a:srgbClr val="F68B1F"/>
              </a:solidFill>
              <a:round/>
              <a:headEnd/>
              <a:tailEnd/>
            </a:ln>
          </p:spPr>
        </p:cxnSp>
      </p:grpSp>
      <p:cxnSp>
        <p:nvCxnSpPr>
          <p:cNvPr id="127" name="Gewinkelte Verbindung 126"/>
          <p:cNvCxnSpPr/>
          <p:nvPr/>
        </p:nvCxnSpPr>
        <p:spPr>
          <a:xfrm rot="10800000">
            <a:off x="827088" y="4724400"/>
            <a:ext cx="649287" cy="1588"/>
          </a:xfrm>
          <a:prstGeom prst="bentConnector3">
            <a:avLst>
              <a:gd name="adj1" fmla="val 50000"/>
            </a:avLst>
          </a:prstGeom>
          <a:ln w="44450">
            <a:solidFill>
              <a:srgbClr val="F68B1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winkelte Verbindung 129"/>
          <p:cNvCxnSpPr/>
          <p:nvPr/>
        </p:nvCxnSpPr>
        <p:spPr>
          <a:xfrm rot="10800000">
            <a:off x="900113" y="4221163"/>
            <a:ext cx="504825" cy="298450"/>
          </a:xfrm>
          <a:prstGeom prst="bentConnector2">
            <a:avLst/>
          </a:prstGeom>
          <a:ln w="44450">
            <a:solidFill>
              <a:srgbClr val="F68B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84213" y="1916113"/>
            <a:ext cx="1511300" cy="369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TODO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227763" y="2852738"/>
            <a:ext cx="1150937" cy="649287"/>
          </a:xfrm>
          <a:prstGeom prst="rect">
            <a:avLst/>
          </a:prstGeom>
          <a:noFill/>
          <a:ln>
            <a:solidFill>
              <a:srgbClr val="F68B1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182563" indent="-182563"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</a:rPr>
              <a:t>TODO </a:t>
            </a: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</a:rPr>
              <a:t>TODO </a:t>
            </a:r>
          </a:p>
        </p:txBody>
      </p:sp>
      <p:cxnSp>
        <p:nvCxnSpPr>
          <p:cNvPr id="87" name="Gewinkelte Verbindung 86"/>
          <p:cNvCxnSpPr/>
          <p:nvPr/>
        </p:nvCxnSpPr>
        <p:spPr>
          <a:xfrm rot="10800000">
            <a:off x="827088" y="5013325"/>
            <a:ext cx="649287" cy="0"/>
          </a:xfrm>
          <a:prstGeom prst="bentConnector3">
            <a:avLst>
              <a:gd name="adj1" fmla="val 50000"/>
            </a:avLst>
          </a:prstGeom>
          <a:ln w="44450">
            <a:solidFill>
              <a:srgbClr val="F68B1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7" name="Gruppieren 94"/>
          <p:cNvGrpSpPr>
            <a:grpSpLocks/>
          </p:cNvGrpSpPr>
          <p:nvPr/>
        </p:nvGrpSpPr>
        <p:grpSpPr bwMode="auto">
          <a:xfrm>
            <a:off x="4932363" y="1844675"/>
            <a:ext cx="3960812" cy="720725"/>
            <a:chOff x="2051720" y="2996952"/>
            <a:chExt cx="3960440" cy="720725"/>
          </a:xfrm>
        </p:grpSpPr>
        <p:sp>
          <p:nvSpPr>
            <p:cNvPr id="90" name="Rechteck 89"/>
            <p:cNvSpPr/>
            <p:nvPr/>
          </p:nvSpPr>
          <p:spPr bwMode="auto">
            <a:xfrm>
              <a:off x="2412048" y="2996952"/>
              <a:ext cx="3600112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91" name="Ellipse 90"/>
            <p:cNvSpPr/>
            <p:nvPr/>
          </p:nvSpPr>
          <p:spPr bwMode="auto">
            <a:xfrm>
              <a:off x="2051720" y="2996952"/>
              <a:ext cx="720657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92" name="Ellipse 91"/>
          <p:cNvSpPr/>
          <p:nvPr/>
        </p:nvSpPr>
        <p:spPr bwMode="auto">
          <a:xfrm>
            <a:off x="2771775" y="5373688"/>
            <a:ext cx="720725" cy="720725"/>
          </a:xfrm>
          <a:prstGeom prst="ellipse">
            <a:avLst/>
          </a:prstGeom>
          <a:solidFill>
            <a:srgbClr val="F68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4000" dirty="0">
                <a:sym typeface="Wingdings" pitchFamily="2" charset="2"/>
              </a:rPr>
              <a:t></a:t>
            </a:r>
            <a:endParaRPr lang="de-DE" sz="4000" dirty="0"/>
          </a:p>
        </p:txBody>
      </p:sp>
      <p:sp>
        <p:nvSpPr>
          <p:cNvPr id="93" name="Ellipse 92"/>
          <p:cNvSpPr/>
          <p:nvPr/>
        </p:nvSpPr>
        <p:spPr bwMode="auto">
          <a:xfrm>
            <a:off x="3348038" y="4941888"/>
            <a:ext cx="431800" cy="431800"/>
          </a:xfrm>
          <a:prstGeom prst="ellipse">
            <a:avLst/>
          </a:prstGeom>
          <a:solidFill>
            <a:srgbClr val="F68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2000" dirty="0">
                <a:sym typeface="Wingdings" pitchFamily="2" charset="2"/>
              </a:rPr>
              <a:t></a:t>
            </a:r>
            <a:endParaRPr lang="de-DE" sz="2000" dirty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276600" y="3860800"/>
            <a:ext cx="0" cy="7921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5400000">
            <a:off x="4163219" y="2613819"/>
            <a:ext cx="312738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98" name="Gleichschenkliges Dreieck 97"/>
          <p:cNvSpPr/>
          <p:nvPr/>
        </p:nvSpPr>
        <p:spPr>
          <a:xfrm rot="5400000">
            <a:off x="3802856" y="2829719"/>
            <a:ext cx="312738" cy="215900"/>
          </a:xfrm>
          <a:prstGeom prst="triangle">
            <a:avLst>
              <a:gd name="adj" fmla="val 50000"/>
            </a:avLst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99" name="Gleichschenkliges Dreieck 98"/>
          <p:cNvSpPr/>
          <p:nvPr/>
        </p:nvSpPr>
        <p:spPr>
          <a:xfrm rot="5400000">
            <a:off x="4018756" y="3117057"/>
            <a:ext cx="314325" cy="217488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grpSp>
        <p:nvGrpSpPr>
          <p:cNvPr id="6" name="Gruppieren 33"/>
          <p:cNvGrpSpPr/>
          <p:nvPr/>
        </p:nvGrpSpPr>
        <p:grpSpPr>
          <a:xfrm>
            <a:off x="2123728" y="2852936"/>
            <a:ext cx="360040" cy="576064"/>
            <a:chOff x="1619672" y="1340768"/>
            <a:chExt cx="1224136" cy="18002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1" name="Rechteck 100"/>
            <p:cNvSpPr/>
            <p:nvPr/>
          </p:nvSpPr>
          <p:spPr bwMode="auto">
            <a:xfrm>
              <a:off x="1619672" y="1340768"/>
              <a:ext cx="1224136" cy="180020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1763688" y="1484784"/>
              <a:ext cx="936104" cy="36004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cxnSp>
          <p:nvCxnSpPr>
            <p:cNvPr id="115" name="Gerade Verbindung 114"/>
            <p:cNvCxnSpPr/>
            <p:nvPr/>
          </p:nvCxnSpPr>
          <p:spPr bwMode="auto">
            <a:xfrm flipH="1">
              <a:off x="2339752" y="1666900"/>
              <a:ext cx="27533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Gerade Verbindung 115"/>
            <p:cNvCxnSpPr/>
            <p:nvPr/>
          </p:nvCxnSpPr>
          <p:spPr bwMode="auto">
            <a:xfrm flipH="1">
              <a:off x="2149128" y="1666900"/>
              <a:ext cx="144016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Gerade Verbindung 116"/>
            <p:cNvCxnSpPr/>
            <p:nvPr/>
          </p:nvCxnSpPr>
          <p:spPr bwMode="auto">
            <a:xfrm flipH="1">
              <a:off x="1725588" y="2192164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Gerade Verbindung 117"/>
            <p:cNvCxnSpPr/>
            <p:nvPr/>
          </p:nvCxnSpPr>
          <p:spPr bwMode="auto">
            <a:xfrm flipH="1">
              <a:off x="1725588" y="2344647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Gerade Verbindung 118"/>
            <p:cNvCxnSpPr/>
            <p:nvPr/>
          </p:nvCxnSpPr>
          <p:spPr bwMode="auto">
            <a:xfrm flipH="1">
              <a:off x="1729780" y="2497130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Gerade Verbindung 119"/>
            <p:cNvCxnSpPr/>
            <p:nvPr/>
          </p:nvCxnSpPr>
          <p:spPr bwMode="auto">
            <a:xfrm flipH="1">
              <a:off x="1729780" y="2649612"/>
              <a:ext cx="1008112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Gerade Verbindung 127"/>
            <p:cNvCxnSpPr/>
            <p:nvPr/>
          </p:nvCxnSpPr>
          <p:spPr bwMode="auto">
            <a:xfrm flipH="1">
              <a:off x="1619672" y="2996952"/>
              <a:ext cx="1224136" cy="0"/>
            </a:xfrm>
            <a:prstGeom prst="line">
              <a:avLst/>
            </a:prstGeom>
            <a:grpFill/>
            <a:ln w="22225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Gerade Verbindung 128"/>
            <p:cNvCxnSpPr/>
            <p:nvPr/>
          </p:nvCxnSpPr>
          <p:spPr bwMode="auto">
            <a:xfrm flipH="1">
              <a:off x="1733031" y="1988840"/>
              <a:ext cx="979309" cy="0"/>
            </a:xfrm>
            <a:prstGeom prst="lin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uppieren 100"/>
          <p:cNvGrpSpPr/>
          <p:nvPr/>
        </p:nvGrpSpPr>
        <p:grpSpPr>
          <a:xfrm>
            <a:off x="1331640" y="3429000"/>
            <a:ext cx="648072" cy="678926"/>
            <a:chOff x="1021556" y="4041068"/>
            <a:chExt cx="516732" cy="5029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2" name="Rechteck 131"/>
            <p:cNvSpPr/>
            <p:nvPr/>
          </p:nvSpPr>
          <p:spPr bwMode="auto">
            <a:xfrm>
              <a:off x="1079612" y="4041068"/>
              <a:ext cx="396044" cy="360040"/>
            </a:xfrm>
            <a:prstGeom prst="rect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1134666" y="4094026"/>
              <a:ext cx="288032" cy="252028"/>
            </a:xfrm>
            <a:prstGeom prst="rect">
              <a:avLst/>
            </a:prstGeom>
            <a:grpFill/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cxnSp>
          <p:nvCxnSpPr>
            <p:cNvPr id="135" name="Gerade Verbindung 23"/>
            <p:cNvCxnSpPr/>
            <p:nvPr/>
          </p:nvCxnSpPr>
          <p:spPr bwMode="auto">
            <a:xfrm flipH="1">
              <a:off x="1134953" y="4344467"/>
              <a:ext cx="285652" cy="0"/>
            </a:xfrm>
            <a:prstGeom prst="line">
              <a:avLst/>
            </a:prstGeom>
            <a:grpFill/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Gerade Verbindung 135"/>
            <p:cNvCxnSpPr/>
            <p:nvPr/>
          </p:nvCxnSpPr>
          <p:spPr bwMode="auto">
            <a:xfrm flipH="1">
              <a:off x="1182862" y="4164955"/>
              <a:ext cx="42358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Gerade Verbindung 136"/>
            <p:cNvCxnSpPr/>
            <p:nvPr/>
          </p:nvCxnSpPr>
          <p:spPr bwMode="auto">
            <a:xfrm flipH="1">
              <a:off x="1182862" y="4133999"/>
              <a:ext cx="42358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Gerade Verbindung 137"/>
            <p:cNvCxnSpPr/>
            <p:nvPr/>
          </p:nvCxnSpPr>
          <p:spPr bwMode="auto">
            <a:xfrm flipH="1">
              <a:off x="1363834" y="4343546"/>
              <a:ext cx="42358" cy="0"/>
            </a:xfrm>
            <a:prstGeom prst="line">
              <a:avLst/>
            </a:prstGeom>
            <a:grp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Rechteck 138"/>
            <p:cNvSpPr/>
            <p:nvPr/>
          </p:nvSpPr>
          <p:spPr bwMode="auto">
            <a:xfrm>
              <a:off x="1200151" y="4386348"/>
              <a:ext cx="159543" cy="45719"/>
            </a:xfrm>
            <a:prstGeom prst="rect">
              <a:avLst/>
            </a:prstGeom>
            <a:grp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140" name="Trapezoid 139"/>
            <p:cNvSpPr/>
            <p:nvPr/>
          </p:nvSpPr>
          <p:spPr bwMode="auto">
            <a:xfrm>
              <a:off x="1021556" y="4429125"/>
              <a:ext cx="516731" cy="73819"/>
            </a:xfrm>
            <a:prstGeom prst="trapezoid">
              <a:avLst>
                <a:gd name="adj" fmla="val 90385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1021556" y="4498181"/>
              <a:ext cx="516732" cy="45806"/>
            </a:xfrm>
            <a:prstGeom prst="rect">
              <a:avLst/>
            </a:prstGeom>
            <a:grp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Gerade Verbindung 141"/>
            <p:cNvCxnSpPr/>
            <p:nvPr/>
          </p:nvCxnSpPr>
          <p:spPr bwMode="auto">
            <a:xfrm flipH="1" flipV="1">
              <a:off x="1110853" y="4458165"/>
              <a:ext cx="340990" cy="1048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Gerade Verbindung 142"/>
            <p:cNvCxnSpPr/>
            <p:nvPr/>
          </p:nvCxnSpPr>
          <p:spPr bwMode="auto">
            <a:xfrm flipH="1">
              <a:off x="1052536" y="4489848"/>
              <a:ext cx="450009" cy="0"/>
            </a:xfrm>
            <a:prstGeom prst="line">
              <a:avLst/>
            </a:prstGeom>
            <a:grpFill/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uppieren 322"/>
          <p:cNvGrpSpPr/>
          <p:nvPr/>
        </p:nvGrpSpPr>
        <p:grpSpPr>
          <a:xfrm>
            <a:off x="2339752" y="4005064"/>
            <a:ext cx="353523" cy="514975"/>
            <a:chOff x="2210967" y="3425825"/>
            <a:chExt cx="252833" cy="368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5" name="Eine Ecke des Rechtecks schneiden 144"/>
            <p:cNvSpPr/>
            <p:nvPr/>
          </p:nvSpPr>
          <p:spPr bwMode="auto">
            <a:xfrm>
              <a:off x="2210967" y="3439666"/>
              <a:ext cx="240134" cy="354459"/>
            </a:xfrm>
            <a:prstGeom prst="snip1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sp>
          <p:nvSpPr>
            <p:cNvPr id="146" name="Rechtwinkliges Dreieck 145"/>
            <p:cNvSpPr/>
            <p:nvPr/>
          </p:nvSpPr>
          <p:spPr bwMode="auto">
            <a:xfrm>
              <a:off x="2397125" y="3425825"/>
              <a:ext cx="66675" cy="66675"/>
            </a:xfrm>
            <a:prstGeom prst="rtTriangl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i="1"/>
            </a:p>
          </p:txBody>
        </p:sp>
        <p:cxnSp>
          <p:nvCxnSpPr>
            <p:cNvPr id="152" name="Gerade Verbindung 151"/>
            <p:cNvCxnSpPr/>
            <p:nvPr/>
          </p:nvCxnSpPr>
          <p:spPr bwMode="auto">
            <a:xfrm>
              <a:off x="2244725" y="3695700"/>
              <a:ext cx="76200" cy="0"/>
            </a:xfrm>
            <a:prstGeom prst="lin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Gerade Verbindung 152"/>
            <p:cNvCxnSpPr/>
            <p:nvPr/>
          </p:nvCxnSpPr>
          <p:spPr bwMode="auto">
            <a:xfrm>
              <a:off x="2244725" y="3727450"/>
              <a:ext cx="76200" cy="0"/>
            </a:xfrm>
            <a:prstGeom prst="lin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Gerade Verbindung 153"/>
            <p:cNvCxnSpPr/>
            <p:nvPr/>
          </p:nvCxnSpPr>
          <p:spPr bwMode="auto">
            <a:xfrm>
              <a:off x="2244725" y="3759200"/>
              <a:ext cx="76200" cy="0"/>
            </a:xfrm>
            <a:prstGeom prst="lin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17" name="Gruppieren 85"/>
          <p:cNvGrpSpPr>
            <a:grpSpLocks/>
          </p:cNvGrpSpPr>
          <p:nvPr/>
        </p:nvGrpSpPr>
        <p:grpSpPr bwMode="auto">
          <a:xfrm>
            <a:off x="7524750" y="2924175"/>
            <a:ext cx="1152525" cy="1657350"/>
            <a:chOff x="7740650" y="3716338"/>
            <a:chExt cx="1152525" cy="1657350"/>
          </a:xfrm>
        </p:grpSpPr>
        <p:sp>
          <p:nvSpPr>
            <p:cNvPr id="156" name="Rechteck 155"/>
            <p:cNvSpPr/>
            <p:nvPr/>
          </p:nvSpPr>
          <p:spPr>
            <a:xfrm>
              <a:off x="7956550" y="3716338"/>
              <a:ext cx="936625" cy="1657350"/>
            </a:xfrm>
            <a:prstGeom prst="rect">
              <a:avLst/>
            </a:prstGeom>
            <a:solidFill>
              <a:srgbClr val="F68B1F"/>
            </a:solidFill>
            <a:ln>
              <a:solidFill>
                <a:srgbClr val="F68B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indent="87313" algn="ctr">
                <a:defRPr/>
              </a:pPr>
              <a:r>
                <a:rPr lang="en-US" sz="1600" b="1" dirty="0">
                  <a:solidFill>
                    <a:schemeClr val="bg1"/>
                  </a:solidFill>
                </a:rPr>
                <a:t>TODO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Ellipse 157"/>
            <p:cNvSpPr/>
            <p:nvPr/>
          </p:nvSpPr>
          <p:spPr>
            <a:xfrm>
              <a:off x="7740650" y="4365626"/>
              <a:ext cx="360363" cy="3794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ym typeface="Wingdings" pitchFamily="2" charset="2"/>
                </a:rPr>
                <a:t></a:t>
              </a:r>
              <a:endParaRPr lang="de-DE" sz="1600" dirty="0"/>
            </a:p>
          </p:txBody>
        </p:sp>
      </p:grpSp>
      <p:sp>
        <p:nvSpPr>
          <p:cNvPr id="162" name="Ellipse 161"/>
          <p:cNvSpPr/>
          <p:nvPr/>
        </p:nvSpPr>
        <p:spPr bwMode="auto">
          <a:xfrm>
            <a:off x="3635375" y="5445125"/>
            <a:ext cx="720725" cy="7207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4000" dirty="0">
                <a:sym typeface="Wingdings" pitchFamily="2" charset="2"/>
              </a:rPr>
              <a:t></a:t>
            </a:r>
            <a:endParaRPr lang="de-DE" sz="4000" dirty="0"/>
          </a:p>
        </p:txBody>
      </p:sp>
      <p:sp>
        <p:nvSpPr>
          <p:cNvPr id="163" name="Ellipse 162"/>
          <p:cNvSpPr/>
          <p:nvPr/>
        </p:nvSpPr>
        <p:spPr bwMode="auto">
          <a:xfrm>
            <a:off x="3851275" y="4941888"/>
            <a:ext cx="433388" cy="431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2000" dirty="0">
                <a:sym typeface="Wingdings" pitchFamily="2" charset="2"/>
              </a:rPr>
              <a:t></a:t>
            </a:r>
            <a:endParaRPr lang="de-DE" sz="2000" dirty="0"/>
          </a:p>
        </p:txBody>
      </p:sp>
      <p:sp>
        <p:nvSpPr>
          <p:cNvPr id="164" name="Rechteck 163"/>
          <p:cNvSpPr/>
          <p:nvPr/>
        </p:nvSpPr>
        <p:spPr>
          <a:xfrm>
            <a:off x="4500563" y="3500438"/>
            <a:ext cx="1366837" cy="288925"/>
          </a:xfrm>
          <a:prstGeom prst="rect">
            <a:avLst/>
          </a:prstGeom>
          <a:noFill/>
          <a:ln>
            <a:solidFill>
              <a:srgbClr val="F68B1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BACKUP</a:t>
            </a:r>
          </a:p>
        </p:txBody>
      </p:sp>
      <p:graphicFrame>
        <p:nvGraphicFramePr>
          <p:cNvPr id="85" name="Diagramm 84"/>
          <p:cNvGraphicFramePr/>
          <p:nvPr/>
        </p:nvGraphicFramePr>
        <p:xfrm>
          <a:off x="4716016" y="5733256"/>
          <a:ext cx="403244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22" name="AutoShape 43"/>
          <p:cNvSpPr>
            <a:spLocks noChangeArrowheads="1"/>
          </p:cNvSpPr>
          <p:nvPr/>
        </p:nvSpPr>
        <p:spPr bwMode="auto">
          <a:xfrm>
            <a:off x="6011863" y="3789363"/>
            <a:ext cx="784225" cy="666750"/>
          </a:xfrm>
          <a:prstGeom prst="leftArrow">
            <a:avLst>
              <a:gd name="adj1" fmla="val 50000"/>
              <a:gd name="adj2" fmla="val 58423"/>
            </a:avLst>
          </a:prstGeom>
          <a:solidFill>
            <a:srgbClr val="F68B1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8223" name="Gruppieren 120"/>
          <p:cNvGrpSpPr>
            <a:grpSpLocks/>
          </p:cNvGrpSpPr>
          <p:nvPr/>
        </p:nvGrpSpPr>
        <p:grpSpPr bwMode="auto">
          <a:xfrm>
            <a:off x="827088" y="5229225"/>
            <a:ext cx="1871662" cy="288925"/>
            <a:chOff x="755576" y="5805264"/>
            <a:chExt cx="1871662" cy="288925"/>
          </a:xfrm>
        </p:grpSpPr>
        <p:sp>
          <p:nvSpPr>
            <p:cNvPr id="100" name="Rechteck 99"/>
            <p:cNvSpPr/>
            <p:nvPr/>
          </p:nvSpPr>
          <p:spPr>
            <a:xfrm>
              <a:off x="755576" y="5805264"/>
              <a:ext cx="1871662" cy="288925"/>
            </a:xfrm>
            <a:prstGeom prst="rect">
              <a:avLst/>
            </a:prstGeom>
            <a:solidFill>
              <a:srgbClr val="F68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marL="266700" indent="-266700" algn="ctr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TODO</a:t>
              </a:r>
            </a:p>
          </p:txBody>
        </p:sp>
        <p:sp>
          <p:nvSpPr>
            <p:cNvPr id="113" name="Gleichschenkliges Dreieck 112"/>
            <p:cNvSpPr/>
            <p:nvPr/>
          </p:nvSpPr>
          <p:spPr>
            <a:xfrm rot="5400000">
              <a:off x="719857" y="5840983"/>
              <a:ext cx="287338" cy="2159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400"/>
            </a:p>
          </p:txBody>
        </p:sp>
      </p:grpSp>
      <p:sp>
        <p:nvSpPr>
          <p:cNvPr id="8224" name="Rechteck 120"/>
          <p:cNvSpPr>
            <a:spLocks noChangeArrowheads="1"/>
          </p:cNvSpPr>
          <p:nvPr/>
        </p:nvSpPr>
        <p:spPr bwMode="auto">
          <a:xfrm>
            <a:off x="1547813" y="5876925"/>
            <a:ext cx="2952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b="1"/>
              <a:t> </a:t>
            </a:r>
            <a:r>
              <a:rPr lang="de-DE" b="1">
                <a:solidFill>
                  <a:srgbClr val="F68B1F"/>
                </a:solidFill>
              </a:rPr>
              <a:t>✓</a:t>
            </a:r>
          </a:p>
        </p:txBody>
      </p:sp>
      <p:sp>
        <p:nvSpPr>
          <p:cNvPr id="8225" name="Rechteck 123"/>
          <p:cNvSpPr>
            <a:spLocks noChangeArrowheads="1"/>
          </p:cNvSpPr>
          <p:nvPr/>
        </p:nvSpPr>
        <p:spPr bwMode="auto">
          <a:xfrm>
            <a:off x="1258888" y="5876925"/>
            <a:ext cx="258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b="1">
                <a:solidFill>
                  <a:srgbClr val="F68B1F"/>
                </a:solidFill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3276600" y="1484313"/>
            <a:ext cx="5399088" cy="4392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971550" y="1484313"/>
            <a:ext cx="2160588" cy="4392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030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B3D1F9-13CC-4544-A29D-90A1358AB37D}" type="slidenum">
              <a:rPr lang="de-DE" smtClean="0"/>
              <a:pPr/>
              <a:t>11</a:t>
            </a:fld>
            <a:endParaRPr lang="de-DE" smtClean="0"/>
          </a:p>
        </p:txBody>
      </p:sp>
      <p:sp>
        <p:nvSpPr>
          <p:cNvPr id="19" name="Rechteck 18"/>
          <p:cNvSpPr/>
          <p:nvPr/>
        </p:nvSpPr>
        <p:spPr>
          <a:xfrm>
            <a:off x="1116013" y="2779713"/>
            <a:ext cx="1871662" cy="2889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20" name="Rechteck 19"/>
          <p:cNvSpPr/>
          <p:nvPr/>
        </p:nvSpPr>
        <p:spPr>
          <a:xfrm>
            <a:off x="1116013" y="2106613"/>
            <a:ext cx="1871662" cy="576262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$5bn</a:t>
            </a:r>
          </a:p>
        </p:txBody>
      </p:sp>
      <p:sp>
        <p:nvSpPr>
          <p:cNvPr id="24" name="Rechteck 23"/>
          <p:cNvSpPr/>
          <p:nvPr/>
        </p:nvSpPr>
        <p:spPr>
          <a:xfrm>
            <a:off x="1116013" y="3971925"/>
            <a:ext cx="1871662" cy="2889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30" name="Rechteck 29"/>
          <p:cNvSpPr/>
          <p:nvPr/>
        </p:nvSpPr>
        <p:spPr>
          <a:xfrm>
            <a:off x="1116013" y="3306763"/>
            <a:ext cx="1871662" cy="576262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54</a:t>
            </a:r>
          </a:p>
        </p:txBody>
      </p:sp>
      <p:sp>
        <p:nvSpPr>
          <p:cNvPr id="31" name="Rechteck 30"/>
          <p:cNvSpPr/>
          <p:nvPr/>
        </p:nvSpPr>
        <p:spPr>
          <a:xfrm>
            <a:off x="1116013" y="5156200"/>
            <a:ext cx="1871662" cy="2889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116013" y="4506913"/>
            <a:ext cx="1871662" cy="576262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  <p:graphicFrame>
        <p:nvGraphicFramePr>
          <p:cNvPr id="1026" name="Diagramm 34"/>
          <p:cNvGraphicFramePr>
            <a:graphicFrameLocks/>
          </p:cNvGraphicFramePr>
          <p:nvPr/>
        </p:nvGraphicFramePr>
        <p:xfrm>
          <a:off x="3513138" y="2009775"/>
          <a:ext cx="5070475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r:id="rId3" imgW="5072312" imgH="3127519" progId="Excel.Sheet.8">
                  <p:embed/>
                </p:oleObj>
              </mc:Choice>
              <mc:Fallback>
                <p:oleObj r:id="rId3" imgW="5072312" imgH="3127519" progId="Excel.Sheet.8">
                  <p:embed/>
                  <p:pic>
                    <p:nvPicPr>
                      <p:cNvPr id="0" name="Diagramm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009775"/>
                        <a:ext cx="5070475" cy="312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Gerade Verbindung mit Pfeil 37"/>
          <p:cNvCxnSpPr/>
          <p:nvPr/>
        </p:nvCxnSpPr>
        <p:spPr>
          <a:xfrm flipV="1">
            <a:off x="3995738" y="2132013"/>
            <a:ext cx="3960812" cy="1008062"/>
          </a:xfrm>
          <a:prstGeom prst="straightConnector1">
            <a:avLst/>
          </a:prstGeom>
          <a:ln w="63500">
            <a:solidFill>
              <a:srgbClr val="F68B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 bwMode="auto">
          <a:xfrm>
            <a:off x="5724525" y="2276475"/>
            <a:ext cx="647700" cy="647700"/>
          </a:xfrm>
          <a:prstGeom prst="ellipse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1400" b="1" dirty="0">
                <a:sym typeface="Wingdings" pitchFamily="2" charset="2"/>
              </a:rPr>
              <a:t>CAGR</a:t>
            </a:r>
          </a:p>
          <a:p>
            <a:pPr algn="ctr">
              <a:defRPr/>
            </a:pPr>
            <a:r>
              <a:rPr lang="de-DE" sz="1400" b="1" dirty="0">
                <a:sym typeface="Wingdings" pitchFamily="2" charset="2"/>
              </a:rPr>
              <a:t>+XX%</a:t>
            </a:r>
            <a:endParaRPr lang="de-DE" sz="1400" b="1" dirty="0"/>
          </a:p>
        </p:txBody>
      </p:sp>
      <p:sp>
        <p:nvSpPr>
          <p:cNvPr id="49" name="Rechteck 48"/>
          <p:cNvSpPr/>
          <p:nvPr/>
        </p:nvSpPr>
        <p:spPr>
          <a:xfrm>
            <a:off x="3492500" y="5156200"/>
            <a:ext cx="4967288" cy="2889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040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3455987" y="5192713"/>
            <a:ext cx="288925" cy="21590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1079500" y="2816226"/>
            <a:ext cx="288925" cy="21590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1080294" y="4009232"/>
            <a:ext cx="287337" cy="21590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1079500" y="5192713"/>
            <a:ext cx="288925" cy="21590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A6A744-6C6B-48AF-8418-A1A9DE3035EA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2133600"/>
            <a:ext cx="7704138" cy="2808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7704138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0246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90" cy="720725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6552764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messages help your audience to 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4" name="Gleichschenkliges Dreieck 13"/>
          <p:cNvSpPr/>
          <p:nvPr/>
        </p:nvSpPr>
        <p:spPr>
          <a:xfrm flipV="1">
            <a:off x="4498975" y="1844675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62860-293B-4CC4-AAA7-D87D784E3837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4932363" y="2133600"/>
            <a:ext cx="3743325" cy="2808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6" name="Rechteck 5"/>
          <p:cNvSpPr/>
          <p:nvPr/>
        </p:nvSpPr>
        <p:spPr>
          <a:xfrm>
            <a:off x="971550" y="2133600"/>
            <a:ext cx="3744913" cy="2808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3744913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1271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89" cy="720725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1" name="Rechteck 10"/>
          <p:cNvSpPr/>
          <p:nvPr/>
        </p:nvSpPr>
        <p:spPr>
          <a:xfrm>
            <a:off x="4932363" y="1412875"/>
            <a:ext cx="37433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B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Gleichschenkliges Dreieck 11"/>
          <p:cNvSpPr/>
          <p:nvPr/>
        </p:nvSpPr>
        <p:spPr>
          <a:xfrm flipV="1">
            <a:off x="2411413" y="1855788"/>
            <a:ext cx="720725" cy="173037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flipV="1">
            <a:off x="6588125" y="1844675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004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227763" y="1412875"/>
            <a:ext cx="2449512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29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229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26305-A594-45AF-B96B-4E863374F393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2133600"/>
            <a:ext cx="2447925" cy="13681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chemeClr val="tx1"/>
                </a:solidFill>
                <a:ea typeface="ＭＳ Ｐゴシック" pitchFamily="34" charset="-128"/>
              </a:rPr>
              <a:t>Status </a:t>
            </a:r>
            <a:r>
              <a:rPr lang="de-DE" sz="1600" dirty="0" err="1" smtClean="0">
                <a:solidFill>
                  <a:schemeClr val="tx1"/>
                </a:solidFill>
                <a:ea typeface="ＭＳ Ｐゴシック" pitchFamily="34" charset="-128"/>
              </a:rPr>
              <a:t>Effect</a:t>
            </a:r>
            <a:r>
              <a:rPr lang="de-DE" sz="1600" dirty="0" smtClean="0">
                <a:solidFill>
                  <a:schemeClr val="tx1"/>
                </a:solidFill>
                <a:ea typeface="ＭＳ Ｐゴシック" pitchFamily="34" charset="-128"/>
              </a:rPr>
              <a:t> in User-</a:t>
            </a:r>
            <a:r>
              <a:rPr lang="de-DE" sz="1600" dirty="0" err="1" smtClean="0">
                <a:solidFill>
                  <a:schemeClr val="tx1"/>
                </a:solidFill>
                <a:ea typeface="ＭＳ Ｐゴシック" pitchFamily="34" charset="-128"/>
              </a:rPr>
              <a:t>Generated</a:t>
            </a:r>
            <a:r>
              <a:rPr lang="de-DE" sz="1600" dirty="0" smtClean="0">
                <a:solidFill>
                  <a:schemeClr val="tx1"/>
                </a:solidFill>
                <a:ea typeface="ＭＳ Ｐゴシック" pitchFamily="34" charset="-128"/>
              </a:rPr>
              <a:t> Content	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2296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89" cy="720725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3600450" y="2133600"/>
            <a:ext cx="2447925" cy="13674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21" name="Rechteck 20"/>
          <p:cNvSpPr/>
          <p:nvPr/>
        </p:nvSpPr>
        <p:spPr>
          <a:xfrm>
            <a:off x="6227763" y="2133600"/>
            <a:ext cx="2449512" cy="13674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23" name="Gleichschenkliges Dreieck 22"/>
          <p:cNvSpPr/>
          <p:nvPr/>
        </p:nvSpPr>
        <p:spPr>
          <a:xfrm flipV="1">
            <a:off x="1906588" y="1855788"/>
            <a:ext cx="720725" cy="173037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" name="Gleichschenkliges Dreieck 23"/>
          <p:cNvSpPr/>
          <p:nvPr/>
        </p:nvSpPr>
        <p:spPr>
          <a:xfrm flipV="1">
            <a:off x="4572000" y="1844675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Gleichschenkliges Dreieck 24"/>
          <p:cNvSpPr/>
          <p:nvPr/>
        </p:nvSpPr>
        <p:spPr>
          <a:xfrm flipV="1">
            <a:off x="7235825" y="1844675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302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3F53D5-EA6B-4D56-9C1F-12C7092C28AE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3132138" y="1412875"/>
            <a:ext cx="5543550" cy="34559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1512888" cy="3455988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3318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89" cy="720725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23" name="Gleichschenkliges Dreieck 22"/>
          <p:cNvSpPr/>
          <p:nvPr/>
        </p:nvSpPr>
        <p:spPr>
          <a:xfrm rot="16200000" flipV="1">
            <a:off x="2426494" y="2982119"/>
            <a:ext cx="720725" cy="173037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755650" y="2971800"/>
            <a:ext cx="360363" cy="3794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4BE069-8E68-44BB-AEAC-650D4E36E0FB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3132138" y="1412875"/>
            <a:ext cx="5543550" cy="16557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1512888" cy="16557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4342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89" cy="720725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23" name="Gleichschenkliges Dreieck 22"/>
          <p:cNvSpPr/>
          <p:nvPr/>
        </p:nvSpPr>
        <p:spPr>
          <a:xfrm rot="16200000" flipV="1">
            <a:off x="2469356" y="2261394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755650" y="2112963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971550" y="3213100"/>
            <a:ext cx="1512888" cy="16557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B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5650" y="3789363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13" name="Gleichschenkliges Dreieck 12"/>
          <p:cNvSpPr/>
          <p:nvPr/>
        </p:nvSpPr>
        <p:spPr>
          <a:xfrm rot="16200000" flipV="1">
            <a:off x="2497931" y="3918744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132138" y="3213100"/>
            <a:ext cx="5543550" cy="16557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14349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518275"/>
            <a:ext cx="2133600" cy="339725"/>
          </a:xfrm>
          <a:noFill/>
        </p:spPr>
        <p:txBody>
          <a:bodyPr/>
          <a:lstStyle/>
          <a:p>
            <a:fld id="{37A5F9F2-2800-49FC-8576-F163C11A2840}" type="slidenum">
              <a:rPr lang="de-DE" smtClean="0"/>
              <a:pPr/>
              <a:t>17</a:t>
            </a:fld>
            <a:endParaRPr lang="de-DE" smtClean="0"/>
          </a:p>
        </p:txBody>
      </p:sp>
      <p:sp>
        <p:nvSpPr>
          <p:cNvPr id="9" name="Rechteck 8"/>
          <p:cNvSpPr/>
          <p:nvPr/>
        </p:nvSpPr>
        <p:spPr>
          <a:xfrm>
            <a:off x="846138" y="1341438"/>
            <a:ext cx="835342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Insert some short explanation in here</a:t>
            </a:r>
          </a:p>
        </p:txBody>
      </p:sp>
      <p:sp>
        <p:nvSpPr>
          <p:cNvPr id="22" name="Rechteck 21"/>
          <p:cNvSpPr/>
          <p:nvPr/>
        </p:nvSpPr>
        <p:spPr>
          <a:xfrm>
            <a:off x="6797675" y="1916113"/>
            <a:ext cx="1873250" cy="865187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24" name="Rechteck 23"/>
          <p:cNvSpPr/>
          <p:nvPr/>
        </p:nvSpPr>
        <p:spPr>
          <a:xfrm>
            <a:off x="6797675" y="3789363"/>
            <a:ext cx="1873250" cy="1152525"/>
          </a:xfrm>
          <a:prstGeom prst="rect">
            <a:avLst/>
          </a:prstGeom>
          <a:noFill/>
          <a:ln>
            <a:solidFill>
              <a:srgbClr val="F68B1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87313" indent="-8731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6" name="Rechteck 25"/>
          <p:cNvSpPr/>
          <p:nvPr/>
        </p:nvSpPr>
        <p:spPr>
          <a:xfrm>
            <a:off x="6797675" y="2852738"/>
            <a:ext cx="1873250" cy="863600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8" name="Rechteck 27"/>
          <p:cNvSpPr/>
          <p:nvPr/>
        </p:nvSpPr>
        <p:spPr>
          <a:xfrm>
            <a:off x="971550" y="3789363"/>
            <a:ext cx="1079500" cy="1152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30" name="Rechteck 29"/>
          <p:cNvSpPr/>
          <p:nvPr/>
        </p:nvSpPr>
        <p:spPr>
          <a:xfrm>
            <a:off x="4497388" y="1916113"/>
            <a:ext cx="1871662" cy="18002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31" name="Rechteck 30"/>
          <p:cNvSpPr/>
          <p:nvPr/>
        </p:nvSpPr>
        <p:spPr>
          <a:xfrm>
            <a:off x="4500563" y="3789363"/>
            <a:ext cx="1871662" cy="1152525"/>
          </a:xfrm>
          <a:prstGeom prst="rect">
            <a:avLst/>
          </a:prstGeom>
          <a:noFill/>
          <a:ln>
            <a:solidFill>
              <a:srgbClr val="F68B1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87313" indent="-8731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1550" y="2852738"/>
            <a:ext cx="1079500" cy="863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5513" y="1916113"/>
            <a:ext cx="1871662" cy="865187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5513" y="3789363"/>
            <a:ext cx="1871662" cy="1152525"/>
          </a:xfrm>
          <a:prstGeom prst="rect">
            <a:avLst/>
          </a:prstGeom>
          <a:noFill/>
          <a:ln>
            <a:solidFill>
              <a:srgbClr val="F68B1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87313" indent="-8731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36" name="Rechteck 35"/>
          <p:cNvSpPr/>
          <p:nvPr/>
        </p:nvSpPr>
        <p:spPr>
          <a:xfrm>
            <a:off x="2195513" y="2852738"/>
            <a:ext cx="1871662" cy="863600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1550" y="1916113"/>
            <a:ext cx="1079500" cy="8651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/>
              <a:t>TODO</a:t>
            </a:r>
          </a:p>
        </p:txBody>
      </p:sp>
      <p:sp>
        <p:nvSpPr>
          <p:cNvPr id="42" name="Gleichschenkliges Dreieck 41"/>
          <p:cNvSpPr/>
          <p:nvPr/>
        </p:nvSpPr>
        <p:spPr>
          <a:xfrm rot="5400000">
            <a:off x="4068763" y="3140075"/>
            <a:ext cx="50165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/>
          </a:p>
        </p:txBody>
      </p:sp>
      <p:sp>
        <p:nvSpPr>
          <p:cNvPr id="46" name="Gleichschenkliges Dreieck 45"/>
          <p:cNvSpPr/>
          <p:nvPr/>
        </p:nvSpPr>
        <p:spPr>
          <a:xfrm rot="5400000" flipV="1">
            <a:off x="6340475" y="3140075"/>
            <a:ext cx="50165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/>
          </a:p>
        </p:txBody>
      </p:sp>
      <p:grpSp>
        <p:nvGrpSpPr>
          <p:cNvPr id="16402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89" cy="720725"/>
          </a:xfrm>
        </p:grpSpPr>
        <p:sp>
          <p:nvSpPr>
            <p:cNvPr id="21" name="Rechteck 20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6403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aute 26"/>
          <p:cNvSpPr/>
          <p:nvPr/>
        </p:nvSpPr>
        <p:spPr>
          <a:xfrm>
            <a:off x="1042988" y="2565400"/>
            <a:ext cx="3816350" cy="324008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518275"/>
            <a:ext cx="2133600" cy="339725"/>
          </a:xfrm>
          <a:noFill/>
        </p:spPr>
        <p:txBody>
          <a:bodyPr/>
          <a:lstStyle/>
          <a:p>
            <a:fld id="{B50AE362-21DE-4897-A478-2FEEBAE1766D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22" name="Rechteck 21"/>
          <p:cNvSpPr/>
          <p:nvPr/>
        </p:nvSpPr>
        <p:spPr>
          <a:xfrm>
            <a:off x="1258888" y="2746375"/>
            <a:ext cx="1657350" cy="1368425"/>
          </a:xfrm>
          <a:prstGeom prst="rect">
            <a:avLst/>
          </a:prstGeom>
          <a:solidFill>
            <a:schemeClr val="bg1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Stuff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987675" y="2746375"/>
            <a:ext cx="1655763" cy="1368425"/>
          </a:xfrm>
          <a:prstGeom prst="rect">
            <a:avLst/>
          </a:prstGeom>
          <a:solidFill>
            <a:schemeClr val="bg1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1" name="Rechteck 20"/>
          <p:cNvSpPr/>
          <p:nvPr/>
        </p:nvSpPr>
        <p:spPr>
          <a:xfrm>
            <a:off x="1258888" y="4186238"/>
            <a:ext cx="1657350" cy="1368425"/>
          </a:xfrm>
          <a:prstGeom prst="rect">
            <a:avLst/>
          </a:prstGeom>
          <a:solidFill>
            <a:schemeClr val="bg1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3" name="Rechteck 22"/>
          <p:cNvSpPr/>
          <p:nvPr/>
        </p:nvSpPr>
        <p:spPr>
          <a:xfrm>
            <a:off x="2987675" y="4186238"/>
            <a:ext cx="1655763" cy="1368425"/>
          </a:xfrm>
          <a:prstGeom prst="rect">
            <a:avLst/>
          </a:prstGeom>
          <a:solidFill>
            <a:schemeClr val="bg1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32" name="Rechteck 31"/>
          <p:cNvSpPr/>
          <p:nvPr/>
        </p:nvSpPr>
        <p:spPr>
          <a:xfrm>
            <a:off x="1258888" y="1700213"/>
            <a:ext cx="3384550" cy="7207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38" name="Rechteck 37"/>
          <p:cNvSpPr/>
          <p:nvPr/>
        </p:nvSpPr>
        <p:spPr>
          <a:xfrm>
            <a:off x="5003800" y="1700213"/>
            <a:ext cx="3384550" cy="7207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40" name="Rechteck 39"/>
          <p:cNvSpPr/>
          <p:nvPr/>
        </p:nvSpPr>
        <p:spPr>
          <a:xfrm>
            <a:off x="5003800" y="2781300"/>
            <a:ext cx="3384550" cy="2735263"/>
          </a:xfrm>
          <a:prstGeom prst="rect">
            <a:avLst/>
          </a:prstGeom>
          <a:solidFill>
            <a:schemeClr val="bg1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182563" indent="-182563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0B919F-245F-45E1-904B-15A606CAAD5B}" type="slidenum">
              <a:rPr lang="de-DE" smtClean="0"/>
              <a:pPr/>
              <a:t>19</a:t>
            </a:fld>
            <a:endParaRPr lang="de-DE" smtClean="0"/>
          </a:p>
        </p:txBody>
      </p:sp>
      <p:sp>
        <p:nvSpPr>
          <p:cNvPr id="7" name="Rechteck 6"/>
          <p:cNvSpPr/>
          <p:nvPr/>
        </p:nvSpPr>
        <p:spPr>
          <a:xfrm>
            <a:off x="1116013" y="2276475"/>
            <a:ext cx="1295400" cy="7207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1116013" y="3213100"/>
            <a:ext cx="1295400" cy="7207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18438" name="Rechteck 8"/>
          <p:cNvSpPr>
            <a:spLocks noChangeArrowheads="1"/>
          </p:cNvSpPr>
          <p:nvPr/>
        </p:nvSpPr>
        <p:spPr bwMode="auto">
          <a:xfrm>
            <a:off x="1042988" y="1700213"/>
            <a:ext cx="785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Insert some short explanation in here</a:t>
            </a:r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2541587" y="2541588"/>
            <a:ext cx="3143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2542381" y="3477419"/>
            <a:ext cx="312738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2987675" y="2276475"/>
            <a:ext cx="5545138" cy="720725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87675" y="3213100"/>
            <a:ext cx="5545138" cy="720725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cxnSp>
        <p:nvCxnSpPr>
          <p:cNvPr id="19" name="Gerade Verbindung 18"/>
          <p:cNvCxnSpPr/>
          <p:nvPr/>
        </p:nvCxnSpPr>
        <p:spPr>
          <a:xfrm>
            <a:off x="1116013" y="4508500"/>
            <a:ext cx="748823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4" name="Gruppieren 14"/>
          <p:cNvGrpSpPr>
            <a:grpSpLocks/>
          </p:cNvGrpSpPr>
          <p:nvPr/>
        </p:nvGrpSpPr>
        <p:grpSpPr bwMode="auto">
          <a:xfrm>
            <a:off x="1403350" y="4868863"/>
            <a:ext cx="6911975" cy="720725"/>
            <a:chOff x="1259632" y="5372100"/>
            <a:chExt cx="6913189" cy="720725"/>
          </a:xfrm>
        </p:grpSpPr>
        <p:sp>
          <p:nvSpPr>
            <p:cNvPr id="16" name="Rechteck 15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8445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 smtClean="0"/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1E83F8-9D82-4E3C-BA2D-27C8E92D3063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2915866" y="1412875"/>
            <a:ext cx="4824486" cy="1008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Researchers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posess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different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assets: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Ideas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Data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Skills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600" y="1412875"/>
            <a:ext cx="1296144" cy="10080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Observation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5366" name="Gruppieren 14"/>
          <p:cNvGrpSpPr>
            <a:grpSpLocks/>
          </p:cNvGrpSpPr>
          <p:nvPr/>
        </p:nvGrpSpPr>
        <p:grpSpPr bwMode="auto">
          <a:xfrm>
            <a:off x="2123728" y="5085780"/>
            <a:ext cx="5688632" cy="935508"/>
            <a:chOff x="1259632" y="5372100"/>
            <a:chExt cx="5689631" cy="935508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5329205" cy="935508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>
                <a:defRPr/>
              </a:pPr>
              <a:r>
                <a:rPr lang="en-US" sz="1600" b="1" dirty="0" smtClean="0"/>
                <a:t>Human progress is delayed, since there is no platform where people can discover and share research assets in a fair and collaborative environment</a:t>
              </a:r>
              <a:endParaRPr lang="en-US" sz="1600" b="1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477167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23" name="Gleichschenkliges Dreieck 22"/>
          <p:cNvSpPr/>
          <p:nvPr/>
        </p:nvSpPr>
        <p:spPr>
          <a:xfrm rot="16200000" flipV="1">
            <a:off x="2360280" y="1852355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2636838"/>
            <a:ext cx="1296144" cy="1008062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Problem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71600" y="3860800"/>
            <a:ext cx="1296144" cy="10080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Result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915866" y="2636838"/>
            <a:ext cx="4824486" cy="10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They don‘t know about each other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They are scared of idea/data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theft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They don’t have the required resources 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16200000" flipV="1">
            <a:off x="2360280" y="3076317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915866" y="3860800"/>
            <a:ext cx="4824486" cy="1008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Ideas, 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datasets and skills are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underutilized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5" name="Gleichschenkliges Dreieck 24"/>
          <p:cNvSpPr/>
          <p:nvPr/>
        </p:nvSpPr>
        <p:spPr>
          <a:xfrm rot="16200000" flipV="1">
            <a:off x="2360280" y="4300280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9" y="1442290"/>
            <a:ext cx="745111" cy="74511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61" y="2742724"/>
            <a:ext cx="614268" cy="61426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8" y="3943862"/>
            <a:ext cx="580514" cy="580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B4C361-2336-412F-9E5F-9375AD9908B3}" type="slidenum">
              <a:rPr lang="de-DE" smtClean="0"/>
              <a:pPr/>
              <a:t>20</a:t>
            </a:fld>
            <a:endParaRPr lang="de-DE" smtClean="0"/>
          </a:p>
        </p:txBody>
      </p:sp>
      <p:sp>
        <p:nvSpPr>
          <p:cNvPr id="7" name="Rechteck 6"/>
          <p:cNvSpPr/>
          <p:nvPr/>
        </p:nvSpPr>
        <p:spPr>
          <a:xfrm>
            <a:off x="1116013" y="2205038"/>
            <a:ext cx="1296987" cy="719137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1116013" y="3141663"/>
            <a:ext cx="1296987" cy="719137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19462" name="Rechteck 8"/>
          <p:cNvSpPr>
            <a:spLocks noChangeArrowheads="1"/>
          </p:cNvSpPr>
          <p:nvPr/>
        </p:nvSpPr>
        <p:spPr bwMode="auto">
          <a:xfrm>
            <a:off x="1042988" y="1690688"/>
            <a:ext cx="741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Insert some short explanation in here</a:t>
            </a:r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2543969" y="2469357"/>
            <a:ext cx="312737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2543969" y="3405982"/>
            <a:ext cx="312737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13" name="Rechteck 12"/>
          <p:cNvSpPr/>
          <p:nvPr/>
        </p:nvSpPr>
        <p:spPr>
          <a:xfrm>
            <a:off x="2989263" y="2205038"/>
            <a:ext cx="5543550" cy="719137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89263" y="3141663"/>
            <a:ext cx="5543550" cy="719137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grpSp>
        <p:nvGrpSpPr>
          <p:cNvPr id="19467" name="Gruppieren 14"/>
          <p:cNvGrpSpPr>
            <a:grpSpLocks/>
          </p:cNvGrpSpPr>
          <p:nvPr/>
        </p:nvGrpSpPr>
        <p:grpSpPr bwMode="auto">
          <a:xfrm>
            <a:off x="1476375" y="5013325"/>
            <a:ext cx="6911975" cy="720725"/>
            <a:chOff x="1259632" y="5372100"/>
            <a:chExt cx="6913189" cy="720725"/>
          </a:xfrm>
        </p:grpSpPr>
        <p:sp>
          <p:nvSpPr>
            <p:cNvPr id="16" name="Rechteck 15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5" name="Rechteck 14"/>
          <p:cNvSpPr/>
          <p:nvPr/>
        </p:nvSpPr>
        <p:spPr>
          <a:xfrm>
            <a:off x="1116013" y="4076700"/>
            <a:ext cx="1296987" cy="720725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2543175" y="4341813"/>
            <a:ext cx="3143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0" name="Rechteck 19"/>
          <p:cNvSpPr/>
          <p:nvPr/>
        </p:nvSpPr>
        <p:spPr>
          <a:xfrm>
            <a:off x="2989263" y="4076700"/>
            <a:ext cx="5543550" cy="720725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9471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453BBB-1316-4FFF-B376-3CBCFC168A22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1844675"/>
            <a:ext cx="7704138" cy="36718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1550" y="1412875"/>
            <a:ext cx="7704138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600" b="1" dirty="0"/>
              <a:t>TODO</a:t>
            </a:r>
            <a:endParaRPr lang="de-DE" sz="1600" b="1" dirty="0"/>
          </a:p>
        </p:txBody>
      </p:sp>
      <p:grpSp>
        <p:nvGrpSpPr>
          <p:cNvPr id="20486" name="Gruppieren 14"/>
          <p:cNvGrpSpPr>
            <a:grpSpLocks/>
          </p:cNvGrpSpPr>
          <p:nvPr/>
        </p:nvGrpSpPr>
        <p:grpSpPr bwMode="auto">
          <a:xfrm>
            <a:off x="1476375" y="5157788"/>
            <a:ext cx="6911975" cy="720725"/>
            <a:chOff x="1259632" y="5372100"/>
            <a:chExt cx="6913190" cy="720725"/>
          </a:xfrm>
        </p:grpSpPr>
        <p:sp>
          <p:nvSpPr>
            <p:cNvPr id="14" name="Rechteck 13"/>
            <p:cNvSpPr/>
            <p:nvPr/>
          </p:nvSpPr>
          <p:spPr>
            <a:xfrm>
              <a:off x="1620058" y="5372100"/>
              <a:ext cx="6552764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7FA93D-E7FD-4968-86E1-1527B983CE58}" type="slidenum">
              <a:rPr lang="de-DE" smtClean="0"/>
              <a:pPr/>
              <a:t>22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971550" y="1381125"/>
            <a:ext cx="1584325" cy="45688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Ellipse 5"/>
          <p:cNvSpPr/>
          <p:nvPr/>
        </p:nvSpPr>
        <p:spPr>
          <a:xfrm>
            <a:off x="774700" y="3481388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555875" y="1381125"/>
            <a:ext cx="1366838" cy="4568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54513" y="1381125"/>
            <a:ext cx="4321175" cy="45688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179388" indent="-179388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15" name="Gleichschenkliges Dreieck 14"/>
          <p:cNvSpPr/>
          <p:nvPr/>
        </p:nvSpPr>
        <p:spPr>
          <a:xfrm rot="16200000" flipV="1">
            <a:off x="3851275" y="3573463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3" name="Gleichschenkliges Dreieck 12"/>
          <p:cNvSpPr/>
          <p:nvPr/>
        </p:nvSpPr>
        <p:spPr>
          <a:xfrm rot="16200000" flipV="1">
            <a:off x="1008063" y="3465513"/>
            <a:ext cx="3024187" cy="503237"/>
          </a:xfrm>
          <a:prstGeom prst="triangle">
            <a:avLst>
              <a:gd name="adj" fmla="val 50000"/>
            </a:avLst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E91B7D-CBD5-4A2C-B995-08CA3583942C}" type="slidenum">
              <a:rPr lang="de-DE" smtClean="0"/>
              <a:pPr/>
              <a:t>23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971550" y="1381125"/>
            <a:ext cx="1223963" cy="45688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Ellipse 5"/>
          <p:cNvSpPr/>
          <p:nvPr/>
        </p:nvSpPr>
        <p:spPr>
          <a:xfrm>
            <a:off x="774700" y="3481388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411413" y="1381125"/>
            <a:ext cx="1511300" cy="2230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413" y="3716338"/>
            <a:ext cx="1511300" cy="2230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54513" y="1381125"/>
            <a:ext cx="4321175" cy="21923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179388" indent="-179388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  <p:sp>
        <p:nvSpPr>
          <p:cNvPr id="15" name="Gleichschenkliges Dreieck 14"/>
          <p:cNvSpPr/>
          <p:nvPr/>
        </p:nvSpPr>
        <p:spPr>
          <a:xfrm rot="16200000" flipV="1">
            <a:off x="3851275" y="2420938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6200000" flipV="1">
            <a:off x="3851275" y="4652963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7" name="Rechteck 16"/>
          <p:cNvSpPr/>
          <p:nvPr/>
        </p:nvSpPr>
        <p:spPr>
          <a:xfrm>
            <a:off x="4356100" y="3716338"/>
            <a:ext cx="4321175" cy="22336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179388" indent="-179388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9638E1-CDC3-4380-8925-21E6314291FE}" type="slidenum">
              <a:rPr lang="de-DE" smtClean="0"/>
              <a:pPr/>
              <a:t>24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971550" y="1381125"/>
            <a:ext cx="1223963" cy="45688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Ellipse 5"/>
          <p:cNvSpPr/>
          <p:nvPr/>
        </p:nvSpPr>
        <p:spPr>
          <a:xfrm>
            <a:off x="774700" y="3481388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411413" y="1381125"/>
            <a:ext cx="1511300" cy="2230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413" y="3716338"/>
            <a:ext cx="1511300" cy="2230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54513" y="1381125"/>
            <a:ext cx="1728787" cy="21923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4356100" y="3716338"/>
            <a:ext cx="1728788" cy="22336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5" name="Gleichschenkliges Dreieck 14"/>
          <p:cNvSpPr/>
          <p:nvPr/>
        </p:nvSpPr>
        <p:spPr>
          <a:xfrm rot="16200000" flipV="1">
            <a:off x="3851275" y="2420938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6200000" flipV="1">
            <a:off x="3851275" y="4652963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299200" y="1381125"/>
            <a:ext cx="2376488" cy="21923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3565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28" name="Rechteck 27"/>
          <p:cNvSpPr/>
          <p:nvPr/>
        </p:nvSpPr>
        <p:spPr>
          <a:xfrm>
            <a:off x="6300788" y="3759200"/>
            <a:ext cx="2376487" cy="2190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 Literature Review</a:t>
            </a:r>
            <a:endParaRPr lang="de-DE" smtClean="0"/>
          </a:p>
        </p:txBody>
      </p:sp>
      <p:sp>
        <p:nvSpPr>
          <p:cNvPr id="2457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A69234-097C-4B9F-9797-DE3E5A446EF3}" type="slidenum">
              <a:rPr lang="de-DE" smtClean="0"/>
              <a:pPr/>
              <a:t>25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971550" y="1381125"/>
            <a:ext cx="1223963" cy="456882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Ellipse 5"/>
          <p:cNvSpPr/>
          <p:nvPr/>
        </p:nvSpPr>
        <p:spPr>
          <a:xfrm>
            <a:off x="774700" y="3481388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411413" y="1381125"/>
            <a:ext cx="1511300" cy="2230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413" y="3716338"/>
            <a:ext cx="1511300" cy="2230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54513" y="1381125"/>
            <a:ext cx="1728787" cy="21923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4356100" y="3716338"/>
            <a:ext cx="1728788" cy="22336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5" name="Gleichschenkliges Dreieck 14"/>
          <p:cNvSpPr/>
          <p:nvPr/>
        </p:nvSpPr>
        <p:spPr>
          <a:xfrm rot="16200000" flipV="1">
            <a:off x="3851275" y="2420938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6200000" flipV="1">
            <a:off x="3851275" y="4652963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299200" y="1381125"/>
            <a:ext cx="2376488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99200" y="2563813"/>
            <a:ext cx="2376488" cy="1008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4590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28" name="Rechteck 27"/>
          <p:cNvSpPr/>
          <p:nvPr/>
        </p:nvSpPr>
        <p:spPr>
          <a:xfrm>
            <a:off x="6300788" y="3759200"/>
            <a:ext cx="2376487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9" name="Rechteck 28"/>
          <p:cNvSpPr/>
          <p:nvPr/>
        </p:nvSpPr>
        <p:spPr>
          <a:xfrm>
            <a:off x="6300788" y="4941888"/>
            <a:ext cx="2376487" cy="1008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51B42-E4FC-4DD0-9334-05F61155789B}" type="slidenum">
              <a:rPr lang="de-DE" smtClean="0"/>
              <a:pPr/>
              <a:t>26</a:t>
            </a:fld>
            <a:endParaRPr lang="de-DE" smtClean="0"/>
          </a:p>
        </p:txBody>
      </p:sp>
      <p:sp>
        <p:nvSpPr>
          <p:cNvPr id="4" name="Rechteck 3"/>
          <p:cNvSpPr/>
          <p:nvPr/>
        </p:nvSpPr>
        <p:spPr>
          <a:xfrm>
            <a:off x="971550" y="1381125"/>
            <a:ext cx="1223963" cy="220027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Ellipse 5"/>
          <p:cNvSpPr/>
          <p:nvPr/>
        </p:nvSpPr>
        <p:spPr>
          <a:xfrm>
            <a:off x="774700" y="2317750"/>
            <a:ext cx="360363" cy="3794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411413" y="1381125"/>
            <a:ext cx="1511300" cy="1008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413" y="2566988"/>
            <a:ext cx="1511300" cy="1008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9" name="Rechteck 8"/>
          <p:cNvSpPr/>
          <p:nvPr/>
        </p:nvSpPr>
        <p:spPr>
          <a:xfrm>
            <a:off x="2411413" y="3757613"/>
            <a:ext cx="1511300" cy="1008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0" name="Rechteck 9"/>
          <p:cNvSpPr/>
          <p:nvPr/>
        </p:nvSpPr>
        <p:spPr>
          <a:xfrm>
            <a:off x="2411413" y="4940300"/>
            <a:ext cx="1511300" cy="1081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54513" y="1381125"/>
            <a:ext cx="1728787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4356100" y="2573338"/>
            <a:ext cx="1728788" cy="1008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3" name="Rechteck 12"/>
          <p:cNvSpPr/>
          <p:nvPr/>
        </p:nvSpPr>
        <p:spPr>
          <a:xfrm>
            <a:off x="4354513" y="3762375"/>
            <a:ext cx="1728787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4" name="Rechteck 13"/>
          <p:cNvSpPr/>
          <p:nvPr/>
        </p:nvSpPr>
        <p:spPr>
          <a:xfrm>
            <a:off x="4354513" y="4940300"/>
            <a:ext cx="1728787" cy="108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TODO </a:t>
            </a:r>
          </a:p>
        </p:txBody>
      </p:sp>
      <p:sp>
        <p:nvSpPr>
          <p:cNvPr id="15" name="Gleichschenkliges Dreieck 14"/>
          <p:cNvSpPr/>
          <p:nvPr/>
        </p:nvSpPr>
        <p:spPr>
          <a:xfrm rot="16200000" flipV="1">
            <a:off x="3830638" y="1812925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6200000" flipV="1">
            <a:off x="3851275" y="2965450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16200000" flipV="1">
            <a:off x="3851275" y="4165600"/>
            <a:ext cx="6477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6200000" flipV="1">
            <a:off x="3850481" y="5372894"/>
            <a:ext cx="649288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299200" y="1381125"/>
            <a:ext cx="2376488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99200" y="2563813"/>
            <a:ext cx="2376488" cy="1008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299200" y="3762375"/>
            <a:ext cx="2376488" cy="1008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5" name="Rechteck 24"/>
          <p:cNvSpPr/>
          <p:nvPr/>
        </p:nvSpPr>
        <p:spPr>
          <a:xfrm>
            <a:off x="6299200" y="4940300"/>
            <a:ext cx="2376488" cy="108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pitchFamily="34" charset="-128"/>
              </a:rPr>
              <a:t> TODO Result n</a:t>
            </a:r>
          </a:p>
        </p:txBody>
      </p:sp>
      <p:sp>
        <p:nvSpPr>
          <p:cNvPr id="26" name="Rechteck 25"/>
          <p:cNvSpPr/>
          <p:nvPr/>
        </p:nvSpPr>
        <p:spPr>
          <a:xfrm>
            <a:off x="971550" y="3757613"/>
            <a:ext cx="1223963" cy="2263775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27" name="Ellipse 26"/>
          <p:cNvSpPr/>
          <p:nvPr/>
        </p:nvSpPr>
        <p:spPr>
          <a:xfrm>
            <a:off x="774700" y="4700588"/>
            <a:ext cx="360363" cy="3794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>
                <a:sym typeface="Wingdings" pitchFamily="2" charset="2"/>
              </a:rPr>
              <a:t></a:t>
            </a:r>
            <a:endParaRPr lang="de-DE" sz="1600" dirty="0"/>
          </a:p>
        </p:txBody>
      </p:sp>
      <p:sp>
        <p:nvSpPr>
          <p:cNvPr id="25624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</a:p>
        </p:txBody>
      </p:sp>
      <p:sp>
        <p:nvSpPr>
          <p:cNvPr id="2662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F68EA3-71A8-4E4C-92F0-DFE6E693F32F}" type="slidenum">
              <a:rPr lang="de-DE" smtClean="0"/>
              <a:pPr/>
              <a:t>27</a:t>
            </a:fld>
            <a:endParaRPr lang="de-DE" smtClean="0"/>
          </a:p>
        </p:txBody>
      </p:sp>
      <p:sp>
        <p:nvSpPr>
          <p:cNvPr id="17" name="Rechteck 16"/>
          <p:cNvSpPr/>
          <p:nvPr/>
        </p:nvSpPr>
        <p:spPr>
          <a:xfrm>
            <a:off x="248285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7200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482850" y="1916113"/>
            <a:ext cx="2016125" cy="3816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659563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16200000" flipV="1">
            <a:off x="1825625" y="3708401"/>
            <a:ext cx="8096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971550" y="1916113"/>
            <a:ext cx="1008063" cy="3816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25" name="Rechteck 24"/>
          <p:cNvSpPr/>
          <p:nvPr/>
        </p:nvSpPr>
        <p:spPr>
          <a:xfrm>
            <a:off x="4572000" y="1916113"/>
            <a:ext cx="2016125" cy="3816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659563" y="1916113"/>
            <a:ext cx="2016125" cy="3816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6636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971550" y="3933825"/>
            <a:ext cx="1008063" cy="1800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2765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</a:p>
        </p:txBody>
      </p:sp>
      <p:sp>
        <p:nvSpPr>
          <p:cNvPr id="27652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0ECF5A-5B85-4423-A605-64B0B38AAF19}" type="slidenum">
              <a:rPr lang="de-DE" smtClean="0"/>
              <a:pPr/>
              <a:t>28</a:t>
            </a:fld>
            <a:endParaRPr lang="de-DE" smtClean="0"/>
          </a:p>
        </p:txBody>
      </p:sp>
      <p:sp>
        <p:nvSpPr>
          <p:cNvPr id="17" name="Rechteck 16"/>
          <p:cNvSpPr/>
          <p:nvPr/>
        </p:nvSpPr>
        <p:spPr>
          <a:xfrm>
            <a:off x="248285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7200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482850" y="1916113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659563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16200000" flipV="1">
            <a:off x="1825625" y="2700338"/>
            <a:ext cx="8096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971550" y="1916113"/>
            <a:ext cx="1008063" cy="1800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25" name="Rechteck 24"/>
          <p:cNvSpPr/>
          <p:nvPr/>
        </p:nvSpPr>
        <p:spPr>
          <a:xfrm>
            <a:off x="4572000" y="1916113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659563" y="1916113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7661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32" name="Rechteck 31"/>
          <p:cNvSpPr/>
          <p:nvPr/>
        </p:nvSpPr>
        <p:spPr>
          <a:xfrm>
            <a:off x="2482850" y="3933825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16200000" flipV="1">
            <a:off x="1825625" y="4716463"/>
            <a:ext cx="8096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572000" y="3933825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659563" y="3933825"/>
            <a:ext cx="2016125" cy="180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</a:p>
        </p:txBody>
      </p:sp>
      <p:sp>
        <p:nvSpPr>
          <p:cNvPr id="2867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7C3F58-98AA-4D16-A61A-BC643694C914}" type="slidenum">
              <a:rPr lang="de-DE" smtClean="0"/>
              <a:pPr/>
              <a:t>29</a:t>
            </a:fld>
            <a:endParaRPr lang="de-DE" smtClean="0"/>
          </a:p>
        </p:txBody>
      </p:sp>
      <p:sp>
        <p:nvSpPr>
          <p:cNvPr id="17" name="Rechteck 16"/>
          <p:cNvSpPr/>
          <p:nvPr/>
        </p:nvSpPr>
        <p:spPr>
          <a:xfrm>
            <a:off x="248285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72000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482850" y="1916113"/>
            <a:ext cx="2016125" cy="1225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659563" y="1412875"/>
            <a:ext cx="2016125" cy="3587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16200000" flipV="1">
            <a:off x="1955006" y="2443957"/>
            <a:ext cx="550863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971550" y="1916113"/>
            <a:ext cx="1008063" cy="1225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25" name="Rechteck 24"/>
          <p:cNvSpPr/>
          <p:nvPr/>
        </p:nvSpPr>
        <p:spPr>
          <a:xfrm>
            <a:off x="4572000" y="1916113"/>
            <a:ext cx="2016125" cy="1225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659563" y="1916113"/>
            <a:ext cx="2016125" cy="1225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8684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37" name="Rechteck 36"/>
          <p:cNvSpPr/>
          <p:nvPr/>
        </p:nvSpPr>
        <p:spPr>
          <a:xfrm>
            <a:off x="2482850" y="3213100"/>
            <a:ext cx="2016125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8" name="Gleichschenkliges Dreieck 37"/>
          <p:cNvSpPr/>
          <p:nvPr/>
        </p:nvSpPr>
        <p:spPr>
          <a:xfrm rot="16200000" flipV="1">
            <a:off x="1955007" y="3740944"/>
            <a:ext cx="550862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971550" y="3213100"/>
            <a:ext cx="1008063" cy="1223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40" name="Rechteck 39"/>
          <p:cNvSpPr/>
          <p:nvPr/>
        </p:nvSpPr>
        <p:spPr>
          <a:xfrm>
            <a:off x="4572000" y="3213100"/>
            <a:ext cx="2016125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661150" y="3213100"/>
            <a:ext cx="2014538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482850" y="4508500"/>
            <a:ext cx="2016125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3" name="Gleichschenkliges Dreieck 42"/>
          <p:cNvSpPr/>
          <p:nvPr/>
        </p:nvSpPr>
        <p:spPr>
          <a:xfrm rot="16200000" flipV="1">
            <a:off x="1955007" y="5036344"/>
            <a:ext cx="550862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971550" y="4508500"/>
            <a:ext cx="1008063" cy="1223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45" name="Rechteck 44"/>
          <p:cNvSpPr/>
          <p:nvPr/>
        </p:nvSpPr>
        <p:spPr>
          <a:xfrm>
            <a:off x="4572000" y="4508500"/>
            <a:ext cx="2016125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661150" y="4508500"/>
            <a:ext cx="2014538" cy="12239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8288" indent="-268288" eaLnBrk="0" hangingPunct="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TODO</a:t>
            </a: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1120422" y="1547180"/>
            <a:ext cx="1687382" cy="1124922"/>
          </a:xfrm>
          <a:prstGeom prst="cloud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 smtClean="0"/>
              <a:t>Ideas</a:t>
            </a:r>
            <a:endParaRPr lang="de-DE" dirty="0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704670" y="3167740"/>
            <a:ext cx="1324012" cy="1078824"/>
          </a:xfrm>
          <a:prstGeom prst="flowChartMagneticDisk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en-US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1158442" y="4725585"/>
            <a:ext cx="1205961" cy="1205961"/>
            <a:chOff x="1158442" y="4725585"/>
            <a:chExt cx="1440160" cy="1440160"/>
          </a:xfrm>
        </p:grpSpPr>
        <p:sp>
          <p:nvSpPr>
            <p:cNvPr id="42" name="Ellipse 41"/>
            <p:cNvSpPr/>
            <p:nvPr/>
          </p:nvSpPr>
          <p:spPr>
            <a:xfrm>
              <a:off x="1158442" y="4725585"/>
              <a:ext cx="1440160" cy="1440160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68B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78291" y="4941168"/>
              <a:ext cx="1185798" cy="1091727"/>
            </a:xfrm>
            <a:prstGeom prst="rect">
              <a:avLst/>
            </a:prstGeom>
          </p:spPr>
        </p:pic>
        <p:sp>
          <p:nvSpPr>
            <p:cNvPr id="40" name="Rechteck 39"/>
            <p:cNvSpPr/>
            <p:nvPr/>
          </p:nvSpPr>
          <p:spPr>
            <a:xfrm>
              <a:off x="1407115" y="5392266"/>
              <a:ext cx="904415" cy="40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de-DE" sz="1600" dirty="0" smtClean="0">
                  <a:solidFill>
                    <a:schemeClr val="bg1"/>
                  </a:solidFill>
                </a:rPr>
                <a:t>Skills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>
            <a:off x="2807804" y="2720977"/>
            <a:ext cx="369634" cy="287408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529366" y="4614564"/>
            <a:ext cx="411101" cy="327984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291676" y="3742556"/>
            <a:ext cx="767437" cy="0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3419872" y="3284984"/>
            <a:ext cx="3012948" cy="2270912"/>
            <a:chOff x="3419872" y="2892616"/>
            <a:chExt cx="3384376" cy="2550864"/>
          </a:xfrm>
        </p:grpSpPr>
        <p:sp>
          <p:nvSpPr>
            <p:cNvPr id="18" name="Rechteck 17"/>
            <p:cNvSpPr/>
            <p:nvPr/>
          </p:nvSpPr>
          <p:spPr>
            <a:xfrm>
              <a:off x="3419872" y="4022611"/>
              <a:ext cx="3384376" cy="142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>
                <a:lnSpc>
                  <a:spcPct val="200000"/>
                </a:lnSpc>
                <a:defRPr/>
              </a:pPr>
              <a:endParaRPr lang="en-US" sz="12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419872" y="2892616"/>
              <a:ext cx="3384376" cy="10801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>
                <a:defRPr/>
              </a:pPr>
              <a:endParaRPr lang="en-US" sz="1200" b="1" dirty="0"/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49" y="3085202"/>
              <a:ext cx="694948" cy="694948"/>
            </a:xfrm>
            <a:prstGeom prst="rect">
              <a:avLst/>
            </a:prstGeom>
          </p:spPr>
        </p:pic>
        <p:sp>
          <p:nvSpPr>
            <p:cNvPr id="34" name="Rechteck 33"/>
            <p:cNvSpPr/>
            <p:nvPr/>
          </p:nvSpPr>
          <p:spPr>
            <a:xfrm>
              <a:off x="4348597" y="3185483"/>
              <a:ext cx="24128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ScienceSonar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3423834" y="4129750"/>
              <a:ext cx="3380414" cy="345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cxnSp>
        <p:nvCxnSpPr>
          <p:cNvPr id="23" name="Gerade Verbindung mit Pfeil 22"/>
          <p:cNvCxnSpPr/>
          <p:nvPr/>
        </p:nvCxnSpPr>
        <p:spPr>
          <a:xfrm>
            <a:off x="6707019" y="3763168"/>
            <a:ext cx="360040" cy="0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19873" y="4685463"/>
            <a:ext cx="3012948" cy="10801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Collaboration platform to match ideas, data and skills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Computational </a:t>
            </a:r>
            <a:r>
              <a:rPr lang="en-US" sz="1600" dirty="0" smtClean="0">
                <a:solidFill>
                  <a:schemeClr val="tx1"/>
                </a:solidFill>
                <a:ea typeface="ＭＳ Ｐゴシック" pitchFamily="34" charset="-128"/>
              </a:rPr>
              <a:t>resources and storage</a:t>
            </a:r>
            <a:endParaRPr lang="en-US" sz="16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5" name="Gleichschenkliges Dreieck 24"/>
          <p:cNvSpPr/>
          <p:nvPr/>
        </p:nvSpPr>
        <p:spPr>
          <a:xfrm flipV="1">
            <a:off x="4636295" y="4335839"/>
            <a:ext cx="580101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Eine Ecke des Rechtecks schneiden 16"/>
          <p:cNvSpPr/>
          <p:nvPr/>
        </p:nvSpPr>
        <p:spPr>
          <a:xfrm>
            <a:off x="7307299" y="2924945"/>
            <a:ext cx="1560529" cy="1538742"/>
          </a:xfrm>
          <a:prstGeom prst="snip1Rect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de-DE" dirty="0" err="1" smtClean="0"/>
              <a:t>Reproducible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21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372225" y="1412875"/>
            <a:ext cx="2303463" cy="446405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69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29700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A9273B-4AB1-4A1B-BA96-F21904AC5BD2}" type="slidenum">
              <a:rPr lang="de-DE" smtClean="0"/>
              <a:pPr/>
              <a:t>30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1412875"/>
            <a:ext cx="7704138" cy="44640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1" name="Gleichschenkliges Dreieck 10"/>
          <p:cNvSpPr/>
          <p:nvPr/>
        </p:nvSpPr>
        <p:spPr>
          <a:xfrm rot="16200000" flipV="1">
            <a:off x="4335463" y="3429000"/>
            <a:ext cx="4464050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372225" y="3716338"/>
            <a:ext cx="2303463" cy="2160587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372225" y="1412875"/>
            <a:ext cx="2303463" cy="2160588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72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072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D9128A-B4FC-4154-816B-988A3FF5C14E}" type="slidenum">
              <a:rPr lang="de-DE" smtClean="0"/>
              <a:pPr/>
              <a:t>31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1412875"/>
            <a:ext cx="7704138" cy="21605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1" name="Gleichschenkliges Dreieck 10"/>
          <p:cNvSpPr/>
          <p:nvPr/>
        </p:nvSpPr>
        <p:spPr>
          <a:xfrm rot="16200000" flipV="1">
            <a:off x="5487194" y="2277269"/>
            <a:ext cx="2160588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71550" y="3716338"/>
            <a:ext cx="7704138" cy="2160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2" name="Gleichschenkliges Dreieck 11"/>
          <p:cNvSpPr/>
          <p:nvPr/>
        </p:nvSpPr>
        <p:spPr>
          <a:xfrm rot="16200000" flipV="1">
            <a:off x="5487194" y="4580732"/>
            <a:ext cx="2160587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372225" y="1412875"/>
            <a:ext cx="2303463" cy="12954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17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1748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F65564-621B-447F-B84B-974F9C240562}" type="slidenum">
              <a:rPr lang="de-DE" smtClean="0"/>
              <a:pPr/>
              <a:t>32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1412875"/>
            <a:ext cx="7704138" cy="129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  <p:sp>
        <p:nvSpPr>
          <p:cNvPr id="11" name="Gleichschenkliges Dreieck 10"/>
          <p:cNvSpPr/>
          <p:nvPr/>
        </p:nvSpPr>
        <p:spPr>
          <a:xfrm rot="16200000" flipV="1">
            <a:off x="5919788" y="1844675"/>
            <a:ext cx="1295400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372225" y="2997200"/>
            <a:ext cx="2303463" cy="12954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1550" y="2997200"/>
            <a:ext cx="7704138" cy="129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" name="Gleichschenkliges Dreieck 20"/>
          <p:cNvSpPr/>
          <p:nvPr/>
        </p:nvSpPr>
        <p:spPr>
          <a:xfrm rot="16200000" flipV="1">
            <a:off x="5919788" y="3429000"/>
            <a:ext cx="1295400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372225" y="4581525"/>
            <a:ext cx="2303463" cy="12954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1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2</a:t>
            </a:r>
          </a:p>
          <a:p>
            <a:pPr marL="722313" indent="-182563">
              <a:buFont typeface="Arial" pitchFamily="34" charset="0"/>
              <a:buChar char="•"/>
              <a:tabLst>
                <a:tab pos="72231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</a:rPr>
              <a:t>Takeaway 3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71550" y="4581525"/>
            <a:ext cx="7704138" cy="129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7800" indent="-177800" eaLnBrk="0" hangingPunct="0">
              <a:defRPr/>
            </a:pPr>
            <a:endParaRPr lang="de-DE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4" name="Gleichschenkliges Dreieck 23"/>
          <p:cNvSpPr/>
          <p:nvPr/>
        </p:nvSpPr>
        <p:spPr>
          <a:xfrm rot="16200000" flipV="1">
            <a:off x="5919788" y="5013325"/>
            <a:ext cx="1295400" cy="4318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12F577-3724-4FD9-A6BC-208A41579E25}" type="slidenum">
              <a:rPr lang="de-DE" smtClean="0"/>
              <a:pPr/>
              <a:t>33</a:t>
            </a:fld>
            <a:endParaRPr lang="de-DE" smtClean="0"/>
          </a:p>
        </p:txBody>
      </p:sp>
      <p:sp>
        <p:nvSpPr>
          <p:cNvPr id="5" name="Rechteck 4"/>
          <p:cNvSpPr/>
          <p:nvPr/>
        </p:nvSpPr>
        <p:spPr>
          <a:xfrm>
            <a:off x="827088" y="2133600"/>
            <a:ext cx="3671887" cy="4318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5076825" y="2133600"/>
            <a:ext cx="3671888" cy="4318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4" name="Gleichschenkliges Dreieck 13"/>
          <p:cNvSpPr/>
          <p:nvPr/>
        </p:nvSpPr>
        <p:spPr>
          <a:xfrm rot="-5400000" flipV="1">
            <a:off x="4211638" y="3500438"/>
            <a:ext cx="10795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27088" y="2709863"/>
            <a:ext cx="3671887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8" name="Rechteck 17"/>
          <p:cNvSpPr/>
          <p:nvPr/>
        </p:nvSpPr>
        <p:spPr>
          <a:xfrm>
            <a:off x="5075238" y="2709863"/>
            <a:ext cx="3673475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grpSp>
        <p:nvGrpSpPr>
          <p:cNvPr id="32777" name="Gruppieren 14"/>
          <p:cNvGrpSpPr>
            <a:grpSpLocks/>
          </p:cNvGrpSpPr>
          <p:nvPr/>
        </p:nvGrpSpPr>
        <p:grpSpPr bwMode="auto">
          <a:xfrm>
            <a:off x="1476375" y="5011738"/>
            <a:ext cx="6911975" cy="720725"/>
            <a:chOff x="1259632" y="5372100"/>
            <a:chExt cx="6913189" cy="720725"/>
          </a:xfrm>
        </p:grpSpPr>
        <p:sp>
          <p:nvSpPr>
            <p:cNvPr id="17" name="Rechteck 16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664A99-98F3-4F5D-8340-E96733166013}" type="slidenum">
              <a:rPr lang="de-DE" smtClean="0"/>
              <a:pPr/>
              <a:t>34</a:t>
            </a:fld>
            <a:endParaRPr lang="de-DE" smtClean="0"/>
          </a:p>
        </p:txBody>
      </p:sp>
      <p:sp>
        <p:nvSpPr>
          <p:cNvPr id="5" name="Rechteck 4"/>
          <p:cNvSpPr/>
          <p:nvPr/>
        </p:nvSpPr>
        <p:spPr>
          <a:xfrm>
            <a:off x="395288" y="2133600"/>
            <a:ext cx="2519362" cy="4318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19475" y="2133600"/>
            <a:ext cx="2519363" cy="4318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6443663" y="2133600"/>
            <a:ext cx="2520950" cy="431800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3" name="Gleichschenkliges Dreieck 12"/>
          <p:cNvSpPr/>
          <p:nvPr/>
        </p:nvSpPr>
        <p:spPr>
          <a:xfrm rot="16200000" flipV="1">
            <a:off x="5665788" y="3575050"/>
            <a:ext cx="10795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6200000" flipV="1">
            <a:off x="2644775" y="3573463"/>
            <a:ext cx="10795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5288" y="2709863"/>
            <a:ext cx="2519362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8" name="Rechteck 17"/>
          <p:cNvSpPr/>
          <p:nvPr/>
        </p:nvSpPr>
        <p:spPr>
          <a:xfrm>
            <a:off x="6442075" y="2709863"/>
            <a:ext cx="2520950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9" name="Rechteck 18"/>
          <p:cNvSpPr/>
          <p:nvPr/>
        </p:nvSpPr>
        <p:spPr>
          <a:xfrm>
            <a:off x="3419475" y="2709863"/>
            <a:ext cx="2519363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1" name="Rechteck 20"/>
          <p:cNvSpPr/>
          <p:nvPr/>
        </p:nvSpPr>
        <p:spPr>
          <a:xfrm>
            <a:off x="2052638" y="4941888"/>
            <a:ext cx="5472112" cy="720725"/>
          </a:xfrm>
          <a:prstGeom prst="rect">
            <a:avLst/>
          </a:prstGeom>
          <a:solidFill>
            <a:srgbClr val="F68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/>
          <a:p>
            <a:pPr marL="182563" indent="-182563">
              <a:buFont typeface="Wingdings" pitchFamily="2" charset="2"/>
              <a:buChar char="§"/>
              <a:defRPr/>
            </a:pPr>
            <a:r>
              <a:rPr lang="en-US" sz="1600" b="1" dirty="0"/>
              <a:t>Takeaway message</a:t>
            </a:r>
          </a:p>
        </p:txBody>
      </p:sp>
      <p:sp>
        <p:nvSpPr>
          <p:cNvPr id="22" name="Ellipse 21"/>
          <p:cNvSpPr/>
          <p:nvPr/>
        </p:nvSpPr>
        <p:spPr>
          <a:xfrm>
            <a:off x="1692275" y="4941888"/>
            <a:ext cx="720725" cy="720725"/>
          </a:xfrm>
          <a:prstGeom prst="ellipse">
            <a:avLst/>
          </a:prstGeom>
          <a:solidFill>
            <a:srgbClr val="F68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4000" dirty="0">
                <a:sym typeface="Wingdings" pitchFamily="2" charset="2"/>
              </a:rPr>
              <a:t></a:t>
            </a:r>
            <a:endParaRPr lang="de-DE" sz="40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2309DC-5CCA-48D0-8100-BC44857347BB}" type="slidenum">
              <a:rPr lang="de-DE" smtClean="0"/>
              <a:pPr/>
              <a:t>35</a:t>
            </a:fld>
            <a:endParaRPr lang="de-DE" smtClean="0"/>
          </a:p>
        </p:txBody>
      </p:sp>
      <p:sp>
        <p:nvSpPr>
          <p:cNvPr id="5" name="Rechteck 4"/>
          <p:cNvSpPr/>
          <p:nvPr/>
        </p:nvSpPr>
        <p:spPr>
          <a:xfrm>
            <a:off x="971550" y="1989138"/>
            <a:ext cx="3816350" cy="360362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A</a:t>
            </a:r>
          </a:p>
        </p:txBody>
      </p:sp>
      <p:sp>
        <p:nvSpPr>
          <p:cNvPr id="7" name="Rechteck 6"/>
          <p:cNvSpPr/>
          <p:nvPr/>
        </p:nvSpPr>
        <p:spPr>
          <a:xfrm>
            <a:off x="4859338" y="1989138"/>
            <a:ext cx="3816350" cy="360362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Topic B</a:t>
            </a:r>
          </a:p>
        </p:txBody>
      </p:sp>
      <p:sp>
        <p:nvSpPr>
          <p:cNvPr id="9" name="Gleichschenkliges Dreieck 8"/>
          <p:cNvSpPr/>
          <p:nvPr/>
        </p:nvSpPr>
        <p:spPr>
          <a:xfrm flipV="1">
            <a:off x="2268538" y="2492375"/>
            <a:ext cx="10795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71550" y="2852738"/>
            <a:ext cx="3816350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1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2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3</a:t>
            </a:r>
          </a:p>
        </p:txBody>
      </p:sp>
      <p:sp>
        <p:nvSpPr>
          <p:cNvPr id="12" name="Gleichschenkliges Dreieck 11"/>
          <p:cNvSpPr/>
          <p:nvPr/>
        </p:nvSpPr>
        <p:spPr>
          <a:xfrm flipV="1">
            <a:off x="6372225" y="2492375"/>
            <a:ext cx="1079500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34825" name="Gruppieren 14"/>
          <p:cNvGrpSpPr>
            <a:grpSpLocks/>
          </p:cNvGrpSpPr>
          <p:nvPr/>
        </p:nvGrpSpPr>
        <p:grpSpPr bwMode="auto">
          <a:xfrm>
            <a:off x="1260475" y="5372100"/>
            <a:ext cx="6911975" cy="720725"/>
            <a:chOff x="1259632" y="5372100"/>
            <a:chExt cx="6913190" cy="720725"/>
          </a:xfrm>
        </p:grpSpPr>
        <p:sp>
          <p:nvSpPr>
            <p:cNvPr id="13" name="Rechteck 12"/>
            <p:cNvSpPr/>
            <p:nvPr/>
          </p:nvSpPr>
          <p:spPr>
            <a:xfrm>
              <a:off x="1620058" y="5372100"/>
              <a:ext cx="6552764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79388" indent="-179388">
                <a:buFont typeface="Wingdings" pitchFamily="2" charset="2"/>
                <a:buChar char="§"/>
                <a:defRPr/>
              </a:pPr>
              <a:r>
                <a:rPr lang="en-US" sz="1600" b="1" dirty="0"/>
                <a:t> TODO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4859338" y="2852738"/>
            <a:ext cx="3816350" cy="18716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1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2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3</a:t>
            </a:r>
          </a:p>
        </p:txBody>
      </p:sp>
      <p:sp>
        <p:nvSpPr>
          <p:cNvPr id="18" name="Gleichschenkliges Dreieck 17"/>
          <p:cNvSpPr/>
          <p:nvPr/>
        </p:nvSpPr>
        <p:spPr>
          <a:xfrm flipV="1">
            <a:off x="4211638" y="5013325"/>
            <a:ext cx="1081087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971550" y="1412875"/>
            <a:ext cx="7704138" cy="338138"/>
          </a:xfrm>
          <a:prstGeom prst="rect">
            <a:avLst/>
          </a:prstGeom>
          <a:ln w="25400">
            <a:solidFill>
              <a:srgbClr val="F68B1F"/>
            </a:solidFill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pitchFamily="34" charset="-128"/>
              </a:rPr>
              <a:t>TODO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Source: TODO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10" name="Rechteck 9"/>
          <p:cNvSpPr/>
          <p:nvPr/>
        </p:nvSpPr>
        <p:spPr>
          <a:xfrm>
            <a:off x="971550" y="2276475"/>
            <a:ext cx="1439863" cy="360363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12" name="Rechteck 11"/>
          <p:cNvSpPr/>
          <p:nvPr/>
        </p:nvSpPr>
        <p:spPr>
          <a:xfrm>
            <a:off x="2843213" y="2276475"/>
            <a:ext cx="5689600" cy="360363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2468562" y="2354263"/>
            <a:ext cx="3143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19" name="Rechteck 18"/>
          <p:cNvSpPr/>
          <p:nvPr/>
        </p:nvSpPr>
        <p:spPr>
          <a:xfrm>
            <a:off x="971550" y="2781300"/>
            <a:ext cx="1439863" cy="360363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20" name="Rechteck 19"/>
          <p:cNvSpPr/>
          <p:nvPr/>
        </p:nvSpPr>
        <p:spPr>
          <a:xfrm>
            <a:off x="2843213" y="2781300"/>
            <a:ext cx="5689600" cy="360363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2469356" y="2858294"/>
            <a:ext cx="312738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971550" y="3284538"/>
            <a:ext cx="1439863" cy="360362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23" name="Rechteck 22"/>
          <p:cNvSpPr/>
          <p:nvPr/>
        </p:nvSpPr>
        <p:spPr>
          <a:xfrm>
            <a:off x="2843213" y="3284538"/>
            <a:ext cx="5689600" cy="3603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4" name="Gleichschenkliges Dreieck 23"/>
          <p:cNvSpPr/>
          <p:nvPr/>
        </p:nvSpPr>
        <p:spPr>
          <a:xfrm rot="5400000">
            <a:off x="2468562" y="3362326"/>
            <a:ext cx="3143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5" name="Rechteck 24"/>
          <p:cNvSpPr/>
          <p:nvPr/>
        </p:nvSpPr>
        <p:spPr>
          <a:xfrm>
            <a:off x="971550" y="3789363"/>
            <a:ext cx="1439863" cy="360362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26" name="Rechteck 25"/>
          <p:cNvSpPr/>
          <p:nvPr/>
        </p:nvSpPr>
        <p:spPr>
          <a:xfrm>
            <a:off x="2843213" y="3789363"/>
            <a:ext cx="5689600" cy="360362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469356" y="3866357"/>
            <a:ext cx="312737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sp>
        <p:nvSpPr>
          <p:cNvPr id="28" name="Rechteck 27"/>
          <p:cNvSpPr/>
          <p:nvPr/>
        </p:nvSpPr>
        <p:spPr>
          <a:xfrm>
            <a:off x="971550" y="4292600"/>
            <a:ext cx="1439863" cy="360363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400" b="1" dirty="0"/>
              <a:t>TODO</a:t>
            </a:r>
          </a:p>
        </p:txBody>
      </p:sp>
      <p:sp>
        <p:nvSpPr>
          <p:cNvPr id="29" name="Rechteck 28"/>
          <p:cNvSpPr/>
          <p:nvPr/>
        </p:nvSpPr>
        <p:spPr>
          <a:xfrm>
            <a:off x="2843213" y="4292600"/>
            <a:ext cx="5689600" cy="360363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2468562" y="4370388"/>
            <a:ext cx="314325" cy="2159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400"/>
          </a:p>
        </p:txBody>
      </p:sp>
      <p:grpSp>
        <p:nvGrpSpPr>
          <p:cNvPr id="35858" name="Gruppieren 14"/>
          <p:cNvGrpSpPr>
            <a:grpSpLocks/>
          </p:cNvGrpSpPr>
          <p:nvPr/>
        </p:nvGrpSpPr>
        <p:grpSpPr bwMode="auto">
          <a:xfrm>
            <a:off x="1692275" y="5157788"/>
            <a:ext cx="6911975" cy="720725"/>
            <a:chOff x="1259632" y="5372100"/>
            <a:chExt cx="6913189" cy="720725"/>
          </a:xfrm>
        </p:grpSpPr>
        <p:sp>
          <p:nvSpPr>
            <p:cNvPr id="33" name="Rechteck 32"/>
            <p:cNvSpPr/>
            <p:nvPr/>
          </p:nvSpPr>
          <p:spPr>
            <a:xfrm>
              <a:off x="1620058" y="5372100"/>
              <a:ext cx="6552763" cy="720725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1</a:t>
              </a:r>
            </a:p>
            <a:p>
              <a:pPr marL="182563" indent="-182563">
                <a:buFont typeface="Wingdings" pitchFamily="2" charset="2"/>
                <a:buChar char="§"/>
                <a:defRPr/>
              </a:pPr>
              <a:r>
                <a:rPr lang="en-US" sz="1600" b="1" dirty="0"/>
                <a:t>Takeaway 2</a:t>
              </a:r>
            </a:p>
          </p:txBody>
        </p:sp>
        <p:sp>
          <p:nvSpPr>
            <p:cNvPr id="34" name="Ellipse 33"/>
            <p:cNvSpPr/>
            <p:nvPr/>
          </p:nvSpPr>
          <p:spPr>
            <a:xfrm>
              <a:off x="1259632" y="5372100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/>
        </p:nvGraphicFramePr>
        <p:xfrm>
          <a:off x="-720080" y="1340768"/>
          <a:ext cx="7056784" cy="43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 should convey key message</a:t>
            </a:r>
            <a:endParaRPr lang="de-DE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9A3248-D025-48D4-96E8-DF679FAAFB12}" type="slidenum">
              <a:rPr lang="de-DE" smtClean="0"/>
              <a:pPr/>
              <a:t>37</a:t>
            </a:fld>
            <a:endParaRPr lang="de-DE" smtClean="0"/>
          </a:p>
        </p:txBody>
      </p:sp>
      <p:sp>
        <p:nvSpPr>
          <p:cNvPr id="10" name="Rechteck 9"/>
          <p:cNvSpPr/>
          <p:nvPr/>
        </p:nvSpPr>
        <p:spPr>
          <a:xfrm>
            <a:off x="5797550" y="4005263"/>
            <a:ext cx="2951163" cy="1944687"/>
          </a:xfrm>
          <a:prstGeom prst="rect">
            <a:avLst/>
          </a:prstGeom>
          <a:noFill/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/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1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2</a:t>
            </a:r>
          </a:p>
          <a:p>
            <a:pPr marL="266700" indent="-2667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3</a:t>
            </a:r>
          </a:p>
        </p:txBody>
      </p:sp>
      <p:sp>
        <p:nvSpPr>
          <p:cNvPr id="11" name="Ellipse 10"/>
          <p:cNvSpPr/>
          <p:nvPr/>
        </p:nvSpPr>
        <p:spPr>
          <a:xfrm>
            <a:off x="5365750" y="4652963"/>
            <a:ext cx="720725" cy="720725"/>
          </a:xfrm>
          <a:prstGeom prst="ellipse">
            <a:avLst/>
          </a:prstGeom>
          <a:solidFill>
            <a:srgbClr val="F68B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4000" dirty="0">
                <a:sym typeface="Wingdings" pitchFamily="2" charset="2"/>
              </a:rPr>
              <a:t></a:t>
            </a:r>
            <a:endParaRPr lang="de-DE" sz="4000" dirty="0"/>
          </a:p>
        </p:txBody>
      </p:sp>
      <p:sp>
        <p:nvSpPr>
          <p:cNvPr id="23" name="Rechteck 22"/>
          <p:cNvSpPr/>
          <p:nvPr/>
        </p:nvSpPr>
        <p:spPr>
          <a:xfrm>
            <a:off x="2663825" y="3644900"/>
            <a:ext cx="2889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Gleichschenkliges Dreieck 24"/>
          <p:cNvSpPr/>
          <p:nvPr/>
        </p:nvSpPr>
        <p:spPr>
          <a:xfrm>
            <a:off x="6011863" y="2205038"/>
            <a:ext cx="2376487" cy="165576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2300" b="1" dirty="0"/>
              <a:t>TODO</a:t>
            </a:r>
          </a:p>
        </p:txBody>
      </p:sp>
      <p:grpSp>
        <p:nvGrpSpPr>
          <p:cNvPr id="2" name="Gruppieren 50"/>
          <p:cNvGrpSpPr/>
          <p:nvPr/>
        </p:nvGrpSpPr>
        <p:grpSpPr>
          <a:xfrm>
            <a:off x="1475656" y="1412776"/>
            <a:ext cx="2635492" cy="2635492"/>
            <a:chOff x="3161619" y="1702088"/>
            <a:chExt cx="2635492" cy="2635492"/>
          </a:xfrm>
          <a:noFill/>
        </p:grpSpPr>
        <p:sp>
          <p:nvSpPr>
            <p:cNvPr id="52" name="Ellipse 51"/>
            <p:cNvSpPr/>
            <p:nvPr/>
          </p:nvSpPr>
          <p:spPr>
            <a:xfrm>
              <a:off x="3161619" y="1702088"/>
              <a:ext cx="2635492" cy="263549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3" name="Ellipse 4"/>
            <p:cNvSpPr/>
            <p:nvPr/>
          </p:nvSpPr>
          <p:spPr>
            <a:xfrm>
              <a:off x="3967640" y="2382924"/>
              <a:ext cx="1581295" cy="14495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53"/>
          <p:cNvGrpSpPr/>
          <p:nvPr/>
        </p:nvGrpSpPr>
        <p:grpSpPr>
          <a:xfrm>
            <a:off x="539328" y="3039932"/>
            <a:ext cx="2635492" cy="2635492"/>
            <a:chOff x="3161619" y="1702088"/>
            <a:chExt cx="2635492" cy="2635492"/>
          </a:xfrm>
          <a:noFill/>
        </p:grpSpPr>
        <p:sp>
          <p:nvSpPr>
            <p:cNvPr id="55" name="Ellipse 54"/>
            <p:cNvSpPr/>
            <p:nvPr/>
          </p:nvSpPr>
          <p:spPr>
            <a:xfrm>
              <a:off x="3161619" y="1702088"/>
              <a:ext cx="2635492" cy="263549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6" name="Ellipse 4"/>
            <p:cNvSpPr/>
            <p:nvPr/>
          </p:nvSpPr>
          <p:spPr>
            <a:xfrm>
              <a:off x="3967640" y="2382924"/>
              <a:ext cx="1581295" cy="14495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ieren 56"/>
          <p:cNvGrpSpPr/>
          <p:nvPr/>
        </p:nvGrpSpPr>
        <p:grpSpPr>
          <a:xfrm>
            <a:off x="2440564" y="3039932"/>
            <a:ext cx="2635492" cy="2635492"/>
            <a:chOff x="3161619" y="1702088"/>
            <a:chExt cx="2635492" cy="2635492"/>
          </a:xfrm>
          <a:noFill/>
        </p:grpSpPr>
        <p:sp>
          <p:nvSpPr>
            <p:cNvPr id="58" name="Ellipse 57"/>
            <p:cNvSpPr/>
            <p:nvPr/>
          </p:nvSpPr>
          <p:spPr>
            <a:xfrm>
              <a:off x="3161619" y="1702088"/>
              <a:ext cx="2635492" cy="263549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9" name="Ellipse 4"/>
            <p:cNvSpPr/>
            <p:nvPr/>
          </p:nvSpPr>
          <p:spPr>
            <a:xfrm>
              <a:off x="3967640" y="2382924"/>
              <a:ext cx="1581295" cy="14495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de-DE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Gerade Verbindung mit Pfeil 42"/>
          <p:cNvCxnSpPr/>
          <p:nvPr/>
        </p:nvCxnSpPr>
        <p:spPr>
          <a:xfrm flipH="1">
            <a:off x="2771775" y="3860800"/>
            <a:ext cx="597693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900113" y="6135688"/>
            <a:ext cx="3816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Source: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004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Launch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227763" y="1412875"/>
            <a:ext cx="2449512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Post-Launch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29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Roadmap</a:t>
            </a:r>
            <a:endParaRPr lang="de-DE" dirty="0" smtClean="0"/>
          </a:p>
        </p:txBody>
      </p:sp>
      <p:sp>
        <p:nvSpPr>
          <p:cNvPr id="1229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26305-A594-45AF-B96B-4E863374F393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2133599"/>
            <a:ext cx="2447925" cy="44141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Accounts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Signup, </a:t>
            </a:r>
            <a:r>
              <a:rPr lang="en-US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signin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signout</a:t>
            </a:r>
            <a:endParaRPr lang="en-US" sz="1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Ideas and Datasets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Create, read,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update ideas 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and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datasets (&amp; meta data)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Tagging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Create new or use existing tags for ideas and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datasets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de-DE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Basic Frontend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5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Current Alpha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00450" y="2133599"/>
            <a:ext cx="2447925" cy="4411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Advanced Accounts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Allow to signup and </a:t>
            </a:r>
            <a:r>
              <a:rPr lang="en-US" sz="1200" dirty="0" err="1">
                <a:solidFill>
                  <a:schemeClr val="tx1"/>
                </a:solidFill>
                <a:ea typeface="ＭＳ Ｐゴシック" pitchFamily="34" charset="-128"/>
              </a:rPr>
              <a:t>signin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 via FB and Google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account</a:t>
            </a:r>
          </a:p>
          <a:p>
            <a:pPr eaLnBrk="0" hangingPunct="0">
              <a:defRPr/>
            </a:pP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Advanced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Ideas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and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Datasets </a:t>
            </a:r>
            <a:endParaRPr lang="en-US" sz="12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Skills </a:t>
            </a:r>
            <a:endParaRPr lang="en-US" sz="1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Matching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Create links </a:t>
            </a:r>
            <a:r>
              <a:rPr lang="en-US" sz="1200" dirty="0" err="1">
                <a:solidFill>
                  <a:schemeClr val="tx1"/>
                </a:solidFill>
                <a:ea typeface="ＭＳ Ｐゴシック" pitchFamily="34" charset="-128"/>
              </a:rPr>
              <a:t>betwen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 ideas, datasets and skills of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others</a:t>
            </a:r>
            <a:endParaRPr lang="de-DE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Social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Networking</a:t>
            </a:r>
          </a:p>
          <a:p>
            <a:pPr marL="635000" lvl="1" indent="-177800" eaLnBrk="0" hangingPunct="0">
              <a:buFont typeface="Arial" pitchFamily="34" charset="0"/>
              <a:buChar char="•"/>
              <a:defRPr/>
            </a:pP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Groups,</a:t>
            </a:r>
          </a:p>
          <a:p>
            <a:pPr marL="635000" lvl="1" indent="-177800" eaLnBrk="0" hangingPunct="0">
              <a:buFont typeface="Arial" pitchFamily="34" charset="0"/>
              <a:buChar char="•"/>
              <a:defRPr/>
            </a:pP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follow/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unfollow</a:t>
            </a:r>
            <a:endParaRPr lang="de-DE" sz="1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635000" lvl="1" indent="-177800" eaLnBrk="0" hangingPunct="0">
              <a:buFont typeface="Arial" pitchFamily="34" charset="0"/>
              <a:buChar char="•"/>
              <a:defRPr/>
            </a:pP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timeline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Recommendations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Get suggestions „you may also like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..“</a:t>
            </a:r>
            <a:endParaRPr lang="de-DE" sz="1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Intelligent Search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Context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awareness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Privacy and access </a:t>
            </a: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control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- Restrict access to assets (e.g. only own university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Track 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access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Advanced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Frontend </a:t>
            </a:r>
          </a:p>
          <a:p>
            <a:pPr eaLnBrk="0" hangingPunct="0">
              <a:defRPr/>
            </a:pPr>
            <a:r>
              <a:rPr lang="de-DE" sz="1200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(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more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 AJAX) 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227763" y="2133599"/>
            <a:ext cx="2449512" cy="4411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Collaborative computation </a:t>
            </a: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platform 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e.g.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Interactive Python shells via </a:t>
            </a:r>
            <a:r>
              <a:rPr lang="en-US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Jupyter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 Notebooks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34" charset="-128"/>
              </a:rPr>
              <a:t>Version </a:t>
            </a: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control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 err="1">
                <a:solidFill>
                  <a:schemeClr val="tx1"/>
                </a:solidFill>
                <a:ea typeface="ＭＳ Ｐゴシック" pitchFamily="34" charset="-128"/>
              </a:rPr>
              <a:t>Git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integration</a:t>
            </a: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(Commercial) Competitions</a:t>
            </a:r>
            <a:endParaRPr lang="en-US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200" b="1" dirty="0" smtClean="0">
                <a:solidFill>
                  <a:schemeClr val="tx1"/>
                </a:solidFill>
                <a:ea typeface="ＭＳ Ｐゴシック" pitchFamily="34" charset="-128"/>
              </a:rPr>
              <a:t>Venue Seeker</a:t>
            </a: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Match </a:t>
            </a:r>
            <a:r>
              <a:rPr lang="en-US" sz="1200" dirty="0">
                <a:solidFill>
                  <a:schemeClr val="tx1"/>
                </a:solidFill>
                <a:ea typeface="ＭＳ Ｐゴシック" pitchFamily="34" charset="-128"/>
              </a:rPr>
              <a:t>conference and Journal CFPs to research </a:t>
            </a:r>
            <a:r>
              <a:rPr lang="en-US" sz="1200" dirty="0" smtClean="0">
                <a:solidFill>
                  <a:schemeClr val="tx1"/>
                </a:solidFill>
                <a:ea typeface="ＭＳ Ｐゴシック" pitchFamily="34" charset="-128"/>
              </a:rPr>
              <a:t>assets</a:t>
            </a:r>
            <a:endParaRPr lang="de-DE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Native Android &amp; IOS App</a:t>
            </a:r>
            <a:endParaRPr lang="de-DE" sz="12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Local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storage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and</a:t>
            </a:r>
            <a:r>
              <a:rPr lang="de-DE" sz="12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computation</a:t>
            </a:r>
            <a:endParaRPr lang="de-DE" sz="12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for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privacy</a:t>
            </a:r>
            <a:r>
              <a:rPr lang="de-DE" sz="1200" dirty="0" smtClean="0">
                <a:solidFill>
                  <a:schemeClr val="tx1"/>
                </a:solidFill>
                <a:ea typeface="ＭＳ Ｐゴシック" pitchFamily="34" charset="-128"/>
              </a:rPr>
              <a:t> relevant </a:t>
            </a: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assets</a:t>
            </a:r>
            <a:endParaRPr lang="de-DE" sz="1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de-DE" sz="1200" dirty="0" err="1" smtClean="0">
                <a:solidFill>
                  <a:schemeClr val="tx1"/>
                </a:solidFill>
                <a:ea typeface="ＭＳ Ｐゴシック" pitchFamily="34" charset="-128"/>
              </a:rPr>
              <a:t>Localization</a:t>
            </a:r>
            <a:endParaRPr lang="de-DE" sz="1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de-DE" sz="1200" b="1" dirty="0" err="1" smtClean="0">
                <a:solidFill>
                  <a:schemeClr val="tx1"/>
                </a:solidFill>
                <a:ea typeface="ＭＳ Ｐゴシック" pitchFamily="34" charset="-128"/>
              </a:rPr>
              <a:t>Marketization</a:t>
            </a:r>
            <a:endParaRPr lang="de-DE" sz="12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177800" indent="-177800" eaLnBrk="0" hangingPunct="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" name="Gleichschenkliges Dreieck 22"/>
          <p:cNvSpPr/>
          <p:nvPr/>
        </p:nvSpPr>
        <p:spPr>
          <a:xfrm flipV="1">
            <a:off x="1906588" y="1855788"/>
            <a:ext cx="720725" cy="173037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" name="Gleichschenkliges Dreieck 23"/>
          <p:cNvSpPr/>
          <p:nvPr/>
        </p:nvSpPr>
        <p:spPr>
          <a:xfrm flipV="1">
            <a:off x="4464049" y="1866899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Gleichschenkliges Dreieck 24"/>
          <p:cNvSpPr/>
          <p:nvPr/>
        </p:nvSpPr>
        <p:spPr>
          <a:xfrm flipV="1">
            <a:off x="7076254" y="1855787"/>
            <a:ext cx="720725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971550" y="1933533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Backend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713225" y="1933533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55" name="Rechteck 54"/>
          <p:cNvSpPr/>
          <p:nvPr/>
        </p:nvSpPr>
        <p:spPr>
          <a:xfrm>
            <a:off x="6454900" y="1933532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Coming soon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Stack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4" y="2048226"/>
            <a:ext cx="1021560" cy="5720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5" y="4263310"/>
            <a:ext cx="1796543" cy="37727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646430"/>
            <a:ext cx="1344716" cy="4542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30" y="5419985"/>
            <a:ext cx="849893" cy="3554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7" y="4771619"/>
            <a:ext cx="1201601" cy="6308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4" y="1993512"/>
            <a:ext cx="820896" cy="8208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47" y="3589186"/>
            <a:ext cx="689842" cy="68984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6" y="2945970"/>
            <a:ext cx="1620453" cy="81022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7" y="4223724"/>
            <a:ext cx="607862" cy="6078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9715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Backend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713225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81" y="4643785"/>
            <a:ext cx="795336" cy="7953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69" y="5680839"/>
            <a:ext cx="1285507" cy="476494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72" y="4223724"/>
            <a:ext cx="932028" cy="932028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6454900" y="1412874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Coming soon</a:t>
            </a: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98" y="3132178"/>
            <a:ext cx="1176681" cy="919951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96" y="2187133"/>
            <a:ext cx="1239684" cy="650834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01" y="1895824"/>
            <a:ext cx="1238539" cy="1300466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11" y="3382266"/>
            <a:ext cx="1457438" cy="413841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6778" y="3017141"/>
            <a:ext cx="1528998" cy="33252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0940" y="3884434"/>
            <a:ext cx="1543224" cy="245513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7723" y="1933785"/>
            <a:ext cx="967074" cy="318873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46984" y="2235690"/>
            <a:ext cx="550305" cy="541925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4" y="4941168"/>
            <a:ext cx="1119588" cy="111958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63" y="2163917"/>
            <a:ext cx="566006" cy="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2872535" y="2697735"/>
            <a:ext cx="3456384" cy="2016224"/>
            <a:chOff x="2872535" y="2697735"/>
            <a:chExt cx="3456384" cy="2016224"/>
          </a:xfrm>
        </p:grpSpPr>
        <p:sp>
          <p:nvSpPr>
            <p:cNvPr id="18" name="Rechteck 17"/>
            <p:cNvSpPr/>
            <p:nvPr/>
          </p:nvSpPr>
          <p:spPr>
            <a:xfrm>
              <a:off x="2872535" y="2697735"/>
              <a:ext cx="3456384" cy="2016224"/>
            </a:xfrm>
            <a:prstGeom prst="rect">
              <a:avLst/>
            </a:prstGeom>
            <a:solidFill>
              <a:srgbClr val="F68B1F"/>
            </a:solidFill>
            <a:ln>
              <a:solidFill>
                <a:srgbClr val="F68B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b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Start 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ScienceSonar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Demo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Grafik 4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946" y="3068960"/>
              <a:ext cx="1130453" cy="113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2"/>
          <p:cNvSpPr>
            <a:spLocks noGrp="1"/>
          </p:cNvSpPr>
          <p:nvPr>
            <p:ph idx="1"/>
          </p:nvPr>
        </p:nvSpPr>
        <p:spPr>
          <a:xfrm>
            <a:off x="971550" y="1412875"/>
            <a:ext cx="7715250" cy="4535488"/>
          </a:xfrm>
          <a:solidFill>
            <a:schemeClr val="bg1">
              <a:lumMod val="85000"/>
            </a:schemeClr>
          </a:solidFill>
        </p:spPr>
        <p:txBody>
          <a:bodyPr anchor="b"/>
          <a:lstStyle/>
          <a:p>
            <a:pPr marL="628650" indent="-628650">
              <a:buFontTx/>
              <a:buNone/>
              <a:defRPr/>
            </a:pPr>
            <a:r>
              <a:rPr lang="de-DE" sz="2400" b="1" dirty="0" smtClean="0">
                <a:solidFill>
                  <a:srgbClr val="F68B1F"/>
                </a:solidFill>
              </a:rPr>
              <a:t/>
            </a:r>
            <a:br>
              <a:rPr lang="de-DE" sz="2400" b="1" dirty="0" smtClean="0">
                <a:solidFill>
                  <a:srgbClr val="F68B1F"/>
                </a:solidFill>
              </a:rPr>
            </a:br>
            <a:r>
              <a:rPr lang="en-US" sz="5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Tell a story with your presentation</a:t>
            </a:r>
            <a:r>
              <a:rPr lang="de-DE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Firstname </a:t>
            </a:r>
            <a:r>
              <a:rPr lang="de-DE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de-DE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indent="-628650">
              <a:defRPr/>
            </a:pPr>
            <a:endParaRPr lang="en-US" sz="2800" b="1" dirty="0" smtClean="0">
              <a:solidFill>
                <a:srgbClr val="F68B1F"/>
              </a:solidFill>
            </a:endParaRPr>
          </a:p>
        </p:txBody>
      </p:sp>
      <p:sp>
        <p:nvSpPr>
          <p:cNvPr id="92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929438" y="6473825"/>
            <a:ext cx="2133600" cy="339725"/>
          </a:xfrm>
          <a:noFill/>
        </p:spPr>
        <p:txBody>
          <a:bodyPr/>
          <a:lstStyle/>
          <a:p>
            <a:fld id="{593E52D6-A8FF-4E02-9D8E-95530E61AD15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683418" y="3501232"/>
            <a:ext cx="1008063" cy="431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</a:p>
        </p:txBody>
      </p:sp>
      <p:sp>
        <p:nvSpPr>
          <p:cNvPr id="6147" name="Foliennummernplatzhalt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B4B8BF-F345-45B2-804A-DDBD507F36C0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6148" name="Rectangle 1"/>
          <p:cNvSpPr>
            <a:spLocks noChangeArrowheads="1"/>
          </p:cNvSpPr>
          <p:nvPr/>
        </p:nvSpPr>
        <p:spPr bwMode="gray">
          <a:xfrm>
            <a:off x="2627313" y="1989138"/>
            <a:ext cx="6048375" cy="460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1. Design Elements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gray">
          <a:xfrm>
            <a:off x="2627313" y="2554288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2. TODO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2627313" y="3121025"/>
            <a:ext cx="6048375" cy="46196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3. TODO</a:t>
            </a:r>
          </a:p>
        </p:txBody>
      </p:sp>
      <p:sp>
        <p:nvSpPr>
          <p:cNvPr id="25" name="Rectangle 7"/>
          <p:cNvSpPr/>
          <p:nvPr/>
        </p:nvSpPr>
        <p:spPr bwMode="gray">
          <a:xfrm>
            <a:off x="2627313" y="4868863"/>
            <a:ext cx="6048375" cy="504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schemeClr val="bg1"/>
                </a:solidFill>
                <a:ea typeface="Gulim" pitchFamily="34" charset="-127"/>
                <a:cs typeface="Arial" charset="0"/>
              </a:rPr>
              <a:t>5. Backup</a:t>
            </a: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gray">
          <a:xfrm>
            <a:off x="971550" y="1989138"/>
            <a:ext cx="1425575" cy="2735262"/>
          </a:xfrm>
          <a:prstGeom prst="rect">
            <a:avLst/>
          </a:prstGeom>
          <a:solidFill>
            <a:srgbClr val="F68B1F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Presentation</a:t>
            </a: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gray">
          <a:xfrm>
            <a:off x="971550" y="4868863"/>
            <a:ext cx="1425575" cy="5048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Appendix</a:t>
            </a: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gray">
          <a:xfrm>
            <a:off x="2627313" y="3687763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4. TODO</a:t>
            </a:r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gray">
          <a:xfrm>
            <a:off x="2627313" y="4262438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4.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</a:p>
        </p:txBody>
      </p:sp>
      <p:sp>
        <p:nvSpPr>
          <p:cNvPr id="7171" name="Foliennummernplatzhalt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370F21-073B-4D96-9825-AF689AD08D6C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gray">
          <a:xfrm>
            <a:off x="2627313" y="1989138"/>
            <a:ext cx="6048375" cy="460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1. Design Elements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gray">
          <a:xfrm>
            <a:off x="2627313" y="2554288"/>
            <a:ext cx="6048375" cy="4619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Gulim" pitchFamily="34" charset="-127"/>
              </a:rPr>
              <a:t>2. TODO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2627313" y="3121025"/>
            <a:ext cx="6048375" cy="4619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Gulim" pitchFamily="34" charset="-127"/>
              </a:rPr>
              <a:t>3. TODO</a:t>
            </a:r>
          </a:p>
        </p:txBody>
      </p:sp>
      <p:sp>
        <p:nvSpPr>
          <p:cNvPr id="25" name="Rectangle 7"/>
          <p:cNvSpPr/>
          <p:nvPr/>
        </p:nvSpPr>
        <p:spPr bwMode="gray">
          <a:xfrm>
            <a:off x="2627313" y="4868863"/>
            <a:ext cx="6048375" cy="504825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Gulim" pitchFamily="34" charset="-127"/>
                <a:cs typeface="Arial" charset="0"/>
              </a:rPr>
              <a:t>5. Backup</a:t>
            </a:r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gray">
          <a:xfrm>
            <a:off x="971550" y="1989138"/>
            <a:ext cx="1425575" cy="2735262"/>
          </a:xfrm>
          <a:prstGeom prst="rect">
            <a:avLst/>
          </a:prstGeom>
          <a:solidFill>
            <a:srgbClr val="F68B1F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Presentation</a:t>
            </a:r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gray">
          <a:xfrm>
            <a:off x="971550" y="4868863"/>
            <a:ext cx="1425575" cy="5048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Appendix</a:t>
            </a: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gray">
          <a:xfrm>
            <a:off x="2627313" y="3687763"/>
            <a:ext cx="6048375" cy="4619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Gulim" pitchFamily="34" charset="-127"/>
              </a:rPr>
              <a:t>4. TODO</a:t>
            </a:r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gray">
          <a:xfrm>
            <a:off x="2627313" y="4262438"/>
            <a:ext cx="6048375" cy="4619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108000" anchor="ctr"/>
          <a:lstStyle/>
          <a:p>
            <a:pPr eaLnBrk="0" hangingPunct="0">
              <a:defRPr/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Gulim" pitchFamily="34" charset="-127"/>
              </a:rPr>
              <a:t>4. 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Bildschirmpräsentation (4:3)</PresentationFormat>
  <Paragraphs>462</Paragraphs>
  <Slides>37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Gulim</vt:lpstr>
      <vt:lpstr>Roboto</vt:lpstr>
      <vt:lpstr>Wingdings</vt:lpstr>
      <vt:lpstr>Standarddesign</vt:lpstr>
      <vt:lpstr>Microsoft Excel 97-2003-Arbeitsblatt</vt:lpstr>
      <vt:lpstr>ScienceSonar</vt:lpstr>
      <vt:lpstr>Problem</vt:lpstr>
      <vt:lpstr>Solution</vt:lpstr>
      <vt:lpstr>High Level Roadmap</vt:lpstr>
      <vt:lpstr>Technology Stack</vt:lpstr>
      <vt:lpstr>Demo</vt:lpstr>
      <vt:lpstr>PowerPoint-Präsentation</vt:lpstr>
      <vt:lpstr>Agenda</vt:lpstr>
      <vt:lpstr>Agenda</vt:lpstr>
      <vt:lpstr>Design elements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Economic Literature Review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  <vt:lpstr>Slide title should convey key message</vt:lpstr>
    </vt:vector>
  </TitlesOfParts>
  <Company>Ich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Big Boss</dc:creator>
  <cp:lastModifiedBy>Windows-Benutzer</cp:lastModifiedBy>
  <cp:revision>197</cp:revision>
  <dcterms:created xsi:type="dcterms:W3CDTF">2007-09-16T15:07:47Z</dcterms:created>
  <dcterms:modified xsi:type="dcterms:W3CDTF">2018-02-06T17:26:16Z</dcterms:modified>
</cp:coreProperties>
</file>