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311" r:id="rId3"/>
    <p:sldId id="280" r:id="rId4"/>
    <p:sldId id="306" r:id="rId5"/>
    <p:sldId id="308" r:id="rId6"/>
    <p:sldId id="309" r:id="rId7"/>
    <p:sldId id="310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1892" autoAdjust="0"/>
  </p:normalViewPr>
  <p:slideViewPr>
    <p:cSldViewPr>
      <p:cViewPr varScale="1">
        <p:scale>
          <a:sx n="102" d="100"/>
          <a:sy n="102" d="100"/>
        </p:scale>
        <p:origin x="16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C8134F-B99B-4F40-A339-F2CC4F8C7082}" type="datetime1">
              <a:rPr lang="de-DE"/>
              <a:pPr>
                <a:defRPr/>
              </a:pPr>
              <a:t>07.02.2018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9367A5-25E1-4A24-B790-1A35D0C14E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399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8D4441-71E0-45E8-861B-6A319DEFFB3A}" type="slidenum">
              <a:rPr lang="de-DE" smtClean="0"/>
              <a:pPr/>
              <a:t>1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4_star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1382713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003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0C5C5-4189-48D2-AED6-CC7FC7D145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0"/>
            <a:ext cx="1930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0"/>
            <a:ext cx="5643563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0710-0343-4036-A4D1-07BF916596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29438" y="6545263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CA24E-F8C1-4E63-8A3E-DEC746B83D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738AF-F779-4EE3-8BAF-CD3752C8A6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125538"/>
            <a:ext cx="378142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75" y="1125538"/>
            <a:ext cx="378142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E640B-1393-49F8-AE52-0F32A065CA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7BEC6-47DF-4738-BE8B-CFD8500048D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55DCA-202E-4A26-900D-FEC4444648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1E252-78C5-4599-A5E1-C568AAC8813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177E5-3BD4-4615-9D36-0BF6227362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9D9FB-9394-4836-A02E-77793B22DA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5" descr="4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9113" y="0"/>
            <a:ext cx="5638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125538"/>
            <a:ext cx="771525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2663" y="6553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545263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 charset="0"/>
              </a:defRPr>
            </a:lvl1pPr>
          </a:lstStyle>
          <a:p>
            <a:pPr>
              <a:defRPr/>
            </a:pPr>
            <a:fld id="{CA8FE853-A47B-426C-B61B-96B57F3D48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 ftr="0" dt="0"/>
  <p:txStyles>
    <p:titleStyle>
      <a:lvl1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  <a:ea typeface="ＭＳ Ｐゴシック" charset="-128"/>
        </a:defRPr>
      </a:lvl2pPr>
      <a:lvl3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  <a:ea typeface="ＭＳ Ｐゴシック" charset="-128"/>
        </a:defRPr>
      </a:lvl3pPr>
      <a:lvl4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  <a:ea typeface="ＭＳ Ｐゴシック" charset="-128"/>
        </a:defRPr>
      </a:lvl4pPr>
      <a:lvl5pPr algn="r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  <a:ea typeface="ＭＳ Ｐゴシック" charset="-128"/>
        </a:defRPr>
      </a:lvl5pPr>
      <a:lvl6pPr marL="457200" algn="r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</a:defRPr>
      </a:lvl6pPr>
      <a:lvl7pPr marL="914400" algn="r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</a:defRPr>
      </a:lvl7pPr>
      <a:lvl8pPr marL="1371600" algn="r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</a:defRPr>
      </a:lvl8pPr>
      <a:lvl9pPr marL="1828800" algn="r" rtl="0" fontAlgn="base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F68B1F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5400" dirty="0" err="1" smtClean="0"/>
              <a:t>ScienceSonar</a:t>
            </a:r>
            <a:endParaRPr lang="en-US" sz="32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Discover and Share Research Opportunities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Christian Janze</a:t>
            </a:r>
          </a:p>
          <a:p>
            <a:pPr eaLnBrk="1" hangingPunct="1"/>
            <a:r>
              <a:rPr lang="en-US" dirty="0" smtClean="0"/>
              <a:t>February 7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</a:p>
          <a:p>
            <a:pPr eaLnBrk="1" hangingPunct="1"/>
            <a:endParaRPr lang="de-DE" dirty="0" smtClean="0"/>
          </a:p>
          <a:p>
            <a:pPr eaLnBrk="1" hangingPunct="1"/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</a:p>
        </p:txBody>
      </p:sp>
      <p:sp>
        <p:nvSpPr>
          <p:cNvPr id="6147" name="Foliennummernplatzhalt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B4B8BF-F345-45B2-804A-DDBD507F36C0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6148" name="Rectangle 1"/>
          <p:cNvSpPr>
            <a:spLocks noChangeArrowheads="1"/>
          </p:cNvSpPr>
          <p:nvPr/>
        </p:nvSpPr>
        <p:spPr bwMode="gray">
          <a:xfrm>
            <a:off x="2627313" y="1989138"/>
            <a:ext cx="6048375" cy="460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ea typeface="Gulim" pitchFamily="34" charset="-127"/>
              </a:rPr>
              <a:t>Problem</a:t>
            </a:r>
            <a:endParaRPr lang="en-US" sz="12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gray">
          <a:xfrm>
            <a:off x="2627313" y="2554288"/>
            <a:ext cx="6048375" cy="46196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ea typeface="Gulim" pitchFamily="34" charset="-127"/>
              </a:rPr>
              <a:t>Solution</a:t>
            </a:r>
            <a:endParaRPr lang="en-US" sz="12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2627313" y="3121025"/>
            <a:ext cx="6048375" cy="46196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ea typeface="Gulim" pitchFamily="34" charset="-127"/>
              </a:rPr>
              <a:t>Roadmap</a:t>
            </a:r>
            <a:endParaRPr lang="en-US" sz="12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gray">
          <a:xfrm>
            <a:off x="971550" y="1989138"/>
            <a:ext cx="1425575" cy="2727324"/>
          </a:xfrm>
          <a:prstGeom prst="rect">
            <a:avLst/>
          </a:prstGeom>
          <a:solidFill>
            <a:srgbClr val="F68B1F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algn="ctr" eaLnBrk="0" hangingPunct="0"/>
            <a:r>
              <a:rPr lang="en-US" sz="1200" b="1">
                <a:solidFill>
                  <a:schemeClr val="bg1"/>
                </a:solidFill>
                <a:ea typeface="Gulim" pitchFamily="34" charset="-127"/>
              </a:rPr>
              <a:t>Presentation</a:t>
            </a:r>
          </a:p>
        </p:txBody>
      </p:sp>
      <p:sp>
        <p:nvSpPr>
          <p:cNvPr id="6154" name="Rectangle 6"/>
          <p:cNvSpPr>
            <a:spLocks noChangeArrowheads="1"/>
          </p:cNvSpPr>
          <p:nvPr/>
        </p:nvSpPr>
        <p:spPr bwMode="gray">
          <a:xfrm>
            <a:off x="2627313" y="3687763"/>
            <a:ext cx="6048375" cy="46196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ea typeface="Gulim" pitchFamily="34" charset="-127"/>
              </a:rPr>
              <a:t>Technological Stack</a:t>
            </a:r>
            <a:endParaRPr lang="en-US" sz="12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gray">
          <a:xfrm>
            <a:off x="2627869" y="4254500"/>
            <a:ext cx="6048375" cy="461962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lIns="108000" anchor="ctr"/>
          <a:lstStyle/>
          <a:p>
            <a:pPr eaLnBrk="0" hangingPunct="0"/>
            <a:r>
              <a:rPr lang="en-US" sz="1200" b="1" dirty="0" smtClean="0">
                <a:solidFill>
                  <a:schemeClr val="bg1"/>
                </a:solidFill>
                <a:ea typeface="Gulim" pitchFamily="34" charset="-127"/>
              </a:rPr>
              <a:t>Demo</a:t>
            </a:r>
            <a:endParaRPr lang="en-US" sz="1200" b="1" dirty="0">
              <a:solidFill>
                <a:schemeClr val="bg1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 smtClean="0"/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1E83F8-9D82-4E3C-BA2D-27C8E92D3063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2915866" y="1412875"/>
            <a:ext cx="4824486" cy="1008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Researchers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posess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different 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assets: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742950" lvl="1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Ideas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Data</a:t>
            </a:r>
          </a:p>
          <a:p>
            <a:pPr marL="742950" lvl="1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Skills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1600" y="1412875"/>
            <a:ext cx="1296144" cy="10080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b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Observation</a:t>
            </a:r>
            <a:endParaRPr lang="de-DE" sz="1600" b="1" dirty="0">
              <a:solidFill>
                <a:schemeClr val="bg1"/>
              </a:solidFill>
            </a:endParaRPr>
          </a:p>
        </p:txBody>
      </p:sp>
      <p:grpSp>
        <p:nvGrpSpPr>
          <p:cNvPr id="15366" name="Gruppieren 14"/>
          <p:cNvGrpSpPr>
            <a:grpSpLocks/>
          </p:cNvGrpSpPr>
          <p:nvPr/>
        </p:nvGrpSpPr>
        <p:grpSpPr bwMode="auto">
          <a:xfrm>
            <a:off x="2123728" y="5085780"/>
            <a:ext cx="5688632" cy="935508"/>
            <a:chOff x="1259632" y="5372100"/>
            <a:chExt cx="5689631" cy="935508"/>
          </a:xfrm>
        </p:grpSpPr>
        <p:sp>
          <p:nvSpPr>
            <p:cNvPr id="9" name="Rechteck 8"/>
            <p:cNvSpPr/>
            <p:nvPr/>
          </p:nvSpPr>
          <p:spPr>
            <a:xfrm>
              <a:off x="1620058" y="5372100"/>
              <a:ext cx="5329205" cy="935508"/>
            </a:xfrm>
            <a:prstGeom prst="rect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anchor="ctr"/>
            <a:lstStyle/>
            <a:p>
              <a:pPr>
                <a:defRPr/>
              </a:pPr>
              <a:r>
                <a:rPr lang="en-US" sz="1600" b="1" dirty="0" smtClean="0"/>
                <a:t>Human progress is delayed, since there is no platform where people can discover and share research assets in a fair and collaborative environment</a:t>
              </a:r>
              <a:endParaRPr lang="en-US" sz="1600" b="1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1259632" y="5477167"/>
              <a:ext cx="720852" cy="720725"/>
            </a:xfrm>
            <a:prstGeom prst="ellipse">
              <a:avLst/>
            </a:prstGeom>
            <a:solidFill>
              <a:srgbClr val="F68B1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de-DE" sz="4000" dirty="0">
                  <a:sym typeface="Wingdings" pitchFamily="2" charset="2"/>
                </a:rPr>
                <a:t></a:t>
              </a:r>
              <a:endParaRPr lang="de-DE" sz="4000" dirty="0"/>
            </a:p>
          </p:txBody>
        </p:sp>
      </p:grpSp>
      <p:sp>
        <p:nvSpPr>
          <p:cNvPr id="23" name="Gleichschenkliges Dreieck 22"/>
          <p:cNvSpPr/>
          <p:nvPr/>
        </p:nvSpPr>
        <p:spPr>
          <a:xfrm rot="16200000" flipV="1">
            <a:off x="2360280" y="1852355"/>
            <a:ext cx="275576" cy="17261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971600" y="2636838"/>
            <a:ext cx="1296144" cy="1008062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b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Problems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71600" y="3860800"/>
            <a:ext cx="1296144" cy="10080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b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Result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915866" y="2636838"/>
            <a:ext cx="4824486" cy="1008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They don‘t know about each other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They are scared of idea/data 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theft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They don’t have the required resources 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2" name="Gleichschenkliges Dreieck 21"/>
          <p:cNvSpPr/>
          <p:nvPr/>
        </p:nvSpPr>
        <p:spPr>
          <a:xfrm rot="16200000" flipV="1">
            <a:off x="2360280" y="3076317"/>
            <a:ext cx="275576" cy="17261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915866" y="3860800"/>
            <a:ext cx="4824486" cy="10080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Ideas, 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datasets and skills are 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underutilized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5" name="Gleichschenkliges Dreieck 24"/>
          <p:cNvSpPr/>
          <p:nvPr/>
        </p:nvSpPr>
        <p:spPr>
          <a:xfrm rot="16200000" flipV="1">
            <a:off x="2360280" y="4300280"/>
            <a:ext cx="275576" cy="17261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89" y="1469086"/>
            <a:ext cx="663576" cy="66357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61" y="2742724"/>
            <a:ext cx="614268" cy="61426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83" y="3930139"/>
            <a:ext cx="637322" cy="63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A24E-F8C1-4E63-8A3E-DEC746B83DE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Wolke 4"/>
          <p:cNvSpPr/>
          <p:nvPr/>
        </p:nvSpPr>
        <p:spPr>
          <a:xfrm>
            <a:off x="1120422" y="1547180"/>
            <a:ext cx="1687382" cy="1124922"/>
          </a:xfrm>
          <a:prstGeom prst="cloud">
            <a:avLst/>
          </a:prstGeom>
          <a:solidFill>
            <a:srgbClr val="FF9900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 smtClean="0"/>
              <a:t>Ideas</a:t>
            </a:r>
            <a:endParaRPr lang="de-DE" dirty="0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704670" y="3167740"/>
            <a:ext cx="1324012" cy="1078824"/>
          </a:xfrm>
          <a:prstGeom prst="flowChartMagneticDisk">
            <a:avLst/>
          </a:prstGeom>
          <a:solidFill>
            <a:srgbClr val="FF9900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</a:t>
            </a:r>
            <a:endParaRPr lang="en-US" dirty="0"/>
          </a:p>
        </p:txBody>
      </p:sp>
      <p:grpSp>
        <p:nvGrpSpPr>
          <p:cNvPr id="52" name="Gruppieren 51"/>
          <p:cNvGrpSpPr/>
          <p:nvPr/>
        </p:nvGrpSpPr>
        <p:grpSpPr>
          <a:xfrm>
            <a:off x="1158442" y="4725585"/>
            <a:ext cx="1205961" cy="1205961"/>
            <a:chOff x="1158442" y="4725585"/>
            <a:chExt cx="1440160" cy="1440160"/>
          </a:xfrm>
        </p:grpSpPr>
        <p:sp>
          <p:nvSpPr>
            <p:cNvPr id="42" name="Ellipse 41"/>
            <p:cNvSpPr/>
            <p:nvPr/>
          </p:nvSpPr>
          <p:spPr>
            <a:xfrm>
              <a:off x="1158442" y="4725585"/>
              <a:ext cx="1440160" cy="1440160"/>
            </a:xfrm>
            <a:prstGeom prst="ellipse">
              <a:avLst/>
            </a:prstGeom>
            <a:solidFill>
              <a:srgbClr val="FF9900"/>
            </a:solidFill>
            <a:ln>
              <a:solidFill>
                <a:srgbClr val="F68B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78291" y="4941168"/>
              <a:ext cx="1185798" cy="1091727"/>
            </a:xfrm>
            <a:prstGeom prst="rect">
              <a:avLst/>
            </a:prstGeom>
          </p:spPr>
        </p:pic>
        <p:sp>
          <p:nvSpPr>
            <p:cNvPr id="40" name="Rechteck 39"/>
            <p:cNvSpPr/>
            <p:nvPr/>
          </p:nvSpPr>
          <p:spPr>
            <a:xfrm>
              <a:off x="1407115" y="5392266"/>
              <a:ext cx="904415" cy="404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de-DE" sz="1600" dirty="0" smtClean="0">
                  <a:solidFill>
                    <a:schemeClr val="bg1"/>
                  </a:solidFill>
                </a:rPr>
                <a:t>Skills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>
            <a:off x="2807804" y="2720977"/>
            <a:ext cx="369634" cy="287408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2529366" y="4614564"/>
            <a:ext cx="411101" cy="327984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291676" y="3742556"/>
            <a:ext cx="767437" cy="0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3419872" y="3284984"/>
            <a:ext cx="3012948" cy="2270912"/>
            <a:chOff x="3419872" y="2892616"/>
            <a:chExt cx="3384376" cy="2550864"/>
          </a:xfrm>
        </p:grpSpPr>
        <p:sp>
          <p:nvSpPr>
            <p:cNvPr id="18" name="Rechteck 17"/>
            <p:cNvSpPr/>
            <p:nvPr/>
          </p:nvSpPr>
          <p:spPr>
            <a:xfrm>
              <a:off x="3419872" y="4022611"/>
              <a:ext cx="3384376" cy="1420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>
                <a:lnSpc>
                  <a:spcPct val="200000"/>
                </a:lnSpc>
                <a:defRPr/>
              </a:pPr>
              <a:endParaRPr lang="en-US" sz="1200" b="1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3419872" y="2892616"/>
              <a:ext cx="3384376" cy="10801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ctr"/>
            <a:lstStyle/>
            <a:p>
              <a:pPr algn="ctr">
                <a:defRPr/>
              </a:pPr>
              <a:endParaRPr lang="en-US" sz="1200" b="1" dirty="0"/>
            </a:p>
          </p:txBody>
        </p:sp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649" y="3085202"/>
              <a:ext cx="694948" cy="694948"/>
            </a:xfrm>
            <a:prstGeom prst="rect">
              <a:avLst/>
            </a:prstGeom>
          </p:spPr>
        </p:pic>
        <p:sp>
          <p:nvSpPr>
            <p:cNvPr id="34" name="Rechteck 33"/>
            <p:cNvSpPr/>
            <p:nvPr/>
          </p:nvSpPr>
          <p:spPr>
            <a:xfrm>
              <a:off x="4348597" y="3185483"/>
              <a:ext cx="24128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ScienceSonar</a:t>
              </a:r>
              <a:endPara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3423834" y="4129750"/>
              <a:ext cx="3380414" cy="345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</p:grpSp>
      <p:cxnSp>
        <p:nvCxnSpPr>
          <p:cNvPr id="23" name="Gerade Verbindung mit Pfeil 22"/>
          <p:cNvCxnSpPr/>
          <p:nvPr/>
        </p:nvCxnSpPr>
        <p:spPr>
          <a:xfrm>
            <a:off x="6707019" y="3763168"/>
            <a:ext cx="360040" cy="0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3419873" y="4685463"/>
            <a:ext cx="3012948" cy="10801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Collaboration platform to match ideas, data and skills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pitchFamily="34" charset="-128"/>
              </a:rPr>
              <a:t>Computational </a:t>
            </a:r>
            <a:r>
              <a:rPr lang="en-US" sz="1600" dirty="0" smtClean="0">
                <a:solidFill>
                  <a:schemeClr val="tx1"/>
                </a:solidFill>
                <a:ea typeface="ＭＳ Ｐゴシック" pitchFamily="34" charset="-128"/>
              </a:rPr>
              <a:t>resources and storage</a:t>
            </a:r>
            <a:endParaRPr lang="en-US" sz="16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5" name="Gleichschenkliges Dreieck 24"/>
          <p:cNvSpPr/>
          <p:nvPr/>
        </p:nvSpPr>
        <p:spPr>
          <a:xfrm flipV="1">
            <a:off x="4636295" y="4335839"/>
            <a:ext cx="580101" cy="173038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Eine Ecke des Rechtecks schneiden 16"/>
          <p:cNvSpPr/>
          <p:nvPr/>
        </p:nvSpPr>
        <p:spPr>
          <a:xfrm>
            <a:off x="7307299" y="2924945"/>
            <a:ext cx="1560529" cy="1538742"/>
          </a:xfrm>
          <a:prstGeom prst="snip1Rect">
            <a:avLst/>
          </a:prstGeom>
          <a:solidFill>
            <a:srgbClr val="FF9900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de-DE" dirty="0" err="1" smtClean="0"/>
              <a:t>Reproducible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210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600450" y="2708920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Launch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227763" y="2060537"/>
            <a:ext cx="2449512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Post-Launch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29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de-DE" dirty="0" smtClean="0"/>
          </a:p>
        </p:txBody>
      </p:sp>
      <p:sp>
        <p:nvSpPr>
          <p:cNvPr id="1229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426305-A594-45AF-B96B-4E863374F393}" type="slidenum">
              <a:rPr lang="de-DE" smtClean="0"/>
              <a:pPr/>
              <a:t>5</a:t>
            </a:fld>
            <a:endParaRPr lang="de-DE" smtClean="0"/>
          </a:p>
        </p:txBody>
      </p:sp>
      <p:sp>
        <p:nvSpPr>
          <p:cNvPr id="6" name="Rechteck 5"/>
          <p:cNvSpPr/>
          <p:nvPr/>
        </p:nvSpPr>
        <p:spPr>
          <a:xfrm>
            <a:off x="971550" y="4221089"/>
            <a:ext cx="2447925" cy="12129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Accounts</a:t>
            </a:r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ea typeface="ＭＳ Ｐゴシック" pitchFamily="34" charset="-128"/>
              </a:rPr>
              <a:t>Ideas and </a:t>
            </a: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Datasets</a:t>
            </a:r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Tagging</a:t>
            </a:r>
            <a:endParaRPr lang="de-DE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de-DE" sz="1400" b="1" dirty="0">
                <a:solidFill>
                  <a:schemeClr val="tx1"/>
                </a:solidFill>
                <a:ea typeface="ＭＳ Ｐゴシック" pitchFamily="34" charset="-128"/>
              </a:rPr>
              <a:t>Basic </a:t>
            </a: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Frontend</a:t>
            </a:r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1550" y="3717032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Current Alpha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600450" y="3212976"/>
            <a:ext cx="2447925" cy="22210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ea typeface="ＭＳ Ｐゴシック" pitchFamily="34" charset="-128"/>
              </a:rPr>
              <a:t>Advanced Accounts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de-DE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Advanced</a:t>
            </a: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ea typeface="ＭＳ Ｐゴシック" pitchFamily="34" charset="-128"/>
              </a:rPr>
              <a:t>Ideas</a:t>
            </a:r>
            <a:r>
              <a:rPr lang="de-DE" sz="14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400" b="1" dirty="0" err="1">
                <a:solidFill>
                  <a:schemeClr val="tx1"/>
                </a:solidFill>
                <a:ea typeface="ＭＳ Ｐゴシック" pitchFamily="34" charset="-128"/>
              </a:rPr>
              <a:t>and</a:t>
            </a:r>
            <a:r>
              <a:rPr lang="de-DE" sz="1400" b="1" dirty="0">
                <a:solidFill>
                  <a:schemeClr val="tx1"/>
                </a:solidFill>
                <a:ea typeface="ＭＳ Ｐゴシック" pitchFamily="34" charset="-128"/>
              </a:rPr>
              <a:t> Datasets 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de-DE" sz="1400" b="1" dirty="0">
                <a:solidFill>
                  <a:schemeClr val="tx1"/>
                </a:solidFill>
                <a:ea typeface="ＭＳ Ｐゴシック" pitchFamily="34" charset="-128"/>
              </a:rPr>
              <a:t>Skills </a:t>
            </a:r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Matching</a:t>
            </a:r>
            <a:endParaRPr lang="de-DE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de-DE" sz="1400" b="1" dirty="0" err="1">
                <a:solidFill>
                  <a:schemeClr val="tx1"/>
                </a:solidFill>
                <a:ea typeface="ＭＳ Ｐゴシック" pitchFamily="34" charset="-128"/>
              </a:rPr>
              <a:t>Social</a:t>
            </a:r>
            <a:r>
              <a:rPr lang="de-DE" sz="1400" b="1" dirty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Networking</a:t>
            </a:r>
            <a:endParaRPr lang="de-DE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Recommendations</a:t>
            </a:r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de-DE" sz="1400" b="1" dirty="0">
                <a:solidFill>
                  <a:schemeClr val="tx1"/>
                </a:solidFill>
                <a:ea typeface="ＭＳ Ｐゴシック" pitchFamily="34" charset="-128"/>
              </a:rPr>
              <a:t>Intelligent </a:t>
            </a: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Search</a:t>
            </a:r>
            <a:endParaRPr lang="de-DE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  <a:ea typeface="ＭＳ Ｐゴシック" pitchFamily="34" charset="-128"/>
              </a:rPr>
              <a:t>Privacy and access </a:t>
            </a: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control</a:t>
            </a:r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</a:pP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More </a:t>
            </a:r>
            <a:r>
              <a:rPr lang="de-DE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AJAXified</a:t>
            </a: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400" b="1" dirty="0">
                <a:solidFill>
                  <a:schemeClr val="tx1"/>
                </a:solidFill>
                <a:ea typeface="ＭＳ Ｐゴシック" pitchFamily="34" charset="-128"/>
              </a:rPr>
              <a:t>Frontend </a:t>
            </a:r>
          </a:p>
        </p:txBody>
      </p:sp>
      <p:sp>
        <p:nvSpPr>
          <p:cNvPr id="21" name="Rechteck 20"/>
          <p:cNvSpPr/>
          <p:nvPr/>
        </p:nvSpPr>
        <p:spPr>
          <a:xfrm>
            <a:off x="6227763" y="2564905"/>
            <a:ext cx="2449512" cy="28326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Collaborative computation </a:t>
            </a:r>
            <a:r>
              <a:rPr lang="en-US" sz="1400" b="1" dirty="0">
                <a:solidFill>
                  <a:schemeClr val="tx1"/>
                </a:solidFill>
                <a:ea typeface="ＭＳ Ｐゴシック" pitchFamily="34" charset="-128"/>
              </a:rPr>
              <a:t>platform </a:t>
            </a:r>
            <a:endParaRPr lang="en-US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Version control (e.g. </a:t>
            </a:r>
            <a:r>
              <a:rPr lang="en-US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Git</a:t>
            </a: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)</a:t>
            </a:r>
            <a:endParaRPr lang="en-US" sz="14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(Commercial) Competitions</a:t>
            </a:r>
            <a:endParaRPr lang="en-US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en-US" sz="1400" b="1" dirty="0" smtClean="0">
                <a:solidFill>
                  <a:schemeClr val="tx1"/>
                </a:solidFill>
                <a:ea typeface="ＭＳ Ｐゴシック" pitchFamily="34" charset="-128"/>
              </a:rPr>
              <a:t>Venue Seeker</a:t>
            </a: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Native Android &amp; IOS Apps</a:t>
            </a:r>
            <a:endParaRPr lang="de-DE" sz="14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de-DE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Local</a:t>
            </a: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storage</a:t>
            </a: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and</a:t>
            </a:r>
            <a:r>
              <a:rPr lang="de-DE" sz="1400" b="1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computation</a:t>
            </a:r>
            <a:endParaRPr lang="de-DE" sz="1400" b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 eaLnBrk="0" hangingPunct="0">
              <a:buFont typeface="Wingdings" panose="05000000000000000000" pitchFamily="2" charset="2"/>
              <a:buChar char="§"/>
              <a:defRPr/>
            </a:pPr>
            <a:r>
              <a:rPr lang="de-DE" sz="1400" b="1" dirty="0" err="1" smtClean="0">
                <a:solidFill>
                  <a:schemeClr val="tx1"/>
                </a:solidFill>
                <a:ea typeface="ＭＳ Ｐゴシック" pitchFamily="34" charset="-128"/>
              </a:rPr>
              <a:t>Marketization</a:t>
            </a:r>
            <a:endParaRPr lang="en-US" sz="14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71550" y="5805240"/>
            <a:ext cx="7705725" cy="0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/>
        </p:nvSpPr>
        <p:spPr>
          <a:xfrm>
            <a:off x="971550" y="1933533"/>
            <a:ext cx="2447925" cy="437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Backend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713225" y="1933533"/>
            <a:ext cx="2447925" cy="437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55" name="Rechteck 54"/>
          <p:cNvSpPr/>
          <p:nvPr/>
        </p:nvSpPr>
        <p:spPr>
          <a:xfrm>
            <a:off x="6454900" y="1933532"/>
            <a:ext cx="2447925" cy="4375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Coming soon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Technology Stack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A24E-F8C1-4E63-8A3E-DEC746B83DE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54" y="2048226"/>
            <a:ext cx="1021560" cy="57207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4" y="4285435"/>
            <a:ext cx="1796543" cy="37727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646430"/>
            <a:ext cx="1344716" cy="4542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30" y="5419985"/>
            <a:ext cx="849893" cy="35541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24" y="4654430"/>
            <a:ext cx="1201601" cy="63084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44" y="1993512"/>
            <a:ext cx="820896" cy="82089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47" y="3589186"/>
            <a:ext cx="689842" cy="68984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6" y="2945970"/>
            <a:ext cx="1620453" cy="81022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87" y="4223724"/>
            <a:ext cx="607862" cy="607862"/>
          </a:xfrm>
          <a:prstGeom prst="rect">
            <a:avLst/>
          </a:prstGeom>
        </p:spPr>
      </p:pic>
      <p:sp>
        <p:nvSpPr>
          <p:cNvPr id="25" name="Rechteck 24"/>
          <p:cNvSpPr/>
          <p:nvPr/>
        </p:nvSpPr>
        <p:spPr>
          <a:xfrm>
            <a:off x="971550" y="1412875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Backend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713225" y="1412875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81" y="4643785"/>
            <a:ext cx="795336" cy="7953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69" y="5680839"/>
            <a:ext cx="1285507" cy="476494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72" y="4223724"/>
            <a:ext cx="932028" cy="932028"/>
          </a:xfrm>
          <a:prstGeom prst="rect">
            <a:avLst/>
          </a:prstGeom>
        </p:spPr>
      </p:pic>
      <p:sp>
        <p:nvSpPr>
          <p:cNvPr id="36" name="Rechteck 35"/>
          <p:cNvSpPr/>
          <p:nvPr/>
        </p:nvSpPr>
        <p:spPr>
          <a:xfrm>
            <a:off x="6454900" y="1412874"/>
            <a:ext cx="2447925" cy="360363"/>
          </a:xfrm>
          <a:prstGeom prst="rect">
            <a:avLst/>
          </a:prstGeom>
          <a:solidFill>
            <a:srgbClr val="F68B1F"/>
          </a:solidFill>
          <a:ln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Coming soon</a:t>
            </a:r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98" y="3132178"/>
            <a:ext cx="1176681" cy="919951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96" y="2187133"/>
            <a:ext cx="1239684" cy="650834"/>
          </a:xfrm>
          <a:prstGeom prst="rect">
            <a:avLst/>
          </a:prstGeom>
        </p:spPr>
      </p:pic>
      <p:pic>
        <p:nvPicPr>
          <p:cNvPr id="46" name="Grafik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01" y="1895824"/>
            <a:ext cx="1238539" cy="1300466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37" y="3400071"/>
            <a:ext cx="1457438" cy="413841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90475" y="3083343"/>
            <a:ext cx="1528998" cy="33252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22889" y="3939603"/>
            <a:ext cx="1543224" cy="245513"/>
          </a:xfrm>
          <a:prstGeom prst="rect">
            <a:avLst/>
          </a:prstGeom>
        </p:spPr>
      </p:pic>
      <p:pic>
        <p:nvPicPr>
          <p:cNvPr id="50" name="Grafik 4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57723" y="1933785"/>
            <a:ext cx="967074" cy="318873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80220" y="2195645"/>
            <a:ext cx="550305" cy="541925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04" y="4941168"/>
            <a:ext cx="1119588" cy="1119588"/>
          </a:xfrm>
          <a:prstGeom prst="rect">
            <a:avLst/>
          </a:prstGeom>
        </p:spPr>
      </p:pic>
      <p:pic>
        <p:nvPicPr>
          <p:cNvPr id="58" name="Grafik 5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72" y="2291507"/>
            <a:ext cx="566006" cy="56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8CA24E-F8C1-4E63-8A3E-DEC746B83DE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2872535" y="2697735"/>
            <a:ext cx="3456384" cy="2016224"/>
            <a:chOff x="2872535" y="2697735"/>
            <a:chExt cx="3456384" cy="2016224"/>
          </a:xfrm>
        </p:grpSpPr>
        <p:sp>
          <p:nvSpPr>
            <p:cNvPr id="18" name="Rechteck 17"/>
            <p:cNvSpPr/>
            <p:nvPr/>
          </p:nvSpPr>
          <p:spPr>
            <a:xfrm>
              <a:off x="2872535" y="2697735"/>
              <a:ext cx="3456384" cy="2016224"/>
            </a:xfrm>
            <a:prstGeom prst="rect">
              <a:avLst/>
            </a:prstGeom>
            <a:solidFill>
              <a:srgbClr val="F68B1F"/>
            </a:solidFill>
            <a:ln>
              <a:solidFill>
                <a:srgbClr val="F68B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anchor="b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chemeClr val="bg1"/>
                  </a:solidFill>
                </a:rPr>
                <a:t>Start </a:t>
              </a:r>
              <a:r>
                <a:rPr lang="en-US" sz="1600" b="1" dirty="0" err="1" smtClean="0">
                  <a:solidFill>
                    <a:schemeClr val="bg1"/>
                  </a:solidFill>
                </a:rPr>
                <a:t>ScienceSonar</a:t>
              </a:r>
              <a:r>
                <a:rPr lang="en-US" sz="1600" b="1" dirty="0" smtClean="0">
                  <a:solidFill>
                    <a:schemeClr val="bg1"/>
                  </a:solidFill>
                </a:rPr>
                <a:t> Demo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" name="Grafik 4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946" y="3068960"/>
              <a:ext cx="1130453" cy="113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17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Bildschirmpräsentation (4:3)</PresentationFormat>
  <Paragraphs>74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Gulim</vt:lpstr>
      <vt:lpstr>Roboto</vt:lpstr>
      <vt:lpstr>Wingdings</vt:lpstr>
      <vt:lpstr>Standarddesign</vt:lpstr>
      <vt:lpstr>ScienceSonar</vt:lpstr>
      <vt:lpstr>Agenda</vt:lpstr>
      <vt:lpstr>Problem</vt:lpstr>
      <vt:lpstr>Solution</vt:lpstr>
      <vt:lpstr>Roadmap</vt:lpstr>
      <vt:lpstr>Technology Stack</vt:lpstr>
      <vt:lpstr>Demo</vt:lpstr>
    </vt:vector>
  </TitlesOfParts>
  <Company>Ich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Big Boss</dc:creator>
  <cp:lastModifiedBy>Windows-Benutzer</cp:lastModifiedBy>
  <cp:revision>216</cp:revision>
  <dcterms:created xsi:type="dcterms:W3CDTF">2007-09-16T15:07:47Z</dcterms:created>
  <dcterms:modified xsi:type="dcterms:W3CDTF">2018-02-07T08:39:26Z</dcterms:modified>
</cp:coreProperties>
</file>