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41"/>
  </p:notesMasterIdLst>
  <p:sldIdLst>
    <p:sldId id="256" r:id="rId2"/>
    <p:sldId id="267" r:id="rId3"/>
    <p:sldId id="294" r:id="rId4"/>
    <p:sldId id="268" r:id="rId5"/>
    <p:sldId id="260" r:id="rId6"/>
    <p:sldId id="298" r:id="rId7"/>
    <p:sldId id="297" r:id="rId8"/>
    <p:sldId id="286" r:id="rId9"/>
    <p:sldId id="270" r:id="rId10"/>
    <p:sldId id="262" r:id="rId11"/>
    <p:sldId id="272" r:id="rId12"/>
    <p:sldId id="296" r:id="rId13"/>
    <p:sldId id="274" r:id="rId14"/>
    <p:sldId id="275" r:id="rId15"/>
    <p:sldId id="289" r:id="rId16"/>
    <p:sldId id="288" r:id="rId17"/>
    <p:sldId id="285" r:id="rId18"/>
    <p:sldId id="295" r:id="rId19"/>
    <p:sldId id="276" r:id="rId20"/>
    <p:sldId id="273" r:id="rId21"/>
    <p:sldId id="29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1" r:id="rId31"/>
    <p:sldId id="310" r:id="rId32"/>
    <p:sldId id="312" r:id="rId33"/>
    <p:sldId id="313" r:id="rId34"/>
    <p:sldId id="314" r:id="rId35"/>
    <p:sldId id="315" r:id="rId36"/>
    <p:sldId id="300" r:id="rId37"/>
    <p:sldId id="301" r:id="rId38"/>
    <p:sldId id="281" r:id="rId39"/>
    <p:sldId id="284" r:id="rId4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42"/>
    </p:embeddedFont>
    <p:embeddedFont>
      <p:font typeface="DM Sans" pitchFamily="2" charset="0"/>
      <p:regular r:id="rId43"/>
      <p:bold r:id="rId44"/>
      <p:italic r:id="rId45"/>
      <p:boldItalic r:id="rId46"/>
    </p:embeddedFont>
    <p:embeddedFont>
      <p:font typeface="Mulish" panose="020B0604020202020204" charset="0"/>
      <p:regular r:id="rId47"/>
      <p:bold r:id="rId48"/>
      <p:italic r:id="rId49"/>
      <p:boldItalic r:id="rId50"/>
    </p:embeddedFont>
    <p:embeddedFont>
      <p:font typeface="Nunito Light" pitchFamily="2" charset="0"/>
      <p:regular r:id="rId51"/>
      <p:italic r:id="rId52"/>
    </p:embeddedFont>
    <p:embeddedFont>
      <p:font typeface="Quicksand" panose="020B0604020202020204" charset="0"/>
      <p:regular r:id="rId53"/>
      <p:bold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tart" id="{6BAD4549-9EB8-4503-9311-E05A9D3BCC4A}">
          <p14:sldIdLst>
            <p14:sldId id="256"/>
          </p14:sldIdLst>
        </p14:section>
        <p14:section name="BAB I" id="{B7B5CF06-F406-45AE-ABD6-40A4DF649750}">
          <p14:sldIdLst>
            <p14:sldId id="267"/>
            <p14:sldId id="294"/>
            <p14:sldId id="268"/>
            <p14:sldId id="260"/>
            <p14:sldId id="298"/>
            <p14:sldId id="297"/>
          </p14:sldIdLst>
        </p14:section>
        <p14:section name="BAB II" id="{078117D4-3F2F-473C-BB90-0A91F02CD7E7}">
          <p14:sldIdLst>
            <p14:sldId id="286"/>
            <p14:sldId id="270"/>
            <p14:sldId id="262"/>
          </p14:sldIdLst>
        </p14:section>
        <p14:section name="BAB III" id="{77122069-D194-4480-841D-60F56596E782}">
          <p14:sldIdLst>
            <p14:sldId id="272"/>
            <p14:sldId id="296"/>
            <p14:sldId id="274"/>
            <p14:sldId id="275"/>
            <p14:sldId id="289"/>
            <p14:sldId id="288"/>
            <p14:sldId id="285"/>
            <p14:sldId id="295"/>
            <p14:sldId id="276"/>
            <p14:sldId id="273"/>
          </p14:sldIdLst>
        </p14:section>
        <p14:section name="BAB IV" id="{2547724A-04A2-4225-A05D-2C801F383D6E}">
          <p14:sldIdLst>
            <p14:sldId id="29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1"/>
            <p14:sldId id="310"/>
            <p14:sldId id="312"/>
            <p14:sldId id="313"/>
            <p14:sldId id="314"/>
            <p14:sldId id="315"/>
          </p14:sldIdLst>
        </p14:section>
        <p14:section name="BAB V" id="{31C36BC0-E778-40AE-8AEA-12C73D4684F2}">
          <p14:sldIdLst>
            <p14:sldId id="300"/>
            <p14:sldId id="301"/>
          </p14:sldIdLst>
        </p14:section>
        <p14:section name="End" id="{A74E39A5-C168-444E-AC04-DE780077BD95}">
          <p14:sldIdLst>
            <p14:sldId id="281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Kencana" initials="CK" lastIdx="6" clrIdx="0">
    <p:extLst>
      <p:ext uri="{19B8F6BF-5375-455C-9EA6-DF929625EA0E}">
        <p15:presenceInfo xmlns:p15="http://schemas.microsoft.com/office/powerpoint/2012/main" userId="ca2aef1d88441e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75AF0A-5504-47AB-8F50-B0172C5246C1}">
  <a:tblStyle styleId="{2075AF0A-5504-47AB-8F50-B0172C5246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0643" autoAdjust="0"/>
  </p:normalViewPr>
  <p:slideViewPr>
    <p:cSldViewPr snapToGrid="0">
      <p:cViewPr varScale="1">
        <p:scale>
          <a:sx n="81" d="100"/>
          <a:sy n="81" d="100"/>
        </p:scale>
        <p:origin x="90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CD404C-676E-4414-B2DF-0B7EACB1AB7C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d-ID"/>
        </a:p>
      </dgm:t>
    </dgm:pt>
    <dgm:pt modelId="{2A327306-76CF-49A4-86FD-60E9CB77C8AF}">
      <dgm:prSet phldrT="[Text]"/>
      <dgm:spPr/>
      <dgm:t>
        <a:bodyPr/>
        <a:lstStyle/>
        <a:p>
          <a:r>
            <a:rPr lang="en-US" dirty="0">
              <a:latin typeface="Quicksand" panose="020B0604020202020204" charset="0"/>
            </a:rPr>
            <a:t>Secara </a:t>
          </a:r>
          <a:r>
            <a:rPr lang="en-US" dirty="0" err="1">
              <a:latin typeface="Quicksand" panose="020B0604020202020204" charset="0"/>
            </a:rPr>
            <a:t>Khusus</a:t>
          </a:r>
          <a:endParaRPr lang="id-ID" dirty="0">
            <a:latin typeface="Quicksand" panose="020B0604020202020204" charset="0"/>
          </a:endParaRPr>
        </a:p>
      </dgm:t>
    </dgm:pt>
    <dgm:pt modelId="{4A608BB1-7245-4BE3-AB2F-8B88D2387A62}" type="parTrans" cxnId="{EA6B0C35-D750-4E13-927F-7A8C62C2B719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C099214A-AB96-4063-A4D2-00BD71C8F226}" type="sibTrans" cxnId="{EA6B0C35-D750-4E13-927F-7A8C62C2B719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9FBAD188-C385-485A-B72F-D8D7771B8E95}">
      <dgm:prSet phldrT="[Text]"/>
      <dgm:spPr/>
      <dgm:t>
        <a:bodyPr/>
        <a:lstStyle/>
        <a:p>
          <a:pPr>
            <a:buNone/>
          </a:pPr>
          <a:r>
            <a:rPr lang="sv-SE" dirty="0">
              <a:latin typeface="Quicksand" panose="020B0604020202020204" charset="0"/>
            </a:rPr>
            <a:t>Mengembangkan model peramalan untuk meningkatkan akurasi prediksi kuantitas penjualan produk di PT Adhi Chandra Jaya.</a:t>
          </a:r>
          <a:endParaRPr lang="id-ID" dirty="0">
            <a:latin typeface="Quicksand" panose="020B0604020202020204" charset="0"/>
          </a:endParaRPr>
        </a:p>
      </dgm:t>
    </dgm:pt>
    <dgm:pt modelId="{AEFF9927-667E-4B7C-B8DC-9C50B62CC53C}" type="parTrans" cxnId="{6C4103C4-37F8-453A-A53A-F7BAF4A60323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7ABEA6FB-C4D0-47EE-92F4-1990A9FC7A37}" type="sibTrans" cxnId="{6C4103C4-37F8-453A-A53A-F7BAF4A60323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437DDD88-9CBB-482A-AD65-D4006C6BA798}">
      <dgm:prSet phldrT="[Text]"/>
      <dgm:spPr/>
      <dgm:t>
        <a:bodyPr/>
        <a:lstStyle/>
        <a:p>
          <a:r>
            <a:rPr lang="en-US" dirty="0">
              <a:latin typeface="Quicksand" panose="020B0604020202020204" charset="0"/>
            </a:rPr>
            <a:t>Secara </a:t>
          </a:r>
          <a:r>
            <a:rPr lang="en-US" dirty="0" err="1">
              <a:latin typeface="Quicksand" panose="020B0604020202020204" charset="0"/>
            </a:rPr>
            <a:t>Umum</a:t>
          </a:r>
          <a:endParaRPr lang="id-ID" dirty="0">
            <a:latin typeface="Quicksand" panose="020B0604020202020204" charset="0"/>
          </a:endParaRPr>
        </a:p>
      </dgm:t>
    </dgm:pt>
    <dgm:pt modelId="{B7D92C84-DE0D-43E4-9F4D-6114211187FD}" type="parTrans" cxnId="{2B470D21-29E5-42C2-B96A-683DE9A21270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A07A5200-18AD-4D78-9D93-BD5D977D36B5}" type="sibTrans" cxnId="{2B470D21-29E5-42C2-B96A-683DE9A21270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0C0B81CC-1612-48E3-A0BC-897D18C2E305}">
      <dgm:prSet phldrT="[Text]"/>
      <dgm:spPr/>
      <dgm:t>
        <a:bodyPr/>
        <a:lstStyle/>
        <a:p>
          <a:pPr>
            <a:buFontTx/>
            <a:buNone/>
          </a:pPr>
          <a:r>
            <a:rPr lang="id-ID" dirty="0">
              <a:latin typeface="Quicksand" panose="020B0604020202020204" charset="0"/>
            </a:rPr>
            <a:t>Memastikan bahwa keputusan bisnis lebih strategis dan efektif melalui prediksi yang lebih akurat.</a:t>
          </a:r>
        </a:p>
      </dgm:t>
    </dgm:pt>
    <dgm:pt modelId="{E1F080C4-22B5-4CD7-A8C1-6AC1C4EECB17}" type="parTrans" cxnId="{E4A684FF-D4C8-4B99-A7F0-105F453A414A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7AE0694C-BD1C-4225-8BF0-7276382FEE4C}" type="sibTrans" cxnId="{E4A684FF-D4C8-4B99-A7F0-105F453A414A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4A85EDDF-8B01-4374-A648-66BDBF97362B}" type="pres">
      <dgm:prSet presAssocID="{29CD404C-676E-4414-B2DF-0B7EACB1AB7C}" presName="linear" presStyleCnt="0">
        <dgm:presLayoutVars>
          <dgm:animLvl val="lvl"/>
          <dgm:resizeHandles val="exact"/>
        </dgm:presLayoutVars>
      </dgm:prSet>
      <dgm:spPr/>
    </dgm:pt>
    <dgm:pt modelId="{180A5803-8D15-487E-9324-C149761A15C2}" type="pres">
      <dgm:prSet presAssocID="{2A327306-76CF-49A4-86FD-60E9CB77C8A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CC0154E-2157-4C27-9086-FB3D8AE2A42D}" type="pres">
      <dgm:prSet presAssocID="{2A327306-76CF-49A4-86FD-60E9CB77C8AF}" presName="childText" presStyleLbl="revTx" presStyleIdx="0" presStyleCnt="2">
        <dgm:presLayoutVars>
          <dgm:bulletEnabled val="1"/>
        </dgm:presLayoutVars>
      </dgm:prSet>
      <dgm:spPr/>
    </dgm:pt>
    <dgm:pt modelId="{AFF4FB17-6DF9-40C9-8ED0-52E3837D2C0B}" type="pres">
      <dgm:prSet presAssocID="{437DDD88-9CBB-482A-AD65-D4006C6BA79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9545368-E275-4AA8-971D-7D7F6A26E7AF}" type="pres">
      <dgm:prSet presAssocID="{437DDD88-9CBB-482A-AD65-D4006C6BA79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B470D21-29E5-42C2-B96A-683DE9A21270}" srcId="{29CD404C-676E-4414-B2DF-0B7EACB1AB7C}" destId="{437DDD88-9CBB-482A-AD65-D4006C6BA798}" srcOrd="1" destOrd="0" parTransId="{B7D92C84-DE0D-43E4-9F4D-6114211187FD}" sibTransId="{A07A5200-18AD-4D78-9D93-BD5D977D36B5}"/>
    <dgm:cxn modelId="{EA6B0C35-D750-4E13-927F-7A8C62C2B719}" srcId="{29CD404C-676E-4414-B2DF-0B7EACB1AB7C}" destId="{2A327306-76CF-49A4-86FD-60E9CB77C8AF}" srcOrd="0" destOrd="0" parTransId="{4A608BB1-7245-4BE3-AB2F-8B88D2387A62}" sibTransId="{C099214A-AB96-4063-A4D2-00BD71C8F226}"/>
    <dgm:cxn modelId="{65153863-880D-4A21-B1C3-0ED50FC3BE26}" type="presOf" srcId="{0C0B81CC-1612-48E3-A0BC-897D18C2E305}" destId="{09545368-E275-4AA8-971D-7D7F6A26E7AF}" srcOrd="0" destOrd="0" presId="urn:microsoft.com/office/officeart/2005/8/layout/vList2"/>
    <dgm:cxn modelId="{470CC5AD-BA5E-4174-A6D8-655701CDF038}" type="presOf" srcId="{437DDD88-9CBB-482A-AD65-D4006C6BA798}" destId="{AFF4FB17-6DF9-40C9-8ED0-52E3837D2C0B}" srcOrd="0" destOrd="0" presId="urn:microsoft.com/office/officeart/2005/8/layout/vList2"/>
    <dgm:cxn modelId="{150137C1-0AC5-4405-95B0-BC073E71C802}" type="presOf" srcId="{2A327306-76CF-49A4-86FD-60E9CB77C8AF}" destId="{180A5803-8D15-487E-9324-C149761A15C2}" srcOrd="0" destOrd="0" presId="urn:microsoft.com/office/officeart/2005/8/layout/vList2"/>
    <dgm:cxn modelId="{6C4103C4-37F8-453A-A53A-F7BAF4A60323}" srcId="{2A327306-76CF-49A4-86FD-60E9CB77C8AF}" destId="{9FBAD188-C385-485A-B72F-D8D7771B8E95}" srcOrd="0" destOrd="0" parTransId="{AEFF9927-667E-4B7C-B8DC-9C50B62CC53C}" sibTransId="{7ABEA6FB-C4D0-47EE-92F4-1990A9FC7A37}"/>
    <dgm:cxn modelId="{CABD30CB-AABF-49AA-B13E-9B91E46C43FC}" type="presOf" srcId="{9FBAD188-C385-485A-B72F-D8D7771B8E95}" destId="{1CC0154E-2157-4C27-9086-FB3D8AE2A42D}" srcOrd="0" destOrd="0" presId="urn:microsoft.com/office/officeart/2005/8/layout/vList2"/>
    <dgm:cxn modelId="{820509F2-0645-4AFD-AAFC-423FF916C4B0}" type="presOf" srcId="{29CD404C-676E-4414-B2DF-0B7EACB1AB7C}" destId="{4A85EDDF-8B01-4374-A648-66BDBF97362B}" srcOrd="0" destOrd="0" presId="urn:microsoft.com/office/officeart/2005/8/layout/vList2"/>
    <dgm:cxn modelId="{E4A684FF-D4C8-4B99-A7F0-105F453A414A}" srcId="{437DDD88-9CBB-482A-AD65-D4006C6BA798}" destId="{0C0B81CC-1612-48E3-A0BC-897D18C2E305}" srcOrd="0" destOrd="0" parTransId="{E1F080C4-22B5-4CD7-A8C1-6AC1C4EECB17}" sibTransId="{7AE0694C-BD1C-4225-8BF0-7276382FEE4C}"/>
    <dgm:cxn modelId="{01F686CB-B77F-4EA9-8532-8C31388EE214}" type="presParOf" srcId="{4A85EDDF-8B01-4374-A648-66BDBF97362B}" destId="{180A5803-8D15-487E-9324-C149761A15C2}" srcOrd="0" destOrd="0" presId="urn:microsoft.com/office/officeart/2005/8/layout/vList2"/>
    <dgm:cxn modelId="{BF95EE66-0005-493D-B372-A8EAB83372D9}" type="presParOf" srcId="{4A85EDDF-8B01-4374-A648-66BDBF97362B}" destId="{1CC0154E-2157-4C27-9086-FB3D8AE2A42D}" srcOrd="1" destOrd="0" presId="urn:microsoft.com/office/officeart/2005/8/layout/vList2"/>
    <dgm:cxn modelId="{98023047-7B3C-40D1-B288-603125C62F65}" type="presParOf" srcId="{4A85EDDF-8B01-4374-A648-66BDBF97362B}" destId="{AFF4FB17-6DF9-40C9-8ED0-52E3837D2C0B}" srcOrd="2" destOrd="0" presId="urn:microsoft.com/office/officeart/2005/8/layout/vList2"/>
    <dgm:cxn modelId="{D53586F5-0EE6-4708-9693-4EE16E7ECB1E}" type="presParOf" srcId="{4A85EDDF-8B01-4374-A648-66BDBF97362B}" destId="{09545368-E275-4AA8-971D-7D7F6A26E7A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1CA0DA-82E9-4556-A457-50D8F17D3237}" type="doc">
      <dgm:prSet loTypeId="urn:microsoft.com/office/officeart/2005/8/layout/h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d-ID"/>
        </a:p>
      </dgm:t>
    </dgm:pt>
    <dgm:pt modelId="{72042DFA-9A93-4023-92AA-8B1039A00FE1}">
      <dgm:prSet phldrT="[Text]"/>
      <dgm:spPr/>
      <dgm:t>
        <a:bodyPr/>
        <a:lstStyle/>
        <a:p>
          <a:r>
            <a:rPr lang="id-ID" dirty="0">
              <a:latin typeface="Quicksand" panose="020B0604020202020204" charset="0"/>
            </a:rPr>
            <a:t>Bagi Perusahaan</a:t>
          </a:r>
        </a:p>
      </dgm:t>
    </dgm:pt>
    <dgm:pt modelId="{B19DA352-6451-4114-A381-B42E49DECBA9}" type="parTrans" cxnId="{921F7051-8708-4621-9CB0-54245CB594D0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78E6E938-41F0-4DD0-94BA-D44EF5D58A3E}" type="sibTrans" cxnId="{921F7051-8708-4621-9CB0-54245CB594D0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19730728-F2BD-4429-9822-C53761613202}">
      <dgm:prSet phldrT="[Text]"/>
      <dgm:spPr/>
      <dgm:t>
        <a:bodyPr/>
        <a:lstStyle/>
        <a:p>
          <a:r>
            <a:rPr lang="id-ID" dirty="0">
              <a:latin typeface="Quicksand" panose="020B0604020202020204" charset="0"/>
            </a:rPr>
            <a:t>Meningkatkan efisiensi operasional melalui </a:t>
          </a:r>
          <a:r>
            <a:rPr lang="id-ID">
              <a:latin typeface="Quicksand" panose="020B0604020202020204" charset="0"/>
            </a:rPr>
            <a:t>model peramala</a:t>
          </a:r>
          <a:r>
            <a:rPr lang="en-US">
              <a:latin typeface="Quicksand" panose="020B0604020202020204" charset="0"/>
            </a:rPr>
            <a:t>n</a:t>
          </a:r>
          <a:r>
            <a:rPr lang="id-ID">
              <a:latin typeface="Quicksand" panose="020B0604020202020204" charset="0"/>
            </a:rPr>
            <a:t>.</a:t>
          </a:r>
          <a:r>
            <a:rPr lang="id-ID" dirty="0">
              <a:latin typeface="Quicksand" panose="020B0604020202020204" charset="0"/>
            </a:rPr>
            <a:t>
Mengurangi biaya produksi dan mengoptimalkan sumber daya.
Merespons perubahan permintaan pasar dengan lebih cepat.</a:t>
          </a:r>
        </a:p>
      </dgm:t>
    </dgm:pt>
    <dgm:pt modelId="{D3CA2858-772F-440E-921C-7F15C36DE649}" type="parTrans" cxnId="{A235298F-EDF0-4C15-987C-E357FB2469DB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1CBB6FE0-6AD5-4557-A291-053239C82FF4}" type="sibTrans" cxnId="{A235298F-EDF0-4C15-987C-E357FB2469DB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64334B5A-B97A-45F2-9547-D78FD0E101C1}">
      <dgm:prSet phldrT="[Text]"/>
      <dgm:spPr/>
      <dgm:t>
        <a:bodyPr/>
        <a:lstStyle/>
        <a:p>
          <a:r>
            <a:rPr lang="id-ID" dirty="0">
              <a:latin typeface="Quicksand" panose="020B0604020202020204" charset="0"/>
            </a:rPr>
            <a:t>Bagi Ilmu Pengetahuan</a:t>
          </a:r>
        </a:p>
      </dgm:t>
    </dgm:pt>
    <dgm:pt modelId="{9B686E78-E30D-43C6-8913-7951AB968BDB}" type="parTrans" cxnId="{403510E6-655B-4862-BEDC-259DCD790FA5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7AC628C1-DEB9-4D3A-8BC1-A9F260375C82}" type="sibTrans" cxnId="{403510E6-655B-4862-BEDC-259DCD790FA5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74DF6EDE-61E7-4AD3-B687-7CC94CC0898A}">
      <dgm:prSet phldrT="[Text]"/>
      <dgm:spPr/>
      <dgm:t>
        <a:bodyPr/>
        <a:lstStyle/>
        <a:p>
          <a:r>
            <a:rPr lang="id-ID" dirty="0">
              <a:latin typeface="Quicksand" panose="020B0604020202020204" charset="0"/>
            </a:rPr>
            <a:t>Berkontribusi pada pengembangan ilmu manajemen operasional</a:t>
          </a:r>
          <a:r>
            <a:rPr lang="en-US" dirty="0">
              <a:latin typeface="Quicksand" panose="020B0604020202020204" charset="0"/>
            </a:rPr>
            <a:t>, </a:t>
          </a:r>
          <a:r>
            <a:rPr lang="id-ID" dirty="0">
              <a:latin typeface="Quicksand" panose="020B0604020202020204" charset="0"/>
            </a:rPr>
            <a:t>pemasaran</a:t>
          </a:r>
          <a:r>
            <a:rPr lang="en-US">
              <a:latin typeface="Quicksand" panose="020B0604020202020204" charset="0"/>
            </a:rPr>
            <a:t> dan IT</a:t>
          </a:r>
          <a:r>
            <a:rPr lang="id-ID">
              <a:latin typeface="Quicksand" panose="020B0604020202020204" charset="0"/>
            </a:rPr>
            <a:t>.</a:t>
          </a:r>
          <a:r>
            <a:rPr lang="id-ID" dirty="0">
              <a:latin typeface="Quicksand" panose="020B0604020202020204" charset="0"/>
            </a:rPr>
            <a:t>
Menjadi referensi untuk studi lebih lanjut tentang teknik peramalan dan analisis pasar.</a:t>
          </a:r>
        </a:p>
      </dgm:t>
    </dgm:pt>
    <dgm:pt modelId="{AF20C535-D2FC-4861-BD82-8AFE1CD93F52}" type="parTrans" cxnId="{FCB94797-BDA7-4346-B623-7D2C45CD4CAA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D81BEE8B-8AA5-4ED1-86DC-3562B15B97AE}" type="sibTrans" cxnId="{FCB94797-BDA7-4346-B623-7D2C45CD4CAA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C430DF7C-3650-4D62-8F71-1AF0E394DE5B}">
      <dgm:prSet phldrT="[Text]"/>
      <dgm:spPr/>
      <dgm:t>
        <a:bodyPr/>
        <a:lstStyle/>
        <a:p>
          <a:r>
            <a:rPr lang="id-ID" dirty="0">
              <a:latin typeface="Quicksand" panose="020B0604020202020204" charset="0"/>
            </a:rPr>
            <a:t>Bagi Masyarakat</a:t>
          </a:r>
        </a:p>
      </dgm:t>
    </dgm:pt>
    <dgm:pt modelId="{02E77440-23AD-4868-8CB3-01EDC8859F02}" type="parTrans" cxnId="{7763B7D1-8003-471C-A31D-9E3B3A1D3328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90161184-B73C-4466-BDCE-FEE92A60F511}" type="sibTrans" cxnId="{7763B7D1-8003-471C-A31D-9E3B3A1D3328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41C5170E-2DDA-43C9-9805-609C764C28BE}">
      <dgm:prSet phldrT="[Text]"/>
      <dgm:spPr/>
      <dgm:t>
        <a:bodyPr/>
        <a:lstStyle/>
        <a:p>
          <a:r>
            <a:rPr lang="sv-SE" dirty="0">
              <a:latin typeface="Quicksand" panose="020B0604020202020204" charset="0"/>
            </a:rPr>
            <a:t>Menciptakan lebih banyak lapangan kerja.
Menjaga stabilitas ekonomi lokal.
Berkontribusi pada perekonomian melalui pajak dan investasi komunitas.</a:t>
          </a:r>
          <a:endParaRPr lang="id-ID" dirty="0">
            <a:latin typeface="Quicksand" panose="020B0604020202020204" charset="0"/>
          </a:endParaRPr>
        </a:p>
      </dgm:t>
    </dgm:pt>
    <dgm:pt modelId="{098EE80C-60B7-4169-9E23-D4B5E39DF93E}" type="parTrans" cxnId="{F876FA86-72C7-4477-9170-ADD956A61729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A87E09A3-772F-4100-8C54-293089FA95E4}" type="sibTrans" cxnId="{F876FA86-72C7-4477-9170-ADD956A61729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54500EE8-6259-40F2-A358-E39AF7B12FB7}" type="pres">
      <dgm:prSet presAssocID="{E21CA0DA-82E9-4556-A457-50D8F17D3237}" presName="Name0" presStyleCnt="0">
        <dgm:presLayoutVars>
          <dgm:dir/>
          <dgm:animLvl val="lvl"/>
          <dgm:resizeHandles val="exact"/>
        </dgm:presLayoutVars>
      </dgm:prSet>
      <dgm:spPr/>
    </dgm:pt>
    <dgm:pt modelId="{63274C25-31F2-4D8A-89EE-EE5EB994B653}" type="pres">
      <dgm:prSet presAssocID="{72042DFA-9A93-4023-92AA-8B1039A00FE1}" presName="composite" presStyleCnt="0"/>
      <dgm:spPr/>
    </dgm:pt>
    <dgm:pt modelId="{753C93AF-0FFD-4746-846B-6E52770C1D50}" type="pres">
      <dgm:prSet presAssocID="{72042DFA-9A93-4023-92AA-8B1039A00FE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CB433DF-8B2C-4A5F-B853-80B2EE92E018}" type="pres">
      <dgm:prSet presAssocID="{72042DFA-9A93-4023-92AA-8B1039A00FE1}" presName="desTx" presStyleLbl="alignAccFollowNode1" presStyleIdx="0" presStyleCnt="3">
        <dgm:presLayoutVars>
          <dgm:bulletEnabled val="1"/>
        </dgm:presLayoutVars>
      </dgm:prSet>
      <dgm:spPr/>
    </dgm:pt>
    <dgm:pt modelId="{D4A0B814-AE23-4F9F-BD9A-E61C196DC6A6}" type="pres">
      <dgm:prSet presAssocID="{78E6E938-41F0-4DD0-94BA-D44EF5D58A3E}" presName="space" presStyleCnt="0"/>
      <dgm:spPr/>
    </dgm:pt>
    <dgm:pt modelId="{328CD5D5-FA16-4D91-B788-48BCF8FB2412}" type="pres">
      <dgm:prSet presAssocID="{64334B5A-B97A-45F2-9547-D78FD0E101C1}" presName="composite" presStyleCnt="0"/>
      <dgm:spPr/>
    </dgm:pt>
    <dgm:pt modelId="{D0374758-C9A8-4729-964C-B11F7CAFF1A7}" type="pres">
      <dgm:prSet presAssocID="{64334B5A-B97A-45F2-9547-D78FD0E101C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0B0BCA0-B1B9-484E-AB2F-0ADC33CC21F9}" type="pres">
      <dgm:prSet presAssocID="{64334B5A-B97A-45F2-9547-D78FD0E101C1}" presName="desTx" presStyleLbl="alignAccFollowNode1" presStyleIdx="1" presStyleCnt="3">
        <dgm:presLayoutVars>
          <dgm:bulletEnabled val="1"/>
        </dgm:presLayoutVars>
      </dgm:prSet>
      <dgm:spPr/>
    </dgm:pt>
    <dgm:pt modelId="{0F38B9EA-04ED-4614-9B50-1108A26F9E20}" type="pres">
      <dgm:prSet presAssocID="{7AC628C1-DEB9-4D3A-8BC1-A9F260375C82}" presName="space" presStyleCnt="0"/>
      <dgm:spPr/>
    </dgm:pt>
    <dgm:pt modelId="{F9D1D804-4AC6-44A1-9B61-303011B9ED28}" type="pres">
      <dgm:prSet presAssocID="{C430DF7C-3650-4D62-8F71-1AF0E394DE5B}" presName="composite" presStyleCnt="0"/>
      <dgm:spPr/>
    </dgm:pt>
    <dgm:pt modelId="{FBAFAA6A-047E-4159-BF89-9532DC4979E6}" type="pres">
      <dgm:prSet presAssocID="{C430DF7C-3650-4D62-8F71-1AF0E394DE5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77DE357-4E78-49F7-8BB6-AE131F14F808}" type="pres">
      <dgm:prSet presAssocID="{C430DF7C-3650-4D62-8F71-1AF0E394DE5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7C1FB21-F2A1-4887-AFDD-B77A2B9CB158}" type="presOf" srcId="{E21CA0DA-82E9-4556-A457-50D8F17D3237}" destId="{54500EE8-6259-40F2-A358-E39AF7B12FB7}" srcOrd="0" destOrd="0" presId="urn:microsoft.com/office/officeart/2005/8/layout/hList1"/>
    <dgm:cxn modelId="{BB546339-81E7-41B9-974C-0941C11423FC}" type="presOf" srcId="{41C5170E-2DDA-43C9-9805-609C764C28BE}" destId="{677DE357-4E78-49F7-8BB6-AE131F14F808}" srcOrd="0" destOrd="0" presId="urn:microsoft.com/office/officeart/2005/8/layout/hList1"/>
    <dgm:cxn modelId="{67631E46-85D4-4E44-9C30-8A64833C1E40}" type="presOf" srcId="{64334B5A-B97A-45F2-9547-D78FD0E101C1}" destId="{D0374758-C9A8-4729-964C-B11F7CAFF1A7}" srcOrd="0" destOrd="0" presId="urn:microsoft.com/office/officeart/2005/8/layout/hList1"/>
    <dgm:cxn modelId="{7FF34F71-99FC-4741-8CD4-5EE005BAD521}" type="presOf" srcId="{C430DF7C-3650-4D62-8F71-1AF0E394DE5B}" destId="{FBAFAA6A-047E-4159-BF89-9532DC4979E6}" srcOrd="0" destOrd="0" presId="urn:microsoft.com/office/officeart/2005/8/layout/hList1"/>
    <dgm:cxn modelId="{921F7051-8708-4621-9CB0-54245CB594D0}" srcId="{E21CA0DA-82E9-4556-A457-50D8F17D3237}" destId="{72042DFA-9A93-4023-92AA-8B1039A00FE1}" srcOrd="0" destOrd="0" parTransId="{B19DA352-6451-4114-A381-B42E49DECBA9}" sibTransId="{78E6E938-41F0-4DD0-94BA-D44EF5D58A3E}"/>
    <dgm:cxn modelId="{F876FA86-72C7-4477-9170-ADD956A61729}" srcId="{C430DF7C-3650-4D62-8F71-1AF0E394DE5B}" destId="{41C5170E-2DDA-43C9-9805-609C764C28BE}" srcOrd="0" destOrd="0" parTransId="{098EE80C-60B7-4169-9E23-D4B5E39DF93E}" sibTransId="{A87E09A3-772F-4100-8C54-293089FA95E4}"/>
    <dgm:cxn modelId="{A235298F-EDF0-4C15-987C-E357FB2469DB}" srcId="{72042DFA-9A93-4023-92AA-8B1039A00FE1}" destId="{19730728-F2BD-4429-9822-C53761613202}" srcOrd="0" destOrd="0" parTransId="{D3CA2858-772F-440E-921C-7F15C36DE649}" sibTransId="{1CBB6FE0-6AD5-4557-A291-053239C82FF4}"/>
    <dgm:cxn modelId="{FCB94797-BDA7-4346-B623-7D2C45CD4CAA}" srcId="{64334B5A-B97A-45F2-9547-D78FD0E101C1}" destId="{74DF6EDE-61E7-4AD3-B687-7CC94CC0898A}" srcOrd="0" destOrd="0" parTransId="{AF20C535-D2FC-4861-BD82-8AFE1CD93F52}" sibTransId="{D81BEE8B-8AA5-4ED1-86DC-3562B15B97AE}"/>
    <dgm:cxn modelId="{BB0C7FA2-390A-4A84-AA15-C63E7F098D1A}" type="presOf" srcId="{74DF6EDE-61E7-4AD3-B687-7CC94CC0898A}" destId="{50B0BCA0-B1B9-484E-AB2F-0ADC33CC21F9}" srcOrd="0" destOrd="0" presId="urn:microsoft.com/office/officeart/2005/8/layout/hList1"/>
    <dgm:cxn modelId="{DF0A72BD-F602-499A-A7F5-C00A75D9AA47}" type="presOf" srcId="{72042DFA-9A93-4023-92AA-8B1039A00FE1}" destId="{753C93AF-0FFD-4746-846B-6E52770C1D50}" srcOrd="0" destOrd="0" presId="urn:microsoft.com/office/officeart/2005/8/layout/hList1"/>
    <dgm:cxn modelId="{7763B7D1-8003-471C-A31D-9E3B3A1D3328}" srcId="{E21CA0DA-82E9-4556-A457-50D8F17D3237}" destId="{C430DF7C-3650-4D62-8F71-1AF0E394DE5B}" srcOrd="2" destOrd="0" parTransId="{02E77440-23AD-4868-8CB3-01EDC8859F02}" sibTransId="{90161184-B73C-4466-BDCE-FEE92A60F511}"/>
    <dgm:cxn modelId="{403510E6-655B-4862-BEDC-259DCD790FA5}" srcId="{E21CA0DA-82E9-4556-A457-50D8F17D3237}" destId="{64334B5A-B97A-45F2-9547-D78FD0E101C1}" srcOrd="1" destOrd="0" parTransId="{9B686E78-E30D-43C6-8913-7951AB968BDB}" sibTransId="{7AC628C1-DEB9-4D3A-8BC1-A9F260375C82}"/>
    <dgm:cxn modelId="{8599EAEB-BB5B-4EA7-8414-2D7A6685C2AB}" type="presOf" srcId="{19730728-F2BD-4429-9822-C53761613202}" destId="{3CB433DF-8B2C-4A5F-B853-80B2EE92E018}" srcOrd="0" destOrd="0" presId="urn:microsoft.com/office/officeart/2005/8/layout/hList1"/>
    <dgm:cxn modelId="{83DFE972-C6A1-4D59-88C0-2BAA21DC8C32}" type="presParOf" srcId="{54500EE8-6259-40F2-A358-E39AF7B12FB7}" destId="{63274C25-31F2-4D8A-89EE-EE5EB994B653}" srcOrd="0" destOrd="0" presId="urn:microsoft.com/office/officeart/2005/8/layout/hList1"/>
    <dgm:cxn modelId="{5C5D202C-6453-4787-B69C-31FE9FAB2F04}" type="presParOf" srcId="{63274C25-31F2-4D8A-89EE-EE5EB994B653}" destId="{753C93AF-0FFD-4746-846B-6E52770C1D50}" srcOrd="0" destOrd="0" presId="urn:microsoft.com/office/officeart/2005/8/layout/hList1"/>
    <dgm:cxn modelId="{67E4B338-C36D-44A0-BE42-14C051445DDB}" type="presParOf" srcId="{63274C25-31F2-4D8A-89EE-EE5EB994B653}" destId="{3CB433DF-8B2C-4A5F-B853-80B2EE92E018}" srcOrd="1" destOrd="0" presId="urn:microsoft.com/office/officeart/2005/8/layout/hList1"/>
    <dgm:cxn modelId="{C95167AB-50E9-4638-9CB0-6E2509A69375}" type="presParOf" srcId="{54500EE8-6259-40F2-A358-E39AF7B12FB7}" destId="{D4A0B814-AE23-4F9F-BD9A-E61C196DC6A6}" srcOrd="1" destOrd="0" presId="urn:microsoft.com/office/officeart/2005/8/layout/hList1"/>
    <dgm:cxn modelId="{5B223AFA-D28E-4604-A228-A4DE61C496A1}" type="presParOf" srcId="{54500EE8-6259-40F2-A358-E39AF7B12FB7}" destId="{328CD5D5-FA16-4D91-B788-48BCF8FB2412}" srcOrd="2" destOrd="0" presId="urn:microsoft.com/office/officeart/2005/8/layout/hList1"/>
    <dgm:cxn modelId="{BD639177-A373-4C38-B405-167443F4179A}" type="presParOf" srcId="{328CD5D5-FA16-4D91-B788-48BCF8FB2412}" destId="{D0374758-C9A8-4729-964C-B11F7CAFF1A7}" srcOrd="0" destOrd="0" presId="urn:microsoft.com/office/officeart/2005/8/layout/hList1"/>
    <dgm:cxn modelId="{683B2C79-AE1D-4DC9-9D09-4B99A4D38B23}" type="presParOf" srcId="{328CD5D5-FA16-4D91-B788-48BCF8FB2412}" destId="{50B0BCA0-B1B9-484E-AB2F-0ADC33CC21F9}" srcOrd="1" destOrd="0" presId="urn:microsoft.com/office/officeart/2005/8/layout/hList1"/>
    <dgm:cxn modelId="{A042B53B-4D07-4255-8B67-A8F694FA0A90}" type="presParOf" srcId="{54500EE8-6259-40F2-A358-E39AF7B12FB7}" destId="{0F38B9EA-04ED-4614-9B50-1108A26F9E20}" srcOrd="3" destOrd="0" presId="urn:microsoft.com/office/officeart/2005/8/layout/hList1"/>
    <dgm:cxn modelId="{AC63DDFF-FFFC-4BE8-B829-C05FE78B40FB}" type="presParOf" srcId="{54500EE8-6259-40F2-A358-E39AF7B12FB7}" destId="{F9D1D804-4AC6-44A1-9B61-303011B9ED28}" srcOrd="4" destOrd="0" presId="urn:microsoft.com/office/officeart/2005/8/layout/hList1"/>
    <dgm:cxn modelId="{F7AD80AF-0FB4-4CF5-83FC-828DB025E2CC}" type="presParOf" srcId="{F9D1D804-4AC6-44A1-9B61-303011B9ED28}" destId="{FBAFAA6A-047E-4159-BF89-9532DC4979E6}" srcOrd="0" destOrd="0" presId="urn:microsoft.com/office/officeart/2005/8/layout/hList1"/>
    <dgm:cxn modelId="{B702F0FD-4689-4CCB-8207-AB4DAC1B7DC4}" type="presParOf" srcId="{F9D1D804-4AC6-44A1-9B61-303011B9ED28}" destId="{677DE357-4E78-49F7-8BB6-AE131F14F80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38F2C1-DE1F-430A-A85A-1595C989869D}" type="doc">
      <dgm:prSet loTypeId="urn:microsoft.com/office/officeart/2005/8/layout/hierarchy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d-ID"/>
        </a:p>
      </dgm:t>
    </dgm:pt>
    <dgm:pt modelId="{A101BB8C-02A3-4B3A-8E75-2DF8F3C3D905}">
      <dgm:prSet phldrT="[Text]"/>
      <dgm:spPr/>
      <dgm:t>
        <a:bodyPr/>
        <a:lstStyle/>
        <a:p>
          <a:r>
            <a:rPr lang="en-US" dirty="0">
              <a:latin typeface="Quicksand" panose="020B0604020202020204" charset="0"/>
            </a:rPr>
            <a:t>Exponential Smoothing</a:t>
          </a:r>
          <a:endParaRPr lang="id-ID" dirty="0">
            <a:latin typeface="Quicksand" panose="020B0604020202020204" charset="0"/>
          </a:endParaRPr>
        </a:p>
      </dgm:t>
    </dgm:pt>
    <dgm:pt modelId="{D99B083F-E45C-4D46-9932-4F8C478DE803}" type="parTrans" cxnId="{DC05AF78-41CA-49DA-8C17-18109E8B432C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1820FC7A-AAB8-4CB9-ACC7-3B88F70F8DBF}" type="sibTrans" cxnId="{DC05AF78-41CA-49DA-8C17-18109E8B432C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270CAFE6-E6EF-4BFA-8858-B97B83298F3E}">
      <dgm:prSet phldrT="[Text]"/>
      <dgm:spPr/>
      <dgm:t>
        <a:bodyPr/>
        <a:lstStyle/>
        <a:p>
          <a:r>
            <a:rPr lang="id-ID" dirty="0"/>
            <a:t>Chaowai &amp; Chutima (2024)</a:t>
          </a:r>
          <a:endParaRPr lang="id-ID" dirty="0">
            <a:latin typeface="Quicksand" panose="020B0604020202020204" charset="0"/>
          </a:endParaRPr>
        </a:p>
      </dgm:t>
    </dgm:pt>
    <dgm:pt modelId="{8B867981-13BC-457D-9752-CE36E8DC10F9}" type="parTrans" cxnId="{345521BE-4DA2-4A54-AE43-1032C9963741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18485F49-FA3A-4312-B064-770807CE8F6B}" type="sibTrans" cxnId="{345521BE-4DA2-4A54-AE43-1032C9963741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146FEADD-FD5D-4D87-A43C-491F80A43314}">
      <dgm:prSet phldrT="[Text]"/>
      <dgm:spPr/>
      <dgm:t>
        <a:bodyPr/>
        <a:lstStyle/>
        <a:p>
          <a:r>
            <a:rPr lang="id-ID" dirty="0"/>
            <a:t>Ahmadov &amp; Helo (2023)</a:t>
          </a:r>
          <a:endParaRPr lang="id-ID" dirty="0">
            <a:latin typeface="Quicksand" panose="020B0604020202020204" charset="0"/>
          </a:endParaRPr>
        </a:p>
      </dgm:t>
    </dgm:pt>
    <dgm:pt modelId="{06375179-4E06-4F8E-B604-E2A9CEBF3456}" type="parTrans" cxnId="{9180E614-CF6B-4CC5-B389-5322C5B62450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90A3E0CE-7362-4BF0-A6C8-838F4D64D473}" type="sibTrans" cxnId="{9180E614-CF6B-4CC5-B389-5322C5B62450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80F66C4B-8038-473C-96A3-95E8AB3BFE30}">
      <dgm:prSet phldrT="[Text]"/>
      <dgm:spPr/>
      <dgm:t>
        <a:bodyPr/>
        <a:lstStyle/>
        <a:p>
          <a:r>
            <a:rPr lang="en-US" dirty="0">
              <a:latin typeface="Quicksand" panose="020B0604020202020204" charset="0"/>
            </a:rPr>
            <a:t>Single Exponential Smoothing</a:t>
          </a:r>
          <a:endParaRPr lang="id-ID" dirty="0">
            <a:latin typeface="Quicksand" panose="020B0604020202020204" charset="0"/>
          </a:endParaRPr>
        </a:p>
      </dgm:t>
    </dgm:pt>
    <dgm:pt modelId="{66C479D2-D4B5-4511-8784-ABA682CBD00D}" type="parTrans" cxnId="{8E517D1F-A9BA-4D5C-87ED-69D7045F66E9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838AC194-310D-4C2D-8C6D-82E88876E968}" type="sibTrans" cxnId="{8E517D1F-A9BA-4D5C-87ED-69D7045F66E9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2531A914-17D3-4D7D-A01B-7AD056CA200E}">
      <dgm:prSet phldrT="[Text]"/>
      <dgm:spPr/>
      <dgm:t>
        <a:bodyPr/>
        <a:lstStyle/>
        <a:p>
          <a:r>
            <a:rPr lang="id-ID" dirty="0"/>
            <a:t>Burinskiene (2022)</a:t>
          </a:r>
          <a:endParaRPr lang="id-ID" dirty="0">
            <a:latin typeface="Quicksand" panose="020B0604020202020204" charset="0"/>
          </a:endParaRPr>
        </a:p>
      </dgm:t>
    </dgm:pt>
    <dgm:pt modelId="{235FB424-785D-4C92-AE83-8A8AA4609C78}" type="parTrans" cxnId="{1D4BEC61-3A24-4BFA-AD58-EE3A6223442E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C3CA1233-0ED1-413B-947D-92476D70712D}" type="sibTrans" cxnId="{1D4BEC61-3A24-4BFA-AD58-EE3A6223442E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80681E98-FA12-41CB-B7F5-E211B780B720}">
      <dgm:prSet phldrT="[Text]"/>
      <dgm:spPr/>
      <dgm:t>
        <a:bodyPr/>
        <a:lstStyle/>
        <a:p>
          <a:r>
            <a:rPr lang="id-ID" dirty="0"/>
            <a:t>Restyana et al. (2021)</a:t>
          </a:r>
          <a:endParaRPr lang="id-ID" dirty="0">
            <a:latin typeface="Quicksand" panose="020B0604020202020204" charset="0"/>
          </a:endParaRPr>
        </a:p>
      </dgm:t>
    </dgm:pt>
    <dgm:pt modelId="{1ADFDE4D-FF94-4DC8-B54E-C1C6BA5DF29E}" type="parTrans" cxnId="{6EFC5E64-36D8-44C3-A2CD-02CBC2D56FBC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DDD9CFAF-B332-4E0C-9F69-DB291DAF6844}" type="sibTrans" cxnId="{6EFC5E64-36D8-44C3-A2CD-02CBC2D56FBC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DD0FDAB8-1AED-4651-AC41-0ED5F4742A2F}">
      <dgm:prSet phldrT="[Text]"/>
      <dgm:spPr/>
      <dgm:t>
        <a:bodyPr/>
        <a:lstStyle/>
        <a:p>
          <a:r>
            <a:rPr lang="en-US" dirty="0">
              <a:latin typeface="Quicksand" panose="020B0604020202020204" charset="0"/>
            </a:rPr>
            <a:t>Double Exponential Smoothing</a:t>
          </a:r>
          <a:endParaRPr lang="id-ID" dirty="0">
            <a:latin typeface="Quicksand" panose="020B0604020202020204" charset="0"/>
          </a:endParaRPr>
        </a:p>
      </dgm:t>
    </dgm:pt>
    <dgm:pt modelId="{C50664FA-5642-42DB-9C6C-8E833E3521C4}" type="parTrans" cxnId="{D96DFDC3-EDA5-4E8F-A6A5-B3616F7177C3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12F56F16-F2B5-4C49-907C-2EA47CD59CBE}" type="sibTrans" cxnId="{D96DFDC3-EDA5-4E8F-A6A5-B3616F7177C3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FAD7C782-ECA3-4057-ABAB-86555218A8E1}">
      <dgm:prSet phldrT="[Text]"/>
      <dgm:spPr/>
      <dgm:t>
        <a:bodyPr/>
        <a:lstStyle/>
        <a:p>
          <a:r>
            <a:rPr lang="id-ID" dirty="0"/>
            <a:t>Dharmawan &amp; Indradewi (2021) </a:t>
          </a:r>
          <a:endParaRPr lang="id-ID" dirty="0">
            <a:latin typeface="Quicksand" panose="020B0604020202020204" charset="0"/>
          </a:endParaRPr>
        </a:p>
      </dgm:t>
    </dgm:pt>
    <dgm:pt modelId="{7ADB7AD4-C46B-4EE0-88B5-30702132B89E}" type="parTrans" cxnId="{3AD97A48-8FBA-411D-BCC5-AF8E673822EC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53191145-650B-4DEF-9D21-200B66D8D116}" type="sibTrans" cxnId="{3AD97A48-8FBA-411D-BCC5-AF8E673822EC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0A1F6802-EEFB-4BC3-B97B-A1307DB66A90}">
      <dgm:prSet phldrT="[Text]"/>
      <dgm:spPr/>
      <dgm:t>
        <a:bodyPr/>
        <a:lstStyle/>
        <a:p>
          <a:r>
            <a:rPr lang="id-ID" dirty="0"/>
            <a:t>Khairina et al. (2021)</a:t>
          </a:r>
          <a:endParaRPr lang="id-ID" dirty="0">
            <a:latin typeface="Quicksand" panose="020B0604020202020204" charset="0"/>
          </a:endParaRPr>
        </a:p>
      </dgm:t>
    </dgm:pt>
    <dgm:pt modelId="{20503A22-9C33-4319-9FB6-126D02AF38A0}" type="parTrans" cxnId="{43FE4C3F-6EF1-4835-8B58-BB61A550114B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EE97DEF1-3C85-4511-A133-0772983E115F}" type="sibTrans" cxnId="{43FE4C3F-6EF1-4835-8B58-BB61A550114B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0F1D5ED4-D0C9-415C-8BA0-216705B9D721}">
      <dgm:prSet phldrT="[Text]"/>
      <dgm:spPr/>
      <dgm:t>
        <a:bodyPr/>
        <a:lstStyle/>
        <a:p>
          <a:r>
            <a:rPr lang="en-US" dirty="0">
              <a:latin typeface="Quicksand" panose="020B0604020202020204" charset="0"/>
            </a:rPr>
            <a:t>Triple Exponential Smoothing</a:t>
          </a:r>
          <a:endParaRPr lang="id-ID" dirty="0">
            <a:latin typeface="Quicksand" panose="020B0604020202020204" charset="0"/>
          </a:endParaRPr>
        </a:p>
      </dgm:t>
    </dgm:pt>
    <dgm:pt modelId="{6CED2DC5-E07F-452D-B273-EE7FD2488C29}" type="parTrans" cxnId="{CEA0BF2C-929A-4A8C-B577-7406C90C4E5E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65034CFA-505B-4D18-9C1A-1E26106EC512}" type="sibTrans" cxnId="{CEA0BF2C-929A-4A8C-B577-7406C90C4E5E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77047873-476C-465E-A445-5B2CEC5204C2}">
      <dgm:prSet phldrT="[Text]"/>
      <dgm:spPr/>
      <dgm:t>
        <a:bodyPr/>
        <a:lstStyle/>
        <a:p>
          <a:r>
            <a:rPr lang="id-ID" dirty="0"/>
            <a:t>Ensafi et al. (2022)</a:t>
          </a:r>
          <a:endParaRPr lang="id-ID" dirty="0">
            <a:latin typeface="Quicksand" panose="020B0604020202020204" charset="0"/>
          </a:endParaRPr>
        </a:p>
      </dgm:t>
    </dgm:pt>
    <dgm:pt modelId="{FDD8260A-763C-4609-8B3F-FAA6E0997F68}" type="parTrans" cxnId="{32365D85-39EC-4679-944A-AD426AF5D196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A7D2DD8F-C12C-4389-AFE0-7ADAB5F95C27}" type="sibTrans" cxnId="{32365D85-39EC-4679-944A-AD426AF5D196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620B601C-F50F-4D1B-9D5B-3E604F4F52E7}">
      <dgm:prSet phldrT="[Text]"/>
      <dgm:spPr/>
      <dgm:t>
        <a:bodyPr/>
        <a:lstStyle/>
        <a:p>
          <a:r>
            <a:rPr lang="id-ID" dirty="0"/>
            <a:t>Saputro et al. (2022)</a:t>
          </a:r>
          <a:endParaRPr lang="id-ID" dirty="0">
            <a:latin typeface="Quicksand" panose="020B0604020202020204" charset="0"/>
          </a:endParaRPr>
        </a:p>
      </dgm:t>
    </dgm:pt>
    <dgm:pt modelId="{9ABD5524-4F1A-45C4-A8CD-CF323EC1E089}" type="parTrans" cxnId="{CE926644-5B84-4155-BCA3-9A09345E69CA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99CF713A-D857-4D1C-B2C1-FCF23FF64CCA}" type="sibTrans" cxnId="{CE926644-5B84-4155-BCA3-9A09345E69CA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0533AD01-031C-48FB-9CB7-910778AF7D20}">
      <dgm:prSet phldrT="[Text]"/>
      <dgm:spPr/>
      <dgm:t>
        <a:bodyPr/>
        <a:lstStyle/>
        <a:p>
          <a:r>
            <a:rPr lang="id-ID" dirty="0"/>
            <a:t>Deepa &amp; Raghuram (2021)</a:t>
          </a:r>
          <a:endParaRPr lang="id-ID" dirty="0">
            <a:latin typeface="Quicksand" panose="020B0604020202020204" charset="0"/>
          </a:endParaRPr>
        </a:p>
      </dgm:t>
    </dgm:pt>
    <dgm:pt modelId="{C5E3A15F-873C-4E18-96E1-0FEB6345C782}" type="parTrans" cxnId="{D8AA2E42-5D33-43E3-BCF5-0ACCB080F8F7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60CA3927-39EF-42DF-B832-C16B6A6A68DB}" type="sibTrans" cxnId="{D8AA2E42-5D33-43E3-BCF5-0ACCB080F8F7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7FE46EEC-0B80-460F-8779-E0605F421853}">
      <dgm:prSet phldrT="[Text]"/>
      <dgm:spPr/>
      <dgm:t>
        <a:bodyPr/>
        <a:lstStyle/>
        <a:p>
          <a:r>
            <a:rPr lang="id-ID" dirty="0"/>
            <a:t>Arnomo et al. (2023)</a:t>
          </a:r>
          <a:endParaRPr lang="id-ID" dirty="0">
            <a:latin typeface="Quicksand" panose="020B0604020202020204" charset="0"/>
          </a:endParaRPr>
        </a:p>
      </dgm:t>
    </dgm:pt>
    <dgm:pt modelId="{4E23029E-DB4F-4BEF-835E-04D13A15966C}" type="parTrans" cxnId="{05F65DAE-1A88-439E-AAC9-7596C3A25D37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81D8F716-0C64-4BDE-9D4D-9B31128650A0}" type="sibTrans" cxnId="{05F65DAE-1A88-439E-AAC9-7596C3A25D37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9A70711E-4A1A-4D02-B78E-BA24048F15EF}">
      <dgm:prSet phldrT="[Text]"/>
      <dgm:spPr/>
      <dgm:t>
        <a:bodyPr/>
        <a:lstStyle/>
        <a:p>
          <a:r>
            <a:rPr lang="id-ID" dirty="0"/>
            <a:t>Purnamasari et al. (2023)</a:t>
          </a:r>
          <a:endParaRPr lang="id-ID" dirty="0">
            <a:latin typeface="Quicksand" panose="020B0604020202020204" charset="0"/>
          </a:endParaRPr>
        </a:p>
      </dgm:t>
    </dgm:pt>
    <dgm:pt modelId="{43C8F669-8389-4418-BFDD-3F20B0065265}" type="parTrans" cxnId="{ACBA6534-2CBE-4030-80B1-6F6EB8E8B763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7159AEDC-6C92-4036-B1A6-1E15961B3369}" type="sibTrans" cxnId="{ACBA6534-2CBE-4030-80B1-6F6EB8E8B763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BCC62DAE-CF7C-4423-B8F9-D02919758463}">
      <dgm:prSet phldrT="[Text]"/>
      <dgm:spPr/>
      <dgm:t>
        <a:bodyPr/>
        <a:lstStyle/>
        <a:p>
          <a:r>
            <a:rPr lang="id-ID" dirty="0"/>
            <a:t>Saputra &amp; Hariyana (2024)</a:t>
          </a:r>
          <a:endParaRPr lang="id-ID" dirty="0">
            <a:latin typeface="Quicksand" panose="020B0604020202020204" charset="0"/>
          </a:endParaRPr>
        </a:p>
      </dgm:t>
    </dgm:pt>
    <dgm:pt modelId="{8CA843DC-16DE-4EF1-91E4-1960DBC8D4F4}" type="parTrans" cxnId="{CF012562-C62B-4918-B998-91BF2020D69D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220CB849-0ADA-42EE-A847-2D17C0C866A6}" type="sibTrans" cxnId="{CF012562-C62B-4918-B998-91BF2020D69D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A17DB77A-2FA3-4C36-832F-33DBFC3BC2C7}">
      <dgm:prSet phldrT="[Text]"/>
      <dgm:spPr/>
      <dgm:t>
        <a:bodyPr/>
        <a:lstStyle/>
        <a:p>
          <a:r>
            <a:rPr lang="id-ID" dirty="0"/>
            <a:t>Dyna et al. (2022)</a:t>
          </a:r>
          <a:endParaRPr lang="id-ID" dirty="0">
            <a:latin typeface="Quicksand" panose="020B0604020202020204" charset="0"/>
          </a:endParaRPr>
        </a:p>
      </dgm:t>
    </dgm:pt>
    <dgm:pt modelId="{BDBD4194-4B2B-4097-8DF2-309AA08AF74D}" type="parTrans" cxnId="{41088EFF-E5E6-46D9-8C15-F66A7EE40D08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87008CF3-0963-4EBE-B5D4-08A453D48BAC}" type="sibTrans" cxnId="{41088EFF-E5E6-46D9-8C15-F66A7EE40D08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C89F6985-ED75-464D-AAF0-728753D1E37A}">
      <dgm:prSet phldrT="[Text]"/>
      <dgm:spPr/>
      <dgm:t>
        <a:bodyPr/>
        <a:lstStyle/>
        <a:p>
          <a:r>
            <a:rPr lang="id-ID" dirty="0"/>
            <a:t>Paduloh &amp; Ustari (2022)</a:t>
          </a:r>
          <a:endParaRPr lang="id-ID" dirty="0">
            <a:latin typeface="Quicksand" panose="020B0604020202020204" charset="0"/>
          </a:endParaRPr>
        </a:p>
      </dgm:t>
    </dgm:pt>
    <dgm:pt modelId="{6E420F46-AB8C-4CF4-B890-D9953B3D9EE8}" type="parTrans" cxnId="{EABEF97F-721D-4DDF-B4D1-15ABE064DF39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0FB3B5EA-27CE-481D-BFC8-56ECED7DF35F}" type="sibTrans" cxnId="{EABEF97F-721D-4DDF-B4D1-15ABE064DF39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EB9BEE6E-A216-4F40-AB0A-5C5FD7E8B810}">
      <dgm:prSet phldrT="[Text]"/>
      <dgm:spPr/>
      <dgm:t>
        <a:bodyPr/>
        <a:lstStyle/>
        <a:p>
          <a:r>
            <a:rPr lang="id-ID" dirty="0"/>
            <a:t>Fourkiotis &amp; Tsadiras (2024)</a:t>
          </a:r>
          <a:endParaRPr lang="id-ID" dirty="0">
            <a:latin typeface="Quicksand" panose="020B0604020202020204" charset="0"/>
          </a:endParaRPr>
        </a:p>
      </dgm:t>
    </dgm:pt>
    <dgm:pt modelId="{0201E376-08CC-442F-B144-EEC47899CDD0}" type="parTrans" cxnId="{4FC24D1C-930A-472F-817B-4CF412FDA253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0814C596-8D8F-4B52-8D3B-AC16D45CBB70}" type="sibTrans" cxnId="{4FC24D1C-930A-472F-817B-4CF412FDA253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C995A47D-160B-41B5-AD65-B6D1987000D7}" type="pres">
      <dgm:prSet presAssocID="{9A38F2C1-DE1F-430A-A85A-1595C989869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A7C62BB-32EA-400C-9F6A-2773866726BC}" type="pres">
      <dgm:prSet presAssocID="{A101BB8C-02A3-4B3A-8E75-2DF8F3C3D905}" presName="root" presStyleCnt="0"/>
      <dgm:spPr/>
    </dgm:pt>
    <dgm:pt modelId="{E4AE4BC5-BC87-40B2-B88E-11F78798C493}" type="pres">
      <dgm:prSet presAssocID="{A101BB8C-02A3-4B3A-8E75-2DF8F3C3D905}" presName="rootComposite" presStyleCnt="0"/>
      <dgm:spPr/>
    </dgm:pt>
    <dgm:pt modelId="{94ECEE05-C939-4BDD-99E9-464D544F5E4D}" type="pres">
      <dgm:prSet presAssocID="{A101BB8C-02A3-4B3A-8E75-2DF8F3C3D905}" presName="rootText" presStyleLbl="node1" presStyleIdx="0" presStyleCnt="4"/>
      <dgm:spPr/>
    </dgm:pt>
    <dgm:pt modelId="{D02CD071-BAD0-40D4-9F99-B098C0F139E4}" type="pres">
      <dgm:prSet presAssocID="{A101BB8C-02A3-4B3A-8E75-2DF8F3C3D905}" presName="rootConnector" presStyleLbl="node1" presStyleIdx="0" presStyleCnt="4"/>
      <dgm:spPr/>
    </dgm:pt>
    <dgm:pt modelId="{713C8E23-1BA2-42CF-A5F1-085362FE28E3}" type="pres">
      <dgm:prSet presAssocID="{A101BB8C-02A3-4B3A-8E75-2DF8F3C3D905}" presName="childShape" presStyleCnt="0"/>
      <dgm:spPr/>
    </dgm:pt>
    <dgm:pt modelId="{BCAB0E1C-B81E-4EA9-8C8A-E7D70E7134D4}" type="pres">
      <dgm:prSet presAssocID="{8B867981-13BC-457D-9752-CE36E8DC10F9}" presName="Name13" presStyleLbl="parChTrans1D2" presStyleIdx="0" presStyleCnt="15"/>
      <dgm:spPr/>
    </dgm:pt>
    <dgm:pt modelId="{0BDD5CB7-4786-4C25-92EE-F67145103FD3}" type="pres">
      <dgm:prSet presAssocID="{270CAFE6-E6EF-4BFA-8858-B97B83298F3E}" presName="childText" presStyleLbl="bgAcc1" presStyleIdx="0" presStyleCnt="15">
        <dgm:presLayoutVars>
          <dgm:bulletEnabled val="1"/>
        </dgm:presLayoutVars>
      </dgm:prSet>
      <dgm:spPr/>
    </dgm:pt>
    <dgm:pt modelId="{819832CB-B18C-4D95-806A-26859DDE2400}" type="pres">
      <dgm:prSet presAssocID="{06375179-4E06-4F8E-B604-E2A9CEBF3456}" presName="Name13" presStyleLbl="parChTrans1D2" presStyleIdx="1" presStyleCnt="15"/>
      <dgm:spPr/>
    </dgm:pt>
    <dgm:pt modelId="{64EEF521-CACC-4BA3-83E7-322B3FE40A8A}" type="pres">
      <dgm:prSet presAssocID="{146FEADD-FD5D-4D87-A43C-491F80A43314}" presName="childText" presStyleLbl="bgAcc1" presStyleIdx="1" presStyleCnt="15">
        <dgm:presLayoutVars>
          <dgm:bulletEnabled val="1"/>
        </dgm:presLayoutVars>
      </dgm:prSet>
      <dgm:spPr/>
    </dgm:pt>
    <dgm:pt modelId="{C4BF8D31-16F6-4064-8B87-18982A921093}" type="pres">
      <dgm:prSet presAssocID="{C5E3A15F-873C-4E18-96E1-0FEB6345C782}" presName="Name13" presStyleLbl="parChTrans1D2" presStyleIdx="2" presStyleCnt="15"/>
      <dgm:spPr/>
    </dgm:pt>
    <dgm:pt modelId="{26C82192-FF67-4F71-B6E9-D7A81A4710A2}" type="pres">
      <dgm:prSet presAssocID="{0533AD01-031C-48FB-9CB7-910778AF7D20}" presName="childText" presStyleLbl="bgAcc1" presStyleIdx="2" presStyleCnt="15">
        <dgm:presLayoutVars>
          <dgm:bulletEnabled val="1"/>
        </dgm:presLayoutVars>
      </dgm:prSet>
      <dgm:spPr/>
    </dgm:pt>
    <dgm:pt modelId="{8EA02CB5-8D79-40C4-AFD0-911A5FAD3120}" type="pres">
      <dgm:prSet presAssocID="{80F66C4B-8038-473C-96A3-95E8AB3BFE30}" presName="root" presStyleCnt="0"/>
      <dgm:spPr/>
    </dgm:pt>
    <dgm:pt modelId="{00AF0059-347C-4881-91ED-DB6C275761BA}" type="pres">
      <dgm:prSet presAssocID="{80F66C4B-8038-473C-96A3-95E8AB3BFE30}" presName="rootComposite" presStyleCnt="0"/>
      <dgm:spPr/>
    </dgm:pt>
    <dgm:pt modelId="{9CBEE576-F612-4985-81D5-5FF6A2A5BB7A}" type="pres">
      <dgm:prSet presAssocID="{80F66C4B-8038-473C-96A3-95E8AB3BFE30}" presName="rootText" presStyleLbl="node1" presStyleIdx="1" presStyleCnt="4"/>
      <dgm:spPr/>
    </dgm:pt>
    <dgm:pt modelId="{EB908F09-E8EA-46C7-AF28-7CB1C1F28671}" type="pres">
      <dgm:prSet presAssocID="{80F66C4B-8038-473C-96A3-95E8AB3BFE30}" presName="rootConnector" presStyleLbl="node1" presStyleIdx="1" presStyleCnt="4"/>
      <dgm:spPr/>
    </dgm:pt>
    <dgm:pt modelId="{3BD3F3A3-1ECB-4D2F-A727-9F5E47E5B778}" type="pres">
      <dgm:prSet presAssocID="{80F66C4B-8038-473C-96A3-95E8AB3BFE30}" presName="childShape" presStyleCnt="0"/>
      <dgm:spPr/>
    </dgm:pt>
    <dgm:pt modelId="{9401E94D-F2BD-48B1-9ECF-33B408496F66}" type="pres">
      <dgm:prSet presAssocID="{235FB424-785D-4C92-AE83-8A8AA4609C78}" presName="Name13" presStyleLbl="parChTrans1D2" presStyleIdx="3" presStyleCnt="15"/>
      <dgm:spPr/>
    </dgm:pt>
    <dgm:pt modelId="{FB2BB368-EA86-4164-8015-4AADC800CFBA}" type="pres">
      <dgm:prSet presAssocID="{2531A914-17D3-4D7D-A01B-7AD056CA200E}" presName="childText" presStyleLbl="bgAcc1" presStyleIdx="3" presStyleCnt="15">
        <dgm:presLayoutVars>
          <dgm:bulletEnabled val="1"/>
        </dgm:presLayoutVars>
      </dgm:prSet>
      <dgm:spPr/>
    </dgm:pt>
    <dgm:pt modelId="{28CDDAE6-C164-42A5-A084-12E8C04D4D5B}" type="pres">
      <dgm:prSet presAssocID="{1ADFDE4D-FF94-4DC8-B54E-C1C6BA5DF29E}" presName="Name13" presStyleLbl="parChTrans1D2" presStyleIdx="4" presStyleCnt="15"/>
      <dgm:spPr/>
    </dgm:pt>
    <dgm:pt modelId="{15576C89-301D-459A-8D7B-D4E4FE56DB8D}" type="pres">
      <dgm:prSet presAssocID="{80681E98-FA12-41CB-B7F5-E211B780B720}" presName="childText" presStyleLbl="bgAcc1" presStyleIdx="4" presStyleCnt="15">
        <dgm:presLayoutVars>
          <dgm:bulletEnabled val="1"/>
        </dgm:presLayoutVars>
      </dgm:prSet>
      <dgm:spPr/>
    </dgm:pt>
    <dgm:pt modelId="{76E5FEDC-EEBB-4C6C-AFC7-1D5F2B824211}" type="pres">
      <dgm:prSet presAssocID="{4E23029E-DB4F-4BEF-835E-04D13A15966C}" presName="Name13" presStyleLbl="parChTrans1D2" presStyleIdx="5" presStyleCnt="15"/>
      <dgm:spPr/>
    </dgm:pt>
    <dgm:pt modelId="{4993FF61-C5B9-49D9-8FE0-CAD7FCE9986C}" type="pres">
      <dgm:prSet presAssocID="{7FE46EEC-0B80-460F-8779-E0605F421853}" presName="childText" presStyleLbl="bgAcc1" presStyleIdx="5" presStyleCnt="15">
        <dgm:presLayoutVars>
          <dgm:bulletEnabled val="1"/>
        </dgm:presLayoutVars>
      </dgm:prSet>
      <dgm:spPr/>
    </dgm:pt>
    <dgm:pt modelId="{8C4FEB14-7F32-4090-AB66-1B23682DA568}" type="pres">
      <dgm:prSet presAssocID="{43C8F669-8389-4418-BFDD-3F20B0065265}" presName="Name13" presStyleLbl="parChTrans1D2" presStyleIdx="6" presStyleCnt="15"/>
      <dgm:spPr/>
    </dgm:pt>
    <dgm:pt modelId="{5E052A89-646B-4A5F-8A86-9FDDD9280DA2}" type="pres">
      <dgm:prSet presAssocID="{9A70711E-4A1A-4D02-B78E-BA24048F15EF}" presName="childText" presStyleLbl="bgAcc1" presStyleIdx="6" presStyleCnt="15">
        <dgm:presLayoutVars>
          <dgm:bulletEnabled val="1"/>
        </dgm:presLayoutVars>
      </dgm:prSet>
      <dgm:spPr/>
    </dgm:pt>
    <dgm:pt modelId="{51B17CFC-8586-45C7-9A53-E76DC8C796E6}" type="pres">
      <dgm:prSet presAssocID="{DD0FDAB8-1AED-4651-AC41-0ED5F4742A2F}" presName="root" presStyleCnt="0"/>
      <dgm:spPr/>
    </dgm:pt>
    <dgm:pt modelId="{E3E429DF-28A7-4F78-8AFB-14D26AE29CE8}" type="pres">
      <dgm:prSet presAssocID="{DD0FDAB8-1AED-4651-AC41-0ED5F4742A2F}" presName="rootComposite" presStyleCnt="0"/>
      <dgm:spPr/>
    </dgm:pt>
    <dgm:pt modelId="{4A9867B0-3661-4FBC-99D9-B2C9659AB219}" type="pres">
      <dgm:prSet presAssocID="{DD0FDAB8-1AED-4651-AC41-0ED5F4742A2F}" presName="rootText" presStyleLbl="node1" presStyleIdx="2" presStyleCnt="4"/>
      <dgm:spPr/>
    </dgm:pt>
    <dgm:pt modelId="{64464D1C-9EE3-492F-AB27-281A36DCE6AF}" type="pres">
      <dgm:prSet presAssocID="{DD0FDAB8-1AED-4651-AC41-0ED5F4742A2F}" presName="rootConnector" presStyleLbl="node1" presStyleIdx="2" presStyleCnt="4"/>
      <dgm:spPr/>
    </dgm:pt>
    <dgm:pt modelId="{2A97DD83-2C72-4FEB-BCDC-860D1EB3E4C4}" type="pres">
      <dgm:prSet presAssocID="{DD0FDAB8-1AED-4651-AC41-0ED5F4742A2F}" presName="childShape" presStyleCnt="0"/>
      <dgm:spPr/>
    </dgm:pt>
    <dgm:pt modelId="{CA2614F8-1E7A-4B07-83C6-5894C72B8DBF}" type="pres">
      <dgm:prSet presAssocID="{7ADB7AD4-C46B-4EE0-88B5-30702132B89E}" presName="Name13" presStyleLbl="parChTrans1D2" presStyleIdx="7" presStyleCnt="15"/>
      <dgm:spPr/>
    </dgm:pt>
    <dgm:pt modelId="{948A1804-195F-4FE0-8911-6D09CF845346}" type="pres">
      <dgm:prSet presAssocID="{FAD7C782-ECA3-4057-ABAB-86555218A8E1}" presName="childText" presStyleLbl="bgAcc1" presStyleIdx="7" presStyleCnt="15">
        <dgm:presLayoutVars>
          <dgm:bulletEnabled val="1"/>
        </dgm:presLayoutVars>
      </dgm:prSet>
      <dgm:spPr/>
    </dgm:pt>
    <dgm:pt modelId="{3A1D804B-9F64-4312-A50A-0323B5592C19}" type="pres">
      <dgm:prSet presAssocID="{20503A22-9C33-4319-9FB6-126D02AF38A0}" presName="Name13" presStyleLbl="parChTrans1D2" presStyleIdx="8" presStyleCnt="15"/>
      <dgm:spPr/>
    </dgm:pt>
    <dgm:pt modelId="{A3186DF3-72B2-4576-B563-4B0D3C92A155}" type="pres">
      <dgm:prSet presAssocID="{0A1F6802-EEFB-4BC3-B97B-A1307DB66A90}" presName="childText" presStyleLbl="bgAcc1" presStyleIdx="8" presStyleCnt="15">
        <dgm:presLayoutVars>
          <dgm:bulletEnabled val="1"/>
        </dgm:presLayoutVars>
      </dgm:prSet>
      <dgm:spPr/>
    </dgm:pt>
    <dgm:pt modelId="{3A10C404-E925-403F-B562-FCCA29D83D63}" type="pres">
      <dgm:prSet presAssocID="{8CA843DC-16DE-4EF1-91E4-1960DBC8D4F4}" presName="Name13" presStyleLbl="parChTrans1D2" presStyleIdx="9" presStyleCnt="15"/>
      <dgm:spPr/>
    </dgm:pt>
    <dgm:pt modelId="{B4D0FDCD-BBF2-4333-B2FE-849AB2FA4D20}" type="pres">
      <dgm:prSet presAssocID="{BCC62DAE-CF7C-4423-B8F9-D02919758463}" presName="childText" presStyleLbl="bgAcc1" presStyleIdx="9" presStyleCnt="15">
        <dgm:presLayoutVars>
          <dgm:bulletEnabled val="1"/>
        </dgm:presLayoutVars>
      </dgm:prSet>
      <dgm:spPr/>
    </dgm:pt>
    <dgm:pt modelId="{B9274BFD-D0AD-4CC4-8057-A3CF6218499D}" type="pres">
      <dgm:prSet presAssocID="{BDBD4194-4B2B-4097-8DF2-309AA08AF74D}" presName="Name13" presStyleLbl="parChTrans1D2" presStyleIdx="10" presStyleCnt="15"/>
      <dgm:spPr/>
    </dgm:pt>
    <dgm:pt modelId="{8DA27619-1D04-4C88-B8E9-06A04414DF67}" type="pres">
      <dgm:prSet presAssocID="{A17DB77A-2FA3-4C36-832F-33DBFC3BC2C7}" presName="childText" presStyleLbl="bgAcc1" presStyleIdx="10" presStyleCnt="15">
        <dgm:presLayoutVars>
          <dgm:bulletEnabled val="1"/>
        </dgm:presLayoutVars>
      </dgm:prSet>
      <dgm:spPr/>
    </dgm:pt>
    <dgm:pt modelId="{B40A077D-FA89-4638-8E34-E08CEF92E887}" type="pres">
      <dgm:prSet presAssocID="{0F1D5ED4-D0C9-415C-8BA0-216705B9D721}" presName="root" presStyleCnt="0"/>
      <dgm:spPr/>
    </dgm:pt>
    <dgm:pt modelId="{BE3B77D0-89B4-4F74-92A0-ABBC4F1D9BD0}" type="pres">
      <dgm:prSet presAssocID="{0F1D5ED4-D0C9-415C-8BA0-216705B9D721}" presName="rootComposite" presStyleCnt="0"/>
      <dgm:spPr/>
    </dgm:pt>
    <dgm:pt modelId="{25662719-C353-46D1-BD4F-1352E5265FC7}" type="pres">
      <dgm:prSet presAssocID="{0F1D5ED4-D0C9-415C-8BA0-216705B9D721}" presName="rootText" presStyleLbl="node1" presStyleIdx="3" presStyleCnt="4"/>
      <dgm:spPr/>
    </dgm:pt>
    <dgm:pt modelId="{AC26BEF1-688E-4957-BBEE-702C36BE64C8}" type="pres">
      <dgm:prSet presAssocID="{0F1D5ED4-D0C9-415C-8BA0-216705B9D721}" presName="rootConnector" presStyleLbl="node1" presStyleIdx="3" presStyleCnt="4"/>
      <dgm:spPr/>
    </dgm:pt>
    <dgm:pt modelId="{793B8A2B-324C-49E6-BA2F-03647DE9D10B}" type="pres">
      <dgm:prSet presAssocID="{0F1D5ED4-D0C9-415C-8BA0-216705B9D721}" presName="childShape" presStyleCnt="0"/>
      <dgm:spPr/>
    </dgm:pt>
    <dgm:pt modelId="{786E532A-DFDA-4E00-8BA7-967A03073DA7}" type="pres">
      <dgm:prSet presAssocID="{FDD8260A-763C-4609-8B3F-FAA6E0997F68}" presName="Name13" presStyleLbl="parChTrans1D2" presStyleIdx="11" presStyleCnt="15"/>
      <dgm:spPr/>
    </dgm:pt>
    <dgm:pt modelId="{E86533BB-2F53-478C-90B8-8BB2C2B58875}" type="pres">
      <dgm:prSet presAssocID="{77047873-476C-465E-A445-5B2CEC5204C2}" presName="childText" presStyleLbl="bgAcc1" presStyleIdx="11" presStyleCnt="15">
        <dgm:presLayoutVars>
          <dgm:bulletEnabled val="1"/>
        </dgm:presLayoutVars>
      </dgm:prSet>
      <dgm:spPr/>
    </dgm:pt>
    <dgm:pt modelId="{64F8D338-6941-4F4E-9F95-FA6D70D9A58B}" type="pres">
      <dgm:prSet presAssocID="{9ABD5524-4F1A-45C4-A8CD-CF323EC1E089}" presName="Name13" presStyleLbl="parChTrans1D2" presStyleIdx="12" presStyleCnt="15"/>
      <dgm:spPr/>
    </dgm:pt>
    <dgm:pt modelId="{86B8F76A-9263-4117-A616-A06B80EF4B6D}" type="pres">
      <dgm:prSet presAssocID="{620B601C-F50F-4D1B-9D5B-3E604F4F52E7}" presName="childText" presStyleLbl="bgAcc1" presStyleIdx="12" presStyleCnt="15">
        <dgm:presLayoutVars>
          <dgm:bulletEnabled val="1"/>
        </dgm:presLayoutVars>
      </dgm:prSet>
      <dgm:spPr/>
    </dgm:pt>
    <dgm:pt modelId="{6EA179C2-4CE3-49AB-A8CB-555A9F0CC035}" type="pres">
      <dgm:prSet presAssocID="{6E420F46-AB8C-4CF4-B890-D9953B3D9EE8}" presName="Name13" presStyleLbl="parChTrans1D2" presStyleIdx="13" presStyleCnt="15"/>
      <dgm:spPr/>
    </dgm:pt>
    <dgm:pt modelId="{DC97957C-345A-48AE-9EC6-F7874712A084}" type="pres">
      <dgm:prSet presAssocID="{C89F6985-ED75-464D-AAF0-728753D1E37A}" presName="childText" presStyleLbl="bgAcc1" presStyleIdx="13" presStyleCnt="15">
        <dgm:presLayoutVars>
          <dgm:bulletEnabled val="1"/>
        </dgm:presLayoutVars>
      </dgm:prSet>
      <dgm:spPr/>
    </dgm:pt>
    <dgm:pt modelId="{A0CDA5BC-5AB8-4B9C-9D21-3CCAED0A3980}" type="pres">
      <dgm:prSet presAssocID="{0201E376-08CC-442F-B144-EEC47899CDD0}" presName="Name13" presStyleLbl="parChTrans1D2" presStyleIdx="14" presStyleCnt="15"/>
      <dgm:spPr/>
    </dgm:pt>
    <dgm:pt modelId="{89EA5D9B-3CE6-4EC4-BAF1-3D297CF07240}" type="pres">
      <dgm:prSet presAssocID="{EB9BEE6E-A216-4F40-AB0A-5C5FD7E8B810}" presName="childText" presStyleLbl="bgAcc1" presStyleIdx="14" presStyleCnt="15">
        <dgm:presLayoutVars>
          <dgm:bulletEnabled val="1"/>
        </dgm:presLayoutVars>
      </dgm:prSet>
      <dgm:spPr/>
    </dgm:pt>
  </dgm:ptLst>
  <dgm:cxnLst>
    <dgm:cxn modelId="{66127511-9EC8-433E-A7A8-55745CBE6D14}" type="presOf" srcId="{0A1F6802-EEFB-4BC3-B97B-A1307DB66A90}" destId="{A3186DF3-72B2-4576-B563-4B0D3C92A155}" srcOrd="0" destOrd="0" presId="urn:microsoft.com/office/officeart/2005/8/layout/hierarchy3"/>
    <dgm:cxn modelId="{5FD26312-10E4-4BB9-93EA-A84041CC438A}" type="presOf" srcId="{FAD7C782-ECA3-4057-ABAB-86555218A8E1}" destId="{948A1804-195F-4FE0-8911-6D09CF845346}" srcOrd="0" destOrd="0" presId="urn:microsoft.com/office/officeart/2005/8/layout/hierarchy3"/>
    <dgm:cxn modelId="{9180E614-CF6B-4CC5-B389-5322C5B62450}" srcId="{A101BB8C-02A3-4B3A-8E75-2DF8F3C3D905}" destId="{146FEADD-FD5D-4D87-A43C-491F80A43314}" srcOrd="1" destOrd="0" parTransId="{06375179-4E06-4F8E-B604-E2A9CEBF3456}" sibTransId="{90A3E0CE-7362-4BF0-A6C8-838F4D64D473}"/>
    <dgm:cxn modelId="{4FC24D1C-930A-472F-817B-4CF412FDA253}" srcId="{0F1D5ED4-D0C9-415C-8BA0-216705B9D721}" destId="{EB9BEE6E-A216-4F40-AB0A-5C5FD7E8B810}" srcOrd="3" destOrd="0" parTransId="{0201E376-08CC-442F-B144-EEC47899CDD0}" sibTransId="{0814C596-8D8F-4B52-8D3B-AC16D45CBB70}"/>
    <dgm:cxn modelId="{1BECA01C-093E-48F3-86A1-9E32B8EBFF3C}" type="presOf" srcId="{C89F6985-ED75-464D-AAF0-728753D1E37A}" destId="{DC97957C-345A-48AE-9EC6-F7874712A084}" srcOrd="0" destOrd="0" presId="urn:microsoft.com/office/officeart/2005/8/layout/hierarchy3"/>
    <dgm:cxn modelId="{D51C681D-30C5-43E1-B7FB-02B4376181E4}" type="presOf" srcId="{146FEADD-FD5D-4D87-A43C-491F80A43314}" destId="{64EEF521-CACC-4BA3-83E7-322B3FE40A8A}" srcOrd="0" destOrd="0" presId="urn:microsoft.com/office/officeart/2005/8/layout/hierarchy3"/>
    <dgm:cxn modelId="{8E517D1F-A9BA-4D5C-87ED-69D7045F66E9}" srcId="{9A38F2C1-DE1F-430A-A85A-1595C989869D}" destId="{80F66C4B-8038-473C-96A3-95E8AB3BFE30}" srcOrd="1" destOrd="0" parTransId="{66C479D2-D4B5-4511-8784-ABA682CBD00D}" sibTransId="{838AC194-310D-4C2D-8C6D-82E88876E968}"/>
    <dgm:cxn modelId="{0B8C1521-4DF6-4040-84B8-E28C6683216E}" type="presOf" srcId="{1ADFDE4D-FF94-4DC8-B54E-C1C6BA5DF29E}" destId="{28CDDAE6-C164-42A5-A084-12E8C04D4D5B}" srcOrd="0" destOrd="0" presId="urn:microsoft.com/office/officeart/2005/8/layout/hierarchy3"/>
    <dgm:cxn modelId="{CEA0BF2C-929A-4A8C-B577-7406C90C4E5E}" srcId="{9A38F2C1-DE1F-430A-A85A-1595C989869D}" destId="{0F1D5ED4-D0C9-415C-8BA0-216705B9D721}" srcOrd="3" destOrd="0" parTransId="{6CED2DC5-E07F-452D-B273-EE7FD2488C29}" sibTransId="{65034CFA-505B-4D18-9C1A-1E26106EC512}"/>
    <dgm:cxn modelId="{962AB533-17B5-49D4-AE47-4A93CFDAAC5B}" type="presOf" srcId="{80F66C4B-8038-473C-96A3-95E8AB3BFE30}" destId="{EB908F09-E8EA-46C7-AF28-7CB1C1F28671}" srcOrd="1" destOrd="0" presId="urn:microsoft.com/office/officeart/2005/8/layout/hierarchy3"/>
    <dgm:cxn modelId="{ACBA6534-2CBE-4030-80B1-6F6EB8E8B763}" srcId="{80F66C4B-8038-473C-96A3-95E8AB3BFE30}" destId="{9A70711E-4A1A-4D02-B78E-BA24048F15EF}" srcOrd="3" destOrd="0" parTransId="{43C8F669-8389-4418-BFDD-3F20B0065265}" sibTransId="{7159AEDC-6C92-4036-B1A6-1E15961B3369}"/>
    <dgm:cxn modelId="{08FE0236-818C-4B8B-A121-5973FDB1B907}" type="presOf" srcId="{0533AD01-031C-48FB-9CB7-910778AF7D20}" destId="{26C82192-FF67-4F71-B6E9-D7A81A4710A2}" srcOrd="0" destOrd="0" presId="urn:microsoft.com/office/officeart/2005/8/layout/hierarchy3"/>
    <dgm:cxn modelId="{D99C4637-870E-44DA-9E5F-7E54800E15A8}" type="presOf" srcId="{8CA843DC-16DE-4EF1-91E4-1960DBC8D4F4}" destId="{3A10C404-E925-403F-B562-FCCA29D83D63}" srcOrd="0" destOrd="0" presId="urn:microsoft.com/office/officeart/2005/8/layout/hierarchy3"/>
    <dgm:cxn modelId="{93029F3D-64BB-412B-B6AF-818E0A30222A}" type="presOf" srcId="{DD0FDAB8-1AED-4651-AC41-0ED5F4742A2F}" destId="{4A9867B0-3661-4FBC-99D9-B2C9659AB219}" srcOrd="0" destOrd="0" presId="urn:microsoft.com/office/officeart/2005/8/layout/hierarchy3"/>
    <dgm:cxn modelId="{43FE4C3F-6EF1-4835-8B58-BB61A550114B}" srcId="{DD0FDAB8-1AED-4651-AC41-0ED5F4742A2F}" destId="{0A1F6802-EEFB-4BC3-B97B-A1307DB66A90}" srcOrd="1" destOrd="0" parTransId="{20503A22-9C33-4319-9FB6-126D02AF38A0}" sibTransId="{EE97DEF1-3C85-4511-A133-0772983E115F}"/>
    <dgm:cxn modelId="{B962B240-F5EC-4CC8-8926-83038E745CDF}" type="presOf" srcId="{7FE46EEC-0B80-460F-8779-E0605F421853}" destId="{4993FF61-C5B9-49D9-8FE0-CAD7FCE9986C}" srcOrd="0" destOrd="0" presId="urn:microsoft.com/office/officeart/2005/8/layout/hierarchy3"/>
    <dgm:cxn modelId="{D1FB065E-57A7-4A7C-B4C3-D888230BB602}" type="presOf" srcId="{235FB424-785D-4C92-AE83-8A8AA4609C78}" destId="{9401E94D-F2BD-48B1-9ECF-33B408496F66}" srcOrd="0" destOrd="0" presId="urn:microsoft.com/office/officeart/2005/8/layout/hierarchy3"/>
    <dgm:cxn modelId="{E92E8041-73F8-46E0-878D-49CAEC966AA5}" type="presOf" srcId="{0F1D5ED4-D0C9-415C-8BA0-216705B9D721}" destId="{25662719-C353-46D1-BD4F-1352E5265FC7}" srcOrd="0" destOrd="0" presId="urn:microsoft.com/office/officeart/2005/8/layout/hierarchy3"/>
    <dgm:cxn modelId="{1D4BEC61-3A24-4BFA-AD58-EE3A6223442E}" srcId="{80F66C4B-8038-473C-96A3-95E8AB3BFE30}" destId="{2531A914-17D3-4D7D-A01B-7AD056CA200E}" srcOrd="0" destOrd="0" parTransId="{235FB424-785D-4C92-AE83-8A8AA4609C78}" sibTransId="{C3CA1233-0ED1-413B-947D-92476D70712D}"/>
    <dgm:cxn modelId="{CF012562-C62B-4918-B998-91BF2020D69D}" srcId="{DD0FDAB8-1AED-4651-AC41-0ED5F4742A2F}" destId="{BCC62DAE-CF7C-4423-B8F9-D02919758463}" srcOrd="2" destOrd="0" parTransId="{8CA843DC-16DE-4EF1-91E4-1960DBC8D4F4}" sibTransId="{220CB849-0ADA-42EE-A847-2D17C0C866A6}"/>
    <dgm:cxn modelId="{D8AA2E42-5D33-43E3-BCF5-0ACCB080F8F7}" srcId="{A101BB8C-02A3-4B3A-8E75-2DF8F3C3D905}" destId="{0533AD01-031C-48FB-9CB7-910778AF7D20}" srcOrd="2" destOrd="0" parTransId="{C5E3A15F-873C-4E18-96E1-0FEB6345C782}" sibTransId="{60CA3927-39EF-42DF-B832-C16B6A6A68DB}"/>
    <dgm:cxn modelId="{A5082743-0060-4251-9175-DBBBCFD9EE5E}" type="presOf" srcId="{4E23029E-DB4F-4BEF-835E-04D13A15966C}" destId="{76E5FEDC-EEBB-4C6C-AFC7-1D5F2B824211}" srcOrd="0" destOrd="0" presId="urn:microsoft.com/office/officeart/2005/8/layout/hierarchy3"/>
    <dgm:cxn modelId="{6EFC5E64-36D8-44C3-A2CD-02CBC2D56FBC}" srcId="{80F66C4B-8038-473C-96A3-95E8AB3BFE30}" destId="{80681E98-FA12-41CB-B7F5-E211B780B720}" srcOrd="1" destOrd="0" parTransId="{1ADFDE4D-FF94-4DC8-B54E-C1C6BA5DF29E}" sibTransId="{DDD9CFAF-B332-4E0C-9F69-DB291DAF6844}"/>
    <dgm:cxn modelId="{CE926644-5B84-4155-BCA3-9A09345E69CA}" srcId="{0F1D5ED4-D0C9-415C-8BA0-216705B9D721}" destId="{620B601C-F50F-4D1B-9D5B-3E604F4F52E7}" srcOrd="1" destOrd="0" parTransId="{9ABD5524-4F1A-45C4-A8CD-CF323EC1E089}" sibTransId="{99CF713A-D857-4D1C-B2C1-FCF23FF64CCA}"/>
    <dgm:cxn modelId="{BBC9F344-E24E-48DB-A5F7-0A1C628D7939}" type="presOf" srcId="{0201E376-08CC-442F-B144-EEC47899CDD0}" destId="{A0CDA5BC-5AB8-4B9C-9D21-3CCAED0A3980}" srcOrd="0" destOrd="0" presId="urn:microsoft.com/office/officeart/2005/8/layout/hierarchy3"/>
    <dgm:cxn modelId="{D5630F45-644E-4C1C-AD6B-950EF3BCC9F5}" type="presOf" srcId="{9A38F2C1-DE1F-430A-A85A-1595C989869D}" destId="{C995A47D-160B-41B5-AD65-B6D1987000D7}" srcOrd="0" destOrd="0" presId="urn:microsoft.com/office/officeart/2005/8/layout/hierarchy3"/>
    <dgm:cxn modelId="{3FD87466-051F-48C3-B3DB-0DF8C8630494}" type="presOf" srcId="{620B601C-F50F-4D1B-9D5B-3E604F4F52E7}" destId="{86B8F76A-9263-4117-A616-A06B80EF4B6D}" srcOrd="0" destOrd="0" presId="urn:microsoft.com/office/officeart/2005/8/layout/hierarchy3"/>
    <dgm:cxn modelId="{3AD97A48-8FBA-411D-BCC5-AF8E673822EC}" srcId="{DD0FDAB8-1AED-4651-AC41-0ED5F4742A2F}" destId="{FAD7C782-ECA3-4057-ABAB-86555218A8E1}" srcOrd="0" destOrd="0" parTransId="{7ADB7AD4-C46B-4EE0-88B5-30702132B89E}" sibTransId="{53191145-650B-4DEF-9D21-200B66D8D116}"/>
    <dgm:cxn modelId="{1C68434A-7AB6-48CF-BF7E-458AB75283E8}" type="presOf" srcId="{270CAFE6-E6EF-4BFA-8858-B97B83298F3E}" destId="{0BDD5CB7-4786-4C25-92EE-F67145103FD3}" srcOrd="0" destOrd="0" presId="urn:microsoft.com/office/officeart/2005/8/layout/hierarchy3"/>
    <dgm:cxn modelId="{D9F8656A-B11B-4C03-9D54-C40CF076C8E1}" type="presOf" srcId="{77047873-476C-465E-A445-5B2CEC5204C2}" destId="{E86533BB-2F53-478C-90B8-8BB2C2B58875}" srcOrd="0" destOrd="0" presId="urn:microsoft.com/office/officeart/2005/8/layout/hierarchy3"/>
    <dgm:cxn modelId="{6566C06B-6A6C-4763-AEAD-621D2C37B46D}" type="presOf" srcId="{A101BB8C-02A3-4B3A-8E75-2DF8F3C3D905}" destId="{D02CD071-BAD0-40D4-9F99-B098C0F139E4}" srcOrd="1" destOrd="0" presId="urn:microsoft.com/office/officeart/2005/8/layout/hierarchy3"/>
    <dgm:cxn modelId="{F481076D-3842-4E00-ADCE-8F26714A2359}" type="presOf" srcId="{EB9BEE6E-A216-4F40-AB0A-5C5FD7E8B810}" destId="{89EA5D9B-3CE6-4EC4-BAF1-3D297CF07240}" srcOrd="0" destOrd="0" presId="urn:microsoft.com/office/officeart/2005/8/layout/hierarchy3"/>
    <dgm:cxn modelId="{949E4871-5CBB-4AE9-BA65-D75EFDF3FB7A}" type="presOf" srcId="{BCC62DAE-CF7C-4423-B8F9-D02919758463}" destId="{B4D0FDCD-BBF2-4333-B2FE-849AB2FA4D20}" srcOrd="0" destOrd="0" presId="urn:microsoft.com/office/officeart/2005/8/layout/hierarchy3"/>
    <dgm:cxn modelId="{F117D273-7F9B-4F6B-9452-F9CA68A96A80}" type="presOf" srcId="{A17DB77A-2FA3-4C36-832F-33DBFC3BC2C7}" destId="{8DA27619-1D04-4C88-B8E9-06A04414DF67}" srcOrd="0" destOrd="0" presId="urn:microsoft.com/office/officeart/2005/8/layout/hierarchy3"/>
    <dgm:cxn modelId="{B8BF8C76-A7BA-4431-8B49-D5874C4AFF7D}" type="presOf" srcId="{0F1D5ED4-D0C9-415C-8BA0-216705B9D721}" destId="{AC26BEF1-688E-4957-BBEE-702C36BE64C8}" srcOrd="1" destOrd="0" presId="urn:microsoft.com/office/officeart/2005/8/layout/hierarchy3"/>
    <dgm:cxn modelId="{DC05AF78-41CA-49DA-8C17-18109E8B432C}" srcId="{9A38F2C1-DE1F-430A-A85A-1595C989869D}" destId="{A101BB8C-02A3-4B3A-8E75-2DF8F3C3D905}" srcOrd="0" destOrd="0" parTransId="{D99B083F-E45C-4D46-9932-4F8C478DE803}" sibTransId="{1820FC7A-AAB8-4CB9-ACC7-3B88F70F8DBF}"/>
    <dgm:cxn modelId="{E091BB7D-25CB-4E02-9381-511833FF1E30}" type="presOf" srcId="{06375179-4E06-4F8E-B604-E2A9CEBF3456}" destId="{819832CB-B18C-4D95-806A-26859DDE2400}" srcOrd="0" destOrd="0" presId="urn:microsoft.com/office/officeart/2005/8/layout/hierarchy3"/>
    <dgm:cxn modelId="{EABEF97F-721D-4DDF-B4D1-15ABE064DF39}" srcId="{0F1D5ED4-D0C9-415C-8BA0-216705B9D721}" destId="{C89F6985-ED75-464D-AAF0-728753D1E37A}" srcOrd="2" destOrd="0" parTransId="{6E420F46-AB8C-4CF4-B890-D9953B3D9EE8}" sibTransId="{0FB3B5EA-27CE-481D-BFC8-56ECED7DF35F}"/>
    <dgm:cxn modelId="{D9054B84-0BEE-46D1-8327-30210CDABF50}" type="presOf" srcId="{BDBD4194-4B2B-4097-8DF2-309AA08AF74D}" destId="{B9274BFD-D0AD-4CC4-8057-A3CF6218499D}" srcOrd="0" destOrd="0" presId="urn:microsoft.com/office/officeart/2005/8/layout/hierarchy3"/>
    <dgm:cxn modelId="{32365D85-39EC-4679-944A-AD426AF5D196}" srcId="{0F1D5ED4-D0C9-415C-8BA0-216705B9D721}" destId="{77047873-476C-465E-A445-5B2CEC5204C2}" srcOrd="0" destOrd="0" parTransId="{FDD8260A-763C-4609-8B3F-FAA6E0997F68}" sibTransId="{A7D2DD8F-C12C-4389-AFE0-7ADAB5F95C27}"/>
    <dgm:cxn modelId="{F8EE2286-AC46-49E3-8075-AF0D11178F2E}" type="presOf" srcId="{7ADB7AD4-C46B-4EE0-88B5-30702132B89E}" destId="{CA2614F8-1E7A-4B07-83C6-5894C72B8DBF}" srcOrd="0" destOrd="0" presId="urn:microsoft.com/office/officeart/2005/8/layout/hierarchy3"/>
    <dgm:cxn modelId="{5D82168B-70AD-4E86-A4FE-2A16C7BF4BB1}" type="presOf" srcId="{80681E98-FA12-41CB-B7F5-E211B780B720}" destId="{15576C89-301D-459A-8D7B-D4E4FE56DB8D}" srcOrd="0" destOrd="0" presId="urn:microsoft.com/office/officeart/2005/8/layout/hierarchy3"/>
    <dgm:cxn modelId="{ADB2E79F-56DF-4436-A2A3-0D8B2151F2FC}" type="presOf" srcId="{FDD8260A-763C-4609-8B3F-FAA6E0997F68}" destId="{786E532A-DFDA-4E00-8BA7-967A03073DA7}" srcOrd="0" destOrd="0" presId="urn:microsoft.com/office/officeart/2005/8/layout/hierarchy3"/>
    <dgm:cxn modelId="{D4E50EA7-959B-465C-8069-F1B13725F0ED}" type="presOf" srcId="{C5E3A15F-873C-4E18-96E1-0FEB6345C782}" destId="{C4BF8D31-16F6-4064-8B87-18982A921093}" srcOrd="0" destOrd="0" presId="urn:microsoft.com/office/officeart/2005/8/layout/hierarchy3"/>
    <dgm:cxn modelId="{05F65DAE-1A88-439E-AAC9-7596C3A25D37}" srcId="{80F66C4B-8038-473C-96A3-95E8AB3BFE30}" destId="{7FE46EEC-0B80-460F-8779-E0605F421853}" srcOrd="2" destOrd="0" parTransId="{4E23029E-DB4F-4BEF-835E-04D13A15966C}" sibTransId="{81D8F716-0C64-4BDE-9D4D-9B31128650A0}"/>
    <dgm:cxn modelId="{DCB370BB-FBE7-4BD6-846A-A01897179C2E}" type="presOf" srcId="{43C8F669-8389-4418-BFDD-3F20B0065265}" destId="{8C4FEB14-7F32-4090-AB66-1B23682DA568}" srcOrd="0" destOrd="0" presId="urn:microsoft.com/office/officeart/2005/8/layout/hierarchy3"/>
    <dgm:cxn modelId="{345521BE-4DA2-4A54-AE43-1032C9963741}" srcId="{A101BB8C-02A3-4B3A-8E75-2DF8F3C3D905}" destId="{270CAFE6-E6EF-4BFA-8858-B97B83298F3E}" srcOrd="0" destOrd="0" parTransId="{8B867981-13BC-457D-9752-CE36E8DC10F9}" sibTransId="{18485F49-FA3A-4312-B064-770807CE8F6B}"/>
    <dgm:cxn modelId="{0AA9C1C0-876B-46F6-B3AD-65FA570404DA}" type="presOf" srcId="{6E420F46-AB8C-4CF4-B890-D9953B3D9EE8}" destId="{6EA179C2-4CE3-49AB-A8CB-555A9F0CC035}" srcOrd="0" destOrd="0" presId="urn:microsoft.com/office/officeart/2005/8/layout/hierarchy3"/>
    <dgm:cxn modelId="{F022B0C3-0308-45A6-86C5-488BBCE0FD17}" type="presOf" srcId="{9A70711E-4A1A-4D02-B78E-BA24048F15EF}" destId="{5E052A89-646B-4A5F-8A86-9FDDD9280DA2}" srcOrd="0" destOrd="0" presId="urn:microsoft.com/office/officeart/2005/8/layout/hierarchy3"/>
    <dgm:cxn modelId="{D96DFDC3-EDA5-4E8F-A6A5-B3616F7177C3}" srcId="{9A38F2C1-DE1F-430A-A85A-1595C989869D}" destId="{DD0FDAB8-1AED-4651-AC41-0ED5F4742A2F}" srcOrd="2" destOrd="0" parTransId="{C50664FA-5642-42DB-9C6C-8E833E3521C4}" sibTransId="{12F56F16-F2B5-4C49-907C-2EA47CD59CBE}"/>
    <dgm:cxn modelId="{1099F1CA-B4CC-4C14-8353-0D431F7753D8}" type="presOf" srcId="{20503A22-9C33-4319-9FB6-126D02AF38A0}" destId="{3A1D804B-9F64-4312-A50A-0323B5592C19}" srcOrd="0" destOrd="0" presId="urn:microsoft.com/office/officeart/2005/8/layout/hierarchy3"/>
    <dgm:cxn modelId="{58A94CD1-AA51-4590-8EBD-1FE48DAFE593}" type="presOf" srcId="{80F66C4B-8038-473C-96A3-95E8AB3BFE30}" destId="{9CBEE576-F612-4985-81D5-5FF6A2A5BB7A}" srcOrd="0" destOrd="0" presId="urn:microsoft.com/office/officeart/2005/8/layout/hierarchy3"/>
    <dgm:cxn modelId="{FEAF4FD2-A552-4107-8A33-759A514DEE12}" type="presOf" srcId="{A101BB8C-02A3-4B3A-8E75-2DF8F3C3D905}" destId="{94ECEE05-C939-4BDD-99E9-464D544F5E4D}" srcOrd="0" destOrd="0" presId="urn:microsoft.com/office/officeart/2005/8/layout/hierarchy3"/>
    <dgm:cxn modelId="{B0F76BEB-458C-4DAC-BFAC-F588430124AC}" type="presOf" srcId="{9ABD5524-4F1A-45C4-A8CD-CF323EC1E089}" destId="{64F8D338-6941-4F4E-9F95-FA6D70D9A58B}" srcOrd="0" destOrd="0" presId="urn:microsoft.com/office/officeart/2005/8/layout/hierarchy3"/>
    <dgm:cxn modelId="{065540EE-0423-483F-935D-70B6D8B2C8F1}" type="presOf" srcId="{2531A914-17D3-4D7D-A01B-7AD056CA200E}" destId="{FB2BB368-EA86-4164-8015-4AADC800CFBA}" srcOrd="0" destOrd="0" presId="urn:microsoft.com/office/officeart/2005/8/layout/hierarchy3"/>
    <dgm:cxn modelId="{9C3106FB-4B12-4A84-846F-50E67AB4093C}" type="presOf" srcId="{8B867981-13BC-457D-9752-CE36E8DC10F9}" destId="{BCAB0E1C-B81E-4EA9-8C8A-E7D70E7134D4}" srcOrd="0" destOrd="0" presId="urn:microsoft.com/office/officeart/2005/8/layout/hierarchy3"/>
    <dgm:cxn modelId="{C62322FB-6F28-49B5-ADC1-CADCF4C47E06}" type="presOf" srcId="{DD0FDAB8-1AED-4651-AC41-0ED5F4742A2F}" destId="{64464D1C-9EE3-492F-AB27-281A36DCE6AF}" srcOrd="1" destOrd="0" presId="urn:microsoft.com/office/officeart/2005/8/layout/hierarchy3"/>
    <dgm:cxn modelId="{41088EFF-E5E6-46D9-8C15-F66A7EE40D08}" srcId="{DD0FDAB8-1AED-4651-AC41-0ED5F4742A2F}" destId="{A17DB77A-2FA3-4C36-832F-33DBFC3BC2C7}" srcOrd="3" destOrd="0" parTransId="{BDBD4194-4B2B-4097-8DF2-309AA08AF74D}" sibTransId="{87008CF3-0963-4EBE-B5D4-08A453D48BAC}"/>
    <dgm:cxn modelId="{1C541A7E-D398-4BFA-96D3-A94CE05F2662}" type="presParOf" srcId="{C995A47D-160B-41B5-AD65-B6D1987000D7}" destId="{5A7C62BB-32EA-400C-9F6A-2773866726BC}" srcOrd="0" destOrd="0" presId="urn:microsoft.com/office/officeart/2005/8/layout/hierarchy3"/>
    <dgm:cxn modelId="{6D2BEEA4-E78C-4D79-9B3E-009CF111EB29}" type="presParOf" srcId="{5A7C62BB-32EA-400C-9F6A-2773866726BC}" destId="{E4AE4BC5-BC87-40B2-B88E-11F78798C493}" srcOrd="0" destOrd="0" presId="urn:microsoft.com/office/officeart/2005/8/layout/hierarchy3"/>
    <dgm:cxn modelId="{48ACCF9A-7A65-4B3B-9167-DBB8292231FB}" type="presParOf" srcId="{E4AE4BC5-BC87-40B2-B88E-11F78798C493}" destId="{94ECEE05-C939-4BDD-99E9-464D544F5E4D}" srcOrd="0" destOrd="0" presId="urn:microsoft.com/office/officeart/2005/8/layout/hierarchy3"/>
    <dgm:cxn modelId="{C01F2C1C-8C82-482C-AE6C-C206E0647FE5}" type="presParOf" srcId="{E4AE4BC5-BC87-40B2-B88E-11F78798C493}" destId="{D02CD071-BAD0-40D4-9F99-B098C0F139E4}" srcOrd="1" destOrd="0" presId="urn:microsoft.com/office/officeart/2005/8/layout/hierarchy3"/>
    <dgm:cxn modelId="{D7FE6FE3-F857-4301-AB48-AB3F6750AA72}" type="presParOf" srcId="{5A7C62BB-32EA-400C-9F6A-2773866726BC}" destId="{713C8E23-1BA2-42CF-A5F1-085362FE28E3}" srcOrd="1" destOrd="0" presId="urn:microsoft.com/office/officeart/2005/8/layout/hierarchy3"/>
    <dgm:cxn modelId="{4AEC70A0-E2F0-4C0A-983D-B0B63B180346}" type="presParOf" srcId="{713C8E23-1BA2-42CF-A5F1-085362FE28E3}" destId="{BCAB0E1C-B81E-4EA9-8C8A-E7D70E7134D4}" srcOrd="0" destOrd="0" presId="urn:microsoft.com/office/officeart/2005/8/layout/hierarchy3"/>
    <dgm:cxn modelId="{04C83084-2A1A-49D0-9AD4-1367CD624898}" type="presParOf" srcId="{713C8E23-1BA2-42CF-A5F1-085362FE28E3}" destId="{0BDD5CB7-4786-4C25-92EE-F67145103FD3}" srcOrd="1" destOrd="0" presId="urn:microsoft.com/office/officeart/2005/8/layout/hierarchy3"/>
    <dgm:cxn modelId="{8253DD94-38CF-48AA-8179-DBDD78F02A6C}" type="presParOf" srcId="{713C8E23-1BA2-42CF-A5F1-085362FE28E3}" destId="{819832CB-B18C-4D95-806A-26859DDE2400}" srcOrd="2" destOrd="0" presId="urn:microsoft.com/office/officeart/2005/8/layout/hierarchy3"/>
    <dgm:cxn modelId="{FB66A88F-1707-444F-AD77-17F9BA3FBD84}" type="presParOf" srcId="{713C8E23-1BA2-42CF-A5F1-085362FE28E3}" destId="{64EEF521-CACC-4BA3-83E7-322B3FE40A8A}" srcOrd="3" destOrd="0" presId="urn:microsoft.com/office/officeart/2005/8/layout/hierarchy3"/>
    <dgm:cxn modelId="{5901AC6F-1CC4-481C-85F6-05D3D8C1D93D}" type="presParOf" srcId="{713C8E23-1BA2-42CF-A5F1-085362FE28E3}" destId="{C4BF8D31-16F6-4064-8B87-18982A921093}" srcOrd="4" destOrd="0" presId="urn:microsoft.com/office/officeart/2005/8/layout/hierarchy3"/>
    <dgm:cxn modelId="{32DB650F-ECE4-4316-AFC3-2A817C810823}" type="presParOf" srcId="{713C8E23-1BA2-42CF-A5F1-085362FE28E3}" destId="{26C82192-FF67-4F71-B6E9-D7A81A4710A2}" srcOrd="5" destOrd="0" presId="urn:microsoft.com/office/officeart/2005/8/layout/hierarchy3"/>
    <dgm:cxn modelId="{8572DF14-968A-40DB-A226-BF0A44E8CDB9}" type="presParOf" srcId="{C995A47D-160B-41B5-AD65-B6D1987000D7}" destId="{8EA02CB5-8D79-40C4-AFD0-911A5FAD3120}" srcOrd="1" destOrd="0" presId="urn:microsoft.com/office/officeart/2005/8/layout/hierarchy3"/>
    <dgm:cxn modelId="{917F290D-4A58-4184-8538-208443247D98}" type="presParOf" srcId="{8EA02CB5-8D79-40C4-AFD0-911A5FAD3120}" destId="{00AF0059-347C-4881-91ED-DB6C275761BA}" srcOrd="0" destOrd="0" presId="urn:microsoft.com/office/officeart/2005/8/layout/hierarchy3"/>
    <dgm:cxn modelId="{D92A0476-BC0C-4BD3-857D-0DA19C52CF2D}" type="presParOf" srcId="{00AF0059-347C-4881-91ED-DB6C275761BA}" destId="{9CBEE576-F612-4985-81D5-5FF6A2A5BB7A}" srcOrd="0" destOrd="0" presId="urn:microsoft.com/office/officeart/2005/8/layout/hierarchy3"/>
    <dgm:cxn modelId="{CA08FFD1-DAE2-45AC-B13E-0B4807756820}" type="presParOf" srcId="{00AF0059-347C-4881-91ED-DB6C275761BA}" destId="{EB908F09-E8EA-46C7-AF28-7CB1C1F28671}" srcOrd="1" destOrd="0" presId="urn:microsoft.com/office/officeart/2005/8/layout/hierarchy3"/>
    <dgm:cxn modelId="{9F4607DA-ABBA-495E-BA40-5CFA0295ECB0}" type="presParOf" srcId="{8EA02CB5-8D79-40C4-AFD0-911A5FAD3120}" destId="{3BD3F3A3-1ECB-4D2F-A727-9F5E47E5B778}" srcOrd="1" destOrd="0" presId="urn:microsoft.com/office/officeart/2005/8/layout/hierarchy3"/>
    <dgm:cxn modelId="{DDA8875A-FBA5-4335-B155-F4958FF59BDE}" type="presParOf" srcId="{3BD3F3A3-1ECB-4D2F-A727-9F5E47E5B778}" destId="{9401E94D-F2BD-48B1-9ECF-33B408496F66}" srcOrd="0" destOrd="0" presId="urn:microsoft.com/office/officeart/2005/8/layout/hierarchy3"/>
    <dgm:cxn modelId="{4ADEA496-9EB9-4724-9968-CFC6D07A6553}" type="presParOf" srcId="{3BD3F3A3-1ECB-4D2F-A727-9F5E47E5B778}" destId="{FB2BB368-EA86-4164-8015-4AADC800CFBA}" srcOrd="1" destOrd="0" presId="urn:microsoft.com/office/officeart/2005/8/layout/hierarchy3"/>
    <dgm:cxn modelId="{99BCA99A-CAF2-4FE0-88BF-6034DCBAF1D7}" type="presParOf" srcId="{3BD3F3A3-1ECB-4D2F-A727-9F5E47E5B778}" destId="{28CDDAE6-C164-42A5-A084-12E8C04D4D5B}" srcOrd="2" destOrd="0" presId="urn:microsoft.com/office/officeart/2005/8/layout/hierarchy3"/>
    <dgm:cxn modelId="{00CE64EB-F12A-4387-BF6A-DDBFCA28BE8A}" type="presParOf" srcId="{3BD3F3A3-1ECB-4D2F-A727-9F5E47E5B778}" destId="{15576C89-301D-459A-8D7B-D4E4FE56DB8D}" srcOrd="3" destOrd="0" presId="urn:microsoft.com/office/officeart/2005/8/layout/hierarchy3"/>
    <dgm:cxn modelId="{7E9749A9-F466-47B8-B588-CB729124511F}" type="presParOf" srcId="{3BD3F3A3-1ECB-4D2F-A727-9F5E47E5B778}" destId="{76E5FEDC-EEBB-4C6C-AFC7-1D5F2B824211}" srcOrd="4" destOrd="0" presId="urn:microsoft.com/office/officeart/2005/8/layout/hierarchy3"/>
    <dgm:cxn modelId="{B4E49DB2-A084-4EF6-84CD-24C36F014FCC}" type="presParOf" srcId="{3BD3F3A3-1ECB-4D2F-A727-9F5E47E5B778}" destId="{4993FF61-C5B9-49D9-8FE0-CAD7FCE9986C}" srcOrd="5" destOrd="0" presId="urn:microsoft.com/office/officeart/2005/8/layout/hierarchy3"/>
    <dgm:cxn modelId="{D55C3B84-D79C-4DC3-BBDF-3F038A54E760}" type="presParOf" srcId="{3BD3F3A3-1ECB-4D2F-A727-9F5E47E5B778}" destId="{8C4FEB14-7F32-4090-AB66-1B23682DA568}" srcOrd="6" destOrd="0" presId="urn:microsoft.com/office/officeart/2005/8/layout/hierarchy3"/>
    <dgm:cxn modelId="{57941BD0-0A85-49AF-ADAA-9D50C648788D}" type="presParOf" srcId="{3BD3F3A3-1ECB-4D2F-A727-9F5E47E5B778}" destId="{5E052A89-646B-4A5F-8A86-9FDDD9280DA2}" srcOrd="7" destOrd="0" presId="urn:microsoft.com/office/officeart/2005/8/layout/hierarchy3"/>
    <dgm:cxn modelId="{4747F18C-DCBD-4D6C-9FF3-6DF1D94D151B}" type="presParOf" srcId="{C995A47D-160B-41B5-AD65-B6D1987000D7}" destId="{51B17CFC-8586-45C7-9A53-E76DC8C796E6}" srcOrd="2" destOrd="0" presId="urn:microsoft.com/office/officeart/2005/8/layout/hierarchy3"/>
    <dgm:cxn modelId="{01E8D461-41DD-4031-8426-3038D3F14AA1}" type="presParOf" srcId="{51B17CFC-8586-45C7-9A53-E76DC8C796E6}" destId="{E3E429DF-28A7-4F78-8AFB-14D26AE29CE8}" srcOrd="0" destOrd="0" presId="urn:microsoft.com/office/officeart/2005/8/layout/hierarchy3"/>
    <dgm:cxn modelId="{E9C8C9C4-094A-4155-8D32-6DA470F7E98C}" type="presParOf" srcId="{E3E429DF-28A7-4F78-8AFB-14D26AE29CE8}" destId="{4A9867B0-3661-4FBC-99D9-B2C9659AB219}" srcOrd="0" destOrd="0" presId="urn:microsoft.com/office/officeart/2005/8/layout/hierarchy3"/>
    <dgm:cxn modelId="{F1EF40F5-53BF-4AD5-A767-BC8B8DAAF891}" type="presParOf" srcId="{E3E429DF-28A7-4F78-8AFB-14D26AE29CE8}" destId="{64464D1C-9EE3-492F-AB27-281A36DCE6AF}" srcOrd="1" destOrd="0" presId="urn:microsoft.com/office/officeart/2005/8/layout/hierarchy3"/>
    <dgm:cxn modelId="{D224FBD7-894B-4480-8FDA-0E779A2DE65C}" type="presParOf" srcId="{51B17CFC-8586-45C7-9A53-E76DC8C796E6}" destId="{2A97DD83-2C72-4FEB-BCDC-860D1EB3E4C4}" srcOrd="1" destOrd="0" presId="urn:microsoft.com/office/officeart/2005/8/layout/hierarchy3"/>
    <dgm:cxn modelId="{FFDD7535-A466-4418-8C73-DE4B54F0A9F6}" type="presParOf" srcId="{2A97DD83-2C72-4FEB-BCDC-860D1EB3E4C4}" destId="{CA2614F8-1E7A-4B07-83C6-5894C72B8DBF}" srcOrd="0" destOrd="0" presId="urn:microsoft.com/office/officeart/2005/8/layout/hierarchy3"/>
    <dgm:cxn modelId="{E05A32D6-3E20-45CE-A697-D4461045149F}" type="presParOf" srcId="{2A97DD83-2C72-4FEB-BCDC-860D1EB3E4C4}" destId="{948A1804-195F-4FE0-8911-6D09CF845346}" srcOrd="1" destOrd="0" presId="urn:microsoft.com/office/officeart/2005/8/layout/hierarchy3"/>
    <dgm:cxn modelId="{543A1DEE-531B-484F-88B9-B1561EC1B819}" type="presParOf" srcId="{2A97DD83-2C72-4FEB-BCDC-860D1EB3E4C4}" destId="{3A1D804B-9F64-4312-A50A-0323B5592C19}" srcOrd="2" destOrd="0" presId="urn:microsoft.com/office/officeart/2005/8/layout/hierarchy3"/>
    <dgm:cxn modelId="{EB0272EA-A2FB-4F8E-A0C7-B4FBE7AA5B96}" type="presParOf" srcId="{2A97DD83-2C72-4FEB-BCDC-860D1EB3E4C4}" destId="{A3186DF3-72B2-4576-B563-4B0D3C92A155}" srcOrd="3" destOrd="0" presId="urn:microsoft.com/office/officeart/2005/8/layout/hierarchy3"/>
    <dgm:cxn modelId="{EF319578-CD31-4913-BE3A-82E977A55D4C}" type="presParOf" srcId="{2A97DD83-2C72-4FEB-BCDC-860D1EB3E4C4}" destId="{3A10C404-E925-403F-B562-FCCA29D83D63}" srcOrd="4" destOrd="0" presId="urn:microsoft.com/office/officeart/2005/8/layout/hierarchy3"/>
    <dgm:cxn modelId="{7A724347-8536-4541-8A78-68BD5749B50D}" type="presParOf" srcId="{2A97DD83-2C72-4FEB-BCDC-860D1EB3E4C4}" destId="{B4D0FDCD-BBF2-4333-B2FE-849AB2FA4D20}" srcOrd="5" destOrd="0" presId="urn:microsoft.com/office/officeart/2005/8/layout/hierarchy3"/>
    <dgm:cxn modelId="{5FA77F68-3EDD-4605-83B4-30938ED55EF3}" type="presParOf" srcId="{2A97DD83-2C72-4FEB-BCDC-860D1EB3E4C4}" destId="{B9274BFD-D0AD-4CC4-8057-A3CF6218499D}" srcOrd="6" destOrd="0" presId="urn:microsoft.com/office/officeart/2005/8/layout/hierarchy3"/>
    <dgm:cxn modelId="{33EEA458-426F-4D50-B275-48265F2FE45B}" type="presParOf" srcId="{2A97DD83-2C72-4FEB-BCDC-860D1EB3E4C4}" destId="{8DA27619-1D04-4C88-B8E9-06A04414DF67}" srcOrd="7" destOrd="0" presId="urn:microsoft.com/office/officeart/2005/8/layout/hierarchy3"/>
    <dgm:cxn modelId="{EB395D1C-6400-4B78-BA11-3A642CCE964D}" type="presParOf" srcId="{C995A47D-160B-41B5-AD65-B6D1987000D7}" destId="{B40A077D-FA89-4638-8E34-E08CEF92E887}" srcOrd="3" destOrd="0" presId="urn:microsoft.com/office/officeart/2005/8/layout/hierarchy3"/>
    <dgm:cxn modelId="{B23BE9DB-791B-4EA7-89BC-97E8F1D10543}" type="presParOf" srcId="{B40A077D-FA89-4638-8E34-E08CEF92E887}" destId="{BE3B77D0-89B4-4F74-92A0-ABBC4F1D9BD0}" srcOrd="0" destOrd="0" presId="urn:microsoft.com/office/officeart/2005/8/layout/hierarchy3"/>
    <dgm:cxn modelId="{90AF8C0F-89C6-46B9-B417-673308D7BCFB}" type="presParOf" srcId="{BE3B77D0-89B4-4F74-92A0-ABBC4F1D9BD0}" destId="{25662719-C353-46D1-BD4F-1352E5265FC7}" srcOrd="0" destOrd="0" presId="urn:microsoft.com/office/officeart/2005/8/layout/hierarchy3"/>
    <dgm:cxn modelId="{D2D286E0-20E8-4B94-BCE6-5DF402FD5CFC}" type="presParOf" srcId="{BE3B77D0-89B4-4F74-92A0-ABBC4F1D9BD0}" destId="{AC26BEF1-688E-4957-BBEE-702C36BE64C8}" srcOrd="1" destOrd="0" presId="urn:microsoft.com/office/officeart/2005/8/layout/hierarchy3"/>
    <dgm:cxn modelId="{D4C2FE50-67C2-46D8-A5F8-D9E5E68DB662}" type="presParOf" srcId="{B40A077D-FA89-4638-8E34-E08CEF92E887}" destId="{793B8A2B-324C-49E6-BA2F-03647DE9D10B}" srcOrd="1" destOrd="0" presId="urn:microsoft.com/office/officeart/2005/8/layout/hierarchy3"/>
    <dgm:cxn modelId="{740DCBD7-BFB1-4A17-90DF-58577352C60E}" type="presParOf" srcId="{793B8A2B-324C-49E6-BA2F-03647DE9D10B}" destId="{786E532A-DFDA-4E00-8BA7-967A03073DA7}" srcOrd="0" destOrd="0" presId="urn:microsoft.com/office/officeart/2005/8/layout/hierarchy3"/>
    <dgm:cxn modelId="{CA03AB28-13CD-4DEF-90D7-8E4271E833AC}" type="presParOf" srcId="{793B8A2B-324C-49E6-BA2F-03647DE9D10B}" destId="{E86533BB-2F53-478C-90B8-8BB2C2B58875}" srcOrd="1" destOrd="0" presId="urn:microsoft.com/office/officeart/2005/8/layout/hierarchy3"/>
    <dgm:cxn modelId="{9B88633D-7C9F-45B0-925F-7D6E53847E7A}" type="presParOf" srcId="{793B8A2B-324C-49E6-BA2F-03647DE9D10B}" destId="{64F8D338-6941-4F4E-9F95-FA6D70D9A58B}" srcOrd="2" destOrd="0" presId="urn:microsoft.com/office/officeart/2005/8/layout/hierarchy3"/>
    <dgm:cxn modelId="{506D6012-EF2E-4D82-A898-4E5C6D49CB34}" type="presParOf" srcId="{793B8A2B-324C-49E6-BA2F-03647DE9D10B}" destId="{86B8F76A-9263-4117-A616-A06B80EF4B6D}" srcOrd="3" destOrd="0" presId="urn:microsoft.com/office/officeart/2005/8/layout/hierarchy3"/>
    <dgm:cxn modelId="{65BC208B-E667-45C4-A97D-4BF0CCF8FA32}" type="presParOf" srcId="{793B8A2B-324C-49E6-BA2F-03647DE9D10B}" destId="{6EA179C2-4CE3-49AB-A8CB-555A9F0CC035}" srcOrd="4" destOrd="0" presId="urn:microsoft.com/office/officeart/2005/8/layout/hierarchy3"/>
    <dgm:cxn modelId="{F77FBE1C-8185-4439-BC8A-6357736C9647}" type="presParOf" srcId="{793B8A2B-324C-49E6-BA2F-03647DE9D10B}" destId="{DC97957C-345A-48AE-9EC6-F7874712A084}" srcOrd="5" destOrd="0" presId="urn:microsoft.com/office/officeart/2005/8/layout/hierarchy3"/>
    <dgm:cxn modelId="{62CDE2F5-5531-4383-8F9F-A869DB57C9F0}" type="presParOf" srcId="{793B8A2B-324C-49E6-BA2F-03647DE9D10B}" destId="{A0CDA5BC-5AB8-4B9C-9D21-3CCAED0A3980}" srcOrd="6" destOrd="0" presId="urn:microsoft.com/office/officeart/2005/8/layout/hierarchy3"/>
    <dgm:cxn modelId="{533EA858-4870-41B1-AD05-53B03B4BCF29}" type="presParOf" srcId="{793B8A2B-324C-49E6-BA2F-03647DE9D10B}" destId="{89EA5D9B-3CE6-4EC4-BAF1-3D297CF07240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691BC7-904B-4365-80C5-F47FA21F9488}" type="doc">
      <dgm:prSet loTypeId="urn:microsoft.com/office/officeart/2005/8/layout/vList5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d-ID"/>
        </a:p>
      </dgm:t>
    </dgm:pt>
    <dgm:pt modelId="{E8729C9B-F166-460B-9AA3-436DEC094A66}">
      <dgm:prSet phldrT="[Text]" custT="1"/>
      <dgm:spPr/>
      <dgm:t>
        <a:bodyPr/>
        <a:lstStyle/>
        <a:p>
          <a:r>
            <a:rPr lang="en-US" sz="2000" dirty="0"/>
            <a:t>Collecting</a:t>
          </a:r>
          <a:endParaRPr lang="id-ID" sz="2000" dirty="0"/>
        </a:p>
      </dgm:t>
    </dgm:pt>
    <dgm:pt modelId="{7A83F24C-CB28-4CFA-9B72-76827EDA53B4}" type="parTrans" cxnId="{9214AEBE-E9B8-4BDA-B2C7-58E958C56318}">
      <dgm:prSet/>
      <dgm:spPr/>
      <dgm:t>
        <a:bodyPr/>
        <a:lstStyle/>
        <a:p>
          <a:endParaRPr lang="id-ID" sz="1200"/>
        </a:p>
      </dgm:t>
    </dgm:pt>
    <dgm:pt modelId="{FD61970C-3DEE-4698-91AB-E452C74BC09F}" type="sibTrans" cxnId="{9214AEBE-E9B8-4BDA-B2C7-58E958C56318}">
      <dgm:prSet/>
      <dgm:spPr/>
      <dgm:t>
        <a:bodyPr/>
        <a:lstStyle/>
        <a:p>
          <a:endParaRPr lang="id-ID" sz="1200"/>
        </a:p>
      </dgm:t>
    </dgm:pt>
    <dgm:pt modelId="{334153DB-4C14-4871-82ED-42B217F0D1F6}">
      <dgm:prSet phldrT="[Text]" custT="1"/>
      <dgm:spPr/>
      <dgm:t>
        <a:bodyPr/>
        <a:lstStyle/>
        <a:p>
          <a:r>
            <a:rPr lang="en-US" sz="1600" dirty="0" err="1"/>
            <a:t>Wawancara</a:t>
          </a:r>
          <a:r>
            <a:rPr lang="en-US" sz="1600" dirty="0"/>
            <a:t> </a:t>
          </a:r>
          <a:endParaRPr lang="id-ID" sz="1600" dirty="0"/>
        </a:p>
      </dgm:t>
    </dgm:pt>
    <dgm:pt modelId="{45298C14-9890-4272-B0E8-1BBDB2C0C6CE}" type="parTrans" cxnId="{299F1E2D-3D74-4A34-8F6B-A0EBA8DCFBD0}">
      <dgm:prSet/>
      <dgm:spPr/>
      <dgm:t>
        <a:bodyPr/>
        <a:lstStyle/>
        <a:p>
          <a:endParaRPr lang="id-ID" sz="1200"/>
        </a:p>
      </dgm:t>
    </dgm:pt>
    <dgm:pt modelId="{9AFFA52F-A718-418A-9219-46284F11A8EC}" type="sibTrans" cxnId="{299F1E2D-3D74-4A34-8F6B-A0EBA8DCFBD0}">
      <dgm:prSet/>
      <dgm:spPr/>
      <dgm:t>
        <a:bodyPr/>
        <a:lstStyle/>
        <a:p>
          <a:endParaRPr lang="id-ID" sz="1200"/>
        </a:p>
      </dgm:t>
    </dgm:pt>
    <dgm:pt modelId="{A492D4B9-CF66-4971-B877-0229F6497AC1}">
      <dgm:prSet phldrT="[Text]" custT="1"/>
      <dgm:spPr/>
      <dgm:t>
        <a:bodyPr/>
        <a:lstStyle/>
        <a:p>
          <a:r>
            <a:rPr lang="en-US" sz="1600" dirty="0" err="1"/>
            <a:t>Dokumentasi</a:t>
          </a:r>
          <a:endParaRPr lang="id-ID" sz="1600" dirty="0"/>
        </a:p>
      </dgm:t>
    </dgm:pt>
    <dgm:pt modelId="{2178008B-1753-4F39-87BB-D3A0473025E4}" type="parTrans" cxnId="{ADBB5CDB-3998-47B1-A184-A091BD2A3D34}">
      <dgm:prSet/>
      <dgm:spPr/>
      <dgm:t>
        <a:bodyPr/>
        <a:lstStyle/>
        <a:p>
          <a:endParaRPr lang="id-ID" sz="1200"/>
        </a:p>
      </dgm:t>
    </dgm:pt>
    <dgm:pt modelId="{FC20D20E-4C8F-48FA-A0FD-5EBEBCC21CDF}" type="sibTrans" cxnId="{ADBB5CDB-3998-47B1-A184-A091BD2A3D34}">
      <dgm:prSet/>
      <dgm:spPr/>
      <dgm:t>
        <a:bodyPr/>
        <a:lstStyle/>
        <a:p>
          <a:endParaRPr lang="id-ID" sz="1200"/>
        </a:p>
      </dgm:t>
    </dgm:pt>
    <dgm:pt modelId="{C276AD7F-C1E4-475F-A54A-EFAF52EC3066}">
      <dgm:prSet phldrT="[Text]" custT="1"/>
      <dgm:spPr/>
      <dgm:t>
        <a:bodyPr/>
        <a:lstStyle/>
        <a:p>
          <a:r>
            <a:rPr lang="en-US" sz="2000" dirty="0" err="1"/>
            <a:t>Resouces</a:t>
          </a:r>
          <a:endParaRPr lang="id-ID" sz="2000" dirty="0"/>
        </a:p>
      </dgm:t>
    </dgm:pt>
    <dgm:pt modelId="{38387B50-017C-4A6D-BBB7-2AF88FB4491F}" type="parTrans" cxnId="{C2CDE76A-1C03-410F-B542-23900A9A7BDD}">
      <dgm:prSet/>
      <dgm:spPr/>
      <dgm:t>
        <a:bodyPr/>
        <a:lstStyle/>
        <a:p>
          <a:endParaRPr lang="id-ID" sz="1200"/>
        </a:p>
      </dgm:t>
    </dgm:pt>
    <dgm:pt modelId="{00A3F813-CA31-4404-BCC3-E93255DA7CC0}" type="sibTrans" cxnId="{C2CDE76A-1C03-410F-B542-23900A9A7BDD}">
      <dgm:prSet/>
      <dgm:spPr/>
      <dgm:t>
        <a:bodyPr/>
        <a:lstStyle/>
        <a:p>
          <a:endParaRPr lang="id-ID" sz="1200"/>
        </a:p>
      </dgm:t>
    </dgm:pt>
    <dgm:pt modelId="{AE82D821-0E03-4B61-AA41-8A54EF7DC1D8}">
      <dgm:prSet phldrT="[Text]" custT="1"/>
      <dgm:spPr/>
      <dgm:t>
        <a:bodyPr/>
        <a:lstStyle/>
        <a:p>
          <a:r>
            <a:rPr lang="id-ID" sz="1600" dirty="0"/>
            <a:t>Bagian </a:t>
          </a:r>
          <a:r>
            <a:rPr lang="id-ID" sz="1600" dirty="0" err="1"/>
            <a:t>Marketing</a:t>
          </a:r>
          <a:r>
            <a:rPr lang="id-ID" sz="1600" dirty="0"/>
            <a:t> </a:t>
          </a:r>
          <a:r>
            <a:rPr lang="id-ID" sz="1600" dirty="0" err="1"/>
            <a:t>Administration</a:t>
          </a:r>
          <a:endParaRPr lang="id-ID" sz="1600" dirty="0"/>
        </a:p>
      </dgm:t>
    </dgm:pt>
    <dgm:pt modelId="{03D0A94E-D1AB-4AFF-A9AE-967FFC7883E7}" type="parTrans" cxnId="{AF74D9A7-E91B-4A64-B208-858DB803026B}">
      <dgm:prSet/>
      <dgm:spPr/>
      <dgm:t>
        <a:bodyPr/>
        <a:lstStyle/>
        <a:p>
          <a:endParaRPr lang="id-ID" sz="1200"/>
        </a:p>
      </dgm:t>
    </dgm:pt>
    <dgm:pt modelId="{8072BE01-9BBB-429A-A7A6-0A533FE5528F}" type="sibTrans" cxnId="{AF74D9A7-E91B-4A64-B208-858DB803026B}">
      <dgm:prSet/>
      <dgm:spPr/>
      <dgm:t>
        <a:bodyPr/>
        <a:lstStyle/>
        <a:p>
          <a:endParaRPr lang="id-ID" sz="1200"/>
        </a:p>
      </dgm:t>
    </dgm:pt>
    <dgm:pt modelId="{D0DDC037-EAE4-4B2D-A1D5-6E5033F1EB7B}">
      <dgm:prSet phldrT="[Text]" custT="1"/>
      <dgm:spPr/>
      <dgm:t>
        <a:bodyPr/>
        <a:lstStyle/>
        <a:p>
          <a:r>
            <a:rPr lang="id-ID" sz="1600" dirty="0"/>
            <a:t>Data diisi oleh </a:t>
          </a:r>
          <a:r>
            <a:rPr lang="id-ID" sz="1600" dirty="0" err="1"/>
            <a:t>staff</a:t>
          </a:r>
          <a:r>
            <a:rPr lang="id-ID" sz="1600" dirty="0"/>
            <a:t> melalui Microsoft Excel</a:t>
          </a:r>
        </a:p>
      </dgm:t>
    </dgm:pt>
    <dgm:pt modelId="{062AB8D7-B038-4110-A60F-097445080990}" type="parTrans" cxnId="{0348EDA7-BB9E-48AB-8D54-725EC2B58DAE}">
      <dgm:prSet/>
      <dgm:spPr/>
      <dgm:t>
        <a:bodyPr/>
        <a:lstStyle/>
        <a:p>
          <a:endParaRPr lang="id-ID" sz="1200"/>
        </a:p>
      </dgm:t>
    </dgm:pt>
    <dgm:pt modelId="{BBB6A2ED-2BE6-445C-8E80-9519A696B78E}" type="sibTrans" cxnId="{0348EDA7-BB9E-48AB-8D54-725EC2B58DAE}">
      <dgm:prSet/>
      <dgm:spPr/>
      <dgm:t>
        <a:bodyPr/>
        <a:lstStyle/>
        <a:p>
          <a:endParaRPr lang="id-ID" sz="1200"/>
        </a:p>
      </dgm:t>
    </dgm:pt>
    <dgm:pt modelId="{CBA2B820-4CD4-48EB-9B11-32714507F413}">
      <dgm:prSet phldrT="[Text]" custT="1"/>
      <dgm:spPr/>
      <dgm:t>
        <a:bodyPr/>
        <a:lstStyle/>
        <a:p>
          <a:r>
            <a:rPr lang="en-US" sz="2000" dirty="0"/>
            <a:t>Data</a:t>
          </a:r>
          <a:endParaRPr lang="id-ID" sz="2000" dirty="0"/>
        </a:p>
      </dgm:t>
    </dgm:pt>
    <dgm:pt modelId="{A8798923-7CAA-4A6A-9DA9-306F0A36C559}" type="parTrans" cxnId="{510AF0DB-53D9-44FD-ACE0-D388A2FD9DB8}">
      <dgm:prSet/>
      <dgm:spPr/>
      <dgm:t>
        <a:bodyPr/>
        <a:lstStyle/>
        <a:p>
          <a:endParaRPr lang="id-ID" sz="1200"/>
        </a:p>
      </dgm:t>
    </dgm:pt>
    <dgm:pt modelId="{B8FDCB36-D721-4E48-AB2B-5E40CBA735AB}" type="sibTrans" cxnId="{510AF0DB-53D9-44FD-ACE0-D388A2FD9DB8}">
      <dgm:prSet/>
      <dgm:spPr/>
      <dgm:t>
        <a:bodyPr/>
        <a:lstStyle/>
        <a:p>
          <a:endParaRPr lang="id-ID" sz="1200"/>
        </a:p>
      </dgm:t>
    </dgm:pt>
    <dgm:pt modelId="{C695AA8D-5245-4AD2-B490-AA83A915BEEB}">
      <dgm:prSet phldrT="[Text]" custT="1"/>
      <dgm:spPr/>
      <dgm:t>
        <a:bodyPr/>
        <a:lstStyle/>
        <a:p>
          <a:pPr>
            <a:buNone/>
          </a:pPr>
          <a:r>
            <a:rPr lang="id-ID" sz="1600" dirty="0"/>
            <a:t>Bulan-Tahun</a:t>
          </a:r>
          <a:r>
            <a:rPr lang="en-US" sz="1600" dirty="0"/>
            <a:t>, </a:t>
          </a:r>
          <a:r>
            <a:rPr lang="id-ID" sz="1600" dirty="0"/>
            <a:t>Nama </a:t>
          </a:r>
          <a:r>
            <a:rPr lang="id-ID" sz="1600" i="1" dirty="0" err="1"/>
            <a:t>Customer</a:t>
          </a:r>
          <a:r>
            <a:rPr lang="en-US" sz="1600" dirty="0"/>
            <a:t>, </a:t>
          </a:r>
          <a:r>
            <a:rPr lang="id-ID" sz="1600" dirty="0"/>
            <a:t>Nama Produk</a:t>
          </a:r>
          <a:r>
            <a:rPr lang="en-US" sz="1600" dirty="0"/>
            <a:t>, </a:t>
          </a:r>
          <a:r>
            <a:rPr lang="id-ID" sz="1600" i="1" dirty="0" err="1"/>
            <a:t>Qty</a:t>
          </a:r>
          <a:r>
            <a:rPr lang="id-ID" sz="1600" dirty="0"/>
            <a:t> SO</a:t>
          </a:r>
          <a:r>
            <a:rPr lang="en-US" sz="1600" dirty="0"/>
            <a:t>, </a:t>
          </a:r>
          <a:r>
            <a:rPr lang="id-ID" sz="1600" i="1" dirty="0" err="1"/>
            <a:t>Qty</a:t>
          </a:r>
          <a:r>
            <a:rPr lang="id-ID" sz="1600" dirty="0"/>
            <a:t> Kirim</a:t>
          </a:r>
          <a:r>
            <a:rPr lang="en-US" sz="1600" dirty="0"/>
            <a:t>, </a:t>
          </a:r>
          <a:r>
            <a:rPr lang="id-ID" sz="1600" dirty="0"/>
            <a:t>Sisa SO</a:t>
          </a:r>
          <a:r>
            <a:rPr lang="en-US" sz="1600" dirty="0"/>
            <a:t>, </a:t>
          </a:r>
          <a:r>
            <a:rPr lang="id-ID" sz="1600" i="1" dirty="0"/>
            <a:t>Internal</a:t>
          </a:r>
          <a:r>
            <a:rPr lang="en-US" sz="1600" i="1" dirty="0"/>
            <a:t>, </a:t>
          </a:r>
          <a:r>
            <a:rPr lang="id-ID" sz="1600" i="1" dirty="0" err="1"/>
            <a:t>External</a:t>
          </a:r>
          <a:endParaRPr lang="id-ID" sz="1600" i="1" dirty="0"/>
        </a:p>
      </dgm:t>
    </dgm:pt>
    <dgm:pt modelId="{87177D3C-6B8C-407B-85A4-5036BFA8A892}" type="parTrans" cxnId="{93361E5F-8D6C-4415-B5BE-AFDBC406F8DD}">
      <dgm:prSet/>
      <dgm:spPr/>
      <dgm:t>
        <a:bodyPr/>
        <a:lstStyle/>
        <a:p>
          <a:endParaRPr lang="id-ID" sz="1200"/>
        </a:p>
      </dgm:t>
    </dgm:pt>
    <dgm:pt modelId="{AE7989B8-C819-499D-B43C-0AB2FC391A8A}" type="sibTrans" cxnId="{93361E5F-8D6C-4415-B5BE-AFDBC406F8DD}">
      <dgm:prSet/>
      <dgm:spPr/>
      <dgm:t>
        <a:bodyPr/>
        <a:lstStyle/>
        <a:p>
          <a:endParaRPr lang="id-ID" sz="1200"/>
        </a:p>
      </dgm:t>
    </dgm:pt>
    <dgm:pt modelId="{C24B6505-28E9-43BE-AFA3-8AFFED1A84A6}">
      <dgm:prSet phldrT="[Text]" custT="1"/>
      <dgm:spPr/>
      <dgm:t>
        <a:bodyPr/>
        <a:lstStyle/>
        <a:p>
          <a:r>
            <a:rPr lang="en-US" sz="1600" dirty="0" err="1"/>
            <a:t>Observasi</a:t>
          </a:r>
          <a:endParaRPr lang="id-ID" sz="1600" dirty="0"/>
        </a:p>
      </dgm:t>
    </dgm:pt>
    <dgm:pt modelId="{3C389C42-A31E-4CD8-8733-992C7C5F0961}" type="parTrans" cxnId="{D1113904-EE92-4121-A75A-987C6CB993A5}">
      <dgm:prSet/>
      <dgm:spPr/>
      <dgm:t>
        <a:bodyPr/>
        <a:lstStyle/>
        <a:p>
          <a:endParaRPr lang="id-ID"/>
        </a:p>
      </dgm:t>
    </dgm:pt>
    <dgm:pt modelId="{39CBACB5-7963-473E-ACC6-21FB81F56F08}" type="sibTrans" cxnId="{D1113904-EE92-4121-A75A-987C6CB993A5}">
      <dgm:prSet/>
      <dgm:spPr/>
      <dgm:t>
        <a:bodyPr/>
        <a:lstStyle/>
        <a:p>
          <a:endParaRPr lang="id-ID"/>
        </a:p>
      </dgm:t>
    </dgm:pt>
    <dgm:pt modelId="{03384D48-EB6A-4107-B6D8-8F8615A0B3FD}">
      <dgm:prSet phldrT="[Text]" custT="1"/>
      <dgm:spPr/>
      <dgm:t>
        <a:bodyPr/>
        <a:lstStyle/>
        <a:p>
          <a:r>
            <a:rPr lang="id-ID" sz="1600" dirty="0"/>
            <a:t>Mengikuti standar ISO 9001:2018</a:t>
          </a:r>
        </a:p>
      </dgm:t>
    </dgm:pt>
    <dgm:pt modelId="{4465C3B9-6B48-41FB-AA89-0DBC96778374}" type="parTrans" cxnId="{ED6196E0-B1F0-42F4-B839-158CEBDFEE3B}">
      <dgm:prSet/>
      <dgm:spPr/>
      <dgm:t>
        <a:bodyPr/>
        <a:lstStyle/>
        <a:p>
          <a:endParaRPr lang="id-ID"/>
        </a:p>
      </dgm:t>
    </dgm:pt>
    <dgm:pt modelId="{F6AB83CD-6D9C-43A7-B4A4-460B07CCC4D1}" type="sibTrans" cxnId="{ED6196E0-B1F0-42F4-B839-158CEBDFEE3B}">
      <dgm:prSet/>
      <dgm:spPr/>
      <dgm:t>
        <a:bodyPr/>
        <a:lstStyle/>
        <a:p>
          <a:endParaRPr lang="id-ID"/>
        </a:p>
      </dgm:t>
    </dgm:pt>
    <dgm:pt modelId="{7D14B3E1-A526-43F3-9DA3-2CBDD4A4A6B3}" type="pres">
      <dgm:prSet presAssocID="{60691BC7-904B-4365-80C5-F47FA21F9488}" presName="Name0" presStyleCnt="0">
        <dgm:presLayoutVars>
          <dgm:dir/>
          <dgm:animLvl val="lvl"/>
          <dgm:resizeHandles val="exact"/>
        </dgm:presLayoutVars>
      </dgm:prSet>
      <dgm:spPr/>
    </dgm:pt>
    <dgm:pt modelId="{D14CAC13-775B-413C-8F0F-1B5216371AB9}" type="pres">
      <dgm:prSet presAssocID="{E8729C9B-F166-460B-9AA3-436DEC094A66}" presName="linNode" presStyleCnt="0"/>
      <dgm:spPr/>
    </dgm:pt>
    <dgm:pt modelId="{721D27FC-A2A8-42C4-B9ED-55750C9BC91F}" type="pres">
      <dgm:prSet presAssocID="{E8729C9B-F166-460B-9AA3-436DEC094A6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ACCC964-C3D8-4042-AC6A-78FF8824DB7D}" type="pres">
      <dgm:prSet presAssocID="{E8729C9B-F166-460B-9AA3-436DEC094A66}" presName="descendantText" presStyleLbl="alignAccFollowNode1" presStyleIdx="0" presStyleCnt="3">
        <dgm:presLayoutVars>
          <dgm:bulletEnabled val="1"/>
        </dgm:presLayoutVars>
      </dgm:prSet>
      <dgm:spPr/>
    </dgm:pt>
    <dgm:pt modelId="{51579942-BA75-42A5-8BC8-66B5C9DCD5F2}" type="pres">
      <dgm:prSet presAssocID="{FD61970C-3DEE-4698-91AB-E452C74BC09F}" presName="sp" presStyleCnt="0"/>
      <dgm:spPr/>
    </dgm:pt>
    <dgm:pt modelId="{B8BCF992-A4ED-4819-9AFE-FC326D487D46}" type="pres">
      <dgm:prSet presAssocID="{C276AD7F-C1E4-475F-A54A-EFAF52EC3066}" presName="linNode" presStyleCnt="0"/>
      <dgm:spPr/>
    </dgm:pt>
    <dgm:pt modelId="{072A0DB3-3A8F-43BC-98DD-617A16B70B6D}" type="pres">
      <dgm:prSet presAssocID="{C276AD7F-C1E4-475F-A54A-EFAF52EC306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0115CB20-8D0A-4D18-8FED-1D56F1B9EA56}" type="pres">
      <dgm:prSet presAssocID="{C276AD7F-C1E4-475F-A54A-EFAF52EC3066}" presName="descendantText" presStyleLbl="alignAccFollowNode1" presStyleIdx="1" presStyleCnt="3">
        <dgm:presLayoutVars>
          <dgm:bulletEnabled val="1"/>
        </dgm:presLayoutVars>
      </dgm:prSet>
      <dgm:spPr/>
    </dgm:pt>
    <dgm:pt modelId="{9B1CC5F4-6075-4AD2-8B08-C13096623CA0}" type="pres">
      <dgm:prSet presAssocID="{00A3F813-CA31-4404-BCC3-E93255DA7CC0}" presName="sp" presStyleCnt="0"/>
      <dgm:spPr/>
    </dgm:pt>
    <dgm:pt modelId="{0CBFC09B-749B-4B22-B342-211829A9C97C}" type="pres">
      <dgm:prSet presAssocID="{CBA2B820-4CD4-48EB-9B11-32714507F413}" presName="linNode" presStyleCnt="0"/>
      <dgm:spPr/>
    </dgm:pt>
    <dgm:pt modelId="{B33FAF12-1E2D-4321-BC54-15819B8AB932}" type="pres">
      <dgm:prSet presAssocID="{CBA2B820-4CD4-48EB-9B11-32714507F413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394F4087-2290-4729-8349-171A5853A5D0}" type="pres">
      <dgm:prSet presAssocID="{CBA2B820-4CD4-48EB-9B11-32714507F413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D1113904-EE92-4121-A75A-987C6CB993A5}" srcId="{E8729C9B-F166-460B-9AA3-436DEC094A66}" destId="{C24B6505-28E9-43BE-AFA3-8AFFED1A84A6}" srcOrd="2" destOrd="0" parTransId="{3C389C42-A31E-4CD8-8733-992C7C5F0961}" sibTransId="{39CBACB5-7963-473E-ACC6-21FB81F56F08}"/>
    <dgm:cxn modelId="{AC8BE818-DF66-492B-8046-F4BC6A7AFE18}" type="presOf" srcId="{60691BC7-904B-4365-80C5-F47FA21F9488}" destId="{7D14B3E1-A526-43F3-9DA3-2CBDD4A4A6B3}" srcOrd="0" destOrd="0" presId="urn:microsoft.com/office/officeart/2005/8/layout/vList5"/>
    <dgm:cxn modelId="{1A5F301D-D8CC-4824-AC15-D4A58EB96270}" type="presOf" srcId="{03384D48-EB6A-4107-B6D8-8F8615A0B3FD}" destId="{0115CB20-8D0A-4D18-8FED-1D56F1B9EA56}" srcOrd="0" destOrd="2" presId="urn:microsoft.com/office/officeart/2005/8/layout/vList5"/>
    <dgm:cxn modelId="{299F1E2D-3D74-4A34-8F6B-A0EBA8DCFBD0}" srcId="{E8729C9B-F166-460B-9AA3-436DEC094A66}" destId="{334153DB-4C14-4871-82ED-42B217F0D1F6}" srcOrd="0" destOrd="0" parTransId="{45298C14-9890-4272-B0E8-1BBDB2C0C6CE}" sibTransId="{9AFFA52F-A718-418A-9219-46284F11A8EC}"/>
    <dgm:cxn modelId="{CF804A5E-F7D8-47D2-8FB7-C0018F473AEC}" type="presOf" srcId="{C695AA8D-5245-4AD2-B490-AA83A915BEEB}" destId="{394F4087-2290-4729-8349-171A5853A5D0}" srcOrd="0" destOrd="0" presId="urn:microsoft.com/office/officeart/2005/8/layout/vList5"/>
    <dgm:cxn modelId="{93361E5F-8D6C-4415-B5BE-AFDBC406F8DD}" srcId="{CBA2B820-4CD4-48EB-9B11-32714507F413}" destId="{C695AA8D-5245-4AD2-B490-AA83A915BEEB}" srcOrd="0" destOrd="0" parTransId="{87177D3C-6B8C-407B-85A4-5036BFA8A892}" sibTransId="{AE7989B8-C819-499D-B43C-0AB2FC391A8A}"/>
    <dgm:cxn modelId="{C2CDE76A-1C03-410F-B542-23900A9A7BDD}" srcId="{60691BC7-904B-4365-80C5-F47FA21F9488}" destId="{C276AD7F-C1E4-475F-A54A-EFAF52EC3066}" srcOrd="1" destOrd="0" parTransId="{38387B50-017C-4A6D-BBB7-2AF88FB4491F}" sibTransId="{00A3F813-CA31-4404-BCC3-E93255DA7CC0}"/>
    <dgm:cxn modelId="{9A309C78-5E93-48CF-B448-C9377D1DF3EA}" type="presOf" srcId="{CBA2B820-4CD4-48EB-9B11-32714507F413}" destId="{B33FAF12-1E2D-4321-BC54-15819B8AB932}" srcOrd="0" destOrd="0" presId="urn:microsoft.com/office/officeart/2005/8/layout/vList5"/>
    <dgm:cxn modelId="{D6BED88B-1832-4A11-A7A8-3750F5FE81DB}" type="presOf" srcId="{A492D4B9-CF66-4971-B877-0229F6497AC1}" destId="{8ACCC964-C3D8-4042-AC6A-78FF8824DB7D}" srcOrd="0" destOrd="1" presId="urn:microsoft.com/office/officeart/2005/8/layout/vList5"/>
    <dgm:cxn modelId="{FA30858E-A4B4-492B-A843-7DB608DA9C9E}" type="presOf" srcId="{C24B6505-28E9-43BE-AFA3-8AFFED1A84A6}" destId="{8ACCC964-C3D8-4042-AC6A-78FF8824DB7D}" srcOrd="0" destOrd="2" presId="urn:microsoft.com/office/officeart/2005/8/layout/vList5"/>
    <dgm:cxn modelId="{E569088F-D4D0-4BDC-979A-72F142267098}" type="presOf" srcId="{D0DDC037-EAE4-4B2D-A1D5-6E5033F1EB7B}" destId="{0115CB20-8D0A-4D18-8FED-1D56F1B9EA56}" srcOrd="0" destOrd="1" presId="urn:microsoft.com/office/officeart/2005/8/layout/vList5"/>
    <dgm:cxn modelId="{AF74D9A7-E91B-4A64-B208-858DB803026B}" srcId="{C276AD7F-C1E4-475F-A54A-EFAF52EC3066}" destId="{AE82D821-0E03-4B61-AA41-8A54EF7DC1D8}" srcOrd="0" destOrd="0" parTransId="{03D0A94E-D1AB-4AFF-A9AE-967FFC7883E7}" sibTransId="{8072BE01-9BBB-429A-A7A6-0A533FE5528F}"/>
    <dgm:cxn modelId="{0348EDA7-BB9E-48AB-8D54-725EC2B58DAE}" srcId="{C276AD7F-C1E4-475F-A54A-EFAF52EC3066}" destId="{D0DDC037-EAE4-4B2D-A1D5-6E5033F1EB7B}" srcOrd="1" destOrd="0" parTransId="{062AB8D7-B038-4110-A60F-097445080990}" sibTransId="{BBB6A2ED-2BE6-445C-8E80-9519A696B78E}"/>
    <dgm:cxn modelId="{9214AEBE-E9B8-4BDA-B2C7-58E958C56318}" srcId="{60691BC7-904B-4365-80C5-F47FA21F9488}" destId="{E8729C9B-F166-460B-9AA3-436DEC094A66}" srcOrd="0" destOrd="0" parTransId="{7A83F24C-CB28-4CFA-9B72-76827EDA53B4}" sibTransId="{FD61970C-3DEE-4698-91AB-E452C74BC09F}"/>
    <dgm:cxn modelId="{ADBB5CDB-3998-47B1-A184-A091BD2A3D34}" srcId="{E8729C9B-F166-460B-9AA3-436DEC094A66}" destId="{A492D4B9-CF66-4971-B877-0229F6497AC1}" srcOrd="1" destOrd="0" parTransId="{2178008B-1753-4F39-87BB-D3A0473025E4}" sibTransId="{FC20D20E-4C8F-48FA-A0FD-5EBEBCC21CDF}"/>
    <dgm:cxn modelId="{510AF0DB-53D9-44FD-ACE0-D388A2FD9DB8}" srcId="{60691BC7-904B-4365-80C5-F47FA21F9488}" destId="{CBA2B820-4CD4-48EB-9B11-32714507F413}" srcOrd="2" destOrd="0" parTransId="{A8798923-7CAA-4A6A-9DA9-306F0A36C559}" sibTransId="{B8FDCB36-D721-4E48-AB2B-5E40CBA735AB}"/>
    <dgm:cxn modelId="{ED6196E0-B1F0-42F4-B839-158CEBDFEE3B}" srcId="{C276AD7F-C1E4-475F-A54A-EFAF52EC3066}" destId="{03384D48-EB6A-4107-B6D8-8F8615A0B3FD}" srcOrd="2" destOrd="0" parTransId="{4465C3B9-6B48-41FB-AA89-0DBC96778374}" sibTransId="{F6AB83CD-6D9C-43A7-B4A4-460B07CCC4D1}"/>
    <dgm:cxn modelId="{963023E1-32F2-46A0-8CA3-D689D2F218A1}" type="presOf" srcId="{334153DB-4C14-4871-82ED-42B217F0D1F6}" destId="{8ACCC964-C3D8-4042-AC6A-78FF8824DB7D}" srcOrd="0" destOrd="0" presId="urn:microsoft.com/office/officeart/2005/8/layout/vList5"/>
    <dgm:cxn modelId="{CE707DF0-59C6-4B3F-A30A-7DAE9FA9A5EC}" type="presOf" srcId="{E8729C9B-F166-460B-9AA3-436DEC094A66}" destId="{721D27FC-A2A8-42C4-B9ED-55750C9BC91F}" srcOrd="0" destOrd="0" presId="urn:microsoft.com/office/officeart/2005/8/layout/vList5"/>
    <dgm:cxn modelId="{7230EFF2-6641-4C02-871F-54267541CDCA}" type="presOf" srcId="{C276AD7F-C1E4-475F-A54A-EFAF52EC3066}" destId="{072A0DB3-3A8F-43BC-98DD-617A16B70B6D}" srcOrd="0" destOrd="0" presId="urn:microsoft.com/office/officeart/2005/8/layout/vList5"/>
    <dgm:cxn modelId="{7E91BDF9-00A3-451F-AC82-6BF87C2AECF7}" type="presOf" srcId="{AE82D821-0E03-4B61-AA41-8A54EF7DC1D8}" destId="{0115CB20-8D0A-4D18-8FED-1D56F1B9EA56}" srcOrd="0" destOrd="0" presId="urn:microsoft.com/office/officeart/2005/8/layout/vList5"/>
    <dgm:cxn modelId="{C12184C0-0CFE-43EA-A7FA-C5835DF788DE}" type="presParOf" srcId="{7D14B3E1-A526-43F3-9DA3-2CBDD4A4A6B3}" destId="{D14CAC13-775B-413C-8F0F-1B5216371AB9}" srcOrd="0" destOrd="0" presId="urn:microsoft.com/office/officeart/2005/8/layout/vList5"/>
    <dgm:cxn modelId="{BE4430D1-D94C-4C65-8436-FB224638E75B}" type="presParOf" srcId="{D14CAC13-775B-413C-8F0F-1B5216371AB9}" destId="{721D27FC-A2A8-42C4-B9ED-55750C9BC91F}" srcOrd="0" destOrd="0" presId="urn:microsoft.com/office/officeart/2005/8/layout/vList5"/>
    <dgm:cxn modelId="{6FA0A4EE-8766-47EB-8732-82723BDDF094}" type="presParOf" srcId="{D14CAC13-775B-413C-8F0F-1B5216371AB9}" destId="{8ACCC964-C3D8-4042-AC6A-78FF8824DB7D}" srcOrd="1" destOrd="0" presId="urn:microsoft.com/office/officeart/2005/8/layout/vList5"/>
    <dgm:cxn modelId="{BB5C6E14-ACF2-4723-B72E-532FA27950FF}" type="presParOf" srcId="{7D14B3E1-A526-43F3-9DA3-2CBDD4A4A6B3}" destId="{51579942-BA75-42A5-8BC8-66B5C9DCD5F2}" srcOrd="1" destOrd="0" presId="urn:microsoft.com/office/officeart/2005/8/layout/vList5"/>
    <dgm:cxn modelId="{AB6FEB23-D304-4D53-ADF2-F1A99ACA38A9}" type="presParOf" srcId="{7D14B3E1-A526-43F3-9DA3-2CBDD4A4A6B3}" destId="{B8BCF992-A4ED-4819-9AFE-FC326D487D46}" srcOrd="2" destOrd="0" presId="urn:microsoft.com/office/officeart/2005/8/layout/vList5"/>
    <dgm:cxn modelId="{E6F083E1-4FB9-481E-953D-16318D2D542B}" type="presParOf" srcId="{B8BCF992-A4ED-4819-9AFE-FC326D487D46}" destId="{072A0DB3-3A8F-43BC-98DD-617A16B70B6D}" srcOrd="0" destOrd="0" presId="urn:microsoft.com/office/officeart/2005/8/layout/vList5"/>
    <dgm:cxn modelId="{4DC85B0F-47F8-4332-B15C-110405CDC739}" type="presParOf" srcId="{B8BCF992-A4ED-4819-9AFE-FC326D487D46}" destId="{0115CB20-8D0A-4D18-8FED-1D56F1B9EA56}" srcOrd="1" destOrd="0" presId="urn:microsoft.com/office/officeart/2005/8/layout/vList5"/>
    <dgm:cxn modelId="{C290F019-A143-44FA-A04F-6147AFA60502}" type="presParOf" srcId="{7D14B3E1-A526-43F3-9DA3-2CBDD4A4A6B3}" destId="{9B1CC5F4-6075-4AD2-8B08-C13096623CA0}" srcOrd="3" destOrd="0" presId="urn:microsoft.com/office/officeart/2005/8/layout/vList5"/>
    <dgm:cxn modelId="{F21CB36F-0FE5-4206-9FEF-CBBF6D4BB4F8}" type="presParOf" srcId="{7D14B3E1-A526-43F3-9DA3-2CBDD4A4A6B3}" destId="{0CBFC09B-749B-4B22-B342-211829A9C97C}" srcOrd="4" destOrd="0" presId="urn:microsoft.com/office/officeart/2005/8/layout/vList5"/>
    <dgm:cxn modelId="{5E224B0F-F9AB-41A7-A0C0-337F7A04A691}" type="presParOf" srcId="{0CBFC09B-749B-4B22-B342-211829A9C97C}" destId="{B33FAF12-1E2D-4321-BC54-15819B8AB932}" srcOrd="0" destOrd="0" presId="urn:microsoft.com/office/officeart/2005/8/layout/vList5"/>
    <dgm:cxn modelId="{E3A82809-455A-4123-BCE3-784C82C3F21D}" type="presParOf" srcId="{0CBFC09B-749B-4B22-B342-211829A9C97C}" destId="{394F4087-2290-4729-8349-171A5853A5D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3F19A1-1DE4-4632-8BD8-8B7EDB64CB67}" type="doc">
      <dgm:prSet loTypeId="urn:microsoft.com/office/officeart/2005/8/layout/chevron1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id-ID"/>
        </a:p>
      </dgm:t>
    </dgm:pt>
    <dgm:pt modelId="{A7523EB3-20A7-4695-8330-BF598DE47730}">
      <dgm:prSet phldrT="[Text]" custT="1"/>
      <dgm:spPr/>
      <dgm:t>
        <a:bodyPr/>
        <a:lstStyle/>
        <a:p>
          <a:pPr algn="just"/>
          <a:r>
            <a:rPr lang="id-ID" sz="1200" b="1" i="1" dirty="0">
              <a:latin typeface="Quicksand" panose="020B0604020202020204" charset="0"/>
            </a:rPr>
            <a:t>Data </a:t>
          </a:r>
          <a:r>
            <a:rPr lang="id-ID" sz="1200" b="1" i="1" dirty="0" err="1">
              <a:latin typeface="Quicksand" panose="020B0604020202020204" charset="0"/>
            </a:rPr>
            <a:t>Selection</a:t>
          </a:r>
          <a:endParaRPr lang="id-ID" sz="1200" b="1" i="1" dirty="0">
            <a:latin typeface="Quicksand" panose="020B0604020202020204" charset="0"/>
          </a:endParaRPr>
        </a:p>
      </dgm:t>
    </dgm:pt>
    <dgm:pt modelId="{EBB51A67-8F4B-4305-A31F-B2699B6DF9E7}" type="parTrans" cxnId="{07F329E7-C33E-443D-9733-EF7EBDCFECCC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85791B02-CC91-4DA4-AF30-2A2584FD037E}" type="sibTrans" cxnId="{07F329E7-C33E-443D-9733-EF7EBDCFECCC}">
      <dgm:prSet custT="1"/>
      <dgm:spPr/>
      <dgm:t>
        <a:bodyPr/>
        <a:lstStyle/>
        <a:p>
          <a:pPr algn="just"/>
          <a:endParaRPr lang="id-ID" sz="1050">
            <a:latin typeface="Quicksand" panose="020B0604020202020204" charset="0"/>
          </a:endParaRPr>
        </a:p>
      </dgm:t>
    </dgm:pt>
    <dgm:pt modelId="{3152D060-F1F5-428A-BB9D-FF9A03DFA7DB}">
      <dgm:prSet phldrT="[Text]" custT="1"/>
      <dgm:spPr/>
      <dgm:t>
        <a:bodyPr/>
        <a:lstStyle/>
        <a:p>
          <a:pPr algn="just"/>
          <a:r>
            <a:rPr lang="id-ID" sz="1200" dirty="0">
              <a:latin typeface="Quicksand" panose="020B0604020202020204" charset="0"/>
            </a:rPr>
            <a:t>Menggabungkan </a:t>
          </a:r>
          <a:r>
            <a:rPr lang="id-ID" sz="1200" dirty="0" err="1">
              <a:latin typeface="Quicksand" panose="020B0604020202020204" charset="0"/>
            </a:rPr>
            <a:t>Sheet</a:t>
          </a:r>
          <a:r>
            <a:rPr lang="id-ID" sz="1200" dirty="0">
              <a:latin typeface="Quicksand" panose="020B0604020202020204" charset="0"/>
            </a:rPr>
            <a:t> dari setiap tahun menjadi satu </a:t>
          </a:r>
          <a:r>
            <a:rPr lang="id-ID" sz="1200" dirty="0" err="1">
              <a:latin typeface="Quicksand" panose="020B0604020202020204" charset="0"/>
            </a:rPr>
            <a:t>dataset</a:t>
          </a:r>
          <a:r>
            <a:rPr lang="id-ID" sz="1200" dirty="0">
              <a:latin typeface="Quicksand" panose="020B0604020202020204" charset="0"/>
            </a:rPr>
            <a:t>.</a:t>
          </a:r>
          <a:endParaRPr lang="en-US" sz="1200" dirty="0">
            <a:latin typeface="Quicksand" panose="020B0604020202020204" charset="0"/>
          </a:endParaRPr>
        </a:p>
        <a:p>
          <a:pPr algn="just"/>
          <a:endParaRPr lang="id-ID" sz="1200" dirty="0">
            <a:latin typeface="Quicksand" panose="020B0604020202020204" charset="0"/>
          </a:endParaRPr>
        </a:p>
      </dgm:t>
    </dgm:pt>
    <dgm:pt modelId="{FF293C0C-35C3-444B-9700-808A5273D9A5}" type="parTrans" cxnId="{FF80EA1C-836F-4411-8AF7-0E4D074864A4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CCB020FB-63F0-4ADD-92BA-21A082E1FD39}" type="sibTrans" cxnId="{FF80EA1C-836F-4411-8AF7-0E4D074864A4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82AA8F54-41BD-4DD6-A6BE-487F423D8ECD}">
      <dgm:prSet phldrT="[Text]" custT="1"/>
      <dgm:spPr/>
      <dgm:t>
        <a:bodyPr/>
        <a:lstStyle/>
        <a:p>
          <a:pPr algn="just"/>
          <a:r>
            <a:rPr lang="id-ID" sz="1200" b="1" i="1" dirty="0">
              <a:latin typeface="Quicksand" panose="020B0604020202020204" charset="0"/>
            </a:rPr>
            <a:t>Data </a:t>
          </a:r>
          <a:r>
            <a:rPr lang="id-ID" sz="1200" b="1" i="1" dirty="0" err="1">
              <a:latin typeface="Quicksand" panose="020B0604020202020204" charset="0"/>
            </a:rPr>
            <a:t>Cleaning</a:t>
          </a:r>
          <a:endParaRPr lang="id-ID" sz="1200" b="1" i="1" dirty="0">
            <a:latin typeface="Quicksand" panose="020B0604020202020204" charset="0"/>
          </a:endParaRPr>
        </a:p>
      </dgm:t>
    </dgm:pt>
    <dgm:pt modelId="{E7F1FDAA-8FA4-44A3-84A7-8CC261E362E2}" type="parTrans" cxnId="{D1B53484-7F50-4E7B-AA0E-A9756DBEEA58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F8257AE3-92C1-47FB-9A17-C4954AEA9093}" type="sibTrans" cxnId="{D1B53484-7F50-4E7B-AA0E-A9756DBEEA58}">
      <dgm:prSet custT="1"/>
      <dgm:spPr/>
      <dgm:t>
        <a:bodyPr/>
        <a:lstStyle/>
        <a:p>
          <a:pPr algn="just"/>
          <a:endParaRPr lang="id-ID" sz="1050">
            <a:latin typeface="Quicksand" panose="020B0604020202020204" charset="0"/>
          </a:endParaRPr>
        </a:p>
      </dgm:t>
    </dgm:pt>
    <dgm:pt modelId="{3DCA75C5-735B-4276-8611-86BB9EE86C8A}">
      <dgm:prSet phldrT="[Text]" custT="1"/>
      <dgm:spPr/>
      <dgm:t>
        <a:bodyPr/>
        <a:lstStyle/>
        <a:p>
          <a:pPr algn="just"/>
          <a:r>
            <a:rPr lang="id-ID" sz="1200" dirty="0">
              <a:latin typeface="Quicksand" panose="020B0604020202020204" charset="0"/>
            </a:rPr>
            <a:t>Mengoreksi nama </a:t>
          </a:r>
          <a:r>
            <a:rPr lang="id-ID" sz="1200" dirty="0" err="1">
              <a:latin typeface="Quicksand" panose="020B0604020202020204" charset="0"/>
            </a:rPr>
            <a:t>Customer</a:t>
          </a:r>
          <a:r>
            <a:rPr lang="id-ID" sz="1200" dirty="0">
              <a:latin typeface="Quicksand" panose="020B0604020202020204" charset="0"/>
            </a:rPr>
            <a:t> yang duplikat</a:t>
          </a:r>
          <a:r>
            <a:rPr lang="en-US" sz="1200" dirty="0">
              <a:latin typeface="Quicksand" panose="020B0604020202020204" charset="0"/>
            </a:rPr>
            <a:t> (</a:t>
          </a:r>
          <a:r>
            <a:rPr lang="en-US" sz="1200" dirty="0" err="1">
              <a:latin typeface="Quicksand" panose="020B0604020202020204" charset="0"/>
            </a:rPr>
            <a:t>Mirip</a:t>
          </a:r>
          <a:r>
            <a:rPr lang="en-US" sz="1200" dirty="0">
              <a:latin typeface="Quicksand" panose="020B0604020202020204" charset="0"/>
            </a:rPr>
            <a:t>, Typo, </a:t>
          </a:r>
          <a:r>
            <a:rPr lang="en-US" sz="1200" dirty="0" err="1">
              <a:latin typeface="Quicksand" panose="020B0604020202020204" charset="0"/>
            </a:rPr>
            <a:t>Kelebihan</a:t>
          </a:r>
          <a:r>
            <a:rPr lang="en-US" sz="1200" dirty="0">
              <a:latin typeface="Quicksand" panose="020B0604020202020204" charset="0"/>
            </a:rPr>
            <a:t> </a:t>
          </a:r>
          <a:r>
            <a:rPr lang="en-US" sz="1200" dirty="0" err="1">
              <a:latin typeface="Quicksand" panose="020B0604020202020204" charset="0"/>
            </a:rPr>
            <a:t>spasi</a:t>
          </a:r>
          <a:r>
            <a:rPr lang="en-US" sz="1200" dirty="0">
              <a:latin typeface="Quicksand" panose="020B0604020202020204" charset="0"/>
            </a:rPr>
            <a:t>)</a:t>
          </a:r>
          <a:r>
            <a:rPr lang="id-ID" sz="1200" dirty="0">
              <a:latin typeface="Quicksand" panose="020B0604020202020204" charset="0"/>
            </a:rPr>
            <a:t>.</a:t>
          </a:r>
          <a:endParaRPr lang="en-US" sz="1200" dirty="0">
            <a:latin typeface="Quicksand" panose="020B0604020202020204" charset="0"/>
          </a:endParaRPr>
        </a:p>
        <a:p>
          <a:pPr algn="just"/>
          <a:endParaRPr lang="id-ID" sz="1200" dirty="0">
            <a:latin typeface="Quicksand" panose="020B0604020202020204" charset="0"/>
          </a:endParaRPr>
        </a:p>
      </dgm:t>
    </dgm:pt>
    <dgm:pt modelId="{C325C5D5-A794-4426-8EA2-92FA9CEDADC0}" type="parTrans" cxnId="{2CD5ED56-87B1-446E-A679-EA622E4C8AC0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9906CA3D-A002-44A6-AC2F-5C9FAB8F399C}" type="sibTrans" cxnId="{2CD5ED56-87B1-446E-A679-EA622E4C8AC0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17D1A8BD-A16F-44B4-9B0F-79E43DDB3CC4}">
      <dgm:prSet phldrT="[Text]" custT="1"/>
      <dgm:spPr/>
      <dgm:t>
        <a:bodyPr/>
        <a:lstStyle/>
        <a:p>
          <a:pPr algn="just"/>
          <a:r>
            <a:rPr lang="id-ID" sz="1200" b="1" i="1" dirty="0">
              <a:latin typeface="Quicksand" panose="020B0604020202020204" charset="0"/>
            </a:rPr>
            <a:t>Data </a:t>
          </a:r>
          <a:r>
            <a:rPr lang="id-ID" sz="1200" b="1" i="1" dirty="0" err="1">
              <a:latin typeface="Quicksand" panose="020B0604020202020204" charset="0"/>
            </a:rPr>
            <a:t>Reduction</a:t>
          </a:r>
          <a:endParaRPr lang="id-ID" sz="1200" b="1" i="1" dirty="0">
            <a:latin typeface="Quicksand" panose="020B0604020202020204" charset="0"/>
          </a:endParaRPr>
        </a:p>
      </dgm:t>
    </dgm:pt>
    <dgm:pt modelId="{6D338965-B7E6-4857-8473-3F53AFE271D1}" type="parTrans" cxnId="{C852C718-AAFF-4445-A9AA-554A21303064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17760C52-52A3-481D-83F2-B7F1CE0E002E}" type="sibTrans" cxnId="{C852C718-AAFF-4445-A9AA-554A21303064}">
      <dgm:prSet custT="1"/>
      <dgm:spPr/>
      <dgm:t>
        <a:bodyPr/>
        <a:lstStyle/>
        <a:p>
          <a:pPr algn="just"/>
          <a:endParaRPr lang="id-ID" sz="1050">
            <a:latin typeface="Quicksand" panose="020B0604020202020204" charset="0"/>
          </a:endParaRPr>
        </a:p>
      </dgm:t>
    </dgm:pt>
    <dgm:pt modelId="{0A85B32E-7AE9-4FD2-99F9-B3F21540000B}">
      <dgm:prSet phldrT="[Text]" custT="1"/>
      <dgm:spPr/>
      <dgm:t>
        <a:bodyPr/>
        <a:lstStyle/>
        <a:p>
          <a:pPr algn="just"/>
          <a:r>
            <a:rPr lang="nn-NO" sz="1200" dirty="0">
              <a:latin typeface="Quicksand" panose="020B0604020202020204" charset="0"/>
            </a:rPr>
            <a:t>Menghapus data yang tidak relevan.</a:t>
          </a:r>
        </a:p>
        <a:p>
          <a:pPr algn="just"/>
          <a:endParaRPr lang="id-ID" sz="1200" dirty="0">
            <a:latin typeface="Quicksand" panose="020B0604020202020204" charset="0"/>
          </a:endParaRPr>
        </a:p>
      </dgm:t>
    </dgm:pt>
    <dgm:pt modelId="{C70772EC-A925-404E-B54C-BB51D02261EE}" type="parTrans" cxnId="{2412E32A-93F0-4F5F-9BF5-5A77E55AE8AD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CA138F25-63A3-44B6-A47C-A27B42A1B154}" type="sibTrans" cxnId="{2412E32A-93F0-4F5F-9BF5-5A77E55AE8AD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9EBCC40B-8BF2-41BC-A422-803415684DD8}">
      <dgm:prSet phldrT="[Text]" custT="1"/>
      <dgm:spPr/>
      <dgm:t>
        <a:bodyPr/>
        <a:lstStyle/>
        <a:p>
          <a:pPr algn="just"/>
          <a:r>
            <a:rPr lang="fi-FI" sz="1200">
              <a:latin typeface="Quicksand" panose="020B0604020202020204" charset="0"/>
            </a:rPr>
            <a:t>Koreksi baris data null akibat kesalahan pengisian.</a:t>
          </a:r>
          <a:endParaRPr lang="id-ID" sz="1200" dirty="0">
            <a:latin typeface="Quicksand" panose="020B0604020202020204" charset="0"/>
          </a:endParaRPr>
        </a:p>
      </dgm:t>
    </dgm:pt>
    <dgm:pt modelId="{159B3637-9A76-46A1-B923-CA253BA729D8}" type="parTrans" cxnId="{61D2F2AE-D851-4DE3-A27E-38121A2E0DAB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5B56A0DA-ECF2-4833-9DEA-A3669BF71062}" type="sibTrans" cxnId="{61D2F2AE-D851-4DE3-A27E-38121A2E0DAB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3C26D5E0-1350-4166-BBC7-B80AE3E1733C}">
      <dgm:prSet phldrT="[Text]" custT="1"/>
      <dgm:spPr/>
      <dgm:t>
        <a:bodyPr/>
        <a:lstStyle/>
        <a:p>
          <a:pPr algn="just"/>
          <a:r>
            <a:rPr lang="id-ID" sz="1200">
              <a:latin typeface="Quicksand" panose="020B0604020202020204" charset="0"/>
            </a:rPr>
            <a:t>Menghilangkan redundansi pada data.</a:t>
          </a:r>
          <a:endParaRPr lang="id-ID" sz="1200" dirty="0">
            <a:latin typeface="Quicksand" panose="020B0604020202020204" charset="0"/>
          </a:endParaRPr>
        </a:p>
      </dgm:t>
    </dgm:pt>
    <dgm:pt modelId="{B1C7B972-2A30-4EE6-ACC2-A7B3BFC870F6}" type="parTrans" cxnId="{5110866A-A630-4A3D-A4B9-BA6A708B3D86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AD07CBFB-A009-4FA3-BE97-BE951A8F5D08}" type="sibTrans" cxnId="{5110866A-A630-4A3D-A4B9-BA6A708B3D86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4A55C166-A1C8-4A94-9D96-369B50C0AB50}">
      <dgm:prSet phldrT="[Text]" custT="1"/>
      <dgm:spPr/>
      <dgm:t>
        <a:bodyPr/>
        <a:lstStyle/>
        <a:p>
          <a:pPr algn="just"/>
          <a:r>
            <a:rPr lang="id-ID" sz="1200">
              <a:latin typeface="Quicksand" panose="020B0604020202020204" charset="0"/>
            </a:rPr>
            <a:t>Memilih dan mengganti nama kolom yang relevan.</a:t>
          </a:r>
          <a:endParaRPr lang="id-ID" sz="1200" dirty="0">
            <a:latin typeface="Quicksand" panose="020B0604020202020204" charset="0"/>
          </a:endParaRPr>
        </a:p>
      </dgm:t>
    </dgm:pt>
    <dgm:pt modelId="{7E9C3582-DD2A-4843-A031-C51FCACDDC1C}" type="parTrans" cxnId="{8736454A-C186-453D-A913-A1F666354272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E924DC0F-3F74-4279-BDED-83B21301069A}" type="sibTrans" cxnId="{8736454A-C186-453D-A913-A1F666354272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1999D3D5-863D-46FD-902B-42E8331F412C}">
      <dgm:prSet phldrT="[Text]" custT="1"/>
      <dgm:spPr/>
      <dgm:t>
        <a:bodyPr/>
        <a:lstStyle/>
        <a:p>
          <a:pPr algn="just"/>
          <a:r>
            <a:rPr lang="en-US" sz="1200" b="1" i="1" dirty="0">
              <a:latin typeface="Quicksand" panose="020B0604020202020204" charset="0"/>
            </a:rPr>
            <a:t>Final </a:t>
          </a:r>
          <a:r>
            <a:rPr lang="id-ID" sz="1200" b="1" i="1" dirty="0" err="1">
              <a:latin typeface="Quicksand" panose="020B0604020202020204" charset="0"/>
            </a:rPr>
            <a:t>Dataset</a:t>
          </a:r>
          <a:r>
            <a:rPr lang="id-ID" sz="1200" b="1" i="1" dirty="0">
              <a:latin typeface="Quicksand" panose="020B0604020202020204" charset="0"/>
            </a:rPr>
            <a:t> </a:t>
          </a:r>
          <a:r>
            <a:rPr lang="id-ID" sz="1200" b="1" i="1" dirty="0" err="1">
              <a:latin typeface="Quicksand" panose="020B0604020202020204" charset="0"/>
            </a:rPr>
            <a:t>Update</a:t>
          </a:r>
          <a:endParaRPr lang="id-ID" sz="1200" b="1" i="1" dirty="0">
            <a:latin typeface="Quicksand" panose="020B0604020202020204" charset="0"/>
          </a:endParaRPr>
        </a:p>
      </dgm:t>
    </dgm:pt>
    <dgm:pt modelId="{6014AD7F-DDD6-448F-A9E3-7E3DF032327C}" type="parTrans" cxnId="{C5B9B7DF-9E33-475E-8623-26569120BF15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89324A08-4BA5-4DB4-A00A-C2A537D10F5B}" type="sibTrans" cxnId="{C5B9B7DF-9E33-475E-8623-26569120BF15}">
      <dgm:prSet custT="1"/>
      <dgm:spPr/>
      <dgm:t>
        <a:bodyPr/>
        <a:lstStyle/>
        <a:p>
          <a:pPr algn="just"/>
          <a:endParaRPr lang="id-ID" sz="1050">
            <a:latin typeface="Quicksand" panose="020B0604020202020204" charset="0"/>
          </a:endParaRPr>
        </a:p>
      </dgm:t>
    </dgm:pt>
    <dgm:pt modelId="{A76BDBA7-0FF7-46CD-8D28-83DEBB146E16}">
      <dgm:prSet phldrT="[Text]" custT="1"/>
      <dgm:spPr/>
      <dgm:t>
        <a:bodyPr/>
        <a:lstStyle/>
        <a:p>
          <a:pPr algn="just"/>
          <a:r>
            <a:rPr lang="id-ID" sz="1200" dirty="0">
              <a:latin typeface="Quicksand" panose="020B0604020202020204" charset="0"/>
            </a:rPr>
            <a:t>Penyajian </a:t>
          </a:r>
          <a:r>
            <a:rPr lang="id-ID" sz="1200" dirty="0" err="1">
              <a:latin typeface="Quicksand" panose="020B0604020202020204" charset="0"/>
            </a:rPr>
            <a:t>dataset</a:t>
          </a:r>
          <a:r>
            <a:rPr lang="id-ID" sz="1200" dirty="0">
              <a:latin typeface="Quicksand" panose="020B0604020202020204" charset="0"/>
            </a:rPr>
            <a:t> yang telah dibersihkan.</a:t>
          </a:r>
          <a:endParaRPr lang="en-US" sz="1200" dirty="0">
            <a:latin typeface="Quicksand" panose="020B0604020202020204" charset="0"/>
          </a:endParaRPr>
        </a:p>
        <a:p>
          <a:pPr algn="just"/>
          <a:endParaRPr lang="id-ID" sz="1200" dirty="0">
            <a:latin typeface="Quicksand" panose="020B0604020202020204" charset="0"/>
          </a:endParaRPr>
        </a:p>
      </dgm:t>
    </dgm:pt>
    <dgm:pt modelId="{E2B7C234-6142-4592-87B9-9BAFD3F33A1D}" type="parTrans" cxnId="{19285827-3F21-44B4-9A63-6E5D93C93A76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990620DD-39ED-41B6-99BD-0EF7316F98FF}" type="sibTrans" cxnId="{19285827-3F21-44B4-9A63-6E5D93C93A76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A3EF28D9-9AD9-4535-B655-6B1C90250FF2}">
      <dgm:prSet phldrT="[Text]" custT="1"/>
      <dgm:spPr/>
      <dgm:t>
        <a:bodyPr/>
        <a:lstStyle/>
        <a:p>
          <a:pPr algn="just"/>
          <a:r>
            <a:rPr lang="id-ID" sz="1200" dirty="0">
              <a:latin typeface="Quicksand" panose="020B0604020202020204" charset="0"/>
            </a:rPr>
            <a:t>Kolom yang digunakan:</a:t>
          </a:r>
          <a:r>
            <a:rPr lang="en-US" sz="1200" dirty="0">
              <a:latin typeface="Quicksand" panose="020B0604020202020204" charset="0"/>
            </a:rPr>
            <a:t> </a:t>
          </a:r>
          <a:r>
            <a:rPr lang="en-US" sz="1200" dirty="0" err="1">
              <a:latin typeface="Quicksand" panose="020B0604020202020204" charset="0"/>
            </a:rPr>
            <a:t>Bulan-Tahun</a:t>
          </a:r>
          <a:r>
            <a:rPr lang="id-ID" sz="1200" dirty="0">
              <a:latin typeface="Quicksand" panose="020B0604020202020204" charset="0"/>
            </a:rPr>
            <a:t>, </a:t>
          </a:r>
          <a:r>
            <a:rPr lang="id-ID" sz="1200" dirty="0" err="1">
              <a:latin typeface="Quicksand" panose="020B0604020202020204" charset="0"/>
            </a:rPr>
            <a:t>Customer</a:t>
          </a:r>
          <a:r>
            <a:rPr lang="id-ID" sz="1200" dirty="0">
              <a:latin typeface="Quicksand" panose="020B0604020202020204" charset="0"/>
            </a:rPr>
            <a:t>, Nama Barang, SO.</a:t>
          </a:r>
        </a:p>
      </dgm:t>
    </dgm:pt>
    <dgm:pt modelId="{4B1FD4BE-7F31-409C-90C0-C20E1A1434F1}" type="parTrans" cxnId="{5FC10336-733B-4FB1-89F6-5D47F7A1FCF2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2383F18C-D0EC-49AC-BC26-8FFF43AF73ED}" type="sibTrans" cxnId="{5FC10336-733B-4FB1-89F6-5D47F7A1FCF2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72B548BD-B723-4154-A0E8-3AA8D85780C8}" type="pres">
      <dgm:prSet presAssocID="{D93F19A1-1DE4-4632-8BD8-8B7EDB64CB67}" presName="Name0" presStyleCnt="0">
        <dgm:presLayoutVars>
          <dgm:dir/>
          <dgm:animLvl val="lvl"/>
          <dgm:resizeHandles val="exact"/>
        </dgm:presLayoutVars>
      </dgm:prSet>
      <dgm:spPr/>
    </dgm:pt>
    <dgm:pt modelId="{177BA3F3-6429-4E40-B6E4-4E1A146713FB}" type="pres">
      <dgm:prSet presAssocID="{A7523EB3-20A7-4695-8330-BF598DE47730}" presName="composite" presStyleCnt="0"/>
      <dgm:spPr/>
    </dgm:pt>
    <dgm:pt modelId="{F9B5CDFD-581B-40D7-8D78-3D0903D74160}" type="pres">
      <dgm:prSet presAssocID="{A7523EB3-20A7-4695-8330-BF598DE47730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5406F29-C6C6-4355-A08A-4563354AF7CB}" type="pres">
      <dgm:prSet presAssocID="{A7523EB3-20A7-4695-8330-BF598DE47730}" presName="desTx" presStyleLbl="revTx" presStyleIdx="0" presStyleCnt="4">
        <dgm:presLayoutVars>
          <dgm:bulletEnabled val="1"/>
        </dgm:presLayoutVars>
      </dgm:prSet>
      <dgm:spPr/>
    </dgm:pt>
    <dgm:pt modelId="{30CB318B-E420-4F70-9043-8450AA967D02}" type="pres">
      <dgm:prSet presAssocID="{85791B02-CC91-4DA4-AF30-2A2584FD037E}" presName="space" presStyleCnt="0"/>
      <dgm:spPr/>
    </dgm:pt>
    <dgm:pt modelId="{0A1253AF-4B31-456D-B34A-39DFB6DAC4F5}" type="pres">
      <dgm:prSet presAssocID="{82AA8F54-41BD-4DD6-A6BE-487F423D8ECD}" presName="composite" presStyleCnt="0"/>
      <dgm:spPr/>
    </dgm:pt>
    <dgm:pt modelId="{C7CB4A13-CACD-4960-9A17-5368D50F3F0D}" type="pres">
      <dgm:prSet presAssocID="{82AA8F54-41BD-4DD6-A6BE-487F423D8ECD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946C549-7BBC-4EFD-AACD-EB9A33D3BE00}" type="pres">
      <dgm:prSet presAssocID="{82AA8F54-41BD-4DD6-A6BE-487F423D8ECD}" presName="desTx" presStyleLbl="revTx" presStyleIdx="1" presStyleCnt="4">
        <dgm:presLayoutVars>
          <dgm:bulletEnabled val="1"/>
        </dgm:presLayoutVars>
      </dgm:prSet>
      <dgm:spPr/>
    </dgm:pt>
    <dgm:pt modelId="{830C71A4-C34C-45C3-A227-6FA2214079CF}" type="pres">
      <dgm:prSet presAssocID="{F8257AE3-92C1-47FB-9A17-C4954AEA9093}" presName="space" presStyleCnt="0"/>
      <dgm:spPr/>
    </dgm:pt>
    <dgm:pt modelId="{6E510FD4-3401-434F-AE02-816C2BCB0459}" type="pres">
      <dgm:prSet presAssocID="{17D1A8BD-A16F-44B4-9B0F-79E43DDB3CC4}" presName="composite" presStyleCnt="0"/>
      <dgm:spPr/>
    </dgm:pt>
    <dgm:pt modelId="{76201070-B51D-496D-B592-CC035B4C8A98}" type="pres">
      <dgm:prSet presAssocID="{17D1A8BD-A16F-44B4-9B0F-79E43DDB3CC4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DAFDE29-62E1-479B-A9A0-CEEE8286023D}" type="pres">
      <dgm:prSet presAssocID="{17D1A8BD-A16F-44B4-9B0F-79E43DDB3CC4}" presName="desTx" presStyleLbl="revTx" presStyleIdx="2" presStyleCnt="4">
        <dgm:presLayoutVars>
          <dgm:bulletEnabled val="1"/>
        </dgm:presLayoutVars>
      </dgm:prSet>
      <dgm:spPr/>
    </dgm:pt>
    <dgm:pt modelId="{F1FC7047-3E9F-4633-AA64-3B500C1F8AEB}" type="pres">
      <dgm:prSet presAssocID="{17760C52-52A3-481D-83F2-B7F1CE0E002E}" presName="space" presStyleCnt="0"/>
      <dgm:spPr/>
    </dgm:pt>
    <dgm:pt modelId="{AD448564-9246-4D97-8CF4-E172725B3432}" type="pres">
      <dgm:prSet presAssocID="{1999D3D5-863D-46FD-902B-42E8331F412C}" presName="composite" presStyleCnt="0"/>
      <dgm:spPr/>
    </dgm:pt>
    <dgm:pt modelId="{FAA4423E-AEB3-4B15-A413-229489FACCE0}" type="pres">
      <dgm:prSet presAssocID="{1999D3D5-863D-46FD-902B-42E8331F412C}" presName="par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75A0D4B0-BA89-4A85-AA6E-BF3D6AC7943C}" type="pres">
      <dgm:prSet presAssocID="{1999D3D5-863D-46FD-902B-42E8331F412C}" presName="desTx" presStyleLbl="revTx" presStyleIdx="3" presStyleCnt="4">
        <dgm:presLayoutVars>
          <dgm:bulletEnabled val="1"/>
        </dgm:presLayoutVars>
      </dgm:prSet>
      <dgm:spPr/>
    </dgm:pt>
  </dgm:ptLst>
  <dgm:cxnLst>
    <dgm:cxn modelId="{64229211-472E-4CE8-84D0-335E595B24D2}" type="presOf" srcId="{0A85B32E-7AE9-4FD2-99F9-B3F21540000B}" destId="{BDAFDE29-62E1-479B-A9A0-CEEE8286023D}" srcOrd="0" destOrd="0" presId="urn:microsoft.com/office/officeart/2005/8/layout/chevron1"/>
    <dgm:cxn modelId="{C852C718-AAFF-4445-A9AA-554A21303064}" srcId="{D93F19A1-1DE4-4632-8BD8-8B7EDB64CB67}" destId="{17D1A8BD-A16F-44B4-9B0F-79E43DDB3CC4}" srcOrd="2" destOrd="0" parTransId="{6D338965-B7E6-4857-8473-3F53AFE271D1}" sibTransId="{17760C52-52A3-481D-83F2-B7F1CE0E002E}"/>
    <dgm:cxn modelId="{FF80EA1C-836F-4411-8AF7-0E4D074864A4}" srcId="{A7523EB3-20A7-4695-8330-BF598DE47730}" destId="{3152D060-F1F5-428A-BB9D-FF9A03DFA7DB}" srcOrd="0" destOrd="0" parTransId="{FF293C0C-35C3-444B-9700-808A5273D9A5}" sibTransId="{CCB020FB-63F0-4ADD-92BA-21A082E1FD39}"/>
    <dgm:cxn modelId="{19285827-3F21-44B4-9A63-6E5D93C93A76}" srcId="{1999D3D5-863D-46FD-902B-42E8331F412C}" destId="{A76BDBA7-0FF7-46CD-8D28-83DEBB146E16}" srcOrd="0" destOrd="0" parTransId="{E2B7C234-6142-4592-87B9-9BAFD3F33A1D}" sibTransId="{990620DD-39ED-41B6-99BD-0EF7316F98FF}"/>
    <dgm:cxn modelId="{2412E32A-93F0-4F5F-9BF5-5A77E55AE8AD}" srcId="{17D1A8BD-A16F-44B4-9B0F-79E43DDB3CC4}" destId="{0A85B32E-7AE9-4FD2-99F9-B3F21540000B}" srcOrd="0" destOrd="0" parTransId="{C70772EC-A925-404E-B54C-BB51D02261EE}" sibTransId="{CA138F25-63A3-44B6-A47C-A27B42A1B154}"/>
    <dgm:cxn modelId="{5FC10336-733B-4FB1-89F6-5D47F7A1FCF2}" srcId="{1999D3D5-863D-46FD-902B-42E8331F412C}" destId="{A3EF28D9-9AD9-4535-B655-6B1C90250FF2}" srcOrd="1" destOrd="0" parTransId="{4B1FD4BE-7F31-409C-90C0-C20E1A1434F1}" sibTransId="{2383F18C-D0EC-49AC-BC26-8FFF43AF73ED}"/>
    <dgm:cxn modelId="{92681243-9726-4AA8-B74C-CB02543D3E07}" type="presOf" srcId="{17D1A8BD-A16F-44B4-9B0F-79E43DDB3CC4}" destId="{76201070-B51D-496D-B592-CC035B4C8A98}" srcOrd="0" destOrd="0" presId="urn:microsoft.com/office/officeart/2005/8/layout/chevron1"/>
    <dgm:cxn modelId="{BD4CEB44-67EB-48CC-9B86-3CAC9691F87D}" type="presOf" srcId="{3C26D5E0-1350-4166-BBC7-B80AE3E1733C}" destId="{0946C549-7BBC-4EFD-AACD-EB9A33D3BE00}" srcOrd="0" destOrd="1" presId="urn:microsoft.com/office/officeart/2005/8/layout/chevron1"/>
    <dgm:cxn modelId="{20D1AB65-8C6E-48B2-AE44-4CC7193C0F11}" type="presOf" srcId="{A7523EB3-20A7-4695-8330-BF598DE47730}" destId="{F9B5CDFD-581B-40D7-8D78-3D0903D74160}" srcOrd="0" destOrd="0" presId="urn:microsoft.com/office/officeart/2005/8/layout/chevron1"/>
    <dgm:cxn modelId="{8736454A-C186-453D-A913-A1F666354272}" srcId="{17D1A8BD-A16F-44B4-9B0F-79E43DDB3CC4}" destId="{4A55C166-A1C8-4A94-9D96-369B50C0AB50}" srcOrd="1" destOrd="0" parTransId="{7E9C3582-DD2A-4843-A031-C51FCACDDC1C}" sibTransId="{E924DC0F-3F74-4279-BDED-83B21301069A}"/>
    <dgm:cxn modelId="{5110866A-A630-4A3D-A4B9-BA6A708B3D86}" srcId="{82AA8F54-41BD-4DD6-A6BE-487F423D8ECD}" destId="{3C26D5E0-1350-4166-BBC7-B80AE3E1733C}" srcOrd="1" destOrd="0" parTransId="{B1C7B972-2A30-4EE6-ACC2-A7B3BFC870F6}" sibTransId="{AD07CBFB-A009-4FA3-BE97-BE951A8F5D08}"/>
    <dgm:cxn modelId="{2CD5ED56-87B1-446E-A679-EA622E4C8AC0}" srcId="{82AA8F54-41BD-4DD6-A6BE-487F423D8ECD}" destId="{3DCA75C5-735B-4276-8611-86BB9EE86C8A}" srcOrd="0" destOrd="0" parTransId="{C325C5D5-A794-4426-8EA2-92FA9CEDADC0}" sibTransId="{9906CA3D-A002-44A6-AC2F-5C9FAB8F399C}"/>
    <dgm:cxn modelId="{B370A681-2D68-45A2-996E-FF1CEEC7D6AE}" type="presOf" srcId="{3DCA75C5-735B-4276-8611-86BB9EE86C8A}" destId="{0946C549-7BBC-4EFD-AACD-EB9A33D3BE00}" srcOrd="0" destOrd="0" presId="urn:microsoft.com/office/officeart/2005/8/layout/chevron1"/>
    <dgm:cxn modelId="{D1B53484-7F50-4E7B-AA0E-A9756DBEEA58}" srcId="{D93F19A1-1DE4-4632-8BD8-8B7EDB64CB67}" destId="{82AA8F54-41BD-4DD6-A6BE-487F423D8ECD}" srcOrd="1" destOrd="0" parTransId="{E7F1FDAA-8FA4-44A3-84A7-8CC261E362E2}" sibTransId="{F8257AE3-92C1-47FB-9A17-C4954AEA9093}"/>
    <dgm:cxn modelId="{FC9EE58C-7CA8-4CF9-BB1A-652555DD0DD8}" type="presOf" srcId="{9EBCC40B-8BF2-41BC-A422-803415684DD8}" destId="{55406F29-C6C6-4355-A08A-4563354AF7CB}" srcOrd="0" destOrd="1" presId="urn:microsoft.com/office/officeart/2005/8/layout/chevron1"/>
    <dgm:cxn modelId="{1E21908F-668D-499F-AB71-2F85EA179B4E}" type="presOf" srcId="{1999D3D5-863D-46FD-902B-42E8331F412C}" destId="{FAA4423E-AEB3-4B15-A413-229489FACCE0}" srcOrd="0" destOrd="0" presId="urn:microsoft.com/office/officeart/2005/8/layout/chevron1"/>
    <dgm:cxn modelId="{110E3798-C869-46A7-B81D-49F39E7429D3}" type="presOf" srcId="{A3EF28D9-9AD9-4535-B655-6B1C90250FF2}" destId="{75A0D4B0-BA89-4A85-AA6E-BF3D6AC7943C}" srcOrd="0" destOrd="1" presId="urn:microsoft.com/office/officeart/2005/8/layout/chevron1"/>
    <dgm:cxn modelId="{61D2F2AE-D851-4DE3-A27E-38121A2E0DAB}" srcId="{A7523EB3-20A7-4695-8330-BF598DE47730}" destId="{9EBCC40B-8BF2-41BC-A422-803415684DD8}" srcOrd="1" destOrd="0" parTransId="{159B3637-9A76-46A1-B923-CA253BA729D8}" sibTransId="{5B56A0DA-ECF2-4833-9DEA-A3669BF71062}"/>
    <dgm:cxn modelId="{D4B38FBD-E0D0-41A0-AA4B-A1475E2DD26E}" type="presOf" srcId="{D93F19A1-1DE4-4632-8BD8-8B7EDB64CB67}" destId="{72B548BD-B723-4154-A0E8-3AA8D85780C8}" srcOrd="0" destOrd="0" presId="urn:microsoft.com/office/officeart/2005/8/layout/chevron1"/>
    <dgm:cxn modelId="{D98869C8-BAB6-450B-90EB-EEB35361763F}" type="presOf" srcId="{82AA8F54-41BD-4DD6-A6BE-487F423D8ECD}" destId="{C7CB4A13-CACD-4960-9A17-5368D50F3F0D}" srcOrd="0" destOrd="0" presId="urn:microsoft.com/office/officeart/2005/8/layout/chevron1"/>
    <dgm:cxn modelId="{D7EB65D3-EB96-4169-AEDC-8C2CFBE3448E}" type="presOf" srcId="{A76BDBA7-0FF7-46CD-8D28-83DEBB146E16}" destId="{75A0D4B0-BA89-4A85-AA6E-BF3D6AC7943C}" srcOrd="0" destOrd="0" presId="urn:microsoft.com/office/officeart/2005/8/layout/chevron1"/>
    <dgm:cxn modelId="{41BF41D7-80E8-4069-8256-FB4FB5825C7B}" type="presOf" srcId="{3152D060-F1F5-428A-BB9D-FF9A03DFA7DB}" destId="{55406F29-C6C6-4355-A08A-4563354AF7CB}" srcOrd="0" destOrd="0" presId="urn:microsoft.com/office/officeart/2005/8/layout/chevron1"/>
    <dgm:cxn modelId="{C5B9B7DF-9E33-475E-8623-26569120BF15}" srcId="{D93F19A1-1DE4-4632-8BD8-8B7EDB64CB67}" destId="{1999D3D5-863D-46FD-902B-42E8331F412C}" srcOrd="3" destOrd="0" parTransId="{6014AD7F-DDD6-448F-A9E3-7E3DF032327C}" sibTransId="{89324A08-4BA5-4DB4-A00A-C2A537D10F5B}"/>
    <dgm:cxn modelId="{DB9D04E7-385E-448E-A3B5-E2169D5BCA85}" type="presOf" srcId="{4A55C166-A1C8-4A94-9D96-369B50C0AB50}" destId="{BDAFDE29-62E1-479B-A9A0-CEEE8286023D}" srcOrd="0" destOrd="1" presId="urn:microsoft.com/office/officeart/2005/8/layout/chevron1"/>
    <dgm:cxn modelId="{07F329E7-C33E-443D-9733-EF7EBDCFECCC}" srcId="{D93F19A1-1DE4-4632-8BD8-8B7EDB64CB67}" destId="{A7523EB3-20A7-4695-8330-BF598DE47730}" srcOrd="0" destOrd="0" parTransId="{EBB51A67-8F4B-4305-A31F-B2699B6DF9E7}" sibTransId="{85791B02-CC91-4DA4-AF30-2A2584FD037E}"/>
    <dgm:cxn modelId="{476BFF67-A33D-4661-943F-A6C31F04E3E6}" type="presParOf" srcId="{72B548BD-B723-4154-A0E8-3AA8D85780C8}" destId="{177BA3F3-6429-4E40-B6E4-4E1A146713FB}" srcOrd="0" destOrd="0" presId="urn:microsoft.com/office/officeart/2005/8/layout/chevron1"/>
    <dgm:cxn modelId="{D24F222C-B3ED-498F-9C3A-D8810E384A51}" type="presParOf" srcId="{177BA3F3-6429-4E40-B6E4-4E1A146713FB}" destId="{F9B5CDFD-581B-40D7-8D78-3D0903D74160}" srcOrd="0" destOrd="0" presId="urn:microsoft.com/office/officeart/2005/8/layout/chevron1"/>
    <dgm:cxn modelId="{A539BD56-3AAC-4FB2-9C80-2BDD4EF1E5D4}" type="presParOf" srcId="{177BA3F3-6429-4E40-B6E4-4E1A146713FB}" destId="{55406F29-C6C6-4355-A08A-4563354AF7CB}" srcOrd="1" destOrd="0" presId="urn:microsoft.com/office/officeart/2005/8/layout/chevron1"/>
    <dgm:cxn modelId="{97CC88DB-34AD-4964-AA6D-704E3C8E9EAD}" type="presParOf" srcId="{72B548BD-B723-4154-A0E8-3AA8D85780C8}" destId="{30CB318B-E420-4F70-9043-8450AA967D02}" srcOrd="1" destOrd="0" presId="urn:microsoft.com/office/officeart/2005/8/layout/chevron1"/>
    <dgm:cxn modelId="{190B01EE-9437-44BF-A4C8-C02608993E72}" type="presParOf" srcId="{72B548BD-B723-4154-A0E8-3AA8D85780C8}" destId="{0A1253AF-4B31-456D-B34A-39DFB6DAC4F5}" srcOrd="2" destOrd="0" presId="urn:microsoft.com/office/officeart/2005/8/layout/chevron1"/>
    <dgm:cxn modelId="{4A526E58-D261-4738-8BAE-9A7B8D660969}" type="presParOf" srcId="{0A1253AF-4B31-456D-B34A-39DFB6DAC4F5}" destId="{C7CB4A13-CACD-4960-9A17-5368D50F3F0D}" srcOrd="0" destOrd="0" presId="urn:microsoft.com/office/officeart/2005/8/layout/chevron1"/>
    <dgm:cxn modelId="{3B7B3CCB-33BE-445D-86B6-CC77476D5B38}" type="presParOf" srcId="{0A1253AF-4B31-456D-B34A-39DFB6DAC4F5}" destId="{0946C549-7BBC-4EFD-AACD-EB9A33D3BE00}" srcOrd="1" destOrd="0" presId="urn:microsoft.com/office/officeart/2005/8/layout/chevron1"/>
    <dgm:cxn modelId="{E88F744D-3AC3-4B1D-84CD-21B997AF3350}" type="presParOf" srcId="{72B548BD-B723-4154-A0E8-3AA8D85780C8}" destId="{830C71A4-C34C-45C3-A227-6FA2214079CF}" srcOrd="3" destOrd="0" presId="urn:microsoft.com/office/officeart/2005/8/layout/chevron1"/>
    <dgm:cxn modelId="{1CDCD793-FF87-4CCF-8BD9-1245B8122278}" type="presParOf" srcId="{72B548BD-B723-4154-A0E8-3AA8D85780C8}" destId="{6E510FD4-3401-434F-AE02-816C2BCB0459}" srcOrd="4" destOrd="0" presId="urn:microsoft.com/office/officeart/2005/8/layout/chevron1"/>
    <dgm:cxn modelId="{B7792F81-3FEC-407F-8F56-B5B4F0F4BB36}" type="presParOf" srcId="{6E510FD4-3401-434F-AE02-816C2BCB0459}" destId="{76201070-B51D-496D-B592-CC035B4C8A98}" srcOrd="0" destOrd="0" presId="urn:microsoft.com/office/officeart/2005/8/layout/chevron1"/>
    <dgm:cxn modelId="{74A3AFBD-E9A6-490A-9C2A-7409E0A313D0}" type="presParOf" srcId="{6E510FD4-3401-434F-AE02-816C2BCB0459}" destId="{BDAFDE29-62E1-479B-A9A0-CEEE8286023D}" srcOrd="1" destOrd="0" presId="urn:microsoft.com/office/officeart/2005/8/layout/chevron1"/>
    <dgm:cxn modelId="{E1879AB2-1C48-4BCF-B501-9DAB6F09AC71}" type="presParOf" srcId="{72B548BD-B723-4154-A0E8-3AA8D85780C8}" destId="{F1FC7047-3E9F-4633-AA64-3B500C1F8AEB}" srcOrd="5" destOrd="0" presId="urn:microsoft.com/office/officeart/2005/8/layout/chevron1"/>
    <dgm:cxn modelId="{A1CE4C66-4B5E-40E2-9186-1355897338A8}" type="presParOf" srcId="{72B548BD-B723-4154-A0E8-3AA8D85780C8}" destId="{AD448564-9246-4D97-8CF4-E172725B3432}" srcOrd="6" destOrd="0" presId="urn:microsoft.com/office/officeart/2005/8/layout/chevron1"/>
    <dgm:cxn modelId="{CA695B68-F722-48B2-A1ED-62AF8CF27C39}" type="presParOf" srcId="{AD448564-9246-4D97-8CF4-E172725B3432}" destId="{FAA4423E-AEB3-4B15-A413-229489FACCE0}" srcOrd="0" destOrd="0" presId="urn:microsoft.com/office/officeart/2005/8/layout/chevron1"/>
    <dgm:cxn modelId="{F59D862E-E859-4928-B4F9-3FD030E330FC}" type="presParOf" srcId="{AD448564-9246-4D97-8CF4-E172725B3432}" destId="{75A0D4B0-BA89-4A85-AA6E-BF3D6AC7943C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A5803-8D15-487E-9324-C149761A15C2}">
      <dsp:nvSpPr>
        <dsp:cNvPr id="0" name=""/>
        <dsp:cNvSpPr/>
      </dsp:nvSpPr>
      <dsp:spPr>
        <a:xfrm>
          <a:off x="0" y="24912"/>
          <a:ext cx="7703999" cy="7370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Quicksand" panose="020B0604020202020204" charset="0"/>
            </a:rPr>
            <a:t>Secara </a:t>
          </a:r>
          <a:r>
            <a:rPr lang="en-US" sz="3000" kern="1200" dirty="0" err="1">
              <a:latin typeface="Quicksand" panose="020B0604020202020204" charset="0"/>
            </a:rPr>
            <a:t>Khusus</a:t>
          </a:r>
          <a:endParaRPr lang="id-ID" sz="3000" kern="1200" dirty="0">
            <a:latin typeface="Quicksand" panose="020B0604020202020204" charset="0"/>
          </a:endParaRPr>
        </a:p>
      </dsp:txBody>
      <dsp:txXfrm>
        <a:off x="35982" y="60894"/>
        <a:ext cx="7632035" cy="665135"/>
      </dsp:txXfrm>
    </dsp:sp>
    <dsp:sp modelId="{1CC0154E-2157-4C27-9086-FB3D8AE2A42D}">
      <dsp:nvSpPr>
        <dsp:cNvPr id="0" name=""/>
        <dsp:cNvSpPr/>
      </dsp:nvSpPr>
      <dsp:spPr>
        <a:xfrm>
          <a:off x="0" y="762012"/>
          <a:ext cx="7703999" cy="108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60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sv-SE" sz="2300" kern="1200" dirty="0">
              <a:latin typeface="Quicksand" panose="020B0604020202020204" charset="0"/>
            </a:rPr>
            <a:t>Mengembangkan model peramalan untuk meningkatkan akurasi prediksi kuantitas penjualan produk di PT Adhi Chandra Jaya.</a:t>
          </a:r>
          <a:endParaRPr lang="id-ID" sz="2300" kern="1200" dirty="0">
            <a:latin typeface="Quicksand" panose="020B0604020202020204" charset="0"/>
          </a:endParaRPr>
        </a:p>
      </dsp:txBody>
      <dsp:txXfrm>
        <a:off x="0" y="762012"/>
        <a:ext cx="7703999" cy="1086750"/>
      </dsp:txXfrm>
    </dsp:sp>
    <dsp:sp modelId="{AFF4FB17-6DF9-40C9-8ED0-52E3837D2C0B}">
      <dsp:nvSpPr>
        <dsp:cNvPr id="0" name=""/>
        <dsp:cNvSpPr/>
      </dsp:nvSpPr>
      <dsp:spPr>
        <a:xfrm>
          <a:off x="0" y="1848762"/>
          <a:ext cx="7703999" cy="7370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Quicksand" panose="020B0604020202020204" charset="0"/>
            </a:rPr>
            <a:t>Secara </a:t>
          </a:r>
          <a:r>
            <a:rPr lang="en-US" sz="3000" kern="1200" dirty="0" err="1">
              <a:latin typeface="Quicksand" panose="020B0604020202020204" charset="0"/>
            </a:rPr>
            <a:t>Umum</a:t>
          </a:r>
          <a:endParaRPr lang="id-ID" sz="3000" kern="1200" dirty="0">
            <a:latin typeface="Quicksand" panose="020B0604020202020204" charset="0"/>
          </a:endParaRPr>
        </a:p>
      </dsp:txBody>
      <dsp:txXfrm>
        <a:off x="35982" y="1884744"/>
        <a:ext cx="7632035" cy="665135"/>
      </dsp:txXfrm>
    </dsp:sp>
    <dsp:sp modelId="{09545368-E275-4AA8-971D-7D7F6A26E7AF}">
      <dsp:nvSpPr>
        <dsp:cNvPr id="0" name=""/>
        <dsp:cNvSpPr/>
      </dsp:nvSpPr>
      <dsp:spPr>
        <a:xfrm>
          <a:off x="0" y="2585862"/>
          <a:ext cx="7703999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60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id-ID" sz="2300" kern="1200" dirty="0">
              <a:latin typeface="Quicksand" panose="020B0604020202020204" charset="0"/>
            </a:rPr>
            <a:t>Memastikan bahwa keputusan bisnis lebih strategis dan efektif melalui prediksi yang lebih akurat.</a:t>
          </a:r>
        </a:p>
      </dsp:txBody>
      <dsp:txXfrm>
        <a:off x="0" y="2585862"/>
        <a:ext cx="7703999" cy="745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3C93AF-0FFD-4746-846B-6E52770C1D50}">
      <dsp:nvSpPr>
        <dsp:cNvPr id="0" name=""/>
        <dsp:cNvSpPr/>
      </dsp:nvSpPr>
      <dsp:spPr>
        <a:xfrm>
          <a:off x="2501" y="212399"/>
          <a:ext cx="2438992" cy="432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500" kern="1200" dirty="0">
              <a:latin typeface="Quicksand" panose="020B0604020202020204" charset="0"/>
            </a:rPr>
            <a:t>Bagi Perusahaan</a:t>
          </a:r>
        </a:p>
      </dsp:txBody>
      <dsp:txXfrm>
        <a:off x="2501" y="212399"/>
        <a:ext cx="2438992" cy="432000"/>
      </dsp:txXfrm>
    </dsp:sp>
    <dsp:sp modelId="{3CB433DF-8B2C-4A5F-B853-80B2EE92E018}">
      <dsp:nvSpPr>
        <dsp:cNvPr id="0" name=""/>
        <dsp:cNvSpPr/>
      </dsp:nvSpPr>
      <dsp:spPr>
        <a:xfrm>
          <a:off x="2501" y="644399"/>
          <a:ext cx="2438992" cy="242932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500" kern="1200" dirty="0">
              <a:latin typeface="Quicksand" panose="020B0604020202020204" charset="0"/>
            </a:rPr>
            <a:t>Meningkatkan efisiensi operasional melalui </a:t>
          </a:r>
          <a:r>
            <a:rPr lang="id-ID" sz="1500" kern="1200">
              <a:latin typeface="Quicksand" panose="020B0604020202020204" charset="0"/>
            </a:rPr>
            <a:t>model peramala</a:t>
          </a:r>
          <a:r>
            <a:rPr lang="en-US" sz="1500" kern="1200">
              <a:latin typeface="Quicksand" panose="020B0604020202020204" charset="0"/>
            </a:rPr>
            <a:t>n</a:t>
          </a:r>
          <a:r>
            <a:rPr lang="id-ID" sz="1500" kern="1200">
              <a:latin typeface="Quicksand" panose="020B0604020202020204" charset="0"/>
            </a:rPr>
            <a:t>.</a:t>
          </a:r>
          <a:r>
            <a:rPr lang="id-ID" sz="1500" kern="1200" dirty="0">
              <a:latin typeface="Quicksand" panose="020B0604020202020204" charset="0"/>
            </a:rPr>
            <a:t>
Mengurangi biaya produksi dan mengoptimalkan sumber daya.
Merespons perubahan permintaan pasar dengan lebih cepat.</a:t>
          </a:r>
        </a:p>
      </dsp:txBody>
      <dsp:txXfrm>
        <a:off x="2501" y="644399"/>
        <a:ext cx="2438992" cy="2429325"/>
      </dsp:txXfrm>
    </dsp:sp>
    <dsp:sp modelId="{D0374758-C9A8-4729-964C-B11F7CAFF1A7}">
      <dsp:nvSpPr>
        <dsp:cNvPr id="0" name=""/>
        <dsp:cNvSpPr/>
      </dsp:nvSpPr>
      <dsp:spPr>
        <a:xfrm>
          <a:off x="2782953" y="212399"/>
          <a:ext cx="2438992" cy="432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500" kern="1200" dirty="0">
              <a:latin typeface="Quicksand" panose="020B0604020202020204" charset="0"/>
            </a:rPr>
            <a:t>Bagi Ilmu Pengetahuan</a:t>
          </a:r>
        </a:p>
      </dsp:txBody>
      <dsp:txXfrm>
        <a:off x="2782953" y="212399"/>
        <a:ext cx="2438992" cy="432000"/>
      </dsp:txXfrm>
    </dsp:sp>
    <dsp:sp modelId="{50B0BCA0-B1B9-484E-AB2F-0ADC33CC21F9}">
      <dsp:nvSpPr>
        <dsp:cNvPr id="0" name=""/>
        <dsp:cNvSpPr/>
      </dsp:nvSpPr>
      <dsp:spPr>
        <a:xfrm>
          <a:off x="2782953" y="644399"/>
          <a:ext cx="2438992" cy="242932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500" kern="1200" dirty="0">
              <a:latin typeface="Quicksand" panose="020B0604020202020204" charset="0"/>
            </a:rPr>
            <a:t>Berkontribusi pada pengembangan ilmu manajemen operasional</a:t>
          </a:r>
          <a:r>
            <a:rPr lang="en-US" sz="1500" kern="1200" dirty="0">
              <a:latin typeface="Quicksand" panose="020B0604020202020204" charset="0"/>
            </a:rPr>
            <a:t>, </a:t>
          </a:r>
          <a:r>
            <a:rPr lang="id-ID" sz="1500" kern="1200" dirty="0">
              <a:latin typeface="Quicksand" panose="020B0604020202020204" charset="0"/>
            </a:rPr>
            <a:t>pemasaran</a:t>
          </a:r>
          <a:r>
            <a:rPr lang="en-US" sz="1500" kern="1200">
              <a:latin typeface="Quicksand" panose="020B0604020202020204" charset="0"/>
            </a:rPr>
            <a:t> dan IT</a:t>
          </a:r>
          <a:r>
            <a:rPr lang="id-ID" sz="1500" kern="1200">
              <a:latin typeface="Quicksand" panose="020B0604020202020204" charset="0"/>
            </a:rPr>
            <a:t>.</a:t>
          </a:r>
          <a:r>
            <a:rPr lang="id-ID" sz="1500" kern="1200" dirty="0">
              <a:latin typeface="Quicksand" panose="020B0604020202020204" charset="0"/>
            </a:rPr>
            <a:t>
Menjadi referensi untuk studi lebih lanjut tentang teknik peramalan dan analisis pasar.</a:t>
          </a:r>
        </a:p>
      </dsp:txBody>
      <dsp:txXfrm>
        <a:off x="2782953" y="644399"/>
        <a:ext cx="2438992" cy="2429325"/>
      </dsp:txXfrm>
    </dsp:sp>
    <dsp:sp modelId="{FBAFAA6A-047E-4159-BF89-9532DC4979E6}">
      <dsp:nvSpPr>
        <dsp:cNvPr id="0" name=""/>
        <dsp:cNvSpPr/>
      </dsp:nvSpPr>
      <dsp:spPr>
        <a:xfrm>
          <a:off x="5563405" y="212399"/>
          <a:ext cx="2438992" cy="432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500" kern="1200" dirty="0">
              <a:latin typeface="Quicksand" panose="020B0604020202020204" charset="0"/>
            </a:rPr>
            <a:t>Bagi Masyarakat</a:t>
          </a:r>
        </a:p>
      </dsp:txBody>
      <dsp:txXfrm>
        <a:off x="5563405" y="212399"/>
        <a:ext cx="2438992" cy="432000"/>
      </dsp:txXfrm>
    </dsp:sp>
    <dsp:sp modelId="{677DE357-4E78-49F7-8BB6-AE131F14F808}">
      <dsp:nvSpPr>
        <dsp:cNvPr id="0" name=""/>
        <dsp:cNvSpPr/>
      </dsp:nvSpPr>
      <dsp:spPr>
        <a:xfrm>
          <a:off x="5563405" y="644399"/>
          <a:ext cx="2438992" cy="242932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500" kern="1200" dirty="0">
              <a:latin typeface="Quicksand" panose="020B0604020202020204" charset="0"/>
            </a:rPr>
            <a:t>Menciptakan lebih banyak lapangan kerja.
Menjaga stabilitas ekonomi lokal.
Berkontribusi pada perekonomian melalui pajak dan investasi komunitas.</a:t>
          </a:r>
          <a:endParaRPr lang="id-ID" sz="1500" kern="1200" dirty="0">
            <a:latin typeface="Quicksand" panose="020B0604020202020204" charset="0"/>
          </a:endParaRPr>
        </a:p>
      </dsp:txBody>
      <dsp:txXfrm>
        <a:off x="5563405" y="644399"/>
        <a:ext cx="2438992" cy="24293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CEE05-C939-4BDD-99E9-464D544F5E4D}">
      <dsp:nvSpPr>
        <dsp:cNvPr id="0" name=""/>
        <dsp:cNvSpPr/>
      </dsp:nvSpPr>
      <dsp:spPr>
        <a:xfrm>
          <a:off x="1515924" y="1166"/>
          <a:ext cx="1164447" cy="5822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Quicksand" panose="020B0604020202020204" charset="0"/>
            </a:rPr>
            <a:t>Exponential Smoothing</a:t>
          </a:r>
          <a:endParaRPr lang="id-ID" sz="1200" kern="1200" dirty="0">
            <a:latin typeface="Quicksand" panose="020B0604020202020204" charset="0"/>
          </a:endParaRPr>
        </a:p>
      </dsp:txBody>
      <dsp:txXfrm>
        <a:off x="1532977" y="18219"/>
        <a:ext cx="1130341" cy="548117"/>
      </dsp:txXfrm>
    </dsp:sp>
    <dsp:sp modelId="{BCAB0E1C-B81E-4EA9-8C8A-E7D70E7134D4}">
      <dsp:nvSpPr>
        <dsp:cNvPr id="0" name=""/>
        <dsp:cNvSpPr/>
      </dsp:nvSpPr>
      <dsp:spPr>
        <a:xfrm>
          <a:off x="1632369" y="583389"/>
          <a:ext cx="116444" cy="436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667"/>
              </a:lnTo>
              <a:lnTo>
                <a:pt x="116444" y="43666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D5CB7-4786-4C25-92EE-F67145103FD3}">
      <dsp:nvSpPr>
        <dsp:cNvPr id="0" name=""/>
        <dsp:cNvSpPr/>
      </dsp:nvSpPr>
      <dsp:spPr>
        <a:xfrm>
          <a:off x="1748814" y="728945"/>
          <a:ext cx="931558" cy="582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 dirty="0"/>
            <a:t>Chaowai &amp; Chutima (2024)</a:t>
          </a:r>
          <a:endParaRPr lang="id-ID" sz="1100" kern="1200" dirty="0">
            <a:latin typeface="Quicksand" panose="020B0604020202020204" charset="0"/>
          </a:endParaRPr>
        </a:p>
      </dsp:txBody>
      <dsp:txXfrm>
        <a:off x="1765867" y="745998"/>
        <a:ext cx="897452" cy="548117"/>
      </dsp:txXfrm>
    </dsp:sp>
    <dsp:sp modelId="{819832CB-B18C-4D95-806A-26859DDE2400}">
      <dsp:nvSpPr>
        <dsp:cNvPr id="0" name=""/>
        <dsp:cNvSpPr/>
      </dsp:nvSpPr>
      <dsp:spPr>
        <a:xfrm>
          <a:off x="1632369" y="583389"/>
          <a:ext cx="116444" cy="1164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4447"/>
              </a:lnTo>
              <a:lnTo>
                <a:pt x="116444" y="116444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EEF521-CACC-4BA3-83E7-322B3FE40A8A}">
      <dsp:nvSpPr>
        <dsp:cNvPr id="0" name=""/>
        <dsp:cNvSpPr/>
      </dsp:nvSpPr>
      <dsp:spPr>
        <a:xfrm>
          <a:off x="1748814" y="1456725"/>
          <a:ext cx="931558" cy="582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 dirty="0"/>
            <a:t>Ahmadov &amp; Helo (2023)</a:t>
          </a:r>
          <a:endParaRPr lang="id-ID" sz="1100" kern="1200" dirty="0">
            <a:latin typeface="Quicksand" panose="020B0604020202020204" charset="0"/>
          </a:endParaRPr>
        </a:p>
      </dsp:txBody>
      <dsp:txXfrm>
        <a:off x="1765867" y="1473778"/>
        <a:ext cx="897452" cy="548117"/>
      </dsp:txXfrm>
    </dsp:sp>
    <dsp:sp modelId="{C4BF8D31-16F6-4064-8B87-18982A921093}">
      <dsp:nvSpPr>
        <dsp:cNvPr id="0" name=""/>
        <dsp:cNvSpPr/>
      </dsp:nvSpPr>
      <dsp:spPr>
        <a:xfrm>
          <a:off x="1632369" y="583389"/>
          <a:ext cx="116444" cy="1892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2227"/>
              </a:lnTo>
              <a:lnTo>
                <a:pt x="116444" y="189222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82192-FF67-4F71-B6E9-D7A81A4710A2}">
      <dsp:nvSpPr>
        <dsp:cNvPr id="0" name=""/>
        <dsp:cNvSpPr/>
      </dsp:nvSpPr>
      <dsp:spPr>
        <a:xfrm>
          <a:off x="1748814" y="2184505"/>
          <a:ext cx="931558" cy="582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 dirty="0"/>
            <a:t>Deepa &amp; Raghuram (2021)</a:t>
          </a:r>
          <a:endParaRPr lang="id-ID" sz="1100" kern="1200" dirty="0">
            <a:latin typeface="Quicksand" panose="020B0604020202020204" charset="0"/>
          </a:endParaRPr>
        </a:p>
      </dsp:txBody>
      <dsp:txXfrm>
        <a:off x="1765867" y="2201558"/>
        <a:ext cx="897452" cy="548117"/>
      </dsp:txXfrm>
    </dsp:sp>
    <dsp:sp modelId="{9CBEE576-F612-4985-81D5-5FF6A2A5BB7A}">
      <dsp:nvSpPr>
        <dsp:cNvPr id="0" name=""/>
        <dsp:cNvSpPr/>
      </dsp:nvSpPr>
      <dsp:spPr>
        <a:xfrm>
          <a:off x="2971484" y="1166"/>
          <a:ext cx="1164447" cy="5822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Quicksand" panose="020B0604020202020204" charset="0"/>
            </a:rPr>
            <a:t>Single Exponential Smoothing</a:t>
          </a:r>
          <a:endParaRPr lang="id-ID" sz="1200" kern="1200" dirty="0">
            <a:latin typeface="Quicksand" panose="020B0604020202020204" charset="0"/>
          </a:endParaRPr>
        </a:p>
      </dsp:txBody>
      <dsp:txXfrm>
        <a:off x="2988537" y="18219"/>
        <a:ext cx="1130341" cy="548117"/>
      </dsp:txXfrm>
    </dsp:sp>
    <dsp:sp modelId="{9401E94D-F2BD-48B1-9ECF-33B408496F66}">
      <dsp:nvSpPr>
        <dsp:cNvPr id="0" name=""/>
        <dsp:cNvSpPr/>
      </dsp:nvSpPr>
      <dsp:spPr>
        <a:xfrm>
          <a:off x="3087928" y="583389"/>
          <a:ext cx="116444" cy="436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667"/>
              </a:lnTo>
              <a:lnTo>
                <a:pt x="116444" y="43666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BB368-EA86-4164-8015-4AADC800CFBA}">
      <dsp:nvSpPr>
        <dsp:cNvPr id="0" name=""/>
        <dsp:cNvSpPr/>
      </dsp:nvSpPr>
      <dsp:spPr>
        <a:xfrm>
          <a:off x="3204373" y="728945"/>
          <a:ext cx="931558" cy="582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 dirty="0"/>
            <a:t>Burinskiene (2022)</a:t>
          </a:r>
          <a:endParaRPr lang="id-ID" sz="1100" kern="1200" dirty="0">
            <a:latin typeface="Quicksand" panose="020B0604020202020204" charset="0"/>
          </a:endParaRPr>
        </a:p>
      </dsp:txBody>
      <dsp:txXfrm>
        <a:off x="3221426" y="745998"/>
        <a:ext cx="897452" cy="548117"/>
      </dsp:txXfrm>
    </dsp:sp>
    <dsp:sp modelId="{28CDDAE6-C164-42A5-A084-12E8C04D4D5B}">
      <dsp:nvSpPr>
        <dsp:cNvPr id="0" name=""/>
        <dsp:cNvSpPr/>
      </dsp:nvSpPr>
      <dsp:spPr>
        <a:xfrm>
          <a:off x="3087928" y="583389"/>
          <a:ext cx="116444" cy="1164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4447"/>
              </a:lnTo>
              <a:lnTo>
                <a:pt x="116444" y="116444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576C89-301D-459A-8D7B-D4E4FE56DB8D}">
      <dsp:nvSpPr>
        <dsp:cNvPr id="0" name=""/>
        <dsp:cNvSpPr/>
      </dsp:nvSpPr>
      <dsp:spPr>
        <a:xfrm>
          <a:off x="3204373" y="1456725"/>
          <a:ext cx="931558" cy="582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 dirty="0"/>
            <a:t>Restyana et al. (2021)</a:t>
          </a:r>
          <a:endParaRPr lang="id-ID" sz="1100" kern="1200" dirty="0">
            <a:latin typeface="Quicksand" panose="020B0604020202020204" charset="0"/>
          </a:endParaRPr>
        </a:p>
      </dsp:txBody>
      <dsp:txXfrm>
        <a:off x="3221426" y="1473778"/>
        <a:ext cx="897452" cy="548117"/>
      </dsp:txXfrm>
    </dsp:sp>
    <dsp:sp modelId="{76E5FEDC-EEBB-4C6C-AFC7-1D5F2B824211}">
      <dsp:nvSpPr>
        <dsp:cNvPr id="0" name=""/>
        <dsp:cNvSpPr/>
      </dsp:nvSpPr>
      <dsp:spPr>
        <a:xfrm>
          <a:off x="3087928" y="583389"/>
          <a:ext cx="116444" cy="1892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2227"/>
              </a:lnTo>
              <a:lnTo>
                <a:pt x="116444" y="189222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93FF61-C5B9-49D9-8FE0-CAD7FCE9986C}">
      <dsp:nvSpPr>
        <dsp:cNvPr id="0" name=""/>
        <dsp:cNvSpPr/>
      </dsp:nvSpPr>
      <dsp:spPr>
        <a:xfrm>
          <a:off x="3204373" y="2184505"/>
          <a:ext cx="931558" cy="582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 dirty="0"/>
            <a:t>Arnomo et al. (2023)</a:t>
          </a:r>
          <a:endParaRPr lang="id-ID" sz="1100" kern="1200" dirty="0">
            <a:latin typeface="Quicksand" panose="020B0604020202020204" charset="0"/>
          </a:endParaRPr>
        </a:p>
      </dsp:txBody>
      <dsp:txXfrm>
        <a:off x="3221426" y="2201558"/>
        <a:ext cx="897452" cy="548117"/>
      </dsp:txXfrm>
    </dsp:sp>
    <dsp:sp modelId="{8C4FEB14-7F32-4090-AB66-1B23682DA568}">
      <dsp:nvSpPr>
        <dsp:cNvPr id="0" name=""/>
        <dsp:cNvSpPr/>
      </dsp:nvSpPr>
      <dsp:spPr>
        <a:xfrm>
          <a:off x="3087928" y="583389"/>
          <a:ext cx="116444" cy="2620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0006"/>
              </a:lnTo>
              <a:lnTo>
                <a:pt x="116444" y="262000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52A89-646B-4A5F-8A86-9FDDD9280DA2}">
      <dsp:nvSpPr>
        <dsp:cNvPr id="0" name=""/>
        <dsp:cNvSpPr/>
      </dsp:nvSpPr>
      <dsp:spPr>
        <a:xfrm>
          <a:off x="3204373" y="2912285"/>
          <a:ext cx="931558" cy="582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 dirty="0"/>
            <a:t>Purnamasari et al. (2023)</a:t>
          </a:r>
          <a:endParaRPr lang="id-ID" sz="1100" kern="1200" dirty="0">
            <a:latin typeface="Quicksand" panose="020B0604020202020204" charset="0"/>
          </a:endParaRPr>
        </a:p>
      </dsp:txBody>
      <dsp:txXfrm>
        <a:off x="3221426" y="2929338"/>
        <a:ext cx="897452" cy="548117"/>
      </dsp:txXfrm>
    </dsp:sp>
    <dsp:sp modelId="{4A9867B0-3661-4FBC-99D9-B2C9659AB219}">
      <dsp:nvSpPr>
        <dsp:cNvPr id="0" name=""/>
        <dsp:cNvSpPr/>
      </dsp:nvSpPr>
      <dsp:spPr>
        <a:xfrm>
          <a:off x="4427043" y="1166"/>
          <a:ext cx="1164447" cy="5822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Quicksand" panose="020B0604020202020204" charset="0"/>
            </a:rPr>
            <a:t>Double Exponential Smoothing</a:t>
          </a:r>
          <a:endParaRPr lang="id-ID" sz="1200" kern="1200" dirty="0">
            <a:latin typeface="Quicksand" panose="020B0604020202020204" charset="0"/>
          </a:endParaRPr>
        </a:p>
      </dsp:txBody>
      <dsp:txXfrm>
        <a:off x="4444096" y="18219"/>
        <a:ext cx="1130341" cy="548117"/>
      </dsp:txXfrm>
    </dsp:sp>
    <dsp:sp modelId="{CA2614F8-1E7A-4B07-83C6-5894C72B8DBF}">
      <dsp:nvSpPr>
        <dsp:cNvPr id="0" name=""/>
        <dsp:cNvSpPr/>
      </dsp:nvSpPr>
      <dsp:spPr>
        <a:xfrm>
          <a:off x="4543488" y="583389"/>
          <a:ext cx="116444" cy="436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667"/>
              </a:lnTo>
              <a:lnTo>
                <a:pt x="116444" y="43666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A1804-195F-4FE0-8911-6D09CF845346}">
      <dsp:nvSpPr>
        <dsp:cNvPr id="0" name=""/>
        <dsp:cNvSpPr/>
      </dsp:nvSpPr>
      <dsp:spPr>
        <a:xfrm>
          <a:off x="4659932" y="728945"/>
          <a:ext cx="931558" cy="582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 dirty="0"/>
            <a:t>Dharmawan &amp; Indradewi (2021) </a:t>
          </a:r>
          <a:endParaRPr lang="id-ID" sz="1100" kern="1200" dirty="0">
            <a:latin typeface="Quicksand" panose="020B0604020202020204" charset="0"/>
          </a:endParaRPr>
        </a:p>
      </dsp:txBody>
      <dsp:txXfrm>
        <a:off x="4676985" y="745998"/>
        <a:ext cx="897452" cy="548117"/>
      </dsp:txXfrm>
    </dsp:sp>
    <dsp:sp modelId="{3A1D804B-9F64-4312-A50A-0323B5592C19}">
      <dsp:nvSpPr>
        <dsp:cNvPr id="0" name=""/>
        <dsp:cNvSpPr/>
      </dsp:nvSpPr>
      <dsp:spPr>
        <a:xfrm>
          <a:off x="4543488" y="583389"/>
          <a:ext cx="116444" cy="1164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4447"/>
              </a:lnTo>
              <a:lnTo>
                <a:pt x="116444" y="116444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86DF3-72B2-4576-B563-4B0D3C92A155}">
      <dsp:nvSpPr>
        <dsp:cNvPr id="0" name=""/>
        <dsp:cNvSpPr/>
      </dsp:nvSpPr>
      <dsp:spPr>
        <a:xfrm>
          <a:off x="4659932" y="1456725"/>
          <a:ext cx="931558" cy="582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 dirty="0"/>
            <a:t>Khairina et al. (2021)</a:t>
          </a:r>
          <a:endParaRPr lang="id-ID" sz="1100" kern="1200" dirty="0">
            <a:latin typeface="Quicksand" panose="020B0604020202020204" charset="0"/>
          </a:endParaRPr>
        </a:p>
      </dsp:txBody>
      <dsp:txXfrm>
        <a:off x="4676985" y="1473778"/>
        <a:ext cx="897452" cy="548117"/>
      </dsp:txXfrm>
    </dsp:sp>
    <dsp:sp modelId="{3A10C404-E925-403F-B562-FCCA29D83D63}">
      <dsp:nvSpPr>
        <dsp:cNvPr id="0" name=""/>
        <dsp:cNvSpPr/>
      </dsp:nvSpPr>
      <dsp:spPr>
        <a:xfrm>
          <a:off x="4543488" y="583389"/>
          <a:ext cx="116444" cy="1892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2227"/>
              </a:lnTo>
              <a:lnTo>
                <a:pt x="116444" y="189222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0FDCD-BBF2-4333-B2FE-849AB2FA4D20}">
      <dsp:nvSpPr>
        <dsp:cNvPr id="0" name=""/>
        <dsp:cNvSpPr/>
      </dsp:nvSpPr>
      <dsp:spPr>
        <a:xfrm>
          <a:off x="4659932" y="2184505"/>
          <a:ext cx="931558" cy="582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 dirty="0"/>
            <a:t>Saputra &amp; Hariyana (2024)</a:t>
          </a:r>
          <a:endParaRPr lang="id-ID" sz="1100" kern="1200" dirty="0">
            <a:latin typeface="Quicksand" panose="020B0604020202020204" charset="0"/>
          </a:endParaRPr>
        </a:p>
      </dsp:txBody>
      <dsp:txXfrm>
        <a:off x="4676985" y="2201558"/>
        <a:ext cx="897452" cy="548117"/>
      </dsp:txXfrm>
    </dsp:sp>
    <dsp:sp modelId="{B9274BFD-D0AD-4CC4-8057-A3CF6218499D}">
      <dsp:nvSpPr>
        <dsp:cNvPr id="0" name=""/>
        <dsp:cNvSpPr/>
      </dsp:nvSpPr>
      <dsp:spPr>
        <a:xfrm>
          <a:off x="4543488" y="583389"/>
          <a:ext cx="116444" cy="2620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0006"/>
              </a:lnTo>
              <a:lnTo>
                <a:pt x="116444" y="262000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A27619-1D04-4C88-B8E9-06A04414DF67}">
      <dsp:nvSpPr>
        <dsp:cNvPr id="0" name=""/>
        <dsp:cNvSpPr/>
      </dsp:nvSpPr>
      <dsp:spPr>
        <a:xfrm>
          <a:off x="4659932" y="2912285"/>
          <a:ext cx="931558" cy="582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 dirty="0"/>
            <a:t>Dyna et al. (2022)</a:t>
          </a:r>
          <a:endParaRPr lang="id-ID" sz="1100" kern="1200" dirty="0">
            <a:latin typeface="Quicksand" panose="020B0604020202020204" charset="0"/>
          </a:endParaRPr>
        </a:p>
      </dsp:txBody>
      <dsp:txXfrm>
        <a:off x="4676985" y="2929338"/>
        <a:ext cx="897452" cy="548117"/>
      </dsp:txXfrm>
    </dsp:sp>
    <dsp:sp modelId="{25662719-C353-46D1-BD4F-1352E5265FC7}">
      <dsp:nvSpPr>
        <dsp:cNvPr id="0" name=""/>
        <dsp:cNvSpPr/>
      </dsp:nvSpPr>
      <dsp:spPr>
        <a:xfrm>
          <a:off x="5882602" y="1166"/>
          <a:ext cx="1164447" cy="5822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Quicksand" panose="020B0604020202020204" charset="0"/>
            </a:rPr>
            <a:t>Triple Exponential Smoothing</a:t>
          </a:r>
          <a:endParaRPr lang="id-ID" sz="1200" kern="1200" dirty="0">
            <a:latin typeface="Quicksand" panose="020B0604020202020204" charset="0"/>
          </a:endParaRPr>
        </a:p>
      </dsp:txBody>
      <dsp:txXfrm>
        <a:off x="5899655" y="18219"/>
        <a:ext cx="1130341" cy="548117"/>
      </dsp:txXfrm>
    </dsp:sp>
    <dsp:sp modelId="{786E532A-DFDA-4E00-8BA7-967A03073DA7}">
      <dsp:nvSpPr>
        <dsp:cNvPr id="0" name=""/>
        <dsp:cNvSpPr/>
      </dsp:nvSpPr>
      <dsp:spPr>
        <a:xfrm>
          <a:off x="5999047" y="583389"/>
          <a:ext cx="116444" cy="436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667"/>
              </a:lnTo>
              <a:lnTo>
                <a:pt x="116444" y="43666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6533BB-2F53-478C-90B8-8BB2C2B58875}">
      <dsp:nvSpPr>
        <dsp:cNvPr id="0" name=""/>
        <dsp:cNvSpPr/>
      </dsp:nvSpPr>
      <dsp:spPr>
        <a:xfrm>
          <a:off x="6115492" y="728945"/>
          <a:ext cx="931558" cy="582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 dirty="0"/>
            <a:t>Ensafi et al. (2022)</a:t>
          </a:r>
          <a:endParaRPr lang="id-ID" sz="1100" kern="1200" dirty="0">
            <a:latin typeface="Quicksand" panose="020B0604020202020204" charset="0"/>
          </a:endParaRPr>
        </a:p>
      </dsp:txBody>
      <dsp:txXfrm>
        <a:off x="6132545" y="745998"/>
        <a:ext cx="897452" cy="548117"/>
      </dsp:txXfrm>
    </dsp:sp>
    <dsp:sp modelId="{64F8D338-6941-4F4E-9F95-FA6D70D9A58B}">
      <dsp:nvSpPr>
        <dsp:cNvPr id="0" name=""/>
        <dsp:cNvSpPr/>
      </dsp:nvSpPr>
      <dsp:spPr>
        <a:xfrm>
          <a:off x="5999047" y="583389"/>
          <a:ext cx="116444" cy="1164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4447"/>
              </a:lnTo>
              <a:lnTo>
                <a:pt x="116444" y="116444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B8F76A-9263-4117-A616-A06B80EF4B6D}">
      <dsp:nvSpPr>
        <dsp:cNvPr id="0" name=""/>
        <dsp:cNvSpPr/>
      </dsp:nvSpPr>
      <dsp:spPr>
        <a:xfrm>
          <a:off x="6115492" y="1456725"/>
          <a:ext cx="931558" cy="582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 dirty="0"/>
            <a:t>Saputro et al. (2022)</a:t>
          </a:r>
          <a:endParaRPr lang="id-ID" sz="1100" kern="1200" dirty="0">
            <a:latin typeface="Quicksand" panose="020B0604020202020204" charset="0"/>
          </a:endParaRPr>
        </a:p>
      </dsp:txBody>
      <dsp:txXfrm>
        <a:off x="6132545" y="1473778"/>
        <a:ext cx="897452" cy="548117"/>
      </dsp:txXfrm>
    </dsp:sp>
    <dsp:sp modelId="{6EA179C2-4CE3-49AB-A8CB-555A9F0CC035}">
      <dsp:nvSpPr>
        <dsp:cNvPr id="0" name=""/>
        <dsp:cNvSpPr/>
      </dsp:nvSpPr>
      <dsp:spPr>
        <a:xfrm>
          <a:off x="5999047" y="583389"/>
          <a:ext cx="116444" cy="1892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2227"/>
              </a:lnTo>
              <a:lnTo>
                <a:pt x="116444" y="189222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97957C-345A-48AE-9EC6-F7874712A084}">
      <dsp:nvSpPr>
        <dsp:cNvPr id="0" name=""/>
        <dsp:cNvSpPr/>
      </dsp:nvSpPr>
      <dsp:spPr>
        <a:xfrm>
          <a:off x="6115492" y="2184505"/>
          <a:ext cx="931558" cy="582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 dirty="0"/>
            <a:t>Paduloh &amp; Ustari (2022)</a:t>
          </a:r>
          <a:endParaRPr lang="id-ID" sz="1100" kern="1200" dirty="0">
            <a:latin typeface="Quicksand" panose="020B0604020202020204" charset="0"/>
          </a:endParaRPr>
        </a:p>
      </dsp:txBody>
      <dsp:txXfrm>
        <a:off x="6132545" y="2201558"/>
        <a:ext cx="897452" cy="548117"/>
      </dsp:txXfrm>
    </dsp:sp>
    <dsp:sp modelId="{A0CDA5BC-5AB8-4B9C-9D21-3CCAED0A3980}">
      <dsp:nvSpPr>
        <dsp:cNvPr id="0" name=""/>
        <dsp:cNvSpPr/>
      </dsp:nvSpPr>
      <dsp:spPr>
        <a:xfrm>
          <a:off x="5999047" y="583389"/>
          <a:ext cx="116444" cy="2620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0006"/>
              </a:lnTo>
              <a:lnTo>
                <a:pt x="116444" y="262000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EA5D9B-3CE6-4EC4-BAF1-3D297CF07240}">
      <dsp:nvSpPr>
        <dsp:cNvPr id="0" name=""/>
        <dsp:cNvSpPr/>
      </dsp:nvSpPr>
      <dsp:spPr>
        <a:xfrm>
          <a:off x="6115492" y="2912285"/>
          <a:ext cx="931558" cy="582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 dirty="0"/>
            <a:t>Fourkiotis &amp; Tsadiras (2024)</a:t>
          </a:r>
          <a:endParaRPr lang="id-ID" sz="1100" kern="1200" dirty="0">
            <a:latin typeface="Quicksand" panose="020B0604020202020204" charset="0"/>
          </a:endParaRPr>
        </a:p>
      </dsp:txBody>
      <dsp:txXfrm>
        <a:off x="6132545" y="2929338"/>
        <a:ext cx="897452" cy="5481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CC964-C3D8-4042-AC6A-78FF8824DB7D}">
      <dsp:nvSpPr>
        <dsp:cNvPr id="0" name=""/>
        <dsp:cNvSpPr/>
      </dsp:nvSpPr>
      <dsp:spPr>
        <a:xfrm rot="5400000">
          <a:off x="5162522" y="-2118135"/>
          <a:ext cx="794911" cy="523292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Wawancara</a:t>
          </a:r>
          <a:r>
            <a:rPr lang="en-US" sz="1600" kern="1200" dirty="0"/>
            <a:t> </a:t>
          </a:r>
          <a:endParaRPr lang="id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Dokumentasi</a:t>
          </a:r>
          <a:endParaRPr lang="id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Observasi</a:t>
          </a:r>
          <a:endParaRPr lang="id-ID" sz="1600" kern="1200" dirty="0"/>
        </a:p>
      </dsp:txBody>
      <dsp:txXfrm rot="-5400000">
        <a:off x="2943518" y="139673"/>
        <a:ext cx="5194116" cy="717303"/>
      </dsp:txXfrm>
    </dsp:sp>
    <dsp:sp modelId="{721D27FC-A2A8-42C4-B9ED-55750C9BC91F}">
      <dsp:nvSpPr>
        <dsp:cNvPr id="0" name=""/>
        <dsp:cNvSpPr/>
      </dsp:nvSpPr>
      <dsp:spPr>
        <a:xfrm>
          <a:off x="0" y="1505"/>
          <a:ext cx="2943518" cy="9936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Collecting</a:t>
          </a:r>
          <a:endParaRPr lang="id-ID" sz="2000" kern="1200" dirty="0"/>
        </a:p>
      </dsp:txBody>
      <dsp:txXfrm>
        <a:off x="48505" y="50010"/>
        <a:ext cx="2846508" cy="896629"/>
      </dsp:txXfrm>
    </dsp:sp>
    <dsp:sp modelId="{0115CB20-8D0A-4D18-8FED-1D56F1B9EA56}">
      <dsp:nvSpPr>
        <dsp:cNvPr id="0" name=""/>
        <dsp:cNvSpPr/>
      </dsp:nvSpPr>
      <dsp:spPr>
        <a:xfrm rot="5400000">
          <a:off x="5162522" y="-1074813"/>
          <a:ext cx="794911" cy="523292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600" kern="1200" dirty="0"/>
            <a:t>Bagian </a:t>
          </a:r>
          <a:r>
            <a:rPr lang="id-ID" sz="1600" kern="1200" dirty="0" err="1"/>
            <a:t>Marketing</a:t>
          </a:r>
          <a:r>
            <a:rPr lang="id-ID" sz="1600" kern="1200" dirty="0"/>
            <a:t> </a:t>
          </a:r>
          <a:r>
            <a:rPr lang="id-ID" sz="1600" kern="1200" dirty="0" err="1"/>
            <a:t>Administration</a:t>
          </a:r>
          <a:endParaRPr lang="id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600" kern="1200" dirty="0"/>
            <a:t>Data diisi oleh </a:t>
          </a:r>
          <a:r>
            <a:rPr lang="id-ID" sz="1600" kern="1200" dirty="0" err="1"/>
            <a:t>staff</a:t>
          </a:r>
          <a:r>
            <a:rPr lang="id-ID" sz="1600" kern="1200" dirty="0"/>
            <a:t> melalui Microsoft Excel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600" kern="1200" dirty="0"/>
            <a:t>Mengikuti standar ISO 9001:2018</a:t>
          </a:r>
        </a:p>
      </dsp:txBody>
      <dsp:txXfrm rot="-5400000">
        <a:off x="2943518" y="1182995"/>
        <a:ext cx="5194116" cy="717303"/>
      </dsp:txXfrm>
    </dsp:sp>
    <dsp:sp modelId="{072A0DB3-3A8F-43BC-98DD-617A16B70B6D}">
      <dsp:nvSpPr>
        <dsp:cNvPr id="0" name=""/>
        <dsp:cNvSpPr/>
      </dsp:nvSpPr>
      <dsp:spPr>
        <a:xfrm>
          <a:off x="0" y="1044827"/>
          <a:ext cx="2943518" cy="9936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Resouces</a:t>
          </a:r>
          <a:endParaRPr lang="id-ID" sz="2000" kern="1200" dirty="0"/>
        </a:p>
      </dsp:txBody>
      <dsp:txXfrm>
        <a:off x="48505" y="1093332"/>
        <a:ext cx="2846508" cy="896629"/>
      </dsp:txXfrm>
    </dsp:sp>
    <dsp:sp modelId="{394F4087-2290-4729-8349-171A5853A5D0}">
      <dsp:nvSpPr>
        <dsp:cNvPr id="0" name=""/>
        <dsp:cNvSpPr/>
      </dsp:nvSpPr>
      <dsp:spPr>
        <a:xfrm rot="5400000">
          <a:off x="5162522" y="-31491"/>
          <a:ext cx="794911" cy="523292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d-ID" sz="1600" kern="1200" dirty="0"/>
            <a:t>Bulan-Tahun</a:t>
          </a:r>
          <a:r>
            <a:rPr lang="en-US" sz="1600" kern="1200" dirty="0"/>
            <a:t>, </a:t>
          </a:r>
          <a:r>
            <a:rPr lang="id-ID" sz="1600" kern="1200" dirty="0"/>
            <a:t>Nama </a:t>
          </a:r>
          <a:r>
            <a:rPr lang="id-ID" sz="1600" i="1" kern="1200" dirty="0" err="1"/>
            <a:t>Customer</a:t>
          </a:r>
          <a:r>
            <a:rPr lang="en-US" sz="1600" kern="1200" dirty="0"/>
            <a:t>, </a:t>
          </a:r>
          <a:r>
            <a:rPr lang="id-ID" sz="1600" kern="1200" dirty="0"/>
            <a:t>Nama Produk</a:t>
          </a:r>
          <a:r>
            <a:rPr lang="en-US" sz="1600" kern="1200" dirty="0"/>
            <a:t>, </a:t>
          </a:r>
          <a:r>
            <a:rPr lang="id-ID" sz="1600" i="1" kern="1200" dirty="0" err="1"/>
            <a:t>Qty</a:t>
          </a:r>
          <a:r>
            <a:rPr lang="id-ID" sz="1600" kern="1200" dirty="0"/>
            <a:t> SO</a:t>
          </a:r>
          <a:r>
            <a:rPr lang="en-US" sz="1600" kern="1200" dirty="0"/>
            <a:t>, </a:t>
          </a:r>
          <a:r>
            <a:rPr lang="id-ID" sz="1600" i="1" kern="1200" dirty="0" err="1"/>
            <a:t>Qty</a:t>
          </a:r>
          <a:r>
            <a:rPr lang="id-ID" sz="1600" kern="1200" dirty="0"/>
            <a:t> Kirim</a:t>
          </a:r>
          <a:r>
            <a:rPr lang="en-US" sz="1600" kern="1200" dirty="0"/>
            <a:t>, </a:t>
          </a:r>
          <a:r>
            <a:rPr lang="id-ID" sz="1600" kern="1200" dirty="0"/>
            <a:t>Sisa SO</a:t>
          </a:r>
          <a:r>
            <a:rPr lang="en-US" sz="1600" kern="1200" dirty="0"/>
            <a:t>, </a:t>
          </a:r>
          <a:r>
            <a:rPr lang="id-ID" sz="1600" i="1" kern="1200" dirty="0"/>
            <a:t>Internal</a:t>
          </a:r>
          <a:r>
            <a:rPr lang="en-US" sz="1600" i="1" kern="1200" dirty="0"/>
            <a:t>, </a:t>
          </a:r>
          <a:r>
            <a:rPr lang="id-ID" sz="1600" i="1" kern="1200" dirty="0" err="1"/>
            <a:t>External</a:t>
          </a:r>
          <a:endParaRPr lang="id-ID" sz="1600" i="1" kern="1200" dirty="0"/>
        </a:p>
      </dsp:txBody>
      <dsp:txXfrm rot="-5400000">
        <a:off x="2943518" y="2226317"/>
        <a:ext cx="5194116" cy="717303"/>
      </dsp:txXfrm>
    </dsp:sp>
    <dsp:sp modelId="{B33FAF12-1E2D-4321-BC54-15819B8AB932}">
      <dsp:nvSpPr>
        <dsp:cNvPr id="0" name=""/>
        <dsp:cNvSpPr/>
      </dsp:nvSpPr>
      <dsp:spPr>
        <a:xfrm>
          <a:off x="0" y="2088148"/>
          <a:ext cx="2943518" cy="9936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</a:t>
          </a:r>
          <a:endParaRPr lang="id-ID" sz="2000" kern="1200" dirty="0"/>
        </a:p>
      </dsp:txBody>
      <dsp:txXfrm>
        <a:off x="48505" y="2136653"/>
        <a:ext cx="2846508" cy="8966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5CDFD-581B-40D7-8D78-3D0903D74160}">
      <dsp:nvSpPr>
        <dsp:cNvPr id="0" name=""/>
        <dsp:cNvSpPr/>
      </dsp:nvSpPr>
      <dsp:spPr>
        <a:xfrm>
          <a:off x="3629" y="623359"/>
          <a:ext cx="1833956" cy="73358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200" b="1" i="1" kern="1200" dirty="0">
              <a:latin typeface="Quicksand" panose="020B0604020202020204" charset="0"/>
            </a:rPr>
            <a:t>Data </a:t>
          </a:r>
          <a:r>
            <a:rPr lang="id-ID" sz="1200" b="1" i="1" kern="1200" dirty="0" err="1">
              <a:latin typeface="Quicksand" panose="020B0604020202020204" charset="0"/>
            </a:rPr>
            <a:t>Selection</a:t>
          </a:r>
          <a:endParaRPr lang="id-ID" sz="1200" b="1" i="1" kern="1200" dirty="0">
            <a:latin typeface="Quicksand" panose="020B0604020202020204" charset="0"/>
          </a:endParaRPr>
        </a:p>
      </dsp:txBody>
      <dsp:txXfrm>
        <a:off x="370420" y="623359"/>
        <a:ext cx="1100374" cy="733582"/>
      </dsp:txXfrm>
    </dsp:sp>
    <dsp:sp modelId="{55406F29-C6C6-4355-A08A-4563354AF7CB}">
      <dsp:nvSpPr>
        <dsp:cNvPr id="0" name=""/>
        <dsp:cNvSpPr/>
      </dsp:nvSpPr>
      <dsp:spPr>
        <a:xfrm>
          <a:off x="3629" y="1448640"/>
          <a:ext cx="1467165" cy="16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200" kern="1200" dirty="0">
              <a:latin typeface="Quicksand" panose="020B0604020202020204" charset="0"/>
            </a:rPr>
            <a:t>Menggabungkan </a:t>
          </a:r>
          <a:r>
            <a:rPr lang="id-ID" sz="1200" kern="1200" dirty="0" err="1">
              <a:latin typeface="Quicksand" panose="020B0604020202020204" charset="0"/>
            </a:rPr>
            <a:t>Sheet</a:t>
          </a:r>
          <a:r>
            <a:rPr lang="id-ID" sz="1200" kern="1200" dirty="0">
              <a:latin typeface="Quicksand" panose="020B0604020202020204" charset="0"/>
            </a:rPr>
            <a:t> dari setiap tahun menjadi satu </a:t>
          </a:r>
          <a:r>
            <a:rPr lang="id-ID" sz="1200" kern="1200" dirty="0" err="1">
              <a:latin typeface="Quicksand" panose="020B0604020202020204" charset="0"/>
            </a:rPr>
            <a:t>dataset</a:t>
          </a:r>
          <a:r>
            <a:rPr lang="id-ID" sz="1200" kern="1200" dirty="0">
              <a:latin typeface="Quicksand" panose="020B0604020202020204" charset="0"/>
            </a:rPr>
            <a:t>.</a:t>
          </a:r>
          <a:endParaRPr lang="en-US" sz="1200" kern="1200" dirty="0">
            <a:latin typeface="Quicksand" panose="020B0604020202020204" charset="0"/>
          </a:endParaRP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d-ID" sz="1200" kern="1200" dirty="0">
            <a:latin typeface="Quicksand" panose="020B0604020202020204" charset="0"/>
          </a:endParaRP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200" kern="1200">
              <a:latin typeface="Quicksand" panose="020B0604020202020204" charset="0"/>
            </a:rPr>
            <a:t>Koreksi baris data null akibat kesalahan pengisian.</a:t>
          </a:r>
          <a:endParaRPr lang="id-ID" sz="1200" kern="1200" dirty="0">
            <a:latin typeface="Quicksand" panose="020B0604020202020204" charset="0"/>
          </a:endParaRPr>
        </a:p>
      </dsp:txBody>
      <dsp:txXfrm>
        <a:off x="3629" y="1448640"/>
        <a:ext cx="1467165" cy="1608750"/>
      </dsp:txXfrm>
    </dsp:sp>
    <dsp:sp modelId="{C7CB4A13-CACD-4960-9A17-5368D50F3F0D}">
      <dsp:nvSpPr>
        <dsp:cNvPr id="0" name=""/>
        <dsp:cNvSpPr/>
      </dsp:nvSpPr>
      <dsp:spPr>
        <a:xfrm>
          <a:off x="1621586" y="623359"/>
          <a:ext cx="1833956" cy="73358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200" b="1" i="1" kern="1200" dirty="0">
              <a:latin typeface="Quicksand" panose="020B0604020202020204" charset="0"/>
            </a:rPr>
            <a:t>Data </a:t>
          </a:r>
          <a:r>
            <a:rPr lang="id-ID" sz="1200" b="1" i="1" kern="1200" dirty="0" err="1">
              <a:latin typeface="Quicksand" panose="020B0604020202020204" charset="0"/>
            </a:rPr>
            <a:t>Cleaning</a:t>
          </a:r>
          <a:endParaRPr lang="id-ID" sz="1200" b="1" i="1" kern="1200" dirty="0">
            <a:latin typeface="Quicksand" panose="020B0604020202020204" charset="0"/>
          </a:endParaRPr>
        </a:p>
      </dsp:txBody>
      <dsp:txXfrm>
        <a:off x="1988377" y="623359"/>
        <a:ext cx="1100374" cy="733582"/>
      </dsp:txXfrm>
    </dsp:sp>
    <dsp:sp modelId="{0946C549-7BBC-4EFD-AACD-EB9A33D3BE00}">
      <dsp:nvSpPr>
        <dsp:cNvPr id="0" name=""/>
        <dsp:cNvSpPr/>
      </dsp:nvSpPr>
      <dsp:spPr>
        <a:xfrm>
          <a:off x="1621586" y="1448640"/>
          <a:ext cx="1467165" cy="16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200" kern="1200" dirty="0">
              <a:latin typeface="Quicksand" panose="020B0604020202020204" charset="0"/>
            </a:rPr>
            <a:t>Mengoreksi nama </a:t>
          </a:r>
          <a:r>
            <a:rPr lang="id-ID" sz="1200" kern="1200" dirty="0" err="1">
              <a:latin typeface="Quicksand" panose="020B0604020202020204" charset="0"/>
            </a:rPr>
            <a:t>Customer</a:t>
          </a:r>
          <a:r>
            <a:rPr lang="id-ID" sz="1200" kern="1200" dirty="0">
              <a:latin typeface="Quicksand" panose="020B0604020202020204" charset="0"/>
            </a:rPr>
            <a:t> yang duplikat</a:t>
          </a:r>
          <a:r>
            <a:rPr lang="en-US" sz="1200" kern="1200" dirty="0">
              <a:latin typeface="Quicksand" panose="020B0604020202020204" charset="0"/>
            </a:rPr>
            <a:t> (</a:t>
          </a:r>
          <a:r>
            <a:rPr lang="en-US" sz="1200" kern="1200" dirty="0" err="1">
              <a:latin typeface="Quicksand" panose="020B0604020202020204" charset="0"/>
            </a:rPr>
            <a:t>Mirip</a:t>
          </a:r>
          <a:r>
            <a:rPr lang="en-US" sz="1200" kern="1200" dirty="0">
              <a:latin typeface="Quicksand" panose="020B0604020202020204" charset="0"/>
            </a:rPr>
            <a:t>, Typo, </a:t>
          </a:r>
          <a:r>
            <a:rPr lang="en-US" sz="1200" kern="1200" dirty="0" err="1">
              <a:latin typeface="Quicksand" panose="020B0604020202020204" charset="0"/>
            </a:rPr>
            <a:t>Kelebihan</a:t>
          </a:r>
          <a:r>
            <a:rPr lang="en-US" sz="1200" kern="1200" dirty="0">
              <a:latin typeface="Quicksand" panose="020B0604020202020204" charset="0"/>
            </a:rPr>
            <a:t> </a:t>
          </a:r>
          <a:r>
            <a:rPr lang="en-US" sz="1200" kern="1200" dirty="0" err="1">
              <a:latin typeface="Quicksand" panose="020B0604020202020204" charset="0"/>
            </a:rPr>
            <a:t>spasi</a:t>
          </a:r>
          <a:r>
            <a:rPr lang="en-US" sz="1200" kern="1200" dirty="0">
              <a:latin typeface="Quicksand" panose="020B0604020202020204" charset="0"/>
            </a:rPr>
            <a:t>)</a:t>
          </a:r>
          <a:r>
            <a:rPr lang="id-ID" sz="1200" kern="1200" dirty="0">
              <a:latin typeface="Quicksand" panose="020B0604020202020204" charset="0"/>
            </a:rPr>
            <a:t>.</a:t>
          </a:r>
          <a:endParaRPr lang="en-US" sz="1200" kern="1200" dirty="0">
            <a:latin typeface="Quicksand" panose="020B0604020202020204" charset="0"/>
          </a:endParaRP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d-ID" sz="1200" kern="1200" dirty="0">
            <a:latin typeface="Quicksand" panose="020B0604020202020204" charset="0"/>
          </a:endParaRP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200" kern="1200">
              <a:latin typeface="Quicksand" panose="020B0604020202020204" charset="0"/>
            </a:rPr>
            <a:t>Menghilangkan redundansi pada data.</a:t>
          </a:r>
          <a:endParaRPr lang="id-ID" sz="1200" kern="1200" dirty="0">
            <a:latin typeface="Quicksand" panose="020B0604020202020204" charset="0"/>
          </a:endParaRPr>
        </a:p>
      </dsp:txBody>
      <dsp:txXfrm>
        <a:off x="1621586" y="1448640"/>
        <a:ext cx="1467165" cy="1608750"/>
      </dsp:txXfrm>
    </dsp:sp>
    <dsp:sp modelId="{76201070-B51D-496D-B592-CC035B4C8A98}">
      <dsp:nvSpPr>
        <dsp:cNvPr id="0" name=""/>
        <dsp:cNvSpPr/>
      </dsp:nvSpPr>
      <dsp:spPr>
        <a:xfrm>
          <a:off x="3239543" y="623359"/>
          <a:ext cx="1833956" cy="73358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200" b="1" i="1" kern="1200" dirty="0">
              <a:latin typeface="Quicksand" panose="020B0604020202020204" charset="0"/>
            </a:rPr>
            <a:t>Data </a:t>
          </a:r>
          <a:r>
            <a:rPr lang="id-ID" sz="1200" b="1" i="1" kern="1200" dirty="0" err="1">
              <a:latin typeface="Quicksand" panose="020B0604020202020204" charset="0"/>
            </a:rPr>
            <a:t>Reduction</a:t>
          </a:r>
          <a:endParaRPr lang="id-ID" sz="1200" b="1" i="1" kern="1200" dirty="0">
            <a:latin typeface="Quicksand" panose="020B0604020202020204" charset="0"/>
          </a:endParaRPr>
        </a:p>
      </dsp:txBody>
      <dsp:txXfrm>
        <a:off x="3606334" y="623359"/>
        <a:ext cx="1100374" cy="733582"/>
      </dsp:txXfrm>
    </dsp:sp>
    <dsp:sp modelId="{BDAFDE29-62E1-479B-A9A0-CEEE8286023D}">
      <dsp:nvSpPr>
        <dsp:cNvPr id="0" name=""/>
        <dsp:cNvSpPr/>
      </dsp:nvSpPr>
      <dsp:spPr>
        <a:xfrm>
          <a:off x="3239543" y="1448640"/>
          <a:ext cx="1467165" cy="16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n-NO" sz="1200" kern="1200" dirty="0">
              <a:latin typeface="Quicksand" panose="020B0604020202020204" charset="0"/>
            </a:rPr>
            <a:t>Menghapus data yang tidak relevan.</a:t>
          </a: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d-ID" sz="1200" kern="1200" dirty="0">
            <a:latin typeface="Quicksand" panose="020B0604020202020204" charset="0"/>
          </a:endParaRP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200" kern="1200">
              <a:latin typeface="Quicksand" panose="020B0604020202020204" charset="0"/>
            </a:rPr>
            <a:t>Memilih dan mengganti nama kolom yang relevan.</a:t>
          </a:r>
          <a:endParaRPr lang="id-ID" sz="1200" kern="1200" dirty="0">
            <a:latin typeface="Quicksand" panose="020B0604020202020204" charset="0"/>
          </a:endParaRPr>
        </a:p>
      </dsp:txBody>
      <dsp:txXfrm>
        <a:off x="3239543" y="1448640"/>
        <a:ext cx="1467165" cy="1608750"/>
      </dsp:txXfrm>
    </dsp:sp>
    <dsp:sp modelId="{FAA4423E-AEB3-4B15-A413-229489FACCE0}">
      <dsp:nvSpPr>
        <dsp:cNvPr id="0" name=""/>
        <dsp:cNvSpPr/>
      </dsp:nvSpPr>
      <dsp:spPr>
        <a:xfrm>
          <a:off x="4857499" y="623359"/>
          <a:ext cx="1833956" cy="73358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1" kern="1200" dirty="0">
              <a:latin typeface="Quicksand" panose="020B0604020202020204" charset="0"/>
            </a:rPr>
            <a:t>Final </a:t>
          </a:r>
          <a:r>
            <a:rPr lang="id-ID" sz="1200" b="1" i="1" kern="1200" dirty="0" err="1">
              <a:latin typeface="Quicksand" panose="020B0604020202020204" charset="0"/>
            </a:rPr>
            <a:t>Dataset</a:t>
          </a:r>
          <a:r>
            <a:rPr lang="id-ID" sz="1200" b="1" i="1" kern="1200" dirty="0">
              <a:latin typeface="Quicksand" panose="020B0604020202020204" charset="0"/>
            </a:rPr>
            <a:t> </a:t>
          </a:r>
          <a:r>
            <a:rPr lang="id-ID" sz="1200" b="1" i="1" kern="1200" dirty="0" err="1">
              <a:latin typeface="Quicksand" panose="020B0604020202020204" charset="0"/>
            </a:rPr>
            <a:t>Update</a:t>
          </a:r>
          <a:endParaRPr lang="id-ID" sz="1200" b="1" i="1" kern="1200" dirty="0">
            <a:latin typeface="Quicksand" panose="020B0604020202020204" charset="0"/>
          </a:endParaRPr>
        </a:p>
      </dsp:txBody>
      <dsp:txXfrm>
        <a:off x="5224290" y="623359"/>
        <a:ext cx="1100374" cy="733582"/>
      </dsp:txXfrm>
    </dsp:sp>
    <dsp:sp modelId="{75A0D4B0-BA89-4A85-AA6E-BF3D6AC7943C}">
      <dsp:nvSpPr>
        <dsp:cNvPr id="0" name=""/>
        <dsp:cNvSpPr/>
      </dsp:nvSpPr>
      <dsp:spPr>
        <a:xfrm>
          <a:off x="4857499" y="1448640"/>
          <a:ext cx="1467165" cy="16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200" kern="1200" dirty="0">
              <a:latin typeface="Quicksand" panose="020B0604020202020204" charset="0"/>
            </a:rPr>
            <a:t>Penyajian </a:t>
          </a:r>
          <a:r>
            <a:rPr lang="id-ID" sz="1200" kern="1200" dirty="0" err="1">
              <a:latin typeface="Quicksand" panose="020B0604020202020204" charset="0"/>
            </a:rPr>
            <a:t>dataset</a:t>
          </a:r>
          <a:r>
            <a:rPr lang="id-ID" sz="1200" kern="1200" dirty="0">
              <a:latin typeface="Quicksand" panose="020B0604020202020204" charset="0"/>
            </a:rPr>
            <a:t> yang telah dibersihkan.</a:t>
          </a:r>
          <a:endParaRPr lang="en-US" sz="1200" kern="1200" dirty="0">
            <a:latin typeface="Quicksand" panose="020B0604020202020204" charset="0"/>
          </a:endParaRP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d-ID" sz="1200" kern="1200" dirty="0">
            <a:latin typeface="Quicksand" panose="020B0604020202020204" charset="0"/>
          </a:endParaRP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200" kern="1200" dirty="0">
              <a:latin typeface="Quicksand" panose="020B0604020202020204" charset="0"/>
            </a:rPr>
            <a:t>Kolom yang digunakan:</a:t>
          </a:r>
          <a:r>
            <a:rPr lang="en-US" sz="1200" kern="1200" dirty="0">
              <a:latin typeface="Quicksand" panose="020B0604020202020204" charset="0"/>
            </a:rPr>
            <a:t> </a:t>
          </a:r>
          <a:r>
            <a:rPr lang="en-US" sz="1200" kern="1200" dirty="0" err="1">
              <a:latin typeface="Quicksand" panose="020B0604020202020204" charset="0"/>
            </a:rPr>
            <a:t>Bulan-Tahun</a:t>
          </a:r>
          <a:r>
            <a:rPr lang="id-ID" sz="1200" kern="1200" dirty="0">
              <a:latin typeface="Quicksand" panose="020B0604020202020204" charset="0"/>
            </a:rPr>
            <a:t>, </a:t>
          </a:r>
          <a:r>
            <a:rPr lang="id-ID" sz="1200" kern="1200" dirty="0" err="1">
              <a:latin typeface="Quicksand" panose="020B0604020202020204" charset="0"/>
            </a:rPr>
            <a:t>Customer</a:t>
          </a:r>
          <a:r>
            <a:rPr lang="id-ID" sz="1200" kern="1200" dirty="0">
              <a:latin typeface="Quicksand" panose="020B0604020202020204" charset="0"/>
            </a:rPr>
            <a:t>, Nama Barang, SO.</a:t>
          </a:r>
        </a:p>
      </dsp:txBody>
      <dsp:txXfrm>
        <a:off x="4857499" y="1448640"/>
        <a:ext cx="1467165" cy="1608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dd46dd1d67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dd46dd1d67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17b8719ec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17b8719ec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17b8719ec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17b8719ec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830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340135a08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340135a08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340135a08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340135a08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128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340135a08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340135a08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6100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86917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13dfeee94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13dfeee94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17b871a4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17b871a4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d9256fe6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d9256fe6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d9256fe6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d9256fe6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19004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>
          <a:extLst>
            <a:ext uri="{FF2B5EF4-FFF2-40B4-BE49-F238E27FC236}">
              <a16:creationId xmlns:a16="http://schemas.microsoft.com/office/drawing/2014/main" id="{BC92EB33-A482-DF85-57DB-B62626770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d9256fe6f_0_163:notes">
            <a:extLst>
              <a:ext uri="{FF2B5EF4-FFF2-40B4-BE49-F238E27FC236}">
                <a16:creationId xmlns:a16="http://schemas.microsoft.com/office/drawing/2014/main" id="{57B565A9-69B8-2A3E-8074-2BD3232389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d9256fe6f_0_163:notes">
            <a:extLst>
              <a:ext uri="{FF2B5EF4-FFF2-40B4-BE49-F238E27FC236}">
                <a16:creationId xmlns:a16="http://schemas.microsoft.com/office/drawing/2014/main" id="{8E622BB5-0351-6C5F-7B50-F34E6C1C83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8345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>
          <a:extLst>
            <a:ext uri="{FF2B5EF4-FFF2-40B4-BE49-F238E27FC236}">
              <a16:creationId xmlns:a16="http://schemas.microsoft.com/office/drawing/2014/main" id="{640548D8-F173-3369-7412-47DB285FD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d9256fe6f_0_163:notes">
            <a:extLst>
              <a:ext uri="{FF2B5EF4-FFF2-40B4-BE49-F238E27FC236}">
                <a16:creationId xmlns:a16="http://schemas.microsoft.com/office/drawing/2014/main" id="{D16AE9F6-134B-F8C2-D8C4-7CB4AD53B6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d9256fe6f_0_163:notes">
            <a:extLst>
              <a:ext uri="{FF2B5EF4-FFF2-40B4-BE49-F238E27FC236}">
                <a16:creationId xmlns:a16="http://schemas.microsoft.com/office/drawing/2014/main" id="{CD571014-B301-B03E-46ED-7B2AC2BB9B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1919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>
          <a:extLst>
            <a:ext uri="{FF2B5EF4-FFF2-40B4-BE49-F238E27FC236}">
              <a16:creationId xmlns:a16="http://schemas.microsoft.com/office/drawing/2014/main" id="{5A4DB276-6EFB-D7FC-6E28-EA6450953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d9256fe6f_0_163:notes">
            <a:extLst>
              <a:ext uri="{FF2B5EF4-FFF2-40B4-BE49-F238E27FC236}">
                <a16:creationId xmlns:a16="http://schemas.microsoft.com/office/drawing/2014/main" id="{0A4B8673-F180-4B6D-1E7D-8365418015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d9256fe6f_0_163:notes">
            <a:extLst>
              <a:ext uri="{FF2B5EF4-FFF2-40B4-BE49-F238E27FC236}">
                <a16:creationId xmlns:a16="http://schemas.microsoft.com/office/drawing/2014/main" id="{F47A0A0E-3D11-BCFE-4C5E-E31D5A53BD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43013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>
          <a:extLst>
            <a:ext uri="{FF2B5EF4-FFF2-40B4-BE49-F238E27FC236}">
              <a16:creationId xmlns:a16="http://schemas.microsoft.com/office/drawing/2014/main" id="{F4F4C099-5321-0285-4B0D-C3F0793C2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d9256fe6f_0_163:notes">
            <a:extLst>
              <a:ext uri="{FF2B5EF4-FFF2-40B4-BE49-F238E27FC236}">
                <a16:creationId xmlns:a16="http://schemas.microsoft.com/office/drawing/2014/main" id="{024F2C56-9CBE-D7E4-63B7-791F951884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d9256fe6f_0_163:notes">
            <a:extLst>
              <a:ext uri="{FF2B5EF4-FFF2-40B4-BE49-F238E27FC236}">
                <a16:creationId xmlns:a16="http://schemas.microsoft.com/office/drawing/2014/main" id="{584F946C-6957-A6BB-07F3-77036BBD04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9383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>
          <a:extLst>
            <a:ext uri="{FF2B5EF4-FFF2-40B4-BE49-F238E27FC236}">
              <a16:creationId xmlns:a16="http://schemas.microsoft.com/office/drawing/2014/main" id="{C83B6A59-CB12-1D38-D706-CADB93770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d9256fe6f_0_163:notes">
            <a:extLst>
              <a:ext uri="{FF2B5EF4-FFF2-40B4-BE49-F238E27FC236}">
                <a16:creationId xmlns:a16="http://schemas.microsoft.com/office/drawing/2014/main" id="{BDA03204-7838-7168-DC3E-75FAC93804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d9256fe6f_0_163:notes">
            <a:extLst>
              <a:ext uri="{FF2B5EF4-FFF2-40B4-BE49-F238E27FC236}">
                <a16:creationId xmlns:a16="http://schemas.microsoft.com/office/drawing/2014/main" id="{6D369624-6CF5-2C68-FBB4-D4C230C6DD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65120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>
          <a:extLst>
            <a:ext uri="{FF2B5EF4-FFF2-40B4-BE49-F238E27FC236}">
              <a16:creationId xmlns:a16="http://schemas.microsoft.com/office/drawing/2014/main" id="{3C81D10F-36F6-92C5-B2A0-9CCC551A6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d9256fe6f_0_163:notes">
            <a:extLst>
              <a:ext uri="{FF2B5EF4-FFF2-40B4-BE49-F238E27FC236}">
                <a16:creationId xmlns:a16="http://schemas.microsoft.com/office/drawing/2014/main" id="{11F52414-5E7D-2DE7-6690-C59F812173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d9256fe6f_0_163:notes">
            <a:extLst>
              <a:ext uri="{FF2B5EF4-FFF2-40B4-BE49-F238E27FC236}">
                <a16:creationId xmlns:a16="http://schemas.microsoft.com/office/drawing/2014/main" id="{1F8C49D1-EB19-4B61-0771-D94055B7F4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92157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>
          <a:extLst>
            <a:ext uri="{FF2B5EF4-FFF2-40B4-BE49-F238E27FC236}">
              <a16:creationId xmlns:a16="http://schemas.microsoft.com/office/drawing/2014/main" id="{E463FA15-9AC3-1271-AF0B-B2DE7DAF1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d9256fe6f_0_163:notes">
            <a:extLst>
              <a:ext uri="{FF2B5EF4-FFF2-40B4-BE49-F238E27FC236}">
                <a16:creationId xmlns:a16="http://schemas.microsoft.com/office/drawing/2014/main" id="{E4169ACE-FCFA-5FA5-1A32-C7214A698B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d9256fe6f_0_163:notes">
            <a:extLst>
              <a:ext uri="{FF2B5EF4-FFF2-40B4-BE49-F238E27FC236}">
                <a16:creationId xmlns:a16="http://schemas.microsoft.com/office/drawing/2014/main" id="{56E016F2-BD14-A57D-5D7B-1E66171D28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45752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>
          <a:extLst>
            <a:ext uri="{FF2B5EF4-FFF2-40B4-BE49-F238E27FC236}">
              <a16:creationId xmlns:a16="http://schemas.microsoft.com/office/drawing/2014/main" id="{B30FFA94-44B5-F00E-083E-DFBF05F8F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d9256fe6f_0_163:notes">
            <a:extLst>
              <a:ext uri="{FF2B5EF4-FFF2-40B4-BE49-F238E27FC236}">
                <a16:creationId xmlns:a16="http://schemas.microsoft.com/office/drawing/2014/main" id="{632CB35C-8C1C-F574-50BB-14CB0481CE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d9256fe6f_0_163:notes">
            <a:extLst>
              <a:ext uri="{FF2B5EF4-FFF2-40B4-BE49-F238E27FC236}">
                <a16:creationId xmlns:a16="http://schemas.microsoft.com/office/drawing/2014/main" id="{8E40DA78-A2DD-57A1-105E-A5A51D5A51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694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17b871a4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17b871a4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>
          <a:extLst>
            <a:ext uri="{FF2B5EF4-FFF2-40B4-BE49-F238E27FC236}">
              <a16:creationId xmlns:a16="http://schemas.microsoft.com/office/drawing/2014/main" id="{B4AEFCB8-18F8-6CF3-78FE-C1C1E3A47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d9256fe6f_0_163:notes">
            <a:extLst>
              <a:ext uri="{FF2B5EF4-FFF2-40B4-BE49-F238E27FC236}">
                <a16:creationId xmlns:a16="http://schemas.microsoft.com/office/drawing/2014/main" id="{94ADEBE5-E8D8-176F-EE41-5B7894E268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d9256fe6f_0_163:notes">
            <a:extLst>
              <a:ext uri="{FF2B5EF4-FFF2-40B4-BE49-F238E27FC236}">
                <a16:creationId xmlns:a16="http://schemas.microsoft.com/office/drawing/2014/main" id="{8D39C8BA-8B21-4C41-D61F-F01A0AAA46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76681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>
          <a:extLst>
            <a:ext uri="{FF2B5EF4-FFF2-40B4-BE49-F238E27FC236}">
              <a16:creationId xmlns:a16="http://schemas.microsoft.com/office/drawing/2014/main" id="{8F7A6D90-E593-97F8-3E08-58A49FEF3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d9256fe6f_0_163:notes">
            <a:extLst>
              <a:ext uri="{FF2B5EF4-FFF2-40B4-BE49-F238E27FC236}">
                <a16:creationId xmlns:a16="http://schemas.microsoft.com/office/drawing/2014/main" id="{7D899DC0-DDB6-96DE-1C77-D6134A8C6D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d9256fe6f_0_163:notes">
            <a:extLst>
              <a:ext uri="{FF2B5EF4-FFF2-40B4-BE49-F238E27FC236}">
                <a16:creationId xmlns:a16="http://schemas.microsoft.com/office/drawing/2014/main" id="{5A71490A-D2E5-A9F3-436A-421538EBCB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6142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>
          <a:extLst>
            <a:ext uri="{FF2B5EF4-FFF2-40B4-BE49-F238E27FC236}">
              <a16:creationId xmlns:a16="http://schemas.microsoft.com/office/drawing/2014/main" id="{6579E3A9-4C86-65CB-56AF-61AF1D361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d9256fe6f_0_163:notes">
            <a:extLst>
              <a:ext uri="{FF2B5EF4-FFF2-40B4-BE49-F238E27FC236}">
                <a16:creationId xmlns:a16="http://schemas.microsoft.com/office/drawing/2014/main" id="{F452CC60-A3C9-D87C-3D89-0C801B296B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d9256fe6f_0_163:notes">
            <a:extLst>
              <a:ext uri="{FF2B5EF4-FFF2-40B4-BE49-F238E27FC236}">
                <a16:creationId xmlns:a16="http://schemas.microsoft.com/office/drawing/2014/main" id="{1B386ED5-2173-5A6C-E705-0E7B903D57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2495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>
          <a:extLst>
            <a:ext uri="{FF2B5EF4-FFF2-40B4-BE49-F238E27FC236}">
              <a16:creationId xmlns:a16="http://schemas.microsoft.com/office/drawing/2014/main" id="{5D49DCA7-FDAA-8487-5B62-9479D827E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d9256fe6f_0_163:notes">
            <a:extLst>
              <a:ext uri="{FF2B5EF4-FFF2-40B4-BE49-F238E27FC236}">
                <a16:creationId xmlns:a16="http://schemas.microsoft.com/office/drawing/2014/main" id="{5B2E8FEB-03E4-030F-FAF3-DBF1EB104D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d9256fe6f_0_163:notes">
            <a:extLst>
              <a:ext uri="{FF2B5EF4-FFF2-40B4-BE49-F238E27FC236}">
                <a16:creationId xmlns:a16="http://schemas.microsoft.com/office/drawing/2014/main" id="{9A6CA53E-15C0-5E18-0690-F4E64DB735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4108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>
          <a:extLst>
            <a:ext uri="{FF2B5EF4-FFF2-40B4-BE49-F238E27FC236}">
              <a16:creationId xmlns:a16="http://schemas.microsoft.com/office/drawing/2014/main" id="{55AB43A0-5E8B-CBB6-43D9-2FC504716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d9256fe6f_0_163:notes">
            <a:extLst>
              <a:ext uri="{FF2B5EF4-FFF2-40B4-BE49-F238E27FC236}">
                <a16:creationId xmlns:a16="http://schemas.microsoft.com/office/drawing/2014/main" id="{3F63FDB0-43E5-ADF9-853E-DFE97829A4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d9256fe6f_0_163:notes">
            <a:extLst>
              <a:ext uri="{FF2B5EF4-FFF2-40B4-BE49-F238E27FC236}">
                <a16:creationId xmlns:a16="http://schemas.microsoft.com/office/drawing/2014/main" id="{00173017-B771-C5F2-8C5B-C944D0C655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6741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d9256fe6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d9256fe6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1966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d9256fe6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d9256fe6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1528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976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927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6646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1268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dd46dd1d67_2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dd46dd1d67_2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5" name="Google Shape;185;p19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6" name="Google Shape;186;p19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7" name="Google Shape;187;p19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8" name="Google Shape;188;p19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9" name="Google Shape;189;p19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0" name="Google Shape;190;p19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91" name="Google Shape;191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subTitle" idx="1"/>
          </p:nvPr>
        </p:nvSpPr>
        <p:spPr>
          <a:xfrm>
            <a:off x="1381625" y="171802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subTitle" idx="2"/>
          </p:nvPr>
        </p:nvSpPr>
        <p:spPr>
          <a:xfrm>
            <a:off x="1381635" y="286102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subTitle" idx="3"/>
          </p:nvPr>
        </p:nvSpPr>
        <p:spPr>
          <a:xfrm>
            <a:off x="1381635" y="400402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ubTitle" idx="4"/>
          </p:nvPr>
        </p:nvSpPr>
        <p:spPr>
          <a:xfrm>
            <a:off x="1381625" y="1406025"/>
            <a:ext cx="7042500" cy="33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6" name="Google Shape;196;p19"/>
          <p:cNvSpPr txBox="1">
            <a:spLocks noGrp="1"/>
          </p:cNvSpPr>
          <p:nvPr>
            <p:ph type="subTitle" idx="5"/>
          </p:nvPr>
        </p:nvSpPr>
        <p:spPr>
          <a:xfrm>
            <a:off x="1381625" y="2526575"/>
            <a:ext cx="7042500" cy="33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subTitle" idx="6"/>
          </p:nvPr>
        </p:nvSpPr>
        <p:spPr>
          <a:xfrm>
            <a:off x="1381625" y="3647125"/>
            <a:ext cx="7042500" cy="33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6" name="Google Shape;266;p24"/>
          <p:cNvSpPr txBox="1">
            <a:spLocks noGrp="1"/>
          </p:cNvSpPr>
          <p:nvPr>
            <p:ph type="sldNum" idx="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lt1"/>
                </a:solidFill>
              </a:defRPr>
            </a:lvl1pPr>
            <a:lvl2pPr lvl="1" algn="ctr" rtl="0">
              <a:buNone/>
              <a:defRPr>
                <a:solidFill>
                  <a:schemeClr val="lt1"/>
                </a:solidFill>
              </a:defRPr>
            </a:lvl2pPr>
            <a:lvl3pPr lvl="2" algn="ctr" rtl="0">
              <a:buNone/>
              <a:defRPr>
                <a:solidFill>
                  <a:schemeClr val="lt1"/>
                </a:solidFill>
              </a:defRPr>
            </a:lvl3pPr>
            <a:lvl4pPr lvl="3" algn="ctr" rtl="0">
              <a:buNone/>
              <a:defRPr>
                <a:solidFill>
                  <a:schemeClr val="lt1"/>
                </a:solidFill>
              </a:defRPr>
            </a:lvl4pPr>
            <a:lvl5pPr lvl="4" algn="ctr" rtl="0">
              <a:buNone/>
              <a:defRPr>
                <a:solidFill>
                  <a:schemeClr val="lt1"/>
                </a:solidFill>
              </a:defRPr>
            </a:lvl5pPr>
            <a:lvl6pPr lvl="5" algn="ctr" rtl="0">
              <a:buNone/>
              <a:defRPr>
                <a:solidFill>
                  <a:schemeClr val="lt1"/>
                </a:solidFill>
              </a:defRPr>
            </a:lvl6pPr>
            <a:lvl7pPr lvl="6" algn="ctr" rtl="0">
              <a:buNone/>
              <a:defRPr>
                <a:solidFill>
                  <a:schemeClr val="lt1"/>
                </a:solidFill>
              </a:defRPr>
            </a:lvl7pPr>
            <a:lvl8pPr lvl="7" algn="ctr" rtl="0">
              <a:buNone/>
              <a:defRPr>
                <a:solidFill>
                  <a:schemeClr val="lt1"/>
                </a:solidFill>
              </a:defRPr>
            </a:lvl8pPr>
            <a:lvl9pPr lvl="8" algn="ctr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Google Shape;274;p25"/>
          <p:cNvCxnSpPr/>
          <p:nvPr/>
        </p:nvCxnSpPr>
        <p:spPr>
          <a:xfrm rot="10800000" flipH="1">
            <a:off x="347659" y="4749851"/>
            <a:ext cx="8448600" cy="3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" name="Google Shape;86;p1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7" name="Google Shape;87;p1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9" name="Google Shape;89;p1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" name="Google Shape;90;p1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1" name="Google Shape;91;p1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2" name="Google Shape;9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429725"/>
            <a:ext cx="6576000" cy="14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>
            <a:spLocks noGrp="1"/>
          </p:cNvSpPr>
          <p:nvPr>
            <p:ph type="subTitle" idx="1"/>
          </p:nvPr>
        </p:nvSpPr>
        <p:spPr>
          <a:xfrm>
            <a:off x="1284000" y="2985500"/>
            <a:ext cx="6576000" cy="4971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0809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7" name="Google Shape;217;p2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18" name="Google Shape;218;p2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9" name="Google Shape;219;p2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0" name="Google Shape;220;p2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21" name="Google Shape;221;p2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2" name="Google Shape;222;p2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3" name="Google Shape;22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1"/>
          <p:cNvSpPr txBox="1">
            <a:spLocks noGrp="1"/>
          </p:cNvSpPr>
          <p:nvPr>
            <p:ph type="subTitle" idx="1"/>
          </p:nvPr>
        </p:nvSpPr>
        <p:spPr>
          <a:xfrm>
            <a:off x="903950" y="2149201"/>
            <a:ext cx="2191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2"/>
          </p:nvPr>
        </p:nvSpPr>
        <p:spPr>
          <a:xfrm>
            <a:off x="3478550" y="2149201"/>
            <a:ext cx="2182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subTitle" idx="3"/>
          </p:nvPr>
        </p:nvSpPr>
        <p:spPr>
          <a:xfrm>
            <a:off x="903950" y="3579425"/>
            <a:ext cx="2191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ubTitle" idx="4"/>
          </p:nvPr>
        </p:nvSpPr>
        <p:spPr>
          <a:xfrm>
            <a:off x="3478550" y="3579425"/>
            <a:ext cx="2182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1"/>
          <p:cNvSpPr txBox="1">
            <a:spLocks noGrp="1"/>
          </p:cNvSpPr>
          <p:nvPr>
            <p:ph type="subTitle" idx="5"/>
          </p:nvPr>
        </p:nvSpPr>
        <p:spPr>
          <a:xfrm>
            <a:off x="6048850" y="2149201"/>
            <a:ext cx="2199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1"/>
          <p:cNvSpPr txBox="1">
            <a:spLocks noGrp="1"/>
          </p:cNvSpPr>
          <p:nvPr>
            <p:ph type="subTitle" idx="6"/>
          </p:nvPr>
        </p:nvSpPr>
        <p:spPr>
          <a:xfrm>
            <a:off x="6048850" y="3579425"/>
            <a:ext cx="2199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1"/>
          <p:cNvSpPr txBox="1">
            <a:spLocks noGrp="1"/>
          </p:cNvSpPr>
          <p:nvPr>
            <p:ph type="subTitle" idx="7"/>
          </p:nvPr>
        </p:nvSpPr>
        <p:spPr>
          <a:xfrm>
            <a:off x="908250" y="1656600"/>
            <a:ext cx="2182500" cy="4425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1" name="Google Shape;231;p21"/>
          <p:cNvSpPr txBox="1">
            <a:spLocks noGrp="1"/>
          </p:cNvSpPr>
          <p:nvPr>
            <p:ph type="subTitle" idx="8"/>
          </p:nvPr>
        </p:nvSpPr>
        <p:spPr>
          <a:xfrm>
            <a:off x="3482836" y="1656600"/>
            <a:ext cx="2173800" cy="4425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2" name="Google Shape;232;p21"/>
          <p:cNvSpPr txBox="1">
            <a:spLocks noGrp="1"/>
          </p:cNvSpPr>
          <p:nvPr>
            <p:ph type="subTitle" idx="9"/>
          </p:nvPr>
        </p:nvSpPr>
        <p:spPr>
          <a:xfrm>
            <a:off x="6053173" y="1656600"/>
            <a:ext cx="2191200" cy="4425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3" name="Google Shape;233;p21"/>
          <p:cNvSpPr txBox="1">
            <a:spLocks noGrp="1"/>
          </p:cNvSpPr>
          <p:nvPr>
            <p:ph type="subTitle" idx="13"/>
          </p:nvPr>
        </p:nvSpPr>
        <p:spPr>
          <a:xfrm>
            <a:off x="908250" y="3086800"/>
            <a:ext cx="2182500" cy="4425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4" name="Google Shape;234;p21"/>
          <p:cNvSpPr txBox="1">
            <a:spLocks noGrp="1"/>
          </p:cNvSpPr>
          <p:nvPr>
            <p:ph type="subTitle" idx="14"/>
          </p:nvPr>
        </p:nvSpPr>
        <p:spPr>
          <a:xfrm>
            <a:off x="3482836" y="3086800"/>
            <a:ext cx="2173800" cy="4425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5" name="Google Shape;235;p21"/>
          <p:cNvSpPr txBox="1">
            <a:spLocks noGrp="1"/>
          </p:cNvSpPr>
          <p:nvPr>
            <p:ph type="subTitle" idx="15"/>
          </p:nvPr>
        </p:nvSpPr>
        <p:spPr>
          <a:xfrm>
            <a:off x="6053173" y="3086800"/>
            <a:ext cx="2191200" cy="4425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608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1" name="Google Shape;31;p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9" name="Google Shape;39;p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1" name="Google Shape;41;p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4747387" y="1872353"/>
            <a:ext cx="36981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2"/>
          </p:nvPr>
        </p:nvSpPr>
        <p:spPr>
          <a:xfrm>
            <a:off x="726675" y="1872353"/>
            <a:ext cx="36981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 b="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3"/>
          </p:nvPr>
        </p:nvSpPr>
        <p:spPr>
          <a:xfrm>
            <a:off x="726675" y="1313225"/>
            <a:ext cx="3698100" cy="422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4"/>
          </p:nvPr>
        </p:nvSpPr>
        <p:spPr>
          <a:xfrm>
            <a:off x="4747375" y="1313225"/>
            <a:ext cx="3698100" cy="422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" name="Google Shape;51;p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2" name="Google Shape;52;p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" name="Google Shape;53;p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4" name="Google Shape;54;p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" name="Google Shape;56;p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1" name="Google Shape;61;p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" name="Google Shape;62;p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3" name="Google Shape;63;p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26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ubTitle" idx="1"/>
          </p:nvPr>
        </p:nvSpPr>
        <p:spPr>
          <a:xfrm>
            <a:off x="720000" y="1347250"/>
            <a:ext cx="7324500" cy="31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5" name="Google Shape;155;p1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56" name="Google Shape;156;p1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7" name="Google Shape;157;p1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8" name="Google Shape;158;p1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59" name="Google Shape;159;p17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0" name="Google Shape;160;p1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subTitle" idx="1"/>
          </p:nvPr>
        </p:nvSpPr>
        <p:spPr>
          <a:xfrm>
            <a:off x="937625" y="307125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2"/>
          </p:nvPr>
        </p:nvSpPr>
        <p:spPr>
          <a:xfrm>
            <a:off x="3484346" y="307125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subTitle" idx="3"/>
          </p:nvPr>
        </p:nvSpPr>
        <p:spPr>
          <a:xfrm>
            <a:off x="6031074" y="307125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subTitle" idx="4"/>
          </p:nvPr>
        </p:nvSpPr>
        <p:spPr>
          <a:xfrm>
            <a:off x="937625" y="2690250"/>
            <a:ext cx="2175300" cy="3657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subTitle" idx="5"/>
          </p:nvPr>
        </p:nvSpPr>
        <p:spPr>
          <a:xfrm>
            <a:off x="3484347" y="2690250"/>
            <a:ext cx="2175300" cy="3657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subTitle" idx="6"/>
          </p:nvPr>
        </p:nvSpPr>
        <p:spPr>
          <a:xfrm>
            <a:off x="6031075" y="2690250"/>
            <a:ext cx="2175300" cy="3657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1" name="Google Shape;171;p1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2" name="Google Shape;172;p1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4" name="Google Shape;174;p1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5" name="Google Shape;175;p1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1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2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subTitle" idx="3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4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ubTitle" idx="5"/>
          </p:nvPr>
        </p:nvSpPr>
        <p:spPr>
          <a:xfrm>
            <a:off x="720025" y="2350125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ubTitle" idx="6"/>
          </p:nvPr>
        </p:nvSpPr>
        <p:spPr>
          <a:xfrm>
            <a:off x="720025" y="3470625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8" r:id="rId7"/>
    <p:sldLayoutId id="2147483663" r:id="rId8"/>
    <p:sldLayoutId id="2147483664" r:id="rId9"/>
    <p:sldLayoutId id="2147483665" r:id="rId10"/>
    <p:sldLayoutId id="2147483670" r:id="rId11"/>
    <p:sldLayoutId id="2147483671" r:id="rId12"/>
    <p:sldLayoutId id="2147483675" r:id="rId13"/>
    <p:sldLayoutId id="2147483676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.vsdx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4.vsdx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>
            <a:spLocks noGrp="1"/>
          </p:cNvSpPr>
          <p:nvPr>
            <p:ph type="ctrTitle"/>
          </p:nvPr>
        </p:nvSpPr>
        <p:spPr>
          <a:xfrm>
            <a:off x="1609200" y="492450"/>
            <a:ext cx="5993504" cy="18757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dirty="0"/>
              <a:t>PERAMALAN KUANTITAS PENJUALAN PRODUK DENGAN METODE </a:t>
            </a:r>
            <a:r>
              <a:rPr lang="en-ID" sz="2400" i="1"/>
              <a:t>EXPONENTIAL SMOOTHING</a:t>
            </a:r>
            <a:endParaRPr sz="1800" i="1" dirty="0">
              <a:solidFill>
                <a:schemeClr val="dk2"/>
              </a:solidFill>
            </a:endParaRPr>
          </a:p>
        </p:txBody>
      </p:sp>
      <p:sp>
        <p:nvSpPr>
          <p:cNvPr id="286" name="Google Shape;286;p29"/>
          <p:cNvSpPr txBox="1">
            <a:spLocks noGrp="1"/>
          </p:cNvSpPr>
          <p:nvPr>
            <p:ph type="subTitle" idx="1"/>
          </p:nvPr>
        </p:nvSpPr>
        <p:spPr>
          <a:xfrm>
            <a:off x="1591904" y="2384078"/>
            <a:ext cx="6010800" cy="1291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/>
              <a:t>Christian Kencana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/>
              <a:t>2211601741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/>
              <a:t>Magister Ilmu Komputer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 err="1"/>
              <a:t>Dosen</a:t>
            </a:r>
            <a:r>
              <a:rPr lang="en-ID" sz="1400" dirty="0"/>
              <a:t> </a:t>
            </a:r>
            <a:r>
              <a:rPr lang="en-ID" sz="1400" dirty="0" err="1"/>
              <a:t>Pembimbing</a:t>
            </a:r>
            <a:r>
              <a:rPr lang="en-ID" sz="1400" dirty="0"/>
              <a:t>: </a:t>
            </a:r>
            <a:r>
              <a:rPr lang="en-ID" sz="1400" dirty="0" err="1"/>
              <a:t>Dr.</a:t>
            </a:r>
            <a:r>
              <a:rPr lang="en-ID" sz="1400" dirty="0"/>
              <a:t> </a:t>
            </a:r>
            <a:r>
              <a:rPr lang="en-ID" sz="1400" dirty="0" err="1"/>
              <a:t>Gandung</a:t>
            </a:r>
            <a:r>
              <a:rPr lang="en-ID" sz="1400" dirty="0"/>
              <a:t> </a:t>
            </a:r>
            <a:r>
              <a:rPr lang="en-ID" sz="1400" dirty="0" err="1"/>
              <a:t>Triyono</a:t>
            </a:r>
            <a:r>
              <a:rPr lang="en-ID" sz="1400" dirty="0"/>
              <a:t>, </a:t>
            </a:r>
            <a:r>
              <a:rPr lang="en-ID" sz="1400" dirty="0" err="1"/>
              <a:t>M.Kom</a:t>
            </a:r>
            <a:endParaRPr lang="en-ID" sz="1400" dirty="0"/>
          </a:p>
        </p:txBody>
      </p:sp>
      <p:cxnSp>
        <p:nvCxnSpPr>
          <p:cNvPr id="287" name="Google Shape;287;p29"/>
          <p:cNvCxnSpPr>
            <a:cxnSpLocks/>
          </p:cNvCxnSpPr>
          <p:nvPr/>
        </p:nvCxnSpPr>
        <p:spPr>
          <a:xfrm flipV="1">
            <a:off x="1591904" y="2337818"/>
            <a:ext cx="6010800" cy="64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88" name="Google Shape;288;p29"/>
          <p:cNvCxnSpPr>
            <a:cxnSpLocks/>
          </p:cNvCxnSpPr>
          <p:nvPr/>
        </p:nvCxnSpPr>
        <p:spPr>
          <a:xfrm flipV="1">
            <a:off x="1600600" y="422192"/>
            <a:ext cx="6010800" cy="64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89" name="Google Shape;289;p29"/>
          <p:cNvSpPr/>
          <p:nvPr/>
        </p:nvSpPr>
        <p:spPr>
          <a:xfrm>
            <a:off x="1734202" y="1928402"/>
            <a:ext cx="242143" cy="215967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90" name="Google Shape;290;p29"/>
          <p:cNvSpPr/>
          <p:nvPr/>
        </p:nvSpPr>
        <p:spPr>
          <a:xfrm>
            <a:off x="7292657" y="508303"/>
            <a:ext cx="242143" cy="215967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2" name="Google Shape;286;p29">
            <a:extLst>
              <a:ext uri="{FF2B5EF4-FFF2-40B4-BE49-F238E27FC236}">
                <a16:creationId xmlns:a16="http://schemas.microsoft.com/office/drawing/2014/main" id="{F614A35A-9C46-4C21-8D84-6931F267E517}"/>
              </a:ext>
            </a:extLst>
          </p:cNvPr>
          <p:cNvSpPr txBox="1">
            <a:spLocks/>
          </p:cNvSpPr>
          <p:nvPr/>
        </p:nvSpPr>
        <p:spPr>
          <a:xfrm>
            <a:off x="1566600" y="3977464"/>
            <a:ext cx="6010800" cy="892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1400" dirty="0"/>
              <a:t>Program </a:t>
            </a:r>
            <a:r>
              <a:rPr lang="en-US" sz="1400" dirty="0" err="1"/>
              <a:t>Studi</a:t>
            </a:r>
            <a:r>
              <a:rPr lang="en-US" sz="1400" dirty="0"/>
              <a:t> Magister Ilmu </a:t>
            </a:r>
            <a:r>
              <a:rPr lang="en-US" sz="1400" dirty="0" err="1"/>
              <a:t>Komputer</a:t>
            </a:r>
            <a:endParaRPr lang="en-US" sz="1400" dirty="0"/>
          </a:p>
          <a:p>
            <a:pPr marL="0" indent="0"/>
            <a:r>
              <a:rPr lang="en-US" sz="1400" dirty="0"/>
              <a:t>Fakultas </a:t>
            </a:r>
            <a:r>
              <a:rPr lang="en-US" sz="1400" dirty="0" err="1"/>
              <a:t>Teknologi</a:t>
            </a:r>
            <a:r>
              <a:rPr lang="en-US" sz="1400" dirty="0"/>
              <a:t> Informasi</a:t>
            </a:r>
          </a:p>
          <a:p>
            <a:pPr marL="0" indent="0"/>
            <a:r>
              <a:rPr lang="en-US" sz="1400" dirty="0"/>
              <a:t>Universitas Budi Luhur</a:t>
            </a:r>
          </a:p>
          <a:p>
            <a:pPr marL="0" indent="0"/>
            <a:r>
              <a:rPr lang="en-US" sz="1400" dirty="0"/>
              <a:t>2024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153456-81AC-459B-BE65-311FC46DC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311" y="4163719"/>
            <a:ext cx="705137" cy="706221"/>
          </a:xfrm>
          <a:prstGeom prst="rect">
            <a:avLst/>
          </a:prstGeom>
        </p:spPr>
      </p:pic>
      <p:sp>
        <p:nvSpPr>
          <p:cNvPr id="2" name="Google Shape;286;p29">
            <a:extLst>
              <a:ext uri="{FF2B5EF4-FFF2-40B4-BE49-F238E27FC236}">
                <a16:creationId xmlns:a16="http://schemas.microsoft.com/office/drawing/2014/main" id="{4D9D5098-2105-5EB3-D3AE-CCBDEF60179D}"/>
              </a:ext>
            </a:extLst>
          </p:cNvPr>
          <p:cNvSpPr txBox="1">
            <a:spLocks/>
          </p:cNvSpPr>
          <p:nvPr/>
        </p:nvSpPr>
        <p:spPr>
          <a:xfrm>
            <a:off x="3730643" y="422192"/>
            <a:ext cx="1733321" cy="35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1200" b="1" i="1" dirty="0"/>
              <a:t>Proposal Thesis</a:t>
            </a:r>
            <a:endParaRPr lang="en-ID" sz="1200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"/>
          <p:cNvSpPr txBox="1">
            <a:spLocks noGrp="1"/>
          </p:cNvSpPr>
          <p:nvPr>
            <p:ph type="subTitle" idx="1"/>
          </p:nvPr>
        </p:nvSpPr>
        <p:spPr>
          <a:xfrm>
            <a:off x="1284000" y="2066126"/>
            <a:ext cx="6576000" cy="14108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Bertujuan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mengevaluasi</a:t>
            </a:r>
            <a:r>
              <a:rPr lang="en-ID" dirty="0"/>
              <a:t> </a:t>
            </a:r>
            <a:r>
              <a:rPr lang="en-ID" dirty="0" err="1"/>
              <a:t>efektivitas</a:t>
            </a:r>
            <a:r>
              <a:rPr lang="en-ID" dirty="0"/>
              <a:t> dan </a:t>
            </a:r>
            <a:r>
              <a:rPr lang="en-ID" dirty="0" err="1"/>
              <a:t>menyesuaikan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model </a:t>
            </a:r>
            <a:r>
              <a:rPr lang="en-ID" i="1" dirty="0"/>
              <a:t>Exponential Smoothing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meramalkan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 </a:t>
            </a:r>
            <a:r>
              <a:rPr lang="en-ID" dirty="0" err="1"/>
              <a:t>kuantitas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mengukur</a:t>
            </a:r>
            <a:r>
              <a:rPr lang="en-ID" dirty="0"/>
              <a:t> </a:t>
            </a:r>
            <a:r>
              <a:rPr lang="en-ID" dirty="0" err="1"/>
              <a:t>tingkat</a:t>
            </a:r>
            <a:r>
              <a:rPr lang="en-ID" dirty="0"/>
              <a:t> </a:t>
            </a:r>
            <a:r>
              <a:rPr lang="en-ID" dirty="0" err="1"/>
              <a:t>akurasi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MAD, MSE, MAPE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perencanaan</a:t>
            </a:r>
            <a:r>
              <a:rPr lang="en-ID" dirty="0"/>
              <a:t> </a:t>
            </a:r>
            <a:r>
              <a:rPr lang="en-ID" dirty="0" err="1"/>
              <a:t>operasional</a:t>
            </a:r>
            <a:r>
              <a:rPr lang="en-ID" dirty="0"/>
              <a:t> dan </a:t>
            </a:r>
            <a:r>
              <a:rPr lang="en-ID" dirty="0" err="1"/>
              <a:t>strategis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5" name="Google Shape;462;p42">
            <a:extLst>
              <a:ext uri="{FF2B5EF4-FFF2-40B4-BE49-F238E27FC236}">
                <a16:creationId xmlns:a16="http://schemas.microsoft.com/office/drawing/2014/main" id="{28D4FC58-6C50-4CA4-A7BF-5447F4ECAB46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Quicksand"/>
              <a:buNone/>
              <a:defRPr sz="60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Quicksand"/>
              <a:buNone/>
              <a:defRPr sz="96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Quicksand"/>
              <a:buNone/>
              <a:defRPr sz="96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Quicksand"/>
              <a:buNone/>
              <a:defRPr sz="96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Quicksand"/>
              <a:buNone/>
              <a:defRPr sz="96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Quicksand"/>
              <a:buNone/>
              <a:defRPr sz="96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Quicksand"/>
              <a:buNone/>
              <a:defRPr sz="96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Quicksand"/>
              <a:buNone/>
              <a:defRPr sz="96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Quicksand"/>
              <a:buNone/>
              <a:defRPr sz="96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l"/>
            <a:r>
              <a:rPr lang="en-ID" sz="3000" dirty="0" err="1">
                <a:solidFill>
                  <a:schemeClr val="tx1"/>
                </a:solidFill>
              </a:rPr>
              <a:t>Hipotesis</a:t>
            </a:r>
            <a:endParaRPr lang="en-ID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Metodologi Penelitian</a:t>
            </a:r>
            <a:endParaRPr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77AD461-FCE4-43E2-A833-AF2BE2A3B8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749724"/>
              </p:ext>
            </p:extLst>
          </p:nvPr>
        </p:nvGraphicFramePr>
        <p:xfrm>
          <a:off x="1771649" y="1706366"/>
          <a:ext cx="5816162" cy="2875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883486" imgH="2241857" progId="Visio.Drawing.15">
                  <p:embed/>
                </p:oleObj>
              </mc:Choice>
              <mc:Fallback>
                <p:oleObj name="Visio" r:id="rId3" imgW="4883486" imgH="224185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49" y="1706366"/>
                        <a:ext cx="5816162" cy="28751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363;p35">
            <a:extLst>
              <a:ext uri="{FF2B5EF4-FFF2-40B4-BE49-F238E27FC236}">
                <a16:creationId xmlns:a16="http://schemas.microsoft.com/office/drawing/2014/main" id="{5CD51665-54DE-42D1-8599-8A54A7CB42A9}"/>
              </a:ext>
            </a:extLst>
          </p:cNvPr>
          <p:cNvSpPr txBox="1">
            <a:spLocks/>
          </p:cNvSpPr>
          <p:nvPr/>
        </p:nvSpPr>
        <p:spPr>
          <a:xfrm>
            <a:off x="720000" y="1152466"/>
            <a:ext cx="7704000" cy="419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dirty="0" err="1">
                <a:latin typeface="Quicksand" panose="020B0604020202020204" charset="0"/>
              </a:rPr>
              <a:t>Metodologi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Penelitian</a:t>
            </a:r>
            <a:r>
              <a:rPr lang="en-ID" dirty="0">
                <a:latin typeface="Quicksand" panose="020B0604020202020204" charset="0"/>
              </a:rPr>
              <a:t> : </a:t>
            </a:r>
            <a:r>
              <a:rPr lang="en-ID" dirty="0" err="1">
                <a:latin typeface="Quicksand" panose="020B0604020202020204" charset="0"/>
              </a:rPr>
              <a:t>Penelitian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Eksperimen</a:t>
            </a:r>
            <a:endParaRPr lang="en-ID" dirty="0">
              <a:latin typeface="Quicksand" panose="020B060402020202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Instrumentasi Penelitian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07E64B-CCE1-489A-9706-6225431475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buFont typeface="+mj-lt"/>
              <a:buAutoNum type="arabicPeriod"/>
            </a:pPr>
            <a:r>
              <a:rPr lang="en-US" sz="1200" dirty="0">
                <a:latin typeface="Mulish" panose="020B0604020202020204" charset="0"/>
                <a:ea typeface="Calibri" panose="020F0502020204030204" pitchFamily="34" charset="0"/>
              </a:rPr>
              <a:t>Location Research : PT Adhi Chandra Jaya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u="none" strike="noStrike" dirty="0">
                <a:effectLst/>
                <a:latin typeface="Mulish" panose="020B0604020202020204" charset="0"/>
                <a:ea typeface="Calibri" panose="020F0502020204030204" pitchFamily="34" charset="0"/>
              </a:rPr>
              <a:t>Re</a:t>
            </a:r>
            <a:r>
              <a:rPr lang="en-US" sz="1200" dirty="0">
                <a:latin typeface="Mulish" panose="020B0604020202020204" charset="0"/>
                <a:ea typeface="Calibri" panose="020F0502020204030204" pitchFamily="34" charset="0"/>
              </a:rPr>
              <a:t>search : </a:t>
            </a:r>
            <a:r>
              <a:rPr lang="en-US" sz="1200" dirty="0" err="1">
                <a:latin typeface="Mulish" panose="020B0604020202020204" charset="0"/>
                <a:ea typeface="Calibri" panose="020F0502020204030204" pitchFamily="34" charset="0"/>
              </a:rPr>
              <a:t>Peramalan</a:t>
            </a:r>
            <a:r>
              <a:rPr lang="en-US" sz="1200" dirty="0">
                <a:latin typeface="Mulish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Mulish" panose="020B0604020202020204" charset="0"/>
                <a:ea typeface="Calibri" panose="020F0502020204030204" pitchFamily="34" charset="0"/>
              </a:rPr>
              <a:t>Kuantitas</a:t>
            </a:r>
            <a:r>
              <a:rPr lang="en-US" sz="1200" dirty="0">
                <a:latin typeface="Mulish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Mulish" panose="020B0604020202020204" charset="0"/>
                <a:ea typeface="Calibri" panose="020F0502020204030204" pitchFamily="34" charset="0"/>
              </a:rPr>
              <a:t>Penjualan</a:t>
            </a:r>
            <a:r>
              <a:rPr lang="en-US" sz="1200" dirty="0">
                <a:latin typeface="Mulish" panose="020B0604020202020204" charset="0"/>
                <a:ea typeface="Calibri" panose="020F0502020204030204" pitchFamily="34" charset="0"/>
              </a:rPr>
              <a:t> menggunakan </a:t>
            </a:r>
            <a:r>
              <a:rPr lang="en-US" sz="1200" i="1" dirty="0">
                <a:latin typeface="Mulish" panose="020B0604020202020204" charset="0"/>
                <a:ea typeface="Calibri" panose="020F0502020204030204" pitchFamily="34" charset="0"/>
              </a:rPr>
              <a:t>Forecasting Time Series </a:t>
            </a:r>
            <a:r>
              <a:rPr lang="en-US" sz="1200" dirty="0">
                <a:latin typeface="Mulish" panose="020B0604020202020204" charset="0"/>
                <a:ea typeface="Calibri" panose="020F0502020204030204" pitchFamily="34" charset="0"/>
              </a:rPr>
              <a:t>dengan </a:t>
            </a:r>
            <a:r>
              <a:rPr lang="en-US" sz="1200" i="1" dirty="0">
                <a:latin typeface="Mulish" panose="020B0604020202020204" charset="0"/>
                <a:ea typeface="Calibri" panose="020F0502020204030204" pitchFamily="34" charset="0"/>
              </a:rPr>
              <a:t>Exponential Smoothing</a:t>
            </a:r>
            <a:r>
              <a:rPr lang="en-US" sz="1200" dirty="0">
                <a:latin typeface="Mulish" panose="020B0604020202020204" charset="0"/>
                <a:ea typeface="Calibri" panose="020F0502020204030204" pitchFamily="34" charset="0"/>
              </a:rPr>
              <a:t> yang di </a:t>
            </a:r>
            <a:r>
              <a:rPr lang="en-US" sz="1200" dirty="0" err="1">
                <a:latin typeface="Mulish" panose="020B0604020202020204" charset="0"/>
                <a:ea typeface="Calibri" panose="020F0502020204030204" pitchFamily="34" charset="0"/>
              </a:rPr>
              <a:t>eksplorasi</a:t>
            </a:r>
            <a:endParaRPr lang="en-ID" sz="1200" u="none" strike="noStrike" dirty="0">
              <a:effectLst/>
              <a:latin typeface="Mulish" panose="020B0604020202020204" charset="0"/>
              <a:ea typeface="Calibri" panose="020F0502020204030204" pitchFamily="34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1200" i="1" u="none" strike="noStrike" dirty="0">
                <a:effectLst/>
                <a:latin typeface="Mulish" panose="020B0604020202020204" charset="0"/>
                <a:ea typeface="Calibri" panose="020F0502020204030204" pitchFamily="34" charset="0"/>
              </a:rPr>
              <a:t>Data Collection : </a:t>
            </a:r>
            <a:r>
              <a:rPr lang="en-US" sz="1200" i="1" dirty="0">
                <a:latin typeface="Mulish" panose="020B0604020202020204" charset="0"/>
                <a:ea typeface="Calibri" panose="020F0502020204030204" pitchFamily="34" charset="0"/>
              </a:rPr>
              <a:t>O</a:t>
            </a:r>
            <a:r>
              <a:rPr lang="en-US" sz="1200" i="1" u="none" strike="noStrike" dirty="0">
                <a:effectLst/>
                <a:latin typeface="Mulish" panose="020B0604020202020204" charset="0"/>
                <a:ea typeface="Calibri" panose="020F0502020204030204" pitchFamily="34" charset="0"/>
              </a:rPr>
              <a:t>bservation, Interview, Documentation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1200" i="1" u="none" strike="noStrike" dirty="0">
                <a:effectLst/>
                <a:latin typeface="Mulish" panose="020B0604020202020204" charset="0"/>
                <a:ea typeface="Calibri" panose="020F0502020204030204" pitchFamily="34" charset="0"/>
              </a:rPr>
              <a:t>Literature Review : Research &amp; Exponential Smoothing (Single, Double, Triple Exponential Smoothing)</a:t>
            </a:r>
            <a:endParaRPr lang="en-ID" sz="1200" i="1" u="none" strike="noStrike" dirty="0">
              <a:effectLst/>
              <a:latin typeface="Mulish" panose="020B0604020202020204" charset="0"/>
              <a:ea typeface="Calibri" panose="020F0502020204030204" pitchFamily="34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id-ID" sz="1200" i="1" u="none" strike="noStrike" dirty="0">
                <a:effectLst/>
                <a:latin typeface="Mulish" panose="020B0604020202020204" charset="0"/>
                <a:ea typeface="Calibri" panose="020F0502020204030204" pitchFamily="34" charset="0"/>
              </a:rPr>
              <a:t>Hardware</a:t>
            </a:r>
            <a:endParaRPr lang="en-ID" sz="1200" i="1" u="none" strike="noStrike" dirty="0">
              <a:effectLst/>
              <a:latin typeface="Mulish" panose="020B0604020202020204" charset="0"/>
              <a:ea typeface="Calibri" panose="020F0502020204030204" pitchFamily="34" charset="0"/>
            </a:endParaRPr>
          </a:p>
          <a:p>
            <a:pPr marL="742950" lvl="1" indent="-285750" algn="just">
              <a:buFont typeface="+mj-lt"/>
              <a:buAutoNum type="alphaLcParenR"/>
            </a:pPr>
            <a:r>
              <a:rPr lang="id-ID" sz="1200" i="1" dirty="0" err="1">
                <a:effectLst/>
                <a:latin typeface="Mulish" panose="020B0604020202020204" charset="0"/>
                <a:ea typeface="Calibri" panose="020F0502020204030204" pitchFamily="34" charset="0"/>
              </a:rPr>
              <a:t>Operating</a:t>
            </a:r>
            <a:r>
              <a:rPr lang="id-ID" sz="1200" i="1" dirty="0">
                <a:effectLst/>
                <a:latin typeface="Mulish" panose="020B0604020202020204" charset="0"/>
                <a:ea typeface="Calibri" panose="020F0502020204030204" pitchFamily="34" charset="0"/>
              </a:rPr>
              <a:t> System: Windows 10</a:t>
            </a:r>
            <a:endParaRPr lang="en-ID" sz="1200" i="1" dirty="0">
              <a:effectLst/>
              <a:latin typeface="Mulish" panose="020B0604020202020204" charset="0"/>
              <a:ea typeface="Calibri" panose="020F0502020204030204" pitchFamily="34" charset="0"/>
            </a:endParaRPr>
          </a:p>
          <a:p>
            <a:pPr marL="742950" lvl="1" indent="-285750" algn="just">
              <a:buFont typeface="+mj-lt"/>
              <a:buAutoNum type="alphaLcParenR"/>
            </a:pPr>
            <a:r>
              <a:rPr lang="id-ID" sz="1200" i="1" dirty="0" err="1">
                <a:effectLst/>
                <a:latin typeface="Mulish" panose="020B0604020202020204" charset="0"/>
                <a:ea typeface="Calibri" panose="020F0502020204030204" pitchFamily="34" charset="0"/>
              </a:rPr>
              <a:t>Processor</a:t>
            </a:r>
            <a:r>
              <a:rPr lang="id-ID" sz="1200" i="1" dirty="0">
                <a:effectLst/>
                <a:latin typeface="Mulish" panose="020B0604020202020204" charset="0"/>
                <a:ea typeface="Calibri" panose="020F0502020204030204" pitchFamily="34" charset="0"/>
              </a:rPr>
              <a:t>: Intel </a:t>
            </a:r>
            <a:r>
              <a:rPr lang="id-ID" sz="1200" i="1" dirty="0" err="1">
                <a:effectLst/>
                <a:latin typeface="Mulish" panose="020B0604020202020204" charset="0"/>
                <a:ea typeface="Calibri" panose="020F0502020204030204" pitchFamily="34" charset="0"/>
              </a:rPr>
              <a:t>Core</a:t>
            </a:r>
            <a:r>
              <a:rPr lang="id-ID" sz="1200" i="1" dirty="0">
                <a:effectLst/>
                <a:latin typeface="Mulish" panose="020B0604020202020204" charset="0"/>
                <a:ea typeface="Calibri" panose="020F0502020204030204" pitchFamily="34" charset="0"/>
              </a:rPr>
              <a:t> i7/ AMD </a:t>
            </a:r>
            <a:r>
              <a:rPr lang="id-ID" sz="1200" i="1" dirty="0" err="1">
                <a:effectLst/>
                <a:latin typeface="Mulish" panose="020B0604020202020204" charset="0"/>
                <a:ea typeface="Calibri" panose="020F0502020204030204" pitchFamily="34" charset="0"/>
              </a:rPr>
              <a:t>Ryzen</a:t>
            </a:r>
            <a:r>
              <a:rPr lang="id-ID" sz="1200" i="1" dirty="0">
                <a:effectLst/>
                <a:latin typeface="Mulish" panose="020B0604020202020204" charset="0"/>
                <a:ea typeface="Calibri" panose="020F0502020204030204" pitchFamily="34" charset="0"/>
              </a:rPr>
              <a:t> 7</a:t>
            </a:r>
            <a:endParaRPr lang="en-ID" sz="1200" i="1" dirty="0">
              <a:effectLst/>
              <a:latin typeface="Mulish" panose="020B0604020202020204" charset="0"/>
              <a:ea typeface="Calibri" panose="020F0502020204030204" pitchFamily="34" charset="0"/>
            </a:endParaRPr>
          </a:p>
          <a:p>
            <a:pPr marL="742950" lvl="1" indent="-285750" algn="just">
              <a:buFont typeface="+mj-lt"/>
              <a:buAutoNum type="alphaLcParenR"/>
            </a:pPr>
            <a:r>
              <a:rPr lang="id-ID" sz="1200" i="1" dirty="0">
                <a:effectLst/>
                <a:latin typeface="Mulish" panose="020B0604020202020204" charset="0"/>
                <a:ea typeface="Calibri" panose="020F0502020204030204" pitchFamily="34" charset="0"/>
              </a:rPr>
              <a:t>RAM: 8 GB</a:t>
            </a:r>
            <a:endParaRPr lang="en-ID" sz="1200" i="1" dirty="0">
              <a:effectLst/>
              <a:latin typeface="Mulish" panose="020B0604020202020204" charset="0"/>
              <a:ea typeface="Calibri" panose="020F0502020204030204" pitchFamily="34" charset="0"/>
            </a:endParaRPr>
          </a:p>
          <a:p>
            <a:pPr marL="742950" lvl="1" indent="-285750" algn="just">
              <a:buFont typeface="+mj-lt"/>
              <a:buAutoNum type="alphaLcParenR"/>
            </a:pPr>
            <a:r>
              <a:rPr lang="id-ID" sz="1200" i="1" dirty="0" err="1">
                <a:effectLst/>
                <a:latin typeface="Mulish" panose="020B0604020202020204" charset="0"/>
                <a:ea typeface="Calibri" panose="020F0502020204030204" pitchFamily="34" charset="0"/>
              </a:rPr>
              <a:t>Harddisk</a:t>
            </a:r>
            <a:r>
              <a:rPr lang="id-ID" sz="1200" i="1" dirty="0">
                <a:effectLst/>
                <a:latin typeface="Mulish" panose="020B0604020202020204" charset="0"/>
                <a:ea typeface="Calibri" panose="020F0502020204030204" pitchFamily="34" charset="0"/>
              </a:rPr>
              <a:t>: 512GB</a:t>
            </a:r>
            <a:endParaRPr lang="en-ID" sz="1200" i="1" dirty="0">
              <a:effectLst/>
              <a:latin typeface="Mulish" panose="020B0604020202020204" charset="0"/>
              <a:ea typeface="Calibri" panose="020F0502020204030204" pitchFamily="34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id-ID" sz="1200" i="1" u="none" strike="noStrike" dirty="0" err="1">
                <a:effectLst/>
                <a:latin typeface="Mulish" panose="020B0604020202020204" charset="0"/>
                <a:ea typeface="Calibri" panose="020F0502020204030204" pitchFamily="34" charset="0"/>
              </a:rPr>
              <a:t>Software</a:t>
            </a:r>
            <a:endParaRPr lang="en-ID" sz="1200" i="1" u="none" strike="noStrike" dirty="0">
              <a:effectLst/>
              <a:latin typeface="Mulish" panose="020B0604020202020204" charset="0"/>
              <a:ea typeface="Calibri" panose="020F0502020204030204" pitchFamily="34" charset="0"/>
            </a:endParaRPr>
          </a:p>
          <a:p>
            <a:pPr marL="742950" lvl="1" indent="-285750" algn="just">
              <a:buFont typeface="+mj-lt"/>
              <a:buAutoNum type="alphaLcParenR"/>
            </a:pPr>
            <a:r>
              <a:rPr lang="id-ID" sz="1200" i="1" dirty="0">
                <a:effectLst/>
                <a:latin typeface="Mulish" panose="020B0604020202020204" charset="0"/>
                <a:ea typeface="Calibri" panose="020F0502020204030204" pitchFamily="34" charset="0"/>
              </a:rPr>
              <a:t>Microsoft Office</a:t>
            </a:r>
            <a:endParaRPr lang="en-ID" sz="1200" i="1" dirty="0">
              <a:effectLst/>
              <a:latin typeface="Mulish" panose="020B0604020202020204" charset="0"/>
              <a:ea typeface="Calibri" panose="020F0502020204030204" pitchFamily="34" charset="0"/>
            </a:endParaRPr>
          </a:p>
          <a:p>
            <a:pPr marL="742950" lvl="1" indent="-285750" algn="just">
              <a:buFont typeface="+mj-lt"/>
              <a:buAutoNum type="alphaLcParenR"/>
            </a:pPr>
            <a:r>
              <a:rPr lang="id-ID" sz="1200" i="1" dirty="0">
                <a:effectLst/>
                <a:latin typeface="Mulish" panose="020B0604020202020204" charset="0"/>
                <a:ea typeface="Calibri" panose="020F0502020204030204" pitchFamily="34" charset="0"/>
              </a:rPr>
              <a:t>Visual Studio Code</a:t>
            </a:r>
            <a:endParaRPr lang="en-ID" sz="1200" i="1" dirty="0">
              <a:effectLst/>
              <a:latin typeface="Mulish" panose="020B0604020202020204" charset="0"/>
              <a:ea typeface="Calibri" panose="020F0502020204030204" pitchFamily="34" charset="0"/>
            </a:endParaRPr>
          </a:p>
          <a:p>
            <a:pPr marL="742950" lvl="1" indent="-285750" algn="just">
              <a:buFont typeface="+mj-lt"/>
              <a:buAutoNum type="alphaLcParenR"/>
            </a:pPr>
            <a:r>
              <a:rPr lang="id-ID" sz="1200" i="1" dirty="0" err="1">
                <a:effectLst/>
                <a:latin typeface="Mulish" panose="020B0604020202020204" charset="0"/>
                <a:ea typeface="Calibri" panose="020F0502020204030204" pitchFamily="34" charset="0"/>
              </a:rPr>
              <a:t>Python</a:t>
            </a:r>
            <a:r>
              <a:rPr lang="id-ID" sz="1200" i="1" dirty="0">
                <a:effectLst/>
                <a:latin typeface="Mulish" panose="020B0604020202020204" charset="0"/>
                <a:ea typeface="Calibri" panose="020F0502020204030204" pitchFamily="34" charset="0"/>
              </a:rPr>
              <a:t> (Data </a:t>
            </a:r>
            <a:r>
              <a:rPr lang="id-ID" sz="1200" i="1" dirty="0" err="1">
                <a:effectLst/>
                <a:latin typeface="Mulish" panose="020B0604020202020204" charset="0"/>
                <a:ea typeface="Calibri" panose="020F0502020204030204" pitchFamily="34" charset="0"/>
              </a:rPr>
              <a:t>Science</a:t>
            </a:r>
            <a:r>
              <a:rPr lang="id-ID" sz="1200" i="1" dirty="0">
                <a:effectLst/>
                <a:latin typeface="Mulish" panose="020B0604020202020204" charset="0"/>
                <a:ea typeface="Calibri" panose="020F0502020204030204" pitchFamily="34" charset="0"/>
              </a:rPr>
              <a:t>)</a:t>
            </a:r>
            <a:endParaRPr lang="en-ID" sz="1200" i="1" dirty="0">
              <a:effectLst/>
              <a:latin typeface="Mulish" panose="020B0604020202020204" charset="0"/>
              <a:ea typeface="Calibri" panose="020F0502020204030204" pitchFamily="34" charset="0"/>
            </a:endParaRPr>
          </a:p>
          <a:p>
            <a:pPr marL="742950" lvl="1" indent="-285750" algn="just">
              <a:buFont typeface="+mj-lt"/>
              <a:buAutoNum type="alphaLcParenR"/>
            </a:pPr>
            <a:r>
              <a:rPr lang="id-ID" sz="1200" i="1" dirty="0">
                <a:effectLst/>
                <a:latin typeface="Mulish" panose="020B0604020202020204" charset="0"/>
                <a:ea typeface="Calibri" panose="020F0502020204030204" pitchFamily="34" charset="0"/>
              </a:rPr>
              <a:t>Google </a:t>
            </a:r>
            <a:r>
              <a:rPr lang="id-ID" sz="1200" i="1" dirty="0" err="1">
                <a:effectLst/>
                <a:latin typeface="Mulish" panose="020B0604020202020204" charset="0"/>
                <a:ea typeface="Calibri" panose="020F0502020204030204" pitchFamily="34" charset="0"/>
              </a:rPr>
              <a:t>Chrome</a:t>
            </a:r>
            <a:endParaRPr lang="en-ID" sz="1200" i="1" dirty="0">
              <a:effectLst/>
              <a:latin typeface="Mulish" panose="020B060402020202020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705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Metodologi Data Mining</a:t>
            </a:r>
            <a:endParaRPr dirty="0"/>
          </a:p>
        </p:txBody>
      </p:sp>
      <p:sp>
        <p:nvSpPr>
          <p:cNvPr id="553" name="Google Shape;553;p47"/>
          <p:cNvSpPr txBox="1"/>
          <p:nvPr/>
        </p:nvSpPr>
        <p:spPr>
          <a:xfrm>
            <a:off x="5063319" y="1023578"/>
            <a:ext cx="375307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000" b="1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Business Understanding: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000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Identifikasi masalah penelitian dan tujuan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000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Fokus pada kuantitas penjualan di PT Adhi Chandra Jaya</a:t>
            </a:r>
            <a:endParaRPr sz="1000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53BE313-9AEA-471F-A054-C77A1C9D9AE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032255" y="-1847535"/>
            <a:ext cx="2087502" cy="47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8D0B697-2923-4184-8F1C-DD1079946A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056887"/>
              </p:ext>
            </p:extLst>
          </p:nvPr>
        </p:nvGraphicFramePr>
        <p:xfrm>
          <a:off x="917853" y="1017725"/>
          <a:ext cx="3753071" cy="3935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9506082" imgH="11963195" progId="Visio.Drawing.15">
                  <p:embed/>
                </p:oleObj>
              </mc:Choice>
              <mc:Fallback>
                <p:oleObj name="Visio" r:id="rId3" imgW="9506082" imgH="1196319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853" y="1017725"/>
                        <a:ext cx="3753071" cy="39353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53;p47">
            <a:extLst>
              <a:ext uri="{FF2B5EF4-FFF2-40B4-BE49-F238E27FC236}">
                <a16:creationId xmlns:a16="http://schemas.microsoft.com/office/drawing/2014/main" id="{ADE17D41-A6D9-B3C7-5CAE-49B41E93C59C}"/>
              </a:ext>
            </a:extLst>
          </p:cNvPr>
          <p:cNvSpPr txBox="1"/>
          <p:nvPr/>
        </p:nvSpPr>
        <p:spPr>
          <a:xfrm>
            <a:off x="5063318" y="1596278"/>
            <a:ext cx="375307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000" b="1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Data Understanding: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000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Analisis data penjualan dari Januari 2018 sampai April 2023</a:t>
            </a:r>
            <a:endParaRPr sz="1000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5" name="Google Shape;553;p47">
            <a:extLst>
              <a:ext uri="{FF2B5EF4-FFF2-40B4-BE49-F238E27FC236}">
                <a16:creationId xmlns:a16="http://schemas.microsoft.com/office/drawing/2014/main" id="{35578D6F-7EAB-8982-AE3D-E1062594B9B7}"/>
              </a:ext>
            </a:extLst>
          </p:cNvPr>
          <p:cNvSpPr txBox="1"/>
          <p:nvPr/>
        </p:nvSpPr>
        <p:spPr>
          <a:xfrm>
            <a:off x="5063317" y="2168978"/>
            <a:ext cx="375307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000" b="1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Data Preparation: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000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Pengumpulan dan persiapan data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000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Proses pembersihan, imputasi, dan substitusi data</a:t>
            </a:r>
            <a:endParaRPr sz="1000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6" name="Google Shape;553;p47">
            <a:extLst>
              <a:ext uri="{FF2B5EF4-FFF2-40B4-BE49-F238E27FC236}">
                <a16:creationId xmlns:a16="http://schemas.microsoft.com/office/drawing/2014/main" id="{67550C12-70AB-D65A-84D9-93BFF627284D}"/>
              </a:ext>
            </a:extLst>
          </p:cNvPr>
          <p:cNvSpPr txBox="1"/>
          <p:nvPr/>
        </p:nvSpPr>
        <p:spPr>
          <a:xfrm>
            <a:off x="5063316" y="2741678"/>
            <a:ext cx="3753071" cy="776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000" b="1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Modelling: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000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Eksplorasi dan pengembangan model peramalan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000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Menggunakan pendekatan Forecasting Time Series dari Exponential Smoothing</a:t>
            </a:r>
            <a:endParaRPr sz="1000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7" name="Google Shape;553;p47">
            <a:extLst>
              <a:ext uri="{FF2B5EF4-FFF2-40B4-BE49-F238E27FC236}">
                <a16:creationId xmlns:a16="http://schemas.microsoft.com/office/drawing/2014/main" id="{FD16C2A6-FA06-1E6B-3B25-DF34E258FCB5}"/>
              </a:ext>
            </a:extLst>
          </p:cNvPr>
          <p:cNvSpPr txBox="1"/>
          <p:nvPr/>
        </p:nvSpPr>
        <p:spPr>
          <a:xfrm>
            <a:off x="5063315" y="3505005"/>
            <a:ext cx="375307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000" b="1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Evaluation: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000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Evaluasi model menggunakan MAD, MSE, dan MAPE</a:t>
            </a:r>
            <a:endParaRPr sz="1000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8" name="Google Shape;553;p47">
            <a:extLst>
              <a:ext uri="{FF2B5EF4-FFF2-40B4-BE49-F238E27FC236}">
                <a16:creationId xmlns:a16="http://schemas.microsoft.com/office/drawing/2014/main" id="{DF8899A2-0F97-7EA0-2C1C-05546E638CBF}"/>
              </a:ext>
            </a:extLst>
          </p:cNvPr>
          <p:cNvSpPr txBox="1"/>
          <p:nvPr/>
        </p:nvSpPr>
        <p:spPr>
          <a:xfrm>
            <a:off x="5063314" y="4077704"/>
            <a:ext cx="3753071" cy="763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000" b="1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Deployment: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000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Pengembangan aplikasi website sederhana menggunakan Python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000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Melakukan peramalan dan menampilkan hasil serta error</a:t>
            </a:r>
            <a:endParaRPr sz="1000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Business Understanding</a:t>
            </a:r>
            <a:endParaRPr i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8BB8E7C-7585-C0DD-2B2F-87C729D86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791900"/>
              </p:ext>
            </p:extLst>
          </p:nvPr>
        </p:nvGraphicFramePr>
        <p:xfrm>
          <a:off x="462709" y="1167437"/>
          <a:ext cx="8295701" cy="3514582"/>
        </p:xfrm>
        <a:graphic>
          <a:graphicData uri="http://schemas.openxmlformats.org/drawingml/2006/table">
            <a:tbl>
              <a:tblPr firstRow="1" firstCol="1" bandRow="1">
                <a:tableStyleId>{2075AF0A-5504-47AB-8F50-B0172C5246C1}</a:tableStyleId>
              </a:tblPr>
              <a:tblGrid>
                <a:gridCol w="296682">
                  <a:extLst>
                    <a:ext uri="{9D8B030D-6E8A-4147-A177-3AD203B41FA5}">
                      <a16:colId xmlns:a16="http://schemas.microsoft.com/office/drawing/2014/main" val="1559311231"/>
                    </a:ext>
                  </a:extLst>
                </a:gridCol>
                <a:gridCol w="1608933">
                  <a:extLst>
                    <a:ext uri="{9D8B030D-6E8A-4147-A177-3AD203B41FA5}">
                      <a16:colId xmlns:a16="http://schemas.microsoft.com/office/drawing/2014/main" val="725702822"/>
                    </a:ext>
                  </a:extLst>
                </a:gridCol>
                <a:gridCol w="1825739">
                  <a:extLst>
                    <a:ext uri="{9D8B030D-6E8A-4147-A177-3AD203B41FA5}">
                      <a16:colId xmlns:a16="http://schemas.microsoft.com/office/drawing/2014/main" val="3684305784"/>
                    </a:ext>
                  </a:extLst>
                </a:gridCol>
                <a:gridCol w="2122422">
                  <a:extLst>
                    <a:ext uri="{9D8B030D-6E8A-4147-A177-3AD203B41FA5}">
                      <a16:colId xmlns:a16="http://schemas.microsoft.com/office/drawing/2014/main" val="2301330037"/>
                    </a:ext>
                  </a:extLst>
                </a:gridCol>
                <a:gridCol w="2441925">
                  <a:extLst>
                    <a:ext uri="{9D8B030D-6E8A-4147-A177-3AD203B41FA5}">
                      <a16:colId xmlns:a16="http://schemas.microsoft.com/office/drawing/2014/main" val="2623693729"/>
                    </a:ext>
                  </a:extLst>
                </a:gridCol>
              </a:tblGrid>
              <a:tr h="1457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i="1" kern="100" dirty="0">
                          <a:effectLst/>
                          <a:latin typeface="Quicksand" panose="020B0604020202020204" charset="0"/>
                        </a:rPr>
                        <a:t>No</a:t>
                      </a:r>
                      <a:endParaRPr lang="id-ID" sz="1000" i="1" kern="100" dirty="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i="1" kern="100" dirty="0">
                          <a:effectLst/>
                          <a:latin typeface="Quicksand" panose="020B0604020202020204" charset="0"/>
                        </a:rPr>
                        <a:t>Kondisi Ideal</a:t>
                      </a:r>
                      <a:endParaRPr lang="id-ID" sz="1000" i="1" kern="100" dirty="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i="1" kern="100" dirty="0">
                          <a:effectLst/>
                          <a:latin typeface="Quicksand" panose="020B0604020202020204" charset="0"/>
                        </a:rPr>
                        <a:t>Kondisi Saat Ini</a:t>
                      </a:r>
                      <a:endParaRPr lang="id-ID" sz="1000" i="1" kern="100" dirty="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i="1" kern="100" dirty="0">
                          <a:effectLst/>
                          <a:latin typeface="Quicksand" panose="020B0604020202020204" charset="0"/>
                        </a:rPr>
                        <a:t>Masalah</a:t>
                      </a:r>
                      <a:endParaRPr lang="id-ID" sz="1000" i="1" kern="100" dirty="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i="1" kern="100" dirty="0">
                          <a:effectLst/>
                          <a:latin typeface="Quicksand" panose="020B0604020202020204" charset="0"/>
                        </a:rPr>
                        <a:t>Tujuan</a:t>
                      </a:r>
                      <a:endParaRPr lang="id-ID" sz="1000" i="1" kern="100" dirty="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extLst>
                  <a:ext uri="{0D108BD9-81ED-4DB2-BD59-A6C34878D82A}">
                    <a16:rowId xmlns:a16="http://schemas.microsoft.com/office/drawing/2014/main" val="2783236581"/>
                  </a:ext>
                </a:extLst>
              </a:tr>
              <a:tr h="9739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kern="100" dirty="0">
                          <a:effectLst/>
                          <a:latin typeface="Quicksand" panose="020B0604020202020204" charset="0"/>
                        </a:rPr>
                        <a:t>1</a:t>
                      </a:r>
                      <a:endParaRPr lang="id-ID" sz="1000" kern="100" dirty="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kern="100">
                          <a:effectLst/>
                          <a:latin typeface="Quicksand" panose="020B0604020202020204" charset="0"/>
                        </a:rPr>
                        <a:t>Prediksi penjualan beberapa bulan ke depan akurat.</a:t>
                      </a:r>
                      <a:endParaRPr lang="id-ID" sz="1000" kern="10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kern="100" dirty="0">
                          <a:effectLst/>
                          <a:latin typeface="Quicksand" panose="020B0604020202020204" charset="0"/>
                        </a:rPr>
                        <a:t>Prediksi penjualan tidak akurat, hanya perkiraan.</a:t>
                      </a:r>
                      <a:endParaRPr lang="id-ID" sz="1000" kern="100" dirty="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kern="100">
                          <a:effectLst/>
                          <a:latin typeface="Quicksand" panose="020B0604020202020204" charset="0"/>
                        </a:rPr>
                        <a:t>Sulit memprediksi penjualan, menghambat perencanaan produksi dan pemasaran.</a:t>
                      </a:r>
                      <a:endParaRPr lang="id-ID" sz="1000" kern="10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 kern="100" dirty="0" err="1">
                          <a:effectLst/>
                          <a:latin typeface="Quicksand" panose="020B0604020202020204" charset="0"/>
                        </a:rPr>
                        <a:t>Menggunakan</a:t>
                      </a:r>
                      <a:r>
                        <a:rPr lang="id-ID" sz="1000" kern="100" dirty="0">
                          <a:effectLst/>
                          <a:latin typeface="Quicksand" panose="020B0604020202020204" charset="0"/>
                        </a:rPr>
                        <a:t> model </a:t>
                      </a:r>
                      <a:r>
                        <a:rPr lang="en-US" sz="1000" kern="100" dirty="0" err="1">
                          <a:effectLst/>
                          <a:latin typeface="Quicksand" panose="020B0604020202020204" charset="0"/>
                        </a:rPr>
                        <a:t>dari</a:t>
                      </a:r>
                      <a:r>
                        <a:rPr lang="en-US" sz="1000" kern="100" dirty="0">
                          <a:effectLst/>
                          <a:latin typeface="Quicksand" panose="020B0604020202020204" charset="0"/>
                        </a:rPr>
                        <a:t> </a:t>
                      </a:r>
                      <a:r>
                        <a:rPr lang="id-ID" sz="1000" b="1" i="1" kern="100" dirty="0">
                          <a:effectLst/>
                          <a:latin typeface="Quicksand" panose="020B0604020202020204" charset="0"/>
                        </a:rPr>
                        <a:t>Exponential Smoothing</a:t>
                      </a:r>
                      <a:r>
                        <a:rPr lang="id-ID" sz="1000" kern="100" dirty="0">
                          <a:effectLst/>
                          <a:latin typeface="Quicksand" panose="020B0604020202020204" charset="0"/>
                        </a:rPr>
                        <a:t> untuk prediksi penjualan akurat.</a:t>
                      </a:r>
                      <a:endParaRPr lang="id-ID" sz="1000" kern="100" dirty="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extLst>
                  <a:ext uri="{0D108BD9-81ED-4DB2-BD59-A6C34878D82A}">
                    <a16:rowId xmlns:a16="http://schemas.microsoft.com/office/drawing/2014/main" val="2282292471"/>
                  </a:ext>
                </a:extLst>
              </a:tr>
              <a:tr h="64267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kern="100">
                          <a:effectLst/>
                          <a:latin typeface="Quicksand" panose="020B0604020202020204" charset="0"/>
                        </a:rPr>
                        <a:t>2</a:t>
                      </a:r>
                      <a:endParaRPr lang="id-ID" sz="1000" kern="10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kern="100">
                          <a:effectLst/>
                          <a:latin typeface="Quicksand" panose="020B0604020202020204" charset="0"/>
                        </a:rPr>
                        <a:t>Analisis data penjualan cepat dan efisien.</a:t>
                      </a:r>
                      <a:endParaRPr lang="id-ID" sz="1000" kern="10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kern="100">
                          <a:effectLst/>
                          <a:latin typeface="Quicksand" panose="020B0604020202020204" charset="0"/>
                        </a:rPr>
                        <a:t>Analisis data penjualan terhambat dan tidak optimal.</a:t>
                      </a:r>
                      <a:endParaRPr lang="id-ID" sz="1000" kern="10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kern="100">
                          <a:effectLst/>
                          <a:latin typeface="Quicksand" panose="020B0604020202020204" charset="0"/>
                        </a:rPr>
                        <a:t>Keterlambatan analisis data, keputusan tidak tepat waktu.</a:t>
                      </a:r>
                      <a:endParaRPr lang="id-ID" sz="1000" kern="10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kern="100" dirty="0">
                          <a:effectLst/>
                          <a:latin typeface="Quicksand" panose="020B0604020202020204" charset="0"/>
                        </a:rPr>
                        <a:t>Kembangkan sistem analisis data yang lebih efisien.</a:t>
                      </a:r>
                      <a:endParaRPr lang="id-ID" sz="1000" kern="100" dirty="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extLst>
                  <a:ext uri="{0D108BD9-81ED-4DB2-BD59-A6C34878D82A}">
                    <a16:rowId xmlns:a16="http://schemas.microsoft.com/office/drawing/2014/main" val="3767724362"/>
                  </a:ext>
                </a:extLst>
              </a:tr>
              <a:tr h="80830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kern="100">
                          <a:effectLst/>
                          <a:latin typeface="Quicksand" panose="020B0604020202020204" charset="0"/>
                        </a:rPr>
                        <a:t>3</a:t>
                      </a:r>
                      <a:endParaRPr lang="id-ID" sz="1000" kern="10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kern="100">
                          <a:effectLst/>
                          <a:latin typeface="Quicksand" panose="020B0604020202020204" charset="0"/>
                        </a:rPr>
                        <a:t>Keputusan bisnis berdasarkan data valid dan terperinci.</a:t>
                      </a:r>
                      <a:endParaRPr lang="id-ID" sz="1000" kern="10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kern="100">
                          <a:effectLst/>
                          <a:latin typeface="Quicksand" panose="020B0604020202020204" charset="0"/>
                        </a:rPr>
                        <a:t>Keputusan bisnis berdasarkan data tidak terstruktur dan perkiraan.</a:t>
                      </a:r>
                      <a:endParaRPr lang="id-ID" sz="1000" kern="10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kern="100">
                          <a:effectLst/>
                          <a:latin typeface="Quicksand" panose="020B0604020202020204" charset="0"/>
                        </a:rPr>
                        <a:t>Data tidak valid dan kurang terperinci, keputusan kurang tepat.</a:t>
                      </a:r>
                      <a:endParaRPr lang="id-ID" sz="1000" kern="10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kern="100" dirty="0">
                          <a:effectLst/>
                          <a:latin typeface="Quicksand" panose="020B0604020202020204" charset="0"/>
                        </a:rPr>
                        <a:t>Tingkatkan kualitas dan validitas data penjualan.</a:t>
                      </a:r>
                      <a:endParaRPr lang="id-ID" sz="1000" kern="100" dirty="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extLst>
                  <a:ext uri="{0D108BD9-81ED-4DB2-BD59-A6C34878D82A}">
                    <a16:rowId xmlns:a16="http://schemas.microsoft.com/office/drawing/2014/main" val="546427329"/>
                  </a:ext>
                </a:extLst>
              </a:tr>
              <a:tr h="80830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kern="100">
                          <a:effectLst/>
                          <a:latin typeface="Quicksand" panose="020B0604020202020204" charset="0"/>
                        </a:rPr>
                        <a:t>4</a:t>
                      </a:r>
                      <a:endParaRPr lang="id-ID" sz="1000" kern="10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kern="100">
                          <a:effectLst/>
                          <a:latin typeface="Quicksand" panose="020B0604020202020204" charset="0"/>
                        </a:rPr>
                        <a:t>Biaya operasional ditekan melalui prediksi akurat dan efisiensi operasional.</a:t>
                      </a:r>
                      <a:endParaRPr lang="id-ID" sz="1000" kern="10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kern="100">
                          <a:effectLst/>
                          <a:latin typeface="Quicksand" panose="020B0604020202020204" charset="0"/>
                        </a:rPr>
                        <a:t>Biaya operasional tidak dapat ditekan karena prediksi tidak akurat.</a:t>
                      </a:r>
                      <a:endParaRPr lang="id-ID" sz="1000" kern="10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kern="100">
                          <a:effectLst/>
                          <a:latin typeface="Quicksand" panose="020B0604020202020204" charset="0"/>
                        </a:rPr>
                        <a:t>Prediksi tidak akurat, biaya operasional tinggi, efisiensi rendah.</a:t>
                      </a:r>
                      <a:endParaRPr lang="id-ID" sz="1000" kern="10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kern="100" dirty="0">
                          <a:effectLst/>
                          <a:latin typeface="Quicksand" panose="020B0604020202020204" charset="0"/>
                        </a:rPr>
                        <a:t>Kurangi biaya operasional dengan prediksi akurat dan efisiensi.</a:t>
                      </a:r>
                      <a:endParaRPr lang="id-ID" sz="1000" kern="100" dirty="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extLst>
                  <a:ext uri="{0D108BD9-81ED-4DB2-BD59-A6C34878D82A}">
                    <a16:rowId xmlns:a16="http://schemas.microsoft.com/office/drawing/2014/main" val="44640693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Data Understanding</a:t>
            </a:r>
            <a:endParaRPr i="1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C3F0A57-9B1A-402B-B1A4-FC1884AF64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2654669"/>
              </p:ext>
            </p:extLst>
          </p:nvPr>
        </p:nvGraphicFramePr>
        <p:xfrm>
          <a:off x="563524" y="1201479"/>
          <a:ext cx="8176439" cy="3083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2416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Data Preparation/Processing</a:t>
            </a:r>
            <a:endParaRPr i="1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B7B107B9-A143-43C4-A68C-BCFD91230A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8259301"/>
              </p:ext>
            </p:extLst>
          </p:nvPr>
        </p:nvGraphicFramePr>
        <p:xfrm>
          <a:off x="451948" y="1017725"/>
          <a:ext cx="6695086" cy="3680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D780966C-9C9F-44F9-8C81-DF0F1A7595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14895" y="1943700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A4BEAD-A2AD-41E7-BF00-FEDD05A27A0D}"/>
              </a:ext>
            </a:extLst>
          </p:cNvPr>
          <p:cNvSpPr txBox="1"/>
          <p:nvPr/>
        </p:nvSpPr>
        <p:spPr>
          <a:xfrm>
            <a:off x="7262648" y="2858100"/>
            <a:ext cx="1439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Quicksand" panose="020B0604020202020204" charset="0"/>
              </a:rPr>
              <a:t>Clean/</a:t>
            </a:r>
            <a:r>
              <a:rPr lang="id-ID" sz="1100" dirty="0" err="1">
                <a:latin typeface="Quicksand" panose="020B0604020202020204" charset="0"/>
              </a:rPr>
              <a:t>Processed</a:t>
            </a:r>
            <a:r>
              <a:rPr lang="id-ID" sz="1100" dirty="0">
                <a:latin typeface="Quicksand" panose="020B0604020202020204" charset="0"/>
              </a:rPr>
              <a:t> </a:t>
            </a:r>
            <a:r>
              <a:rPr lang="id-ID" sz="1100" dirty="0" err="1">
                <a:latin typeface="Quicksand" panose="020B0604020202020204" charset="0"/>
              </a:rPr>
              <a:t>Dataset</a:t>
            </a:r>
            <a:endParaRPr lang="id-ID" sz="1100" dirty="0"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777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latin typeface="Quicksand" panose="020B0604020202020204" charset="0"/>
              </a:rPr>
              <a:t>Modelling</a:t>
            </a:r>
            <a:endParaRPr i="1" dirty="0">
              <a:latin typeface="Quicksand" panose="020B0604020202020204" charset="0"/>
            </a:endParaRPr>
          </a:p>
        </p:txBody>
      </p:sp>
      <p:sp>
        <p:nvSpPr>
          <p:cNvPr id="466" name="Google Shape;466;p42"/>
          <p:cNvSpPr txBox="1">
            <a:spLocks noGrp="1"/>
          </p:cNvSpPr>
          <p:nvPr>
            <p:ph type="subTitle" idx="4"/>
          </p:nvPr>
        </p:nvSpPr>
        <p:spPr>
          <a:xfrm>
            <a:off x="982007" y="2654971"/>
            <a:ext cx="2086542" cy="4647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1" dirty="0">
                <a:latin typeface="Quicksand" panose="020B0604020202020204" charset="0"/>
              </a:rPr>
              <a:t>Single Exponential Smoothing </a:t>
            </a:r>
            <a:r>
              <a:rPr lang="en" sz="1400" dirty="0">
                <a:latin typeface="Quicksand" panose="020B0604020202020204" charset="0"/>
              </a:rPr>
              <a:t>(SES)</a:t>
            </a:r>
            <a:endParaRPr sz="1400" dirty="0">
              <a:latin typeface="Quicksand" panose="020B0604020202020204" charset="0"/>
            </a:endParaRPr>
          </a:p>
        </p:txBody>
      </p:sp>
      <p:sp>
        <p:nvSpPr>
          <p:cNvPr id="467" name="Google Shape;467;p42"/>
          <p:cNvSpPr txBox="1">
            <a:spLocks noGrp="1"/>
          </p:cNvSpPr>
          <p:nvPr>
            <p:ph type="subTitle" idx="5"/>
          </p:nvPr>
        </p:nvSpPr>
        <p:spPr>
          <a:xfrm>
            <a:off x="3528729" y="2654971"/>
            <a:ext cx="2086542" cy="4647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1" dirty="0">
                <a:latin typeface="Quicksand" panose="020B0604020202020204" charset="0"/>
              </a:rPr>
              <a:t>Double Exponential Smoothing </a:t>
            </a:r>
            <a:r>
              <a:rPr lang="en" sz="1400" dirty="0">
                <a:latin typeface="Quicksand" panose="020B0604020202020204" charset="0"/>
              </a:rPr>
              <a:t>(DES)</a:t>
            </a:r>
            <a:endParaRPr sz="1400" dirty="0">
              <a:latin typeface="Quicksand" panose="020B0604020202020204" charset="0"/>
            </a:endParaRPr>
          </a:p>
        </p:txBody>
      </p:sp>
      <p:sp>
        <p:nvSpPr>
          <p:cNvPr id="468" name="Google Shape;468;p42"/>
          <p:cNvSpPr txBox="1">
            <a:spLocks noGrp="1"/>
          </p:cNvSpPr>
          <p:nvPr>
            <p:ph type="subTitle" idx="6"/>
          </p:nvPr>
        </p:nvSpPr>
        <p:spPr>
          <a:xfrm>
            <a:off x="6075457" y="2654971"/>
            <a:ext cx="2086542" cy="4647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i="1" dirty="0">
                <a:latin typeface="Quicksand" panose="020B0604020202020204" charset="0"/>
              </a:rPr>
              <a:t>Triple Exponential Smoothing </a:t>
            </a:r>
            <a:r>
              <a:rPr lang="en-ID" sz="1400" dirty="0">
                <a:latin typeface="Quicksand" panose="020B0604020202020204" charset="0"/>
              </a:rPr>
              <a:t>(TES)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9DB65F6-25E5-43DF-AA9D-821EE1E8BF6B}"/>
              </a:ext>
            </a:extLst>
          </p:cNvPr>
          <p:cNvCxnSpPr>
            <a:cxnSpLocks/>
            <a:stCxn id="466" idx="3"/>
            <a:endCxn id="467" idx="1"/>
          </p:cNvCxnSpPr>
          <p:nvPr/>
        </p:nvCxnSpPr>
        <p:spPr>
          <a:xfrm>
            <a:off x="3068549" y="2887358"/>
            <a:ext cx="4601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F9DFBB-90A7-450B-BE11-629B5F08CCC0}"/>
              </a:ext>
            </a:extLst>
          </p:cNvPr>
          <p:cNvCxnSpPr>
            <a:cxnSpLocks/>
            <a:stCxn id="467" idx="3"/>
            <a:endCxn id="468" idx="1"/>
          </p:cNvCxnSpPr>
          <p:nvPr/>
        </p:nvCxnSpPr>
        <p:spPr>
          <a:xfrm>
            <a:off x="5615271" y="2887358"/>
            <a:ext cx="4601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Google Shape;466;p42">
            <a:extLst>
              <a:ext uri="{FF2B5EF4-FFF2-40B4-BE49-F238E27FC236}">
                <a16:creationId xmlns:a16="http://schemas.microsoft.com/office/drawing/2014/main" id="{CF2B3A88-52C5-427C-9D52-8FC48942D8EA}"/>
              </a:ext>
            </a:extLst>
          </p:cNvPr>
          <p:cNvSpPr txBox="1">
            <a:spLocks/>
          </p:cNvSpPr>
          <p:nvPr/>
        </p:nvSpPr>
        <p:spPr>
          <a:xfrm>
            <a:off x="1846242" y="1371574"/>
            <a:ext cx="2086542" cy="464774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D" sz="1400" dirty="0">
                <a:latin typeface="Quicksand" panose="020B0604020202020204" charset="0"/>
              </a:rPr>
              <a:t>Import Data</a:t>
            </a:r>
          </a:p>
        </p:txBody>
      </p:sp>
      <p:sp>
        <p:nvSpPr>
          <p:cNvPr id="44" name="Google Shape;466;p42">
            <a:extLst>
              <a:ext uri="{FF2B5EF4-FFF2-40B4-BE49-F238E27FC236}">
                <a16:creationId xmlns:a16="http://schemas.microsoft.com/office/drawing/2014/main" id="{36AB61DF-790F-4B7F-B1D6-6EB77F7F98B4}"/>
              </a:ext>
            </a:extLst>
          </p:cNvPr>
          <p:cNvSpPr txBox="1">
            <a:spLocks/>
          </p:cNvSpPr>
          <p:nvPr/>
        </p:nvSpPr>
        <p:spPr>
          <a:xfrm>
            <a:off x="5020261" y="1371574"/>
            <a:ext cx="2725758" cy="464774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D" sz="1400" dirty="0">
                <a:latin typeface="Quicksand" panose="020B0604020202020204" charset="0"/>
              </a:rPr>
              <a:t>Split Dataset –</a:t>
            </a:r>
          </a:p>
          <a:p>
            <a:pPr marL="0" indent="0"/>
            <a:r>
              <a:rPr lang="en-ID" sz="1400" dirty="0">
                <a:latin typeface="Quicksand" panose="020B0604020202020204" charset="0"/>
              </a:rPr>
              <a:t>Training (80%) &amp; Uji (20%)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EA7F332-19D6-45C4-AE33-4A34556654A0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3932784" y="1603961"/>
            <a:ext cx="10874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DE5C781-0CFB-4B2B-A00A-1C55214E8CDE}"/>
              </a:ext>
            </a:extLst>
          </p:cNvPr>
          <p:cNvCxnSpPr>
            <a:stCxn id="44" idx="2"/>
            <a:endCxn id="466" idx="0"/>
          </p:cNvCxnSpPr>
          <p:nvPr/>
        </p:nvCxnSpPr>
        <p:spPr>
          <a:xfrm rot="5400000">
            <a:off x="3794898" y="66728"/>
            <a:ext cx="818623" cy="435786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Google Shape;466;p42">
            <a:extLst>
              <a:ext uri="{FF2B5EF4-FFF2-40B4-BE49-F238E27FC236}">
                <a16:creationId xmlns:a16="http://schemas.microsoft.com/office/drawing/2014/main" id="{EB837422-0B1B-4BD0-B215-5BE2627BB3D7}"/>
              </a:ext>
            </a:extLst>
          </p:cNvPr>
          <p:cNvSpPr txBox="1">
            <a:spLocks/>
          </p:cNvSpPr>
          <p:nvPr/>
        </p:nvSpPr>
        <p:spPr>
          <a:xfrm>
            <a:off x="5252484" y="3938368"/>
            <a:ext cx="2086542" cy="464774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D" sz="1400" dirty="0" err="1">
                <a:latin typeface="Quicksand" panose="020B0604020202020204" charset="0"/>
              </a:rPr>
              <a:t>Visualisasi</a:t>
            </a:r>
            <a:r>
              <a:rPr lang="en-ID" sz="1400" dirty="0">
                <a:latin typeface="Quicksand" panose="020B0604020202020204" charset="0"/>
              </a:rPr>
              <a:t> Data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830EC37-7E3C-4AC2-9606-5BF1C946375A}"/>
              </a:ext>
            </a:extLst>
          </p:cNvPr>
          <p:cNvCxnSpPr>
            <a:cxnSpLocks/>
            <a:stCxn id="67" idx="3"/>
            <a:endCxn id="51" idx="1"/>
          </p:cNvCxnSpPr>
          <p:nvPr/>
        </p:nvCxnSpPr>
        <p:spPr>
          <a:xfrm>
            <a:off x="3965064" y="4170755"/>
            <a:ext cx="12874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24A27E0-8F32-401C-AC4A-B67AF11ECBCD}"/>
              </a:ext>
            </a:extLst>
          </p:cNvPr>
          <p:cNvCxnSpPr>
            <a:cxnSpLocks/>
            <a:stCxn id="466" idx="2"/>
            <a:endCxn id="67" idx="0"/>
          </p:cNvCxnSpPr>
          <p:nvPr/>
        </p:nvCxnSpPr>
        <p:spPr>
          <a:xfrm rot="16200000" flipH="1">
            <a:off x="2064224" y="3080798"/>
            <a:ext cx="818623" cy="89651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254C06CB-F891-4DB9-86E3-35DD10CC5BB3}"/>
              </a:ext>
            </a:extLst>
          </p:cNvPr>
          <p:cNvCxnSpPr>
            <a:cxnSpLocks/>
            <a:stCxn id="467" idx="2"/>
            <a:endCxn id="67" idx="0"/>
          </p:cNvCxnSpPr>
          <p:nvPr/>
        </p:nvCxnSpPr>
        <p:spPr>
          <a:xfrm rot="5400000">
            <a:off x="3337586" y="2703953"/>
            <a:ext cx="818623" cy="165020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2754E2BB-04BD-4CBA-AD64-A4E87C9EB257}"/>
              </a:ext>
            </a:extLst>
          </p:cNvPr>
          <p:cNvCxnSpPr>
            <a:cxnSpLocks/>
            <a:stCxn id="468" idx="2"/>
            <a:endCxn id="67" idx="0"/>
          </p:cNvCxnSpPr>
          <p:nvPr/>
        </p:nvCxnSpPr>
        <p:spPr>
          <a:xfrm rot="5400000">
            <a:off x="4610950" y="1430589"/>
            <a:ext cx="818623" cy="419693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Google Shape;466;p42">
            <a:extLst>
              <a:ext uri="{FF2B5EF4-FFF2-40B4-BE49-F238E27FC236}">
                <a16:creationId xmlns:a16="http://schemas.microsoft.com/office/drawing/2014/main" id="{C270DC87-715B-4DC7-B966-41F8057B49C6}"/>
              </a:ext>
            </a:extLst>
          </p:cNvPr>
          <p:cNvSpPr txBox="1">
            <a:spLocks/>
          </p:cNvSpPr>
          <p:nvPr/>
        </p:nvSpPr>
        <p:spPr>
          <a:xfrm>
            <a:off x="1878522" y="3938368"/>
            <a:ext cx="2086542" cy="464774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D" sz="1400" dirty="0" err="1">
                <a:latin typeface="Quicksand" panose="020B0604020202020204" charset="0"/>
              </a:rPr>
              <a:t>Statistik</a:t>
            </a:r>
            <a:r>
              <a:rPr lang="en-ID" sz="1400" dirty="0">
                <a:latin typeface="Quicksand" panose="020B0604020202020204" charset="0"/>
              </a:rPr>
              <a:t> Data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Evaluation</a:t>
            </a:r>
            <a:endParaRPr i="1" dirty="0"/>
          </a:p>
        </p:txBody>
      </p:sp>
      <p:sp>
        <p:nvSpPr>
          <p:cNvPr id="463" name="Google Shape;463;p42"/>
          <p:cNvSpPr txBox="1">
            <a:spLocks noGrp="1"/>
          </p:cNvSpPr>
          <p:nvPr>
            <p:ph type="subTitle" idx="1"/>
          </p:nvPr>
        </p:nvSpPr>
        <p:spPr>
          <a:xfrm>
            <a:off x="937629" y="332217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Mean Absolute Deviation </a:t>
            </a:r>
            <a:endParaRPr dirty="0"/>
          </a:p>
        </p:txBody>
      </p:sp>
      <p:sp>
        <p:nvSpPr>
          <p:cNvPr id="464" name="Google Shape;464;p42"/>
          <p:cNvSpPr txBox="1">
            <a:spLocks noGrp="1"/>
          </p:cNvSpPr>
          <p:nvPr>
            <p:ph type="subTitle" idx="2"/>
          </p:nvPr>
        </p:nvSpPr>
        <p:spPr>
          <a:xfrm>
            <a:off x="3484350" y="332217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Mean Squared Error </a:t>
            </a:r>
            <a:endParaRPr dirty="0"/>
          </a:p>
        </p:txBody>
      </p:sp>
      <p:sp>
        <p:nvSpPr>
          <p:cNvPr id="465" name="Google Shape;465;p42"/>
          <p:cNvSpPr txBox="1">
            <a:spLocks noGrp="1"/>
          </p:cNvSpPr>
          <p:nvPr>
            <p:ph type="subTitle" idx="3"/>
          </p:nvPr>
        </p:nvSpPr>
        <p:spPr>
          <a:xfrm>
            <a:off x="6031071" y="332217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Mean Absolute Percentage Error</a:t>
            </a:r>
            <a:endParaRPr dirty="0"/>
          </a:p>
        </p:txBody>
      </p:sp>
      <p:sp>
        <p:nvSpPr>
          <p:cNvPr id="466" name="Google Shape;466;p42"/>
          <p:cNvSpPr txBox="1">
            <a:spLocks noGrp="1"/>
          </p:cNvSpPr>
          <p:nvPr>
            <p:ph type="subTitle" idx="4"/>
          </p:nvPr>
        </p:nvSpPr>
        <p:spPr>
          <a:xfrm>
            <a:off x="937629" y="2941175"/>
            <a:ext cx="217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MAD</a:t>
            </a:r>
            <a:endParaRPr b="0" dirty="0"/>
          </a:p>
        </p:txBody>
      </p:sp>
      <p:sp>
        <p:nvSpPr>
          <p:cNvPr id="467" name="Google Shape;467;p42"/>
          <p:cNvSpPr txBox="1">
            <a:spLocks noGrp="1"/>
          </p:cNvSpPr>
          <p:nvPr>
            <p:ph type="subTitle" idx="5"/>
          </p:nvPr>
        </p:nvSpPr>
        <p:spPr>
          <a:xfrm>
            <a:off x="3484351" y="2941175"/>
            <a:ext cx="217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MSE</a:t>
            </a:r>
            <a:endParaRPr b="0" dirty="0"/>
          </a:p>
        </p:txBody>
      </p:sp>
      <p:sp>
        <p:nvSpPr>
          <p:cNvPr id="468" name="Google Shape;468;p42"/>
          <p:cNvSpPr txBox="1">
            <a:spLocks noGrp="1"/>
          </p:cNvSpPr>
          <p:nvPr>
            <p:ph type="subTitle" idx="6"/>
          </p:nvPr>
        </p:nvSpPr>
        <p:spPr>
          <a:xfrm>
            <a:off x="6031079" y="2941175"/>
            <a:ext cx="217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MAPE</a:t>
            </a:r>
            <a:endParaRPr b="0" dirty="0"/>
          </a:p>
        </p:txBody>
      </p:sp>
      <p:sp>
        <p:nvSpPr>
          <p:cNvPr id="21" name="Google Shape;467;p42">
            <a:extLst>
              <a:ext uri="{FF2B5EF4-FFF2-40B4-BE49-F238E27FC236}">
                <a16:creationId xmlns:a16="http://schemas.microsoft.com/office/drawing/2014/main" id="{CF4F5C86-6582-4765-AE50-3A3F2F65A63D}"/>
              </a:ext>
            </a:extLst>
          </p:cNvPr>
          <p:cNvSpPr txBox="1">
            <a:spLocks/>
          </p:cNvSpPr>
          <p:nvPr/>
        </p:nvSpPr>
        <p:spPr>
          <a:xfrm>
            <a:off x="2733675" y="1676400"/>
            <a:ext cx="3676649" cy="68982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D" b="0" dirty="0"/>
              <a:t>Forecasting Error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134EBE1D-B2F2-4E34-88C4-1F59EFE2675F}"/>
              </a:ext>
            </a:extLst>
          </p:cNvPr>
          <p:cNvCxnSpPr>
            <a:cxnSpLocks/>
            <a:stCxn id="21" idx="2"/>
            <a:endCxn id="466" idx="0"/>
          </p:cNvCxnSpPr>
          <p:nvPr/>
        </p:nvCxnSpPr>
        <p:spPr>
          <a:xfrm rot="5400000">
            <a:off x="3011165" y="1380340"/>
            <a:ext cx="574950" cy="25467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7FE8C09-A23A-4D4E-A605-74BAD17D7FE3}"/>
              </a:ext>
            </a:extLst>
          </p:cNvPr>
          <p:cNvCxnSpPr>
            <a:cxnSpLocks/>
            <a:stCxn id="21" idx="2"/>
            <a:endCxn id="467" idx="0"/>
          </p:cNvCxnSpPr>
          <p:nvPr/>
        </p:nvCxnSpPr>
        <p:spPr>
          <a:xfrm rot="16200000" flipH="1">
            <a:off x="4284525" y="2653699"/>
            <a:ext cx="57495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A59E11F-3318-4479-B633-0B2F3ADAB02D}"/>
              </a:ext>
            </a:extLst>
          </p:cNvPr>
          <p:cNvCxnSpPr>
            <a:cxnSpLocks/>
            <a:stCxn id="21" idx="2"/>
            <a:endCxn id="468" idx="0"/>
          </p:cNvCxnSpPr>
          <p:nvPr/>
        </p:nvCxnSpPr>
        <p:spPr>
          <a:xfrm rot="16200000" flipH="1">
            <a:off x="5557889" y="1380335"/>
            <a:ext cx="574950" cy="25467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911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Deployment</a:t>
            </a:r>
            <a:endParaRPr i="1" dirty="0"/>
          </a:p>
        </p:txBody>
      </p:sp>
      <p:sp>
        <p:nvSpPr>
          <p:cNvPr id="624" name="Google Shape;624;p49"/>
          <p:cNvSpPr txBox="1"/>
          <p:nvPr/>
        </p:nvSpPr>
        <p:spPr>
          <a:xfrm>
            <a:off x="4762501" y="445025"/>
            <a:ext cx="3943345" cy="425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Tujuan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aplikasi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untuk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memungkinkan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penerapan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peramalan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kuantitas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penjualan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yang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memenuhi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kebutuhan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manajemen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dengan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prinsip-prinsip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model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peramalan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i="1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Exponential Smoothing 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(ES).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Langkah-Langkah </a:t>
            </a:r>
            <a:r>
              <a:rPr lang="en-US" i="1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Deployment :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457200" lvl="0" indent="-317500" algn="just" rtl="0">
              <a:spcAft>
                <a:spcPts val="0"/>
              </a:spcAft>
              <a:buClr>
                <a:schemeClr val="dk2"/>
              </a:buClr>
              <a:buSzPts val="1400"/>
              <a:buFont typeface="+mj-lt"/>
              <a:buAutoNum type="arabicPeriod"/>
            </a:pP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User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mengunggah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penjualan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melalui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website.</a:t>
            </a:r>
          </a:p>
          <a:p>
            <a:pPr marL="457200" lvl="0" indent="-317500" algn="just" rtl="0">
              <a:spcAft>
                <a:spcPts val="0"/>
              </a:spcAft>
              <a:buClr>
                <a:schemeClr val="dk2"/>
              </a:buClr>
              <a:buSzPts val="1400"/>
              <a:buFont typeface="+mj-lt"/>
              <a:buAutoNum type="arabicPeriod"/>
            </a:pP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Data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diubah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menjadi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dataset.</a:t>
            </a:r>
          </a:p>
          <a:p>
            <a:pPr marL="457200" lvl="0" indent="-317500" algn="just" rtl="0">
              <a:spcAft>
                <a:spcPts val="0"/>
              </a:spcAft>
              <a:buClr>
                <a:schemeClr val="dk2"/>
              </a:buClr>
              <a:buSzPts val="1400"/>
              <a:buFont typeface="+mj-lt"/>
              <a:buAutoNum type="arabicPeriod"/>
            </a:pP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Opsi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Modul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Peramalan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:</a:t>
            </a:r>
          </a:p>
          <a:p>
            <a:pPr marL="628650" lvl="8" indent="-171450" algn="just"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Berdasarkan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pelanggan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(per-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tahun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/per-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bulan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)</a:t>
            </a:r>
          </a:p>
          <a:p>
            <a:pPr marL="628650" lvl="8" indent="-171450" algn="just"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Berdasarkan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Kombinasi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pelanggan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dan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produk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(per-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tahun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/per-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bulan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)</a:t>
            </a:r>
          </a:p>
          <a:p>
            <a:pPr marL="628650" lvl="8" indent="-171450" algn="just"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Total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keseluruhan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per-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tahun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/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bulan</a:t>
            </a:r>
            <a:endParaRPr lang="en-ID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457200" lvl="0" indent="-317500" algn="just" rtl="0">
              <a:spcAft>
                <a:spcPts val="0"/>
              </a:spcAft>
              <a:buClr>
                <a:schemeClr val="dk2"/>
              </a:buClr>
              <a:buSzPts val="1400"/>
              <a:buFont typeface="+mj-lt"/>
              <a:buAutoNum type="arabicPeriod"/>
            </a:pP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Hasil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Peramalan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: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Visualisasi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Tabel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grafik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dan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metrik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pengukuran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.</a:t>
            </a:r>
          </a:p>
        </p:txBody>
      </p:sp>
      <p:cxnSp>
        <p:nvCxnSpPr>
          <p:cNvPr id="625" name="Google Shape;625;p49"/>
          <p:cNvCxnSpPr>
            <a:cxnSpLocks/>
          </p:cNvCxnSpPr>
          <p:nvPr/>
        </p:nvCxnSpPr>
        <p:spPr>
          <a:xfrm>
            <a:off x="4507400" y="786809"/>
            <a:ext cx="0" cy="391166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6D80100C-7078-4696-B639-DBFC8AA3221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-1"/>
            <a:ext cx="836228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53CD5F8-8F4C-4578-AB2F-EB58FB6A4E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550772"/>
              </p:ext>
            </p:extLst>
          </p:nvPr>
        </p:nvGraphicFramePr>
        <p:xfrm>
          <a:off x="713099" y="1097742"/>
          <a:ext cx="3336402" cy="3601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010092" imgH="6886522" progId="Visio.Drawing.15">
                  <p:embed/>
                </p:oleObj>
              </mc:Choice>
              <mc:Fallback>
                <p:oleObj name="Visio" r:id="rId3" imgW="6010092" imgH="688652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099" y="1097742"/>
                        <a:ext cx="3336402" cy="36013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Quicksand" panose="020B0604020202020204" charset="0"/>
              </a:rPr>
              <a:t>Latar Belakang</a:t>
            </a:r>
            <a:endParaRPr dirty="0">
              <a:latin typeface="Quicksand" panose="020B0604020202020204" charset="0"/>
            </a:endParaRPr>
          </a:p>
        </p:txBody>
      </p:sp>
      <p:sp>
        <p:nvSpPr>
          <p:cNvPr id="5" name="Google Shape;409;p40">
            <a:extLst>
              <a:ext uri="{FF2B5EF4-FFF2-40B4-BE49-F238E27FC236}">
                <a16:creationId xmlns:a16="http://schemas.microsoft.com/office/drawing/2014/main" id="{EB1C34F1-832D-4A7E-951F-D25F02100BBD}"/>
              </a:ext>
            </a:extLst>
          </p:cNvPr>
          <p:cNvSpPr txBox="1"/>
          <p:nvPr/>
        </p:nvSpPr>
        <p:spPr>
          <a:xfrm>
            <a:off x="6057796" y="881350"/>
            <a:ext cx="2639636" cy="1445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1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PT Adhi Chandra Jaya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menghadapi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kesulitan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dalam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meramalkan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kuantitas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penjualan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produk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dan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Ketidakakuratan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dalam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prediksi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penjualan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(</a:t>
            </a:r>
            <a:r>
              <a:rPr lang="en-ID" sz="1200" i="1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guessing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)</a:t>
            </a:r>
            <a:endParaRPr sz="1200" dirty="0">
              <a:solidFill>
                <a:schemeClr val="dk1"/>
              </a:solidFill>
              <a:latin typeface="Quicksand" panose="020B0604020202020204" charset="0"/>
              <a:ea typeface="Mulish"/>
              <a:cs typeface="Mulish"/>
              <a:sym typeface="Mulish"/>
            </a:endParaRPr>
          </a:p>
        </p:txBody>
      </p:sp>
      <p:sp>
        <p:nvSpPr>
          <p:cNvPr id="7" name="Google Shape;409;p40">
            <a:extLst>
              <a:ext uri="{FF2B5EF4-FFF2-40B4-BE49-F238E27FC236}">
                <a16:creationId xmlns:a16="http://schemas.microsoft.com/office/drawing/2014/main" id="{67ADF5FE-476B-4B9C-967D-B2D954B60E91}"/>
              </a:ext>
            </a:extLst>
          </p:cNvPr>
          <p:cNvSpPr txBox="1"/>
          <p:nvPr/>
        </p:nvSpPr>
        <p:spPr>
          <a:xfrm>
            <a:off x="6057796" y="2311153"/>
            <a:ext cx="2639636" cy="97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Tantangan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dalam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memprediksi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kuantitas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penjualan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produk</a:t>
            </a:r>
            <a:endParaRPr lang="en-ID" sz="1200" dirty="0">
              <a:solidFill>
                <a:schemeClr val="dk1"/>
              </a:solidFill>
              <a:latin typeface="Quicksand" panose="020B0604020202020204" charset="0"/>
              <a:ea typeface="Mulish"/>
              <a:cs typeface="Mulish"/>
              <a:sym typeface="Mulish"/>
            </a:endParaRPr>
          </a:p>
          <a:p>
            <a:pPr marL="17145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Pentingnya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akurasi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dalam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estimasi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permintaan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pasar</a:t>
            </a:r>
            <a:endParaRPr sz="1200" dirty="0">
              <a:solidFill>
                <a:schemeClr val="dk1"/>
              </a:solidFill>
              <a:latin typeface="Quicksand" panose="020B0604020202020204" charset="0"/>
              <a:ea typeface="Mulish"/>
              <a:cs typeface="Mulish"/>
              <a:sym typeface="Mulish"/>
            </a:endParaRPr>
          </a:p>
        </p:txBody>
      </p:sp>
      <p:pic>
        <p:nvPicPr>
          <p:cNvPr id="9221" name="Picture 5" descr="Program Penelitian - Doktor Ilmu Ekonomi">
            <a:extLst>
              <a:ext uri="{FF2B5EF4-FFF2-40B4-BE49-F238E27FC236}">
                <a16:creationId xmlns:a16="http://schemas.microsoft.com/office/drawing/2014/main" id="{E3BD64F8-C1CF-4BA2-BA74-7A31EADC5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547" y="2280137"/>
            <a:ext cx="1305351" cy="979921"/>
          </a:xfrm>
          <a:prstGeom prst="rect">
            <a:avLst/>
          </a:prstGeom>
          <a:ln w="12700">
            <a:solidFill>
              <a:schemeClr val="tx1">
                <a:lumMod val="5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7330CD-68B0-4B52-9879-A84ECDEB6399}"/>
              </a:ext>
            </a:extLst>
          </p:cNvPr>
          <p:cNvSpPr txBox="1"/>
          <p:nvPr/>
        </p:nvSpPr>
        <p:spPr>
          <a:xfrm>
            <a:off x="1038303" y="1551130"/>
            <a:ext cx="1454244" cy="276999"/>
          </a:xfrm>
          <a:prstGeom prst="rect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Quicksand" panose="020B0604020202020204" charset="0"/>
              </a:rPr>
              <a:t>Business Strategy</a:t>
            </a:r>
            <a:endParaRPr lang="id-ID" sz="1200" dirty="0">
              <a:latin typeface="Quicksand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1C5D7F-8870-4AD5-BE77-0A65E8426975}"/>
              </a:ext>
            </a:extLst>
          </p:cNvPr>
          <p:cNvSpPr txBox="1"/>
          <p:nvPr/>
        </p:nvSpPr>
        <p:spPr>
          <a:xfrm>
            <a:off x="306359" y="2662615"/>
            <a:ext cx="1757212" cy="276999"/>
          </a:xfrm>
          <a:prstGeom prst="rect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Quicksand" panose="020B0604020202020204" charset="0"/>
              </a:rPr>
              <a:t>Operational : Planning</a:t>
            </a:r>
            <a:endParaRPr lang="id-ID" sz="1200" dirty="0">
              <a:latin typeface="Quicksand" panose="020B060402020202020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7AB298-A68A-4152-9650-4CA65A53A94A}"/>
              </a:ext>
            </a:extLst>
          </p:cNvPr>
          <p:cNvSpPr txBox="1"/>
          <p:nvPr/>
        </p:nvSpPr>
        <p:spPr>
          <a:xfrm>
            <a:off x="3473670" y="1284427"/>
            <a:ext cx="1883849" cy="276999"/>
          </a:xfrm>
          <a:prstGeom prst="rect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Quicksand" panose="020B0604020202020204" charset="0"/>
              </a:rPr>
              <a:t>Operational : Resources</a:t>
            </a:r>
            <a:endParaRPr lang="id-ID" sz="1200" dirty="0">
              <a:latin typeface="Quicksand" panose="020B060402020202020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0F1B6A-60F2-4F22-8D59-096D02DA124F}"/>
              </a:ext>
            </a:extLst>
          </p:cNvPr>
          <p:cNvSpPr txBox="1"/>
          <p:nvPr/>
        </p:nvSpPr>
        <p:spPr>
          <a:xfrm>
            <a:off x="4323161" y="2728318"/>
            <a:ext cx="1394934" cy="276999"/>
          </a:xfrm>
          <a:prstGeom prst="rect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Quicksand" panose="020B0604020202020204" charset="0"/>
              </a:rPr>
              <a:t>Market Research</a:t>
            </a:r>
            <a:endParaRPr lang="id-ID" sz="1200" dirty="0">
              <a:latin typeface="Quicksand" panose="020B060402020202020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3FF0E9-7FB2-4EA3-9BAF-B2FD020280C6}"/>
              </a:ext>
            </a:extLst>
          </p:cNvPr>
          <p:cNvSpPr txBox="1"/>
          <p:nvPr/>
        </p:nvSpPr>
        <p:spPr>
          <a:xfrm>
            <a:off x="1241070" y="4070462"/>
            <a:ext cx="1645002" cy="276999"/>
          </a:xfrm>
          <a:prstGeom prst="rect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Quicksand" panose="020B0604020202020204" charset="0"/>
              </a:rPr>
              <a:t>Budgetting</a:t>
            </a:r>
            <a:r>
              <a:rPr lang="en-US" sz="1200" dirty="0">
                <a:latin typeface="Quicksand" panose="020B0604020202020204" charset="0"/>
              </a:rPr>
              <a:t> Financial</a:t>
            </a:r>
            <a:endParaRPr lang="id-ID" sz="1200" dirty="0">
              <a:latin typeface="Quicksand" panose="020B060402020202020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1E5411-568E-4488-AE9B-C29F79F20C81}"/>
              </a:ext>
            </a:extLst>
          </p:cNvPr>
          <p:cNvSpPr txBox="1"/>
          <p:nvPr/>
        </p:nvSpPr>
        <p:spPr>
          <a:xfrm>
            <a:off x="3473670" y="3796425"/>
            <a:ext cx="1992853" cy="276999"/>
          </a:xfrm>
          <a:prstGeom prst="rect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Quicksand" panose="020B0604020202020204" charset="0"/>
              </a:rPr>
              <a:t>Management &amp; Research</a:t>
            </a:r>
            <a:endParaRPr lang="id-ID" sz="1200" dirty="0">
              <a:latin typeface="Quicksand" panose="020B0604020202020204" charset="0"/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84A7BA8-D8A8-490D-AB49-1319CA51B97A}"/>
              </a:ext>
            </a:extLst>
          </p:cNvPr>
          <p:cNvCxnSpPr>
            <a:stCxn id="9221" idx="0"/>
            <a:endCxn id="12" idx="2"/>
          </p:cNvCxnSpPr>
          <p:nvPr/>
        </p:nvCxnSpPr>
        <p:spPr>
          <a:xfrm rot="16200000" flipV="1">
            <a:off x="2229320" y="1364234"/>
            <a:ext cx="452008" cy="1379798"/>
          </a:xfrm>
          <a:prstGeom prst="bentConnector3">
            <a:avLst/>
          </a:prstGeom>
          <a:ln w="127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B138A37-F5CB-47AF-B5F2-DF9E1324A00A}"/>
              </a:ext>
            </a:extLst>
          </p:cNvPr>
          <p:cNvCxnSpPr>
            <a:stCxn id="9221" idx="0"/>
            <a:endCxn id="18" idx="2"/>
          </p:cNvCxnSpPr>
          <p:nvPr/>
        </p:nvCxnSpPr>
        <p:spPr>
          <a:xfrm rot="5400000" flipH="1" flipV="1">
            <a:off x="3421054" y="1285596"/>
            <a:ext cx="718711" cy="1270372"/>
          </a:xfrm>
          <a:prstGeom prst="bentConnector3">
            <a:avLst/>
          </a:prstGeom>
          <a:ln w="127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A0CDB5E-25A7-4CF6-A7AB-DCE720D13707}"/>
              </a:ext>
            </a:extLst>
          </p:cNvPr>
          <p:cNvCxnSpPr>
            <a:stCxn id="9221" idx="1"/>
            <a:endCxn id="13" idx="2"/>
          </p:cNvCxnSpPr>
          <p:nvPr/>
        </p:nvCxnSpPr>
        <p:spPr>
          <a:xfrm rot="10800000" flipV="1">
            <a:off x="1184965" y="2770098"/>
            <a:ext cx="1307582" cy="169516"/>
          </a:xfrm>
          <a:prstGeom prst="bentConnector4">
            <a:avLst>
              <a:gd name="adj1" fmla="val 16403"/>
              <a:gd name="adj2" fmla="val 310988"/>
            </a:avLst>
          </a:prstGeom>
          <a:ln w="127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26E10CB-A6AF-420A-992C-5B254E321540}"/>
              </a:ext>
            </a:extLst>
          </p:cNvPr>
          <p:cNvCxnSpPr>
            <a:stCxn id="9221" idx="3"/>
            <a:endCxn id="19" idx="0"/>
          </p:cNvCxnSpPr>
          <p:nvPr/>
        </p:nvCxnSpPr>
        <p:spPr>
          <a:xfrm flipV="1">
            <a:off x="3797898" y="2728318"/>
            <a:ext cx="1222730" cy="41780"/>
          </a:xfrm>
          <a:prstGeom prst="bentConnector4">
            <a:avLst>
              <a:gd name="adj1" fmla="val 21479"/>
              <a:gd name="adj2" fmla="val 905503"/>
            </a:avLst>
          </a:prstGeom>
          <a:ln w="127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D0C1EDF-A9EA-4EE8-98C2-A7E20B18FD16}"/>
              </a:ext>
            </a:extLst>
          </p:cNvPr>
          <p:cNvCxnSpPr>
            <a:cxnSpLocks/>
            <a:stCxn id="9221" idx="2"/>
            <a:endCxn id="22" idx="0"/>
          </p:cNvCxnSpPr>
          <p:nvPr/>
        </p:nvCxnSpPr>
        <p:spPr>
          <a:xfrm rot="16200000" flipH="1">
            <a:off x="3539477" y="2865804"/>
            <a:ext cx="536367" cy="13248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0AD82BF-F035-4A35-8C27-AA7998B2737A}"/>
              </a:ext>
            </a:extLst>
          </p:cNvPr>
          <p:cNvCxnSpPr>
            <a:cxnSpLocks/>
            <a:stCxn id="9221" idx="2"/>
            <a:endCxn id="21" idx="0"/>
          </p:cNvCxnSpPr>
          <p:nvPr/>
        </p:nvCxnSpPr>
        <p:spPr>
          <a:xfrm rot="5400000">
            <a:off x="2199195" y="3124434"/>
            <a:ext cx="810404" cy="10816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Jadwal Penelitian</a:t>
            </a:r>
            <a:endParaRPr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AA1FB4C-0DAA-4183-9913-681D42FB25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570188"/>
              </p:ext>
            </p:extLst>
          </p:nvPr>
        </p:nvGraphicFramePr>
        <p:xfrm>
          <a:off x="1416756" y="1017726"/>
          <a:ext cx="6310488" cy="3952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038386" imgH="4943037" progId="Word.Document.12">
                  <p:embed/>
                </p:oleObj>
              </mc:Choice>
              <mc:Fallback>
                <p:oleObj name="Document" r:id="rId3" imgW="5038386" imgH="49430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6756" y="1017726"/>
                        <a:ext cx="6310488" cy="3952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Understanding</a:t>
            </a:r>
            <a:endParaRPr dirty="0"/>
          </a:p>
        </p:txBody>
      </p:sp>
      <p:sp>
        <p:nvSpPr>
          <p:cNvPr id="5" name="Google Shape;624;p49">
            <a:extLst>
              <a:ext uri="{FF2B5EF4-FFF2-40B4-BE49-F238E27FC236}">
                <a16:creationId xmlns:a16="http://schemas.microsoft.com/office/drawing/2014/main" id="{291480D3-2C7C-435F-8C21-2B43221CA6FD}"/>
              </a:ext>
            </a:extLst>
          </p:cNvPr>
          <p:cNvSpPr txBox="1"/>
          <p:nvPr/>
        </p:nvSpPr>
        <p:spPr>
          <a:xfrm>
            <a:off x="720000" y="1213000"/>
            <a:ext cx="7710900" cy="29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Tujuan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Bisnis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untuk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penerapan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strategi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pemasaran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terbaru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untuk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memenuhi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kebutuhan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penjualan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Pengelolaan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penjualan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kurang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memadai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,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tidak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terstandarisasi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dan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Ketidakonsistenan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menyebabkan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kesulitan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dalam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analisis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dan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pengambilan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keputusan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Kurangnya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pemahaman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manajemen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tentang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analisis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penjualan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.</a:t>
            </a:r>
            <a:endParaRPr lang="en-US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Perusahaan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sering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mengandalkan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prediksi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tanpa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dasar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analisis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 yang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memadai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.</a:t>
            </a:r>
            <a:endParaRPr lang="en-US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Merekomendasikan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agar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pengelolaan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penjualan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Edukasi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manajemen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tentang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pentingnya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analisis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 </a:t>
            </a:r>
            <a:r>
              <a:rPr lang="fi-FI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peramalan berbasis data untuk meningkatkan akurasi perkiraan permintaan.</a:t>
            </a:r>
            <a:endParaRPr lang="en-US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Optimalkan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strategi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pemasaran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dengan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keputusan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berbasis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2029276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99F2A1-2A5C-4727-BD35-3F331BE66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52" y="403080"/>
            <a:ext cx="8040048" cy="572700"/>
          </a:xfrm>
        </p:spPr>
        <p:txBody>
          <a:bodyPr/>
          <a:lstStyle/>
          <a:p>
            <a:r>
              <a:rPr lang="en-US" dirty="0"/>
              <a:t>Data Understanding</a:t>
            </a:r>
            <a:endParaRPr lang="en-ID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625654F-C005-4E22-A04D-B106BB424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951" y="1087363"/>
            <a:ext cx="2608119" cy="3350413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1300" dirty="0" err="1"/>
              <a:t>Metode</a:t>
            </a:r>
            <a:r>
              <a:rPr lang="en-US" sz="1300" dirty="0"/>
              <a:t> </a:t>
            </a:r>
            <a:r>
              <a:rPr lang="en-US" sz="1300" dirty="0" err="1"/>
              <a:t>Pengumpulan</a:t>
            </a:r>
            <a:r>
              <a:rPr lang="en-US" sz="1300" dirty="0"/>
              <a:t> Data </a:t>
            </a:r>
            <a:r>
              <a:rPr lang="en-US" sz="1300" dirty="0" err="1"/>
              <a:t>dilakukan</a:t>
            </a:r>
            <a:r>
              <a:rPr lang="en-US" sz="1300" dirty="0"/>
              <a:t> </a:t>
            </a:r>
            <a:r>
              <a:rPr lang="en-US" sz="1300" dirty="0" err="1"/>
              <a:t>dengan</a:t>
            </a:r>
            <a:r>
              <a:rPr lang="en-US" sz="1300" dirty="0"/>
              <a:t> Cara </a:t>
            </a:r>
            <a:r>
              <a:rPr lang="en-US" sz="1300" dirty="0" err="1"/>
              <a:t>Wawancara</a:t>
            </a:r>
            <a:r>
              <a:rPr lang="en-US" sz="1300" dirty="0"/>
              <a:t>, </a:t>
            </a:r>
            <a:r>
              <a:rPr lang="en-US" sz="1300" dirty="0" err="1"/>
              <a:t>Dokumentasi</a:t>
            </a:r>
            <a:r>
              <a:rPr lang="en-US" sz="1300" dirty="0"/>
              <a:t>, dan </a:t>
            </a:r>
            <a:r>
              <a:rPr lang="en-US" sz="1300" dirty="0" err="1"/>
              <a:t>Observasi</a:t>
            </a:r>
            <a:r>
              <a:rPr lang="en-US" sz="1300" dirty="0"/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1300" dirty="0"/>
              <a:t>Data </a:t>
            </a:r>
            <a:r>
              <a:rPr lang="en-US" sz="1300" dirty="0" err="1"/>
              <a:t>penjualan</a:t>
            </a:r>
            <a:r>
              <a:rPr lang="en-US" sz="1300" dirty="0"/>
              <a:t> </a:t>
            </a:r>
            <a:r>
              <a:rPr lang="en-US" sz="1300" dirty="0" err="1"/>
              <a:t>dimulai</a:t>
            </a:r>
            <a:r>
              <a:rPr lang="en-US" sz="1300" dirty="0"/>
              <a:t> pada </a:t>
            </a:r>
            <a:r>
              <a:rPr lang="en-US" sz="1300" dirty="0" err="1"/>
              <a:t>periode</a:t>
            </a:r>
            <a:r>
              <a:rPr lang="en-US" sz="1300" dirty="0"/>
              <a:t> </a:t>
            </a:r>
            <a:r>
              <a:rPr lang="en-US" sz="1300" dirty="0" err="1"/>
              <a:t>Januari</a:t>
            </a:r>
            <a:r>
              <a:rPr lang="en-US" sz="1300" dirty="0"/>
              <a:t> 2018 – April 2024</a:t>
            </a:r>
            <a:r>
              <a:rPr lang="en-ID" sz="1300" dirty="0"/>
              <a:t> </a:t>
            </a:r>
            <a:r>
              <a:rPr lang="en-ID" sz="1300" dirty="0" err="1"/>
              <a:t>dengan</a:t>
            </a:r>
            <a:r>
              <a:rPr lang="en-ID" sz="1300" dirty="0"/>
              <a:t> </a:t>
            </a:r>
            <a:r>
              <a:rPr lang="en-ID" sz="1300" dirty="0" err="1"/>
              <a:t>Sumber</a:t>
            </a:r>
            <a:r>
              <a:rPr lang="en-ID" sz="1300" dirty="0"/>
              <a:t> </a:t>
            </a:r>
            <a:r>
              <a:rPr lang="en-ID" sz="1300" dirty="0" err="1"/>
              <a:t>Departemen</a:t>
            </a:r>
            <a:r>
              <a:rPr lang="en-ID" sz="1300" dirty="0"/>
              <a:t> Marketing PT Adhi Chandra Jaya</a:t>
            </a:r>
          </a:p>
          <a:p>
            <a:pPr algn="l">
              <a:buFont typeface="+mj-lt"/>
              <a:buAutoNum type="arabicPeriod"/>
            </a:pPr>
            <a:r>
              <a:rPr lang="en-ID" sz="1300" dirty="0"/>
              <a:t>Format: </a:t>
            </a:r>
            <a:r>
              <a:rPr lang="en-ID" sz="1300" dirty="0" err="1"/>
              <a:t>Diisi</a:t>
            </a:r>
            <a:r>
              <a:rPr lang="en-ID" sz="1300" dirty="0"/>
              <a:t> </a:t>
            </a:r>
            <a:r>
              <a:rPr lang="en-ID" sz="1300" dirty="0" err="1"/>
              <a:t>dalam</a:t>
            </a:r>
            <a:r>
              <a:rPr lang="en-ID" sz="1300" dirty="0"/>
              <a:t> Microsoft Excel </a:t>
            </a:r>
            <a:r>
              <a:rPr lang="en-ID" sz="1300" dirty="0" err="1"/>
              <a:t>sesuai</a:t>
            </a:r>
            <a:r>
              <a:rPr lang="en-ID" sz="1300" dirty="0"/>
              <a:t> </a:t>
            </a:r>
            <a:r>
              <a:rPr lang="en-ID" sz="1300" dirty="0" err="1"/>
              <a:t>standar</a:t>
            </a:r>
            <a:r>
              <a:rPr lang="en-ID" sz="1300" dirty="0"/>
              <a:t> ISO 9001:2018.</a:t>
            </a:r>
          </a:p>
          <a:p>
            <a:pPr algn="l">
              <a:buFont typeface="+mj-lt"/>
              <a:buAutoNum type="arabicPeriod"/>
            </a:pPr>
            <a:endParaRPr lang="en-US" sz="1300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414278AA-88F0-449F-82B5-BFE3B700F6A8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3229761" y="1033010"/>
            <a:ext cx="5530287" cy="3657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Dataset</a:t>
            </a:r>
            <a:endParaRPr lang="en-ID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A451ADC8-591C-4E88-B59E-A0E74FB1C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588751"/>
              </p:ext>
            </p:extLst>
          </p:nvPr>
        </p:nvGraphicFramePr>
        <p:xfrm>
          <a:off x="3229761" y="1619075"/>
          <a:ext cx="2608118" cy="29087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3909">
                  <a:extLst>
                    <a:ext uri="{9D8B030D-6E8A-4147-A177-3AD203B41FA5}">
                      <a16:colId xmlns:a16="http://schemas.microsoft.com/office/drawing/2014/main" val="4037801588"/>
                    </a:ext>
                  </a:extLst>
                </a:gridCol>
                <a:gridCol w="1014209">
                  <a:extLst>
                    <a:ext uri="{9D8B030D-6E8A-4147-A177-3AD203B41FA5}">
                      <a16:colId xmlns:a16="http://schemas.microsoft.com/office/drawing/2014/main" val="1753452993"/>
                    </a:ext>
                  </a:extLst>
                </a:gridCol>
              </a:tblGrid>
              <a:tr h="31289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Nama</a:t>
                      </a:r>
                      <a:endParaRPr lang="en-ID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/>
                        <a:t>Tipe</a:t>
                      </a:r>
                      <a:r>
                        <a:rPr lang="en-US" sz="1000" b="1" dirty="0"/>
                        <a:t> Data</a:t>
                      </a:r>
                      <a:endParaRPr lang="en-ID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167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/>
                        <a:t>Tanggal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Date</a:t>
                      </a:r>
                      <a:endParaRPr lang="en-I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4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Nama Customer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Text</a:t>
                      </a:r>
                      <a:endParaRPr lang="en-I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804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Lokasi Customer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Varchar</a:t>
                      </a:r>
                      <a:endParaRPr lang="en-I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65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Nama </a:t>
                      </a:r>
                      <a:r>
                        <a:rPr lang="en-US" sz="1000" dirty="0" err="1"/>
                        <a:t>Produk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Text</a:t>
                      </a:r>
                      <a:endParaRPr lang="en-I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76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Type </a:t>
                      </a:r>
                      <a:r>
                        <a:rPr lang="en-US" sz="1000" dirty="0" err="1"/>
                        <a:t>Produk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Text</a:t>
                      </a:r>
                      <a:endParaRPr lang="en-I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265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SO (Sales Order)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Numeric</a:t>
                      </a:r>
                      <a:endParaRPr lang="en-I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532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/>
                        <a:t>Terkirim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Numeric</a:t>
                      </a:r>
                      <a:endParaRPr lang="en-I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452515"/>
                  </a:ext>
                </a:extLst>
              </a:tr>
            </a:tbl>
          </a:graphicData>
        </a:graphic>
      </p:graphicFrame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30EF1EFB-666D-4085-B59C-8713C27C4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131046"/>
              </p:ext>
            </p:extLst>
          </p:nvPr>
        </p:nvGraphicFramePr>
        <p:xfrm>
          <a:off x="6151930" y="1619075"/>
          <a:ext cx="2608118" cy="29595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3909">
                  <a:extLst>
                    <a:ext uri="{9D8B030D-6E8A-4147-A177-3AD203B41FA5}">
                      <a16:colId xmlns:a16="http://schemas.microsoft.com/office/drawing/2014/main" val="4037801588"/>
                    </a:ext>
                  </a:extLst>
                </a:gridCol>
                <a:gridCol w="1014209">
                  <a:extLst>
                    <a:ext uri="{9D8B030D-6E8A-4147-A177-3AD203B41FA5}">
                      <a16:colId xmlns:a16="http://schemas.microsoft.com/office/drawing/2014/main" val="1753452993"/>
                    </a:ext>
                  </a:extLst>
                </a:gridCol>
              </a:tblGrid>
              <a:tr h="31289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Nama</a:t>
                      </a:r>
                      <a:endParaRPr lang="en-ID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/>
                        <a:t>Tipe</a:t>
                      </a:r>
                      <a:r>
                        <a:rPr lang="en-US" sz="1000" b="1" dirty="0"/>
                        <a:t> Data</a:t>
                      </a:r>
                      <a:endParaRPr lang="en-ID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167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/>
                        <a:t>Sisa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Numeric</a:t>
                      </a:r>
                      <a:endParaRPr lang="en-I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4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Internal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Text</a:t>
                      </a:r>
                      <a:endParaRPr lang="en-I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804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External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Text</a:t>
                      </a:r>
                      <a:endParaRPr lang="en-I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65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Harga </a:t>
                      </a:r>
                      <a:r>
                        <a:rPr lang="en-US" sz="1000" dirty="0" err="1"/>
                        <a:t>Komoditas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Bijih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Besi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Numeric</a:t>
                      </a:r>
                      <a:endParaRPr lang="en-I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76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/>
                        <a:t>Indeks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Produksi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Dalam</a:t>
                      </a:r>
                      <a:r>
                        <a:rPr lang="en-US" sz="1000" dirty="0"/>
                        <a:t> Negeri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Float</a:t>
                      </a:r>
                      <a:endParaRPr lang="en-I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265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Data </a:t>
                      </a:r>
                      <a:r>
                        <a:rPr lang="en-US" sz="1000" dirty="0" err="1"/>
                        <a:t>Inflasi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Percentage</a:t>
                      </a:r>
                      <a:endParaRPr lang="en-I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532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/>
                        <a:t>Kurs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Numeric</a:t>
                      </a:r>
                      <a:endParaRPr lang="en-I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452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663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>
          <a:extLst>
            <a:ext uri="{FF2B5EF4-FFF2-40B4-BE49-F238E27FC236}">
              <a16:creationId xmlns:a16="http://schemas.microsoft.com/office/drawing/2014/main" id="{2423932B-6E86-03F9-ED0C-4DB3BB192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">
            <a:extLst>
              <a:ext uri="{FF2B5EF4-FFF2-40B4-BE49-F238E27FC236}">
                <a16:creationId xmlns:a16="http://schemas.microsoft.com/office/drawing/2014/main" id="{CECE54EE-156D-183E-FB6E-C011EFD40F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Data Preparation/Data Processing</a:t>
            </a:r>
            <a:endParaRPr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C8B9BE9-F705-D169-A758-D71749E50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7387" y="1162050"/>
            <a:ext cx="3698100" cy="3446603"/>
          </a:xfrm>
        </p:spPr>
        <p:txBody>
          <a:bodyPr/>
          <a:lstStyle/>
          <a:p>
            <a:pPr marL="482600" indent="-342900">
              <a:buFont typeface="+mj-lt"/>
              <a:buAutoNum type="arabicPeriod" startAt="8"/>
            </a:pPr>
            <a:r>
              <a:rPr lang="id-ID" sz="1600" dirty="0"/>
              <a:t>Pengantian Nama Kolom Baru</a:t>
            </a:r>
            <a:endParaRPr lang="en-US" sz="1600" dirty="0"/>
          </a:p>
          <a:p>
            <a:pPr marL="482600" indent="-342900">
              <a:buFont typeface="+mj-lt"/>
              <a:buAutoNum type="arabicPeriod" startAt="8"/>
            </a:pPr>
            <a:r>
              <a:rPr lang="id-ID" sz="1600" dirty="0"/>
              <a:t>Penyesuaian nilai NULL</a:t>
            </a:r>
            <a:endParaRPr lang="en-US" sz="1600" dirty="0"/>
          </a:p>
          <a:p>
            <a:pPr marL="482600" indent="-342900">
              <a:buFont typeface="+mj-lt"/>
              <a:buAutoNum type="arabicPeriod" startAt="8"/>
            </a:pPr>
            <a:r>
              <a:rPr lang="id-ID" sz="1600" dirty="0"/>
              <a:t>Perbaikan nama pelanggan</a:t>
            </a:r>
            <a:endParaRPr lang="en-US" sz="1600" dirty="0"/>
          </a:p>
          <a:p>
            <a:pPr marL="482600" indent="-342900">
              <a:buFont typeface="+mj-lt"/>
              <a:buAutoNum type="arabicPeriod" startAt="8"/>
            </a:pPr>
            <a:r>
              <a:rPr lang="id-ID" sz="1600" dirty="0"/>
              <a:t>Pengabunggan Data</a:t>
            </a:r>
            <a:endParaRPr lang="en-US" sz="1600" dirty="0"/>
          </a:p>
          <a:p>
            <a:pPr marL="482600" indent="-342900">
              <a:buFont typeface="+mj-lt"/>
              <a:buAutoNum type="arabicPeriod" startAt="8"/>
            </a:pPr>
            <a:r>
              <a:rPr lang="id-ID" sz="1600" dirty="0"/>
              <a:t>Penyimpanan Data</a:t>
            </a:r>
            <a:endParaRPr lang="en-US" sz="1600" dirty="0"/>
          </a:p>
          <a:p>
            <a:pPr marL="482600" indent="-342900">
              <a:buFont typeface="+mj-lt"/>
              <a:buAutoNum type="arabicPeriod" startAt="8"/>
            </a:pPr>
            <a:r>
              <a:rPr lang="id-ID" sz="1600" dirty="0"/>
              <a:t>Transformasi menjadi file baru</a:t>
            </a:r>
            <a:endParaRPr lang="en-US" sz="1600" dirty="0"/>
          </a:p>
          <a:p>
            <a:pPr marL="482600" indent="-342900">
              <a:buFont typeface="+mj-lt"/>
              <a:buAutoNum type="arabicPeriod" startAt="8"/>
            </a:pPr>
            <a:r>
              <a:rPr lang="id-ID" sz="1600" dirty="0"/>
              <a:t>Proses Sortir Daftar Pelanggan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A84436B-11B2-55B0-CA92-3B87DCC73101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26675" y="1162050"/>
            <a:ext cx="3698100" cy="3446603"/>
          </a:xfrm>
        </p:spPr>
        <p:txBody>
          <a:bodyPr/>
          <a:lstStyle/>
          <a:p>
            <a:pPr marL="482600" indent="-342900">
              <a:buFont typeface="+mj-lt"/>
              <a:buAutoNum type="arabicPeriod"/>
            </a:pPr>
            <a:r>
              <a:rPr lang="id-ID" sz="1600" dirty="0"/>
              <a:t>Ekstraksi Data dari File Excel</a:t>
            </a:r>
            <a:endParaRPr lang="en-US" sz="1600" dirty="0"/>
          </a:p>
          <a:p>
            <a:pPr marL="482600" indent="-342900">
              <a:buFont typeface="+mj-lt"/>
              <a:buAutoNum type="arabicPeriod"/>
            </a:pPr>
            <a:r>
              <a:rPr lang="id-ID" sz="1600" dirty="0"/>
              <a:t>Pengolahan Data Hilang (Missing Data)</a:t>
            </a:r>
            <a:endParaRPr lang="en-US" sz="1600" dirty="0"/>
          </a:p>
          <a:p>
            <a:pPr marL="482600" indent="-342900">
              <a:buFont typeface="+mj-lt"/>
              <a:buAutoNum type="arabicPeriod"/>
            </a:pPr>
            <a:r>
              <a:rPr lang="id-ID" sz="1600" dirty="0"/>
              <a:t>Penggantian Nilai (Replacing Values)</a:t>
            </a:r>
            <a:endParaRPr lang="en-US" sz="1600" dirty="0"/>
          </a:p>
          <a:p>
            <a:pPr marL="482600" indent="-342900">
              <a:buFont typeface="+mj-lt"/>
              <a:buAutoNum type="arabicPeriod"/>
            </a:pPr>
            <a:r>
              <a:rPr lang="id-ID" sz="1600" dirty="0"/>
              <a:t>Penanganan Format Tanggal</a:t>
            </a:r>
            <a:endParaRPr lang="en-US" sz="1600" dirty="0"/>
          </a:p>
          <a:p>
            <a:pPr marL="482600" indent="-342900">
              <a:buFont typeface="+mj-lt"/>
              <a:buAutoNum type="arabicPeriod"/>
            </a:pPr>
            <a:r>
              <a:rPr lang="it-IT" sz="1600" dirty="0"/>
              <a:t>Penggabungan Data dari Berbagai Sumber</a:t>
            </a:r>
            <a:endParaRPr lang="en-US" sz="1600" dirty="0"/>
          </a:p>
          <a:p>
            <a:pPr marL="482600" indent="-342900">
              <a:buFont typeface="+mj-lt"/>
              <a:buAutoNum type="arabicPeriod"/>
            </a:pPr>
            <a:r>
              <a:rPr lang="id-ID" sz="1600" dirty="0"/>
              <a:t>Perbaikan Nama Pelanggan</a:t>
            </a:r>
            <a:endParaRPr lang="en-US" sz="1600" dirty="0"/>
          </a:p>
          <a:p>
            <a:pPr marL="482600" indent="-342900">
              <a:buFont typeface="+mj-lt"/>
              <a:buAutoNum type="arabicPeriod"/>
            </a:pPr>
            <a:r>
              <a:rPr lang="id-ID" sz="1600" dirty="0"/>
              <a:t>Pembacaan File</a:t>
            </a:r>
          </a:p>
        </p:txBody>
      </p:sp>
    </p:spTree>
    <p:extLst>
      <p:ext uri="{BB962C8B-B14F-4D97-AF65-F5344CB8AC3E}">
        <p14:creationId xmlns:p14="http://schemas.microsoft.com/office/powerpoint/2010/main" val="2259904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>
          <a:extLst>
            <a:ext uri="{FF2B5EF4-FFF2-40B4-BE49-F238E27FC236}">
              <a16:creationId xmlns:a16="http://schemas.microsoft.com/office/drawing/2014/main" id="{7B7E1F05-56D3-4814-94C8-3A8A9545C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">
            <a:extLst>
              <a:ext uri="{FF2B5EF4-FFF2-40B4-BE49-F238E27FC236}">
                <a16:creationId xmlns:a16="http://schemas.microsoft.com/office/drawing/2014/main" id="{3381EE4C-CBC5-4066-17D6-6C0C583872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Data Preparation/Data Processing</a:t>
            </a:r>
            <a:endParaRPr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2DB4A452-B969-3E01-5C55-EA68D5D1FFD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7EA0CA3F-912E-D304-88CA-80B02660FA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596868"/>
              </p:ext>
            </p:extLst>
          </p:nvPr>
        </p:nvGraphicFramePr>
        <p:xfrm>
          <a:off x="3805878" y="1132919"/>
          <a:ext cx="1667956" cy="3549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791025" imgH="5915025" progId="Visio.Drawing.15">
                  <p:embed/>
                </p:oleObj>
              </mc:Choice>
              <mc:Fallback>
                <p:oleObj name="Visio" r:id="rId3" imgW="2791025" imgH="5915025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5878" y="1132919"/>
                        <a:ext cx="1667956" cy="35498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5325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>
          <a:extLst>
            <a:ext uri="{FF2B5EF4-FFF2-40B4-BE49-F238E27FC236}">
              <a16:creationId xmlns:a16="http://schemas.microsoft.com/office/drawing/2014/main" id="{97BEE698-6210-1F0B-1771-933BAC8B0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">
            <a:extLst>
              <a:ext uri="{FF2B5EF4-FFF2-40B4-BE49-F238E27FC236}">
                <a16:creationId xmlns:a16="http://schemas.microsoft.com/office/drawing/2014/main" id="{905D4FBF-8316-DF66-66DB-256A72B174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Data Preparation/Data Processing</a:t>
            </a:r>
            <a:endParaRPr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0346ABFA-A88E-C6FC-BA93-B0B2F1B5A5F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E686D2-2C73-9749-EAED-E8A0D0ED1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410" y="1283440"/>
            <a:ext cx="5056403" cy="3058267"/>
          </a:xfrm>
          <a:prstGeom prst="rect">
            <a:avLst/>
          </a:prstGeom>
        </p:spPr>
      </p:pic>
      <p:sp>
        <p:nvSpPr>
          <p:cNvPr id="3" name="Google Shape;530;p46">
            <a:extLst>
              <a:ext uri="{FF2B5EF4-FFF2-40B4-BE49-F238E27FC236}">
                <a16:creationId xmlns:a16="http://schemas.microsoft.com/office/drawing/2014/main" id="{71367FC2-A210-DC6E-AC2C-A54D71AA9728}"/>
              </a:ext>
            </a:extLst>
          </p:cNvPr>
          <p:cNvSpPr txBox="1">
            <a:spLocks/>
          </p:cNvSpPr>
          <p:nvPr/>
        </p:nvSpPr>
        <p:spPr>
          <a:xfrm>
            <a:off x="773450" y="1017725"/>
            <a:ext cx="2449920" cy="36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it-IT" sz="1050" dirty="0"/>
              <a:t>Statistik Deskriptif Data</a:t>
            </a:r>
          </a:p>
        </p:txBody>
      </p:sp>
    </p:spTree>
    <p:extLst>
      <p:ext uri="{BB962C8B-B14F-4D97-AF65-F5344CB8AC3E}">
        <p14:creationId xmlns:p14="http://schemas.microsoft.com/office/powerpoint/2010/main" val="3464512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>
          <a:extLst>
            <a:ext uri="{FF2B5EF4-FFF2-40B4-BE49-F238E27FC236}">
              <a16:creationId xmlns:a16="http://schemas.microsoft.com/office/drawing/2014/main" id="{F7FB2D36-11AD-8D7E-107B-C66EE4A44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">
            <a:extLst>
              <a:ext uri="{FF2B5EF4-FFF2-40B4-BE49-F238E27FC236}">
                <a16:creationId xmlns:a16="http://schemas.microsoft.com/office/drawing/2014/main" id="{91280B1F-4062-EFD8-8930-F160E4E6EF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Data Preparation/Data Processing</a:t>
            </a:r>
            <a:endParaRPr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66AB64C8-3886-DA95-64D9-45C883C1CFF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" name="Google Shape;530;p46">
            <a:extLst>
              <a:ext uri="{FF2B5EF4-FFF2-40B4-BE49-F238E27FC236}">
                <a16:creationId xmlns:a16="http://schemas.microsoft.com/office/drawing/2014/main" id="{EA2E3274-C4DD-7877-E055-FF7E36403EAF}"/>
              </a:ext>
            </a:extLst>
          </p:cNvPr>
          <p:cNvSpPr txBox="1">
            <a:spLocks/>
          </p:cNvSpPr>
          <p:nvPr/>
        </p:nvSpPr>
        <p:spPr>
          <a:xfrm>
            <a:off x="767413" y="1017725"/>
            <a:ext cx="2449920" cy="36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it-IT" sz="1050" dirty="0"/>
              <a:t>Statistik Distribusi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E2F087-10F1-7C53-96DE-367F50F8B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980" y="1461790"/>
            <a:ext cx="4378113" cy="300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91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>
          <a:extLst>
            <a:ext uri="{FF2B5EF4-FFF2-40B4-BE49-F238E27FC236}">
              <a16:creationId xmlns:a16="http://schemas.microsoft.com/office/drawing/2014/main" id="{EE2A783F-A6B7-779E-FFD9-0F8D051A4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">
            <a:extLst>
              <a:ext uri="{FF2B5EF4-FFF2-40B4-BE49-F238E27FC236}">
                <a16:creationId xmlns:a16="http://schemas.microsoft.com/office/drawing/2014/main" id="{FBDD3CA2-BB32-4637-BAD2-13A11ECB7C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Data Preparation/Data Processing</a:t>
            </a:r>
            <a:endParaRPr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532F650F-7205-B74F-03FF-481277B7B3C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" name="Google Shape;530;p46">
            <a:extLst>
              <a:ext uri="{FF2B5EF4-FFF2-40B4-BE49-F238E27FC236}">
                <a16:creationId xmlns:a16="http://schemas.microsoft.com/office/drawing/2014/main" id="{E3CFFF7E-74E9-0981-4202-33B7224AA634}"/>
              </a:ext>
            </a:extLst>
          </p:cNvPr>
          <p:cNvSpPr txBox="1">
            <a:spLocks/>
          </p:cNvSpPr>
          <p:nvPr/>
        </p:nvSpPr>
        <p:spPr>
          <a:xfrm>
            <a:off x="767413" y="1017725"/>
            <a:ext cx="2449920" cy="36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it-IT" sz="1050" dirty="0"/>
              <a:t>Statistik Matrik Korelasi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B9030B-CCC9-42BE-06C4-AC2C4E221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109" y="1385393"/>
            <a:ext cx="4063037" cy="317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31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>
          <a:extLst>
            <a:ext uri="{FF2B5EF4-FFF2-40B4-BE49-F238E27FC236}">
              <a16:creationId xmlns:a16="http://schemas.microsoft.com/office/drawing/2014/main" id="{11324EEA-2144-8BC9-0E95-827B6F7A1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">
            <a:extLst>
              <a:ext uri="{FF2B5EF4-FFF2-40B4-BE49-F238E27FC236}">
                <a16:creationId xmlns:a16="http://schemas.microsoft.com/office/drawing/2014/main" id="{70481E9C-C88B-960D-A6A2-87C998B5FF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Modelling</a:t>
            </a:r>
            <a:endParaRPr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46E477E2-80E6-2C2F-8E8D-6B0C138CE1A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" name="Google Shape;530;p46">
            <a:extLst>
              <a:ext uri="{FF2B5EF4-FFF2-40B4-BE49-F238E27FC236}">
                <a16:creationId xmlns:a16="http://schemas.microsoft.com/office/drawing/2014/main" id="{78846F13-F2E9-D05D-A9D2-A6DA45174848}"/>
              </a:ext>
            </a:extLst>
          </p:cNvPr>
          <p:cNvSpPr txBox="1">
            <a:spLocks/>
          </p:cNvSpPr>
          <p:nvPr/>
        </p:nvSpPr>
        <p:spPr>
          <a:xfrm>
            <a:off x="1975383" y="2449099"/>
            <a:ext cx="5290956" cy="245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ctr"/>
            <a:r>
              <a:rPr lang="it-IT" sz="800" dirty="0"/>
              <a:t>Perhitungan Lengkap ada di Paper</a:t>
            </a:r>
          </a:p>
        </p:txBody>
      </p:sp>
    </p:spTree>
    <p:extLst>
      <p:ext uri="{BB962C8B-B14F-4D97-AF65-F5344CB8AC3E}">
        <p14:creationId xmlns:p14="http://schemas.microsoft.com/office/powerpoint/2010/main" val="3749259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>
          <a:extLst>
            <a:ext uri="{FF2B5EF4-FFF2-40B4-BE49-F238E27FC236}">
              <a16:creationId xmlns:a16="http://schemas.microsoft.com/office/drawing/2014/main" id="{73946600-3B92-C588-2EC8-F529D3ED5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">
            <a:extLst>
              <a:ext uri="{FF2B5EF4-FFF2-40B4-BE49-F238E27FC236}">
                <a16:creationId xmlns:a16="http://schemas.microsoft.com/office/drawing/2014/main" id="{92092590-096F-72F8-B214-6596BFA2BB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Evaluation</a:t>
            </a:r>
            <a:endParaRPr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A8EE3C1-57E1-B75E-7BF2-4043D5DFFDB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9601035-A398-65B1-AD6F-6B513B426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60" y="1198552"/>
            <a:ext cx="821466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 Evaluasi Mode</a:t>
            </a:r>
            <a:r>
              <a:rPr kumimoji="0" lang="en-US" altLang="id-ID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endParaRPr kumimoji="0" lang="id-ID" altLang="id-ID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CA18795-3776-2491-24A0-4BDFEE0DE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861133"/>
              </p:ext>
            </p:extLst>
          </p:nvPr>
        </p:nvGraphicFramePr>
        <p:xfrm>
          <a:off x="496561" y="3396308"/>
          <a:ext cx="8214667" cy="1097280"/>
        </p:xfrm>
        <a:graphic>
          <a:graphicData uri="http://schemas.openxmlformats.org/drawingml/2006/table">
            <a:tbl>
              <a:tblPr firstRow="1" firstCol="1" bandRow="1">
                <a:tableStyleId>{2075AF0A-5504-47AB-8F50-B0172C5246C1}</a:tableStyleId>
              </a:tblPr>
              <a:tblGrid>
                <a:gridCol w="1736778">
                  <a:extLst>
                    <a:ext uri="{9D8B030D-6E8A-4147-A177-3AD203B41FA5}">
                      <a16:colId xmlns:a16="http://schemas.microsoft.com/office/drawing/2014/main" val="981338533"/>
                    </a:ext>
                  </a:extLst>
                </a:gridCol>
                <a:gridCol w="2432617">
                  <a:extLst>
                    <a:ext uri="{9D8B030D-6E8A-4147-A177-3AD203B41FA5}">
                      <a16:colId xmlns:a16="http://schemas.microsoft.com/office/drawing/2014/main" val="101848684"/>
                    </a:ext>
                  </a:extLst>
                </a:gridCol>
                <a:gridCol w="2432617">
                  <a:extLst>
                    <a:ext uri="{9D8B030D-6E8A-4147-A177-3AD203B41FA5}">
                      <a16:colId xmlns:a16="http://schemas.microsoft.com/office/drawing/2014/main" val="243672211"/>
                    </a:ext>
                  </a:extLst>
                </a:gridCol>
                <a:gridCol w="1612655">
                  <a:extLst>
                    <a:ext uri="{9D8B030D-6E8A-4147-A177-3AD203B41FA5}">
                      <a16:colId xmlns:a16="http://schemas.microsoft.com/office/drawing/2014/main" val="121631669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Parameter Data Lainnya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Nilai Rata-Rata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1285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MAD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MSE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MAPE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2041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SO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 8.124.809,34 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 114.434.358.153.016,00 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39,26%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9179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d-ID" sz="900" dirty="0">
                          <a:effectLst/>
                        </a:rPr>
                        <a:t>Terkirim</a:t>
                      </a:r>
                      <a:endParaRPr lang="id-ID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5.908.291,23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74.688.004.441.428,60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38,06%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5388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Harga Komoditas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 25,34 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 1.174,41 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20,99%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9934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Indeks Produksi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 7,92 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 84,59 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5,53%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3510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Data Inflasi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 0,01210 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 0,00027 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36,59%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33726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Kurs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 332,85 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 141.995,59 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 dirty="0">
                          <a:effectLst/>
                        </a:rPr>
                        <a:t>2,25%</a:t>
                      </a:r>
                      <a:endParaRPr lang="id-ID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4424837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27A5E24D-3B11-634A-E668-8ED17FA40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60" y="3049872"/>
            <a:ext cx="832603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 Peramalan Parameter Data Lainnya</a:t>
            </a:r>
            <a:endParaRPr kumimoji="0" lang="id-ID" altLang="id-ID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4D75A-25A1-856A-BD9A-B06B2EAA7A07}"/>
              </a:ext>
            </a:extLst>
          </p:cNvPr>
          <p:cNvSpPr txBox="1"/>
          <p:nvPr/>
        </p:nvSpPr>
        <p:spPr>
          <a:xfrm>
            <a:off x="7235650" y="678109"/>
            <a:ext cx="14755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d-ID" altLang="id-ID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Tahunan</a:t>
            </a:r>
            <a:endParaRPr lang="id-ID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C49657C-B945-979A-140E-067DF5121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514279"/>
              </p:ext>
            </p:extLst>
          </p:nvPr>
        </p:nvGraphicFramePr>
        <p:xfrm>
          <a:off x="496560" y="1544988"/>
          <a:ext cx="8214668" cy="1377484"/>
        </p:xfrm>
        <a:graphic>
          <a:graphicData uri="http://schemas.openxmlformats.org/drawingml/2006/table">
            <a:tbl>
              <a:tblPr firstRow="1" firstCol="1" bandRow="1">
                <a:tableStyleId>{2075AF0A-5504-47AB-8F50-B0172C5246C1}</a:tableStyleId>
              </a:tblPr>
              <a:tblGrid>
                <a:gridCol w="1902567">
                  <a:extLst>
                    <a:ext uri="{9D8B030D-6E8A-4147-A177-3AD203B41FA5}">
                      <a16:colId xmlns:a16="http://schemas.microsoft.com/office/drawing/2014/main" val="183407571"/>
                    </a:ext>
                  </a:extLst>
                </a:gridCol>
                <a:gridCol w="483329">
                  <a:extLst>
                    <a:ext uri="{9D8B030D-6E8A-4147-A177-3AD203B41FA5}">
                      <a16:colId xmlns:a16="http://schemas.microsoft.com/office/drawing/2014/main" val="640023576"/>
                    </a:ext>
                  </a:extLst>
                </a:gridCol>
                <a:gridCol w="2193717">
                  <a:extLst>
                    <a:ext uri="{9D8B030D-6E8A-4147-A177-3AD203B41FA5}">
                      <a16:colId xmlns:a16="http://schemas.microsoft.com/office/drawing/2014/main" val="2756390318"/>
                    </a:ext>
                  </a:extLst>
                </a:gridCol>
                <a:gridCol w="2193717">
                  <a:extLst>
                    <a:ext uri="{9D8B030D-6E8A-4147-A177-3AD203B41FA5}">
                      <a16:colId xmlns:a16="http://schemas.microsoft.com/office/drawing/2014/main" val="2648143072"/>
                    </a:ext>
                  </a:extLst>
                </a:gridCol>
                <a:gridCol w="1441338">
                  <a:extLst>
                    <a:ext uri="{9D8B030D-6E8A-4147-A177-3AD203B41FA5}">
                      <a16:colId xmlns:a16="http://schemas.microsoft.com/office/drawing/2014/main" val="2174274498"/>
                    </a:ext>
                  </a:extLst>
                </a:gridCol>
              </a:tblGrid>
              <a:tr h="122722">
                <a:tc rowSpan="2"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Nama Model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Alpha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Nilai Rata-Rata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514550"/>
                  </a:ext>
                </a:extLst>
              </a:tr>
              <a:tr h="22551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MAD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MSE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MAPE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06967068"/>
                  </a:ext>
                </a:extLst>
              </a:tr>
              <a:tr h="338270"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Single Exponential Smoothing (SES)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0,9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7.363.726,89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104.488.057.170.879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-37,70%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9451730"/>
                  </a:ext>
                </a:extLst>
              </a:tr>
              <a:tr h="338270"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Double Exponential Smoothing (DES)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0,7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8.111.879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113.879.138.972.326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40,95%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7846525"/>
                  </a:ext>
                </a:extLst>
              </a:tr>
              <a:tr h="338270">
                <a:tc>
                  <a:txBody>
                    <a:bodyPr/>
                    <a:lstStyle/>
                    <a:p>
                      <a:pPr algn="ctr"/>
                      <a:r>
                        <a:rPr lang="id-ID" sz="900" dirty="0">
                          <a:solidFill>
                            <a:srgbClr val="FF0000"/>
                          </a:solidFill>
                          <a:effectLst/>
                        </a:rPr>
                        <a:t>Triple Exponential Smoothing (TES)</a:t>
                      </a:r>
                      <a:endParaRPr lang="id-ID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solidFill>
                            <a:srgbClr val="FF0000"/>
                          </a:solidFill>
                          <a:effectLst/>
                        </a:rPr>
                        <a:t>0,5</a:t>
                      </a:r>
                      <a:endParaRPr lang="id-ID" sz="10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 dirty="0">
                          <a:solidFill>
                            <a:srgbClr val="FF0000"/>
                          </a:solidFill>
                          <a:effectLst/>
                        </a:rPr>
                        <a:t>8.124.809,34</a:t>
                      </a:r>
                      <a:endParaRPr lang="id-ID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 dirty="0">
                          <a:solidFill>
                            <a:srgbClr val="FF0000"/>
                          </a:solidFill>
                          <a:effectLst/>
                        </a:rPr>
                        <a:t>114.434.358.153.016</a:t>
                      </a:r>
                      <a:endParaRPr lang="id-ID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 dirty="0">
                          <a:solidFill>
                            <a:srgbClr val="FF0000"/>
                          </a:solidFill>
                          <a:effectLst/>
                        </a:rPr>
                        <a:t>39,26%</a:t>
                      </a:r>
                      <a:endParaRPr lang="id-ID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3402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255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Indentifikasi Masalah</a:t>
            </a:r>
            <a:endParaRPr dirty="0"/>
          </a:p>
        </p:txBody>
      </p:sp>
      <p:sp>
        <p:nvSpPr>
          <p:cNvPr id="416" name="Google Shape;416;p40"/>
          <p:cNvSpPr/>
          <p:nvPr/>
        </p:nvSpPr>
        <p:spPr>
          <a:xfrm>
            <a:off x="1416436" y="1745863"/>
            <a:ext cx="320607" cy="308763"/>
          </a:xfrm>
          <a:prstGeom prst="ellipse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1200" b="1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9" name="Google Shape;419;p40"/>
          <p:cNvSpPr txBox="1"/>
          <p:nvPr/>
        </p:nvSpPr>
        <p:spPr>
          <a:xfrm>
            <a:off x="1516646" y="1199048"/>
            <a:ext cx="15228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Masalah</a:t>
            </a:r>
            <a:endParaRPr sz="2000" b="1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21" name="Google Shape;421;p40"/>
          <p:cNvCxnSpPr>
            <a:cxnSpLocks/>
          </p:cNvCxnSpPr>
          <p:nvPr/>
        </p:nvCxnSpPr>
        <p:spPr>
          <a:xfrm>
            <a:off x="2278046" y="1689976"/>
            <a:ext cx="0" cy="2733798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2" name="Google Shape;422;p40"/>
          <p:cNvCxnSpPr>
            <a:cxnSpLocks/>
            <a:stCxn id="416" idx="6"/>
          </p:cNvCxnSpPr>
          <p:nvPr/>
        </p:nvCxnSpPr>
        <p:spPr>
          <a:xfrm>
            <a:off x="1737043" y="1900245"/>
            <a:ext cx="1145409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42" name="Google Shape;442;p40"/>
          <p:cNvCxnSpPr/>
          <p:nvPr/>
        </p:nvCxnSpPr>
        <p:spPr>
          <a:xfrm>
            <a:off x="4572000" y="1507932"/>
            <a:ext cx="0" cy="3004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416;p40">
            <a:extLst>
              <a:ext uri="{FF2B5EF4-FFF2-40B4-BE49-F238E27FC236}">
                <a16:creationId xmlns:a16="http://schemas.microsoft.com/office/drawing/2014/main" id="{60E3E76A-4A00-474B-BD8E-5E43F918C1D6}"/>
              </a:ext>
            </a:extLst>
          </p:cNvPr>
          <p:cNvSpPr/>
          <p:nvPr/>
        </p:nvSpPr>
        <p:spPr>
          <a:xfrm>
            <a:off x="2678274" y="2286142"/>
            <a:ext cx="320607" cy="308763"/>
          </a:xfrm>
          <a:prstGeom prst="ellipse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12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8" name="Google Shape;422;p40">
            <a:extLst>
              <a:ext uri="{FF2B5EF4-FFF2-40B4-BE49-F238E27FC236}">
                <a16:creationId xmlns:a16="http://schemas.microsoft.com/office/drawing/2014/main" id="{B6FC3492-97A7-4716-8480-35D2A92270E0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1560340" y="2440524"/>
            <a:ext cx="1117934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3" name="Google Shape;416;p40">
            <a:extLst>
              <a:ext uri="{FF2B5EF4-FFF2-40B4-BE49-F238E27FC236}">
                <a16:creationId xmlns:a16="http://schemas.microsoft.com/office/drawing/2014/main" id="{062836C5-C830-4177-A9BF-FA868D7C64CF}"/>
              </a:ext>
            </a:extLst>
          </p:cNvPr>
          <p:cNvSpPr/>
          <p:nvPr/>
        </p:nvSpPr>
        <p:spPr>
          <a:xfrm>
            <a:off x="1416926" y="2829483"/>
            <a:ext cx="320607" cy="308763"/>
          </a:xfrm>
          <a:prstGeom prst="ellipse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12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4" name="Google Shape;422;p40">
            <a:extLst>
              <a:ext uri="{FF2B5EF4-FFF2-40B4-BE49-F238E27FC236}">
                <a16:creationId xmlns:a16="http://schemas.microsoft.com/office/drawing/2014/main" id="{1D89C54F-ED70-4E34-ACE7-9F5ED289C1D7}"/>
              </a:ext>
            </a:extLst>
          </p:cNvPr>
          <p:cNvCxnSpPr>
            <a:cxnSpLocks/>
            <a:stCxn id="23" idx="6"/>
          </p:cNvCxnSpPr>
          <p:nvPr/>
        </p:nvCxnSpPr>
        <p:spPr>
          <a:xfrm>
            <a:off x="1737533" y="2983865"/>
            <a:ext cx="1145409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7" name="Google Shape;416;p40">
            <a:extLst>
              <a:ext uri="{FF2B5EF4-FFF2-40B4-BE49-F238E27FC236}">
                <a16:creationId xmlns:a16="http://schemas.microsoft.com/office/drawing/2014/main" id="{C7BBFEC9-07EF-4146-A83D-AFAD58E9486B}"/>
              </a:ext>
            </a:extLst>
          </p:cNvPr>
          <p:cNvSpPr/>
          <p:nvPr/>
        </p:nvSpPr>
        <p:spPr>
          <a:xfrm>
            <a:off x="2678274" y="3394281"/>
            <a:ext cx="320607" cy="308763"/>
          </a:xfrm>
          <a:prstGeom prst="ellipse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12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8" name="Google Shape;422;p40">
            <a:extLst>
              <a:ext uri="{FF2B5EF4-FFF2-40B4-BE49-F238E27FC236}">
                <a16:creationId xmlns:a16="http://schemas.microsoft.com/office/drawing/2014/main" id="{BCD32069-E2F6-4630-9BE6-E6C76C8B8274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1560340" y="3548663"/>
            <a:ext cx="1117934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6" name="Google Shape;410;p40">
            <a:extLst>
              <a:ext uri="{FF2B5EF4-FFF2-40B4-BE49-F238E27FC236}">
                <a16:creationId xmlns:a16="http://schemas.microsoft.com/office/drawing/2014/main" id="{13874E71-83D0-4A81-815E-6594DD0AFF32}"/>
              </a:ext>
            </a:extLst>
          </p:cNvPr>
          <p:cNvSpPr txBox="1"/>
          <p:nvPr/>
        </p:nvSpPr>
        <p:spPr>
          <a:xfrm>
            <a:off x="463958" y="1647056"/>
            <a:ext cx="931866" cy="44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Overstock/ Understock</a:t>
            </a:r>
            <a:endParaRPr sz="900" b="1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" name="Google Shape;416;p40">
            <a:extLst>
              <a:ext uri="{FF2B5EF4-FFF2-40B4-BE49-F238E27FC236}">
                <a16:creationId xmlns:a16="http://schemas.microsoft.com/office/drawing/2014/main" id="{FD3E0357-01AB-4C32-ABF0-FD82260382B7}"/>
              </a:ext>
            </a:extLst>
          </p:cNvPr>
          <p:cNvSpPr/>
          <p:nvPr/>
        </p:nvSpPr>
        <p:spPr>
          <a:xfrm>
            <a:off x="1438283" y="3917337"/>
            <a:ext cx="320607" cy="308763"/>
          </a:xfrm>
          <a:prstGeom prst="ellipse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sz="12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" name="Google Shape;422;p40">
            <a:extLst>
              <a:ext uri="{FF2B5EF4-FFF2-40B4-BE49-F238E27FC236}">
                <a16:creationId xmlns:a16="http://schemas.microsoft.com/office/drawing/2014/main" id="{DA9658A9-69BE-4296-8AF4-55ADEDC097B5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1758890" y="4071719"/>
            <a:ext cx="1145409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0" name="Google Shape;410;p40">
            <a:extLst>
              <a:ext uri="{FF2B5EF4-FFF2-40B4-BE49-F238E27FC236}">
                <a16:creationId xmlns:a16="http://schemas.microsoft.com/office/drawing/2014/main" id="{5E36DB58-0423-4F17-AD8B-AD11CE1C18CF}"/>
              </a:ext>
            </a:extLst>
          </p:cNvPr>
          <p:cNvSpPr txBox="1"/>
          <p:nvPr/>
        </p:nvSpPr>
        <p:spPr>
          <a:xfrm>
            <a:off x="405749" y="2689018"/>
            <a:ext cx="984304" cy="44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Persiapan Perencanaan</a:t>
            </a:r>
            <a:endParaRPr sz="900" b="1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" name="Google Shape;410;p40">
            <a:extLst>
              <a:ext uri="{FF2B5EF4-FFF2-40B4-BE49-F238E27FC236}">
                <a16:creationId xmlns:a16="http://schemas.microsoft.com/office/drawing/2014/main" id="{7D029D3D-CD1D-4152-B302-A90F40A172B6}"/>
              </a:ext>
            </a:extLst>
          </p:cNvPr>
          <p:cNvSpPr txBox="1"/>
          <p:nvPr/>
        </p:nvSpPr>
        <p:spPr>
          <a:xfrm>
            <a:off x="374361" y="3969474"/>
            <a:ext cx="984302" cy="44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9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Keterbatasan</a:t>
            </a:r>
            <a:r>
              <a:rPr lang="en-ID" sz="9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9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Analisis</a:t>
            </a:r>
            <a:r>
              <a:rPr lang="en-ID" sz="9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Data</a:t>
            </a:r>
          </a:p>
        </p:txBody>
      </p:sp>
      <p:sp>
        <p:nvSpPr>
          <p:cNvPr id="43" name="Google Shape;416;p40">
            <a:extLst>
              <a:ext uri="{FF2B5EF4-FFF2-40B4-BE49-F238E27FC236}">
                <a16:creationId xmlns:a16="http://schemas.microsoft.com/office/drawing/2014/main" id="{BB636BDE-BD27-4354-8C44-504887144306}"/>
              </a:ext>
            </a:extLst>
          </p:cNvPr>
          <p:cNvSpPr/>
          <p:nvPr/>
        </p:nvSpPr>
        <p:spPr>
          <a:xfrm>
            <a:off x="6030304" y="1745862"/>
            <a:ext cx="320607" cy="308763"/>
          </a:xfrm>
          <a:prstGeom prst="ellipse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1200" b="1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4" name="Google Shape;421;p40">
            <a:extLst>
              <a:ext uri="{FF2B5EF4-FFF2-40B4-BE49-F238E27FC236}">
                <a16:creationId xmlns:a16="http://schemas.microsoft.com/office/drawing/2014/main" id="{C1AC71A0-5898-443C-8239-7380B04B7A6B}"/>
              </a:ext>
            </a:extLst>
          </p:cNvPr>
          <p:cNvCxnSpPr>
            <a:cxnSpLocks/>
          </p:cNvCxnSpPr>
          <p:nvPr/>
        </p:nvCxnSpPr>
        <p:spPr>
          <a:xfrm>
            <a:off x="6891914" y="1689975"/>
            <a:ext cx="0" cy="2733798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" name="Google Shape;422;p40">
            <a:extLst>
              <a:ext uri="{FF2B5EF4-FFF2-40B4-BE49-F238E27FC236}">
                <a16:creationId xmlns:a16="http://schemas.microsoft.com/office/drawing/2014/main" id="{EBF3FF43-DE49-44AF-B187-AB4249EDEAE3}"/>
              </a:ext>
            </a:extLst>
          </p:cNvPr>
          <p:cNvCxnSpPr>
            <a:cxnSpLocks/>
            <a:stCxn id="43" idx="6"/>
          </p:cNvCxnSpPr>
          <p:nvPr/>
        </p:nvCxnSpPr>
        <p:spPr>
          <a:xfrm>
            <a:off x="6350911" y="1900244"/>
            <a:ext cx="1145409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6" name="Google Shape;416;p40">
            <a:extLst>
              <a:ext uri="{FF2B5EF4-FFF2-40B4-BE49-F238E27FC236}">
                <a16:creationId xmlns:a16="http://schemas.microsoft.com/office/drawing/2014/main" id="{543E1AD7-546B-40C4-AEFC-55E0D94D091C}"/>
              </a:ext>
            </a:extLst>
          </p:cNvPr>
          <p:cNvSpPr/>
          <p:nvPr/>
        </p:nvSpPr>
        <p:spPr>
          <a:xfrm>
            <a:off x="7312649" y="2440523"/>
            <a:ext cx="320607" cy="308763"/>
          </a:xfrm>
          <a:prstGeom prst="ellipse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12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7" name="Google Shape;422;p40">
            <a:extLst>
              <a:ext uri="{FF2B5EF4-FFF2-40B4-BE49-F238E27FC236}">
                <a16:creationId xmlns:a16="http://schemas.microsoft.com/office/drawing/2014/main" id="{6C302F6C-C8F0-4E19-893B-E068E12DF66D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6194715" y="2594905"/>
            <a:ext cx="1117934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2" name="Google Shape;416;p40">
            <a:extLst>
              <a:ext uri="{FF2B5EF4-FFF2-40B4-BE49-F238E27FC236}">
                <a16:creationId xmlns:a16="http://schemas.microsoft.com/office/drawing/2014/main" id="{828C4645-4526-4DA7-A547-8502FED3BAF5}"/>
              </a:ext>
            </a:extLst>
          </p:cNvPr>
          <p:cNvSpPr/>
          <p:nvPr/>
        </p:nvSpPr>
        <p:spPr>
          <a:xfrm>
            <a:off x="6034411" y="3046195"/>
            <a:ext cx="320607" cy="308763"/>
          </a:xfrm>
          <a:prstGeom prst="ellipse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12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3" name="Google Shape;422;p40">
            <a:extLst>
              <a:ext uri="{FF2B5EF4-FFF2-40B4-BE49-F238E27FC236}">
                <a16:creationId xmlns:a16="http://schemas.microsoft.com/office/drawing/2014/main" id="{00CCE527-92AC-4D55-98C5-F77DC9DCE9B5}"/>
              </a:ext>
            </a:extLst>
          </p:cNvPr>
          <p:cNvCxnSpPr>
            <a:cxnSpLocks/>
            <a:stCxn id="52" idx="6"/>
          </p:cNvCxnSpPr>
          <p:nvPr/>
        </p:nvCxnSpPr>
        <p:spPr>
          <a:xfrm>
            <a:off x="6355018" y="3200577"/>
            <a:ext cx="1145409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4" name="Google Shape;410;p40">
            <a:extLst>
              <a:ext uri="{FF2B5EF4-FFF2-40B4-BE49-F238E27FC236}">
                <a16:creationId xmlns:a16="http://schemas.microsoft.com/office/drawing/2014/main" id="{948E6213-CE8E-4575-9764-1353571E6954}"/>
              </a:ext>
            </a:extLst>
          </p:cNvPr>
          <p:cNvSpPr txBox="1"/>
          <p:nvPr/>
        </p:nvSpPr>
        <p:spPr>
          <a:xfrm>
            <a:off x="3094503" y="3417054"/>
            <a:ext cx="984302" cy="44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9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Kesalahan</a:t>
            </a:r>
            <a:r>
              <a:rPr lang="en-ID" sz="9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9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Pengambilan</a:t>
            </a:r>
            <a:r>
              <a:rPr lang="en-ID" sz="9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Keputusan</a:t>
            </a:r>
          </a:p>
        </p:txBody>
      </p:sp>
      <p:sp>
        <p:nvSpPr>
          <p:cNvPr id="56" name="Google Shape;410;p40">
            <a:extLst>
              <a:ext uri="{FF2B5EF4-FFF2-40B4-BE49-F238E27FC236}">
                <a16:creationId xmlns:a16="http://schemas.microsoft.com/office/drawing/2014/main" id="{7E45567A-BDF6-468D-A2F1-F174ADDF876E}"/>
              </a:ext>
            </a:extLst>
          </p:cNvPr>
          <p:cNvSpPr txBox="1"/>
          <p:nvPr/>
        </p:nvSpPr>
        <p:spPr>
          <a:xfrm>
            <a:off x="3068845" y="2348265"/>
            <a:ext cx="1045499" cy="44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i-FI" sz="9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Ketidakpastian kebutuhan pelanggan / </a:t>
            </a:r>
            <a:r>
              <a:rPr lang="fi-FI" sz="900" b="1" i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Repeat-Order</a:t>
            </a:r>
          </a:p>
        </p:txBody>
      </p:sp>
      <p:sp>
        <p:nvSpPr>
          <p:cNvPr id="58" name="Google Shape;419;p40">
            <a:extLst>
              <a:ext uri="{FF2B5EF4-FFF2-40B4-BE49-F238E27FC236}">
                <a16:creationId xmlns:a16="http://schemas.microsoft.com/office/drawing/2014/main" id="{38CFDDAE-624F-4980-A71C-46101C0A5A9E}"/>
              </a:ext>
            </a:extLst>
          </p:cNvPr>
          <p:cNvSpPr txBox="1"/>
          <p:nvPr/>
        </p:nvSpPr>
        <p:spPr>
          <a:xfrm>
            <a:off x="6110456" y="1216782"/>
            <a:ext cx="15228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Dampak</a:t>
            </a:r>
            <a:endParaRPr sz="2000" b="1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9" name="Google Shape;410;p40">
            <a:extLst>
              <a:ext uri="{FF2B5EF4-FFF2-40B4-BE49-F238E27FC236}">
                <a16:creationId xmlns:a16="http://schemas.microsoft.com/office/drawing/2014/main" id="{7A7D16AF-528E-4264-A98C-2D345C78ABA2}"/>
              </a:ext>
            </a:extLst>
          </p:cNvPr>
          <p:cNvSpPr txBox="1"/>
          <p:nvPr/>
        </p:nvSpPr>
        <p:spPr>
          <a:xfrm>
            <a:off x="4879658" y="1719266"/>
            <a:ext cx="1069915" cy="44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Ketidakstabilan Finansial</a:t>
            </a:r>
            <a:endParaRPr sz="900" b="1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2" name="Google Shape;416;p40">
            <a:extLst>
              <a:ext uri="{FF2B5EF4-FFF2-40B4-BE49-F238E27FC236}">
                <a16:creationId xmlns:a16="http://schemas.microsoft.com/office/drawing/2014/main" id="{2372D3CD-7BF0-4153-B9D8-D2CDA80C048A}"/>
              </a:ext>
            </a:extLst>
          </p:cNvPr>
          <p:cNvSpPr/>
          <p:nvPr/>
        </p:nvSpPr>
        <p:spPr>
          <a:xfrm>
            <a:off x="7312649" y="3719957"/>
            <a:ext cx="320607" cy="308763"/>
          </a:xfrm>
          <a:prstGeom prst="ellipse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12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63" name="Google Shape;422;p40">
            <a:extLst>
              <a:ext uri="{FF2B5EF4-FFF2-40B4-BE49-F238E27FC236}">
                <a16:creationId xmlns:a16="http://schemas.microsoft.com/office/drawing/2014/main" id="{247B1AD7-F1AC-4422-93CF-ECB3737B0E3B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6194715" y="3874339"/>
            <a:ext cx="1117934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5" name="Google Shape;410;p40">
            <a:extLst>
              <a:ext uri="{FF2B5EF4-FFF2-40B4-BE49-F238E27FC236}">
                <a16:creationId xmlns:a16="http://schemas.microsoft.com/office/drawing/2014/main" id="{9674FF39-2C97-4DCC-BBD5-FE55344C049F}"/>
              </a:ext>
            </a:extLst>
          </p:cNvPr>
          <p:cNvSpPr txBox="1"/>
          <p:nvPr/>
        </p:nvSpPr>
        <p:spPr>
          <a:xfrm>
            <a:off x="7752077" y="3749933"/>
            <a:ext cx="931866" cy="44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9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Gangguan</a:t>
            </a:r>
            <a:r>
              <a:rPr lang="en-ID" sz="9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9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Terhadap</a:t>
            </a:r>
            <a:r>
              <a:rPr lang="en-ID" sz="9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9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Operasional</a:t>
            </a:r>
            <a:endParaRPr lang="en-ID" sz="900" b="1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6" name="Google Shape;410;p40">
            <a:extLst>
              <a:ext uri="{FF2B5EF4-FFF2-40B4-BE49-F238E27FC236}">
                <a16:creationId xmlns:a16="http://schemas.microsoft.com/office/drawing/2014/main" id="{5CB678B4-63F9-43E6-B16A-D6B0C797DBAE}"/>
              </a:ext>
            </a:extLst>
          </p:cNvPr>
          <p:cNvSpPr txBox="1"/>
          <p:nvPr/>
        </p:nvSpPr>
        <p:spPr>
          <a:xfrm>
            <a:off x="4879657" y="3046195"/>
            <a:ext cx="1069915" cy="44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9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Kehilangan</a:t>
            </a:r>
            <a:r>
              <a:rPr lang="en-ID" sz="9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9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kepercayaan</a:t>
            </a:r>
            <a:r>
              <a:rPr lang="en-ID" sz="9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9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pelanggan</a:t>
            </a:r>
            <a:r>
              <a:rPr lang="en-ID" sz="9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</p:txBody>
      </p:sp>
      <p:sp>
        <p:nvSpPr>
          <p:cNvPr id="67" name="Google Shape;410;p40">
            <a:extLst>
              <a:ext uri="{FF2B5EF4-FFF2-40B4-BE49-F238E27FC236}">
                <a16:creationId xmlns:a16="http://schemas.microsoft.com/office/drawing/2014/main" id="{53F6B387-0457-4F82-839A-035756F70BBB}"/>
              </a:ext>
            </a:extLst>
          </p:cNvPr>
          <p:cNvSpPr txBox="1"/>
          <p:nvPr/>
        </p:nvSpPr>
        <p:spPr>
          <a:xfrm>
            <a:off x="7748177" y="2423808"/>
            <a:ext cx="1069915" cy="44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9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Kegagalan</a:t>
            </a:r>
            <a:r>
              <a:rPr lang="en-ID" sz="9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strategi </a:t>
            </a:r>
            <a:r>
              <a:rPr lang="en-ID" sz="9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pemasaran</a:t>
            </a:r>
            <a:endParaRPr lang="en-ID" sz="900" b="1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>
          <a:extLst>
            <a:ext uri="{FF2B5EF4-FFF2-40B4-BE49-F238E27FC236}">
              <a16:creationId xmlns:a16="http://schemas.microsoft.com/office/drawing/2014/main" id="{37879FE4-4949-C929-058D-42DDF81F3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">
            <a:extLst>
              <a:ext uri="{FF2B5EF4-FFF2-40B4-BE49-F238E27FC236}">
                <a16:creationId xmlns:a16="http://schemas.microsoft.com/office/drawing/2014/main" id="{885BEF0B-5198-4F27-49A7-08E34EF91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Evaluation</a:t>
            </a:r>
            <a:endParaRPr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1035EBB-5A32-9508-4EB1-F6B60AFF099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34D1AA-029E-2B6F-E2A8-0FAB94E3CC37}"/>
              </a:ext>
            </a:extLst>
          </p:cNvPr>
          <p:cNvSpPr txBox="1"/>
          <p:nvPr/>
        </p:nvSpPr>
        <p:spPr>
          <a:xfrm>
            <a:off x="7235650" y="678109"/>
            <a:ext cx="14755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d-ID" altLang="id-ID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Tahunan</a:t>
            </a:r>
            <a:endParaRPr lang="id-ID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F685B1-B68C-937A-69A8-DA4E484758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00" y="1184379"/>
            <a:ext cx="8076199" cy="342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71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>
          <a:extLst>
            <a:ext uri="{FF2B5EF4-FFF2-40B4-BE49-F238E27FC236}">
              <a16:creationId xmlns:a16="http://schemas.microsoft.com/office/drawing/2014/main" id="{FE051BDC-5A02-0C8E-0D37-D28C866F1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">
            <a:extLst>
              <a:ext uri="{FF2B5EF4-FFF2-40B4-BE49-F238E27FC236}">
                <a16:creationId xmlns:a16="http://schemas.microsoft.com/office/drawing/2014/main" id="{DA642158-7917-CB54-36A4-DB8C74C640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Evaluation</a:t>
            </a:r>
            <a:endParaRPr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79B02173-43A7-983C-EE8A-91F2644317A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F054EB1-753F-9711-38E0-DF0C290CC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60" y="1198552"/>
            <a:ext cx="821466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 Evaluasi Mode</a:t>
            </a:r>
            <a:r>
              <a:rPr kumimoji="0" lang="en-US" altLang="id-ID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endParaRPr kumimoji="0" lang="id-ID" altLang="id-ID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9B9C57E-400A-4C70-A13E-729275BB6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60" y="3049872"/>
            <a:ext cx="832603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 Peramalan Parameter Data Lainnya</a:t>
            </a:r>
            <a:endParaRPr kumimoji="0" lang="id-ID" altLang="id-ID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4B37B2-A537-89A6-1B4C-25C99B68C563}"/>
              </a:ext>
            </a:extLst>
          </p:cNvPr>
          <p:cNvSpPr txBox="1"/>
          <p:nvPr/>
        </p:nvSpPr>
        <p:spPr>
          <a:xfrm>
            <a:off x="7235650" y="678109"/>
            <a:ext cx="14755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d-ID" altLang="id-ID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kumimoji="0" lang="en-US" altLang="id-ID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Bulanan</a:t>
            </a:r>
            <a:endParaRPr lang="id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651AB9-DC63-1204-1EBD-48A904970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694617"/>
              </p:ext>
            </p:extLst>
          </p:nvPr>
        </p:nvGraphicFramePr>
        <p:xfrm>
          <a:off x="496559" y="3396308"/>
          <a:ext cx="8214667" cy="1108319"/>
        </p:xfrm>
        <a:graphic>
          <a:graphicData uri="http://schemas.openxmlformats.org/drawingml/2006/table">
            <a:tbl>
              <a:tblPr firstRow="1" firstCol="1" bandRow="1">
                <a:tableStyleId>{2075AF0A-5504-47AB-8F50-B0172C5246C1}</a:tableStyleId>
              </a:tblPr>
              <a:tblGrid>
                <a:gridCol w="1736778">
                  <a:extLst>
                    <a:ext uri="{9D8B030D-6E8A-4147-A177-3AD203B41FA5}">
                      <a16:colId xmlns:a16="http://schemas.microsoft.com/office/drawing/2014/main" val="2237907907"/>
                    </a:ext>
                  </a:extLst>
                </a:gridCol>
                <a:gridCol w="2432617">
                  <a:extLst>
                    <a:ext uri="{9D8B030D-6E8A-4147-A177-3AD203B41FA5}">
                      <a16:colId xmlns:a16="http://schemas.microsoft.com/office/drawing/2014/main" val="3530756650"/>
                    </a:ext>
                  </a:extLst>
                </a:gridCol>
                <a:gridCol w="2432617">
                  <a:extLst>
                    <a:ext uri="{9D8B030D-6E8A-4147-A177-3AD203B41FA5}">
                      <a16:colId xmlns:a16="http://schemas.microsoft.com/office/drawing/2014/main" val="2059056217"/>
                    </a:ext>
                  </a:extLst>
                </a:gridCol>
                <a:gridCol w="1612655">
                  <a:extLst>
                    <a:ext uri="{9D8B030D-6E8A-4147-A177-3AD203B41FA5}">
                      <a16:colId xmlns:a16="http://schemas.microsoft.com/office/drawing/2014/main" val="3305852053"/>
                    </a:ext>
                  </a:extLst>
                </a:gridCol>
              </a:tblGrid>
              <a:tr h="117526">
                <a:tc rowSpan="2"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Parameter Data Lainnya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Nilai Rata-Rata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900410"/>
                  </a:ext>
                </a:extLst>
              </a:tr>
              <a:tr h="117526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MAD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MSE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MAPE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2382836"/>
                  </a:ext>
                </a:extLst>
              </a:tr>
              <a:tr h="147516"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SO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 622.797,11 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 1.232.682.736.644,29 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24,37%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6964431"/>
                  </a:ext>
                </a:extLst>
              </a:tr>
              <a:tr h="117526"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Terkirim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550.512,56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841.852.013.994,82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30,16%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5584812"/>
                  </a:ext>
                </a:extLst>
              </a:tr>
              <a:tr h="137843">
                <a:tc>
                  <a:txBody>
                    <a:bodyPr/>
                    <a:lstStyle/>
                    <a:p>
                      <a:r>
                        <a:rPr lang="id-ID" sz="900" dirty="0">
                          <a:effectLst/>
                        </a:rPr>
                        <a:t>Harga Komoditas</a:t>
                      </a:r>
                      <a:endParaRPr lang="id-ID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10,18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236,66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8,71%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7867680"/>
                  </a:ext>
                </a:extLst>
              </a:tr>
              <a:tr h="117526"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Indeks Produksi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7.73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110.83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5.55%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1867876"/>
                  </a:ext>
                </a:extLst>
              </a:tr>
              <a:tr h="117526"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Data Inflasi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0.00266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1e-05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9.40%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4924796"/>
                  </a:ext>
                </a:extLst>
              </a:tr>
              <a:tr h="117526"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Kurs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271,47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186.848,34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 dirty="0">
                          <a:effectLst/>
                        </a:rPr>
                        <a:t>1,82%</a:t>
                      </a:r>
                      <a:endParaRPr lang="id-ID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897987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B3996A-876F-61F7-4370-230746B7F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445584"/>
              </p:ext>
            </p:extLst>
          </p:nvPr>
        </p:nvGraphicFramePr>
        <p:xfrm>
          <a:off x="496559" y="1475551"/>
          <a:ext cx="8214668" cy="1312863"/>
        </p:xfrm>
        <a:graphic>
          <a:graphicData uri="http://schemas.openxmlformats.org/drawingml/2006/table">
            <a:tbl>
              <a:tblPr firstRow="1" firstCol="1" bandRow="1">
                <a:tableStyleId>{2075AF0A-5504-47AB-8F50-B0172C5246C1}</a:tableStyleId>
              </a:tblPr>
              <a:tblGrid>
                <a:gridCol w="1584768">
                  <a:extLst>
                    <a:ext uri="{9D8B030D-6E8A-4147-A177-3AD203B41FA5}">
                      <a16:colId xmlns:a16="http://schemas.microsoft.com/office/drawing/2014/main" val="3510759115"/>
                    </a:ext>
                  </a:extLst>
                </a:gridCol>
                <a:gridCol w="845782">
                  <a:extLst>
                    <a:ext uri="{9D8B030D-6E8A-4147-A177-3AD203B41FA5}">
                      <a16:colId xmlns:a16="http://schemas.microsoft.com/office/drawing/2014/main" val="1701529492"/>
                    </a:ext>
                  </a:extLst>
                </a:gridCol>
                <a:gridCol w="2176911">
                  <a:extLst>
                    <a:ext uri="{9D8B030D-6E8A-4147-A177-3AD203B41FA5}">
                      <a16:colId xmlns:a16="http://schemas.microsoft.com/office/drawing/2014/main" val="670171493"/>
                    </a:ext>
                  </a:extLst>
                </a:gridCol>
                <a:gridCol w="2176911">
                  <a:extLst>
                    <a:ext uri="{9D8B030D-6E8A-4147-A177-3AD203B41FA5}">
                      <a16:colId xmlns:a16="http://schemas.microsoft.com/office/drawing/2014/main" val="1758167182"/>
                    </a:ext>
                  </a:extLst>
                </a:gridCol>
                <a:gridCol w="1430296">
                  <a:extLst>
                    <a:ext uri="{9D8B030D-6E8A-4147-A177-3AD203B41FA5}">
                      <a16:colId xmlns:a16="http://schemas.microsoft.com/office/drawing/2014/main" val="28214248"/>
                    </a:ext>
                  </a:extLst>
                </a:gridCol>
              </a:tblGrid>
              <a:tr h="121533">
                <a:tc rowSpan="2"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Nama Model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Alpha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Nilai Rata-Rata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585601"/>
                  </a:ext>
                </a:extLst>
              </a:tr>
              <a:tr h="121533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MAD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MSE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MAPE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5610457"/>
                  </a:ext>
                </a:extLst>
              </a:tr>
              <a:tr h="346181"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Single Exponential Smoothing (SES)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0,9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508.230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895.176.431.636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-7,29%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3429055"/>
                  </a:ext>
                </a:extLst>
              </a:tr>
              <a:tr h="346181"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solidFill>
                            <a:srgbClr val="FF0000"/>
                          </a:solidFill>
                          <a:effectLst/>
                        </a:rPr>
                        <a:t>Double Exponential Smoothing (DES)</a:t>
                      </a:r>
                      <a:endParaRPr lang="id-ID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solidFill>
                            <a:srgbClr val="FF0000"/>
                          </a:solidFill>
                          <a:effectLst/>
                        </a:rPr>
                        <a:t>0,5</a:t>
                      </a:r>
                      <a:endParaRPr lang="id-ID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solidFill>
                            <a:srgbClr val="FF0000"/>
                          </a:solidFill>
                          <a:effectLst/>
                        </a:rPr>
                        <a:t>622.797</a:t>
                      </a:r>
                      <a:endParaRPr lang="id-ID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solidFill>
                            <a:srgbClr val="FF0000"/>
                          </a:solidFill>
                          <a:effectLst/>
                        </a:rPr>
                        <a:t>1.232.682.736.644</a:t>
                      </a:r>
                      <a:endParaRPr lang="id-ID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 dirty="0">
                          <a:solidFill>
                            <a:srgbClr val="FF0000"/>
                          </a:solidFill>
                          <a:effectLst/>
                        </a:rPr>
                        <a:t>24,37%</a:t>
                      </a:r>
                      <a:endParaRPr lang="id-ID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2322061"/>
                  </a:ext>
                </a:extLst>
              </a:tr>
              <a:tr h="346181"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Triple Exponential Smoothing (TES)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0,3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 dirty="0">
                          <a:effectLst/>
                        </a:rPr>
                        <a:t>665.690,20</a:t>
                      </a:r>
                      <a:endParaRPr lang="id-ID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1.489.834.434.860,86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 dirty="0">
                          <a:effectLst/>
                        </a:rPr>
                        <a:t>27,50%</a:t>
                      </a:r>
                      <a:endParaRPr lang="id-ID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5271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665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>
          <a:extLst>
            <a:ext uri="{FF2B5EF4-FFF2-40B4-BE49-F238E27FC236}">
              <a16:creationId xmlns:a16="http://schemas.microsoft.com/office/drawing/2014/main" id="{B8402AE9-DF3C-8CA7-205F-793E6CF0E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">
            <a:extLst>
              <a:ext uri="{FF2B5EF4-FFF2-40B4-BE49-F238E27FC236}">
                <a16:creationId xmlns:a16="http://schemas.microsoft.com/office/drawing/2014/main" id="{C1CD638F-AB82-59F4-F74B-AA088094D7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Evaluation</a:t>
            </a:r>
            <a:endParaRPr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2B2AE380-27BF-603E-8DD1-8733DC45A96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11E485-D769-5D5C-B0B8-B92613B7EC05}"/>
              </a:ext>
            </a:extLst>
          </p:cNvPr>
          <p:cNvSpPr txBox="1"/>
          <p:nvPr/>
        </p:nvSpPr>
        <p:spPr>
          <a:xfrm>
            <a:off x="7235650" y="678109"/>
            <a:ext cx="14755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d-ID" altLang="id-ID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kumimoji="0" lang="en-US" altLang="id-ID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Bulanan</a:t>
            </a:r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4E2E4C-3C23-3136-7A46-3C4D0F355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39" y="1213982"/>
            <a:ext cx="7931322" cy="336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7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>
          <a:extLst>
            <a:ext uri="{FF2B5EF4-FFF2-40B4-BE49-F238E27FC236}">
              <a16:creationId xmlns:a16="http://schemas.microsoft.com/office/drawing/2014/main" id="{286F3E9D-BEE3-EEBC-77B1-2D90F9E27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">
            <a:extLst>
              <a:ext uri="{FF2B5EF4-FFF2-40B4-BE49-F238E27FC236}">
                <a16:creationId xmlns:a16="http://schemas.microsoft.com/office/drawing/2014/main" id="{F3545803-FD2A-312A-BD49-3604979B3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Deployment</a:t>
            </a:r>
            <a:endParaRPr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2D4A082-7BFF-F391-8D85-2A222FB0E14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F1ABF4D-0373-5AA4-3FC9-8C15590D5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6271" y="11936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CECB8-0D65-77BC-3666-B3ACCC8272E2}"/>
              </a:ext>
            </a:extLst>
          </p:cNvPr>
          <p:cNvSpPr txBox="1"/>
          <p:nvPr/>
        </p:nvSpPr>
        <p:spPr>
          <a:xfrm>
            <a:off x="3729508" y="4244968"/>
            <a:ext cx="1684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id-ID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Flowchart </a:t>
            </a:r>
            <a:r>
              <a:rPr kumimoji="0" lang="en-US" altLang="id-ID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endParaRPr lang="id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BBCB80-1016-FCDD-B7DD-F9C58B9B9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26" y="10334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8D929AC-3B63-8877-6ADA-EA0E6779CB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463979"/>
              </p:ext>
            </p:extLst>
          </p:nvPr>
        </p:nvGraphicFramePr>
        <p:xfrm>
          <a:off x="2066126" y="1033462"/>
          <a:ext cx="4505325" cy="307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9610799" imgH="6553023" progId="Visio.Drawing.15">
                  <p:embed/>
                </p:oleObj>
              </mc:Choice>
              <mc:Fallback>
                <p:oleObj name="Visio" r:id="rId3" imgW="9610799" imgH="655302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126" y="1033462"/>
                        <a:ext cx="4505325" cy="307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4698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>
          <a:extLst>
            <a:ext uri="{FF2B5EF4-FFF2-40B4-BE49-F238E27FC236}">
              <a16:creationId xmlns:a16="http://schemas.microsoft.com/office/drawing/2014/main" id="{764E240D-3D3D-E021-7D46-7165FE42B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">
            <a:extLst>
              <a:ext uri="{FF2B5EF4-FFF2-40B4-BE49-F238E27FC236}">
                <a16:creationId xmlns:a16="http://schemas.microsoft.com/office/drawing/2014/main" id="{BD8D02A0-7624-2D19-3A7B-76C77009B6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Deployment</a:t>
            </a:r>
            <a:endParaRPr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5C54447E-B4F1-56F2-1291-80EE3F3BCD3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D1A1497-159B-A11E-8320-82CBA0BB6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6271" y="11936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224431-988E-5C22-583E-993CDEC54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61" y="1193606"/>
            <a:ext cx="4025352" cy="19213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FA69DD-4772-C0AF-C081-072198C37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702" y="2571750"/>
            <a:ext cx="4025352" cy="192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77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>
          <a:extLst>
            <a:ext uri="{FF2B5EF4-FFF2-40B4-BE49-F238E27FC236}">
              <a16:creationId xmlns:a16="http://schemas.microsoft.com/office/drawing/2014/main" id="{F5D9FCEC-BDD6-E6DC-4AA1-CF5BEE168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">
            <a:extLst>
              <a:ext uri="{FF2B5EF4-FFF2-40B4-BE49-F238E27FC236}">
                <a16:creationId xmlns:a16="http://schemas.microsoft.com/office/drawing/2014/main" id="{A4B63E29-6914-EED1-1BF1-54148BC6BF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Deployment</a:t>
            </a:r>
            <a:endParaRPr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69E62342-B670-EF64-3087-BE4519922C5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D6DC219-A6D7-51CA-EB9C-8233F8959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6271" y="11936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BDB101-FD1D-9F68-E771-2E2CB950A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45" y="1107088"/>
            <a:ext cx="3947462" cy="16088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D280BB-4782-A27D-A948-40F981DD4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1594" y="1104835"/>
            <a:ext cx="3947461" cy="16111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21B1C6-F6FD-BF53-0C46-AC00B6B17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259" y="2839492"/>
            <a:ext cx="3957148" cy="17525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F514F1-192E-42B1-1878-AE1AF4212E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1594" y="2839492"/>
            <a:ext cx="3947461" cy="175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16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Kesimpulan</a:t>
            </a:r>
            <a:endParaRPr dirty="0"/>
          </a:p>
        </p:txBody>
      </p:sp>
      <p:sp>
        <p:nvSpPr>
          <p:cNvPr id="5" name="Google Shape;624;p49">
            <a:extLst>
              <a:ext uri="{FF2B5EF4-FFF2-40B4-BE49-F238E27FC236}">
                <a16:creationId xmlns:a16="http://schemas.microsoft.com/office/drawing/2014/main" id="{291480D3-2C7C-435F-8C21-2B43221CA6FD}"/>
              </a:ext>
            </a:extLst>
          </p:cNvPr>
          <p:cNvSpPr txBox="1"/>
          <p:nvPr/>
        </p:nvSpPr>
        <p:spPr>
          <a:xfrm>
            <a:off x="720000" y="1213000"/>
            <a:ext cx="7710900" cy="3208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Metode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Exponential Smoothing (ES)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memberikan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wawasan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signifikan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untuk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strategi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pemasaran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dan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pengelolaan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penjualan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..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Model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peramalan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dipilih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berdasarkan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kebutuhan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dan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karakteristik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penjualan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perusahaan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Kinerja Double Exponential Smoothing (DES)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dapat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menghasilkan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Akurasi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tinggi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dalam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memprediksi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penjualan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bulanan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dengan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Alpha 0,5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menghasilkan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MAPE rata-rata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terendah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24,37%.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Kinerja Triple Exponential Smoothing (TES)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dapat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Mempertimbangkan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tren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dan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komponen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musiman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yang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kompleks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khususnya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dalam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tahunan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dengan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Alpha 0,5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menghasilkan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MAPE rata-rata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terendah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39,26%.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DES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lebih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cocok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untuk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jangka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pendek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(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bulanan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),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sementara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TES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unggul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untuk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jangka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panjang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(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tahunan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066081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Saran</a:t>
            </a:r>
            <a:endParaRPr dirty="0"/>
          </a:p>
        </p:txBody>
      </p:sp>
      <p:sp>
        <p:nvSpPr>
          <p:cNvPr id="5" name="Google Shape;624;p49">
            <a:extLst>
              <a:ext uri="{FF2B5EF4-FFF2-40B4-BE49-F238E27FC236}">
                <a16:creationId xmlns:a16="http://schemas.microsoft.com/office/drawing/2014/main" id="{291480D3-2C7C-435F-8C21-2B43221CA6FD}"/>
              </a:ext>
            </a:extLst>
          </p:cNvPr>
          <p:cNvSpPr txBox="1"/>
          <p:nvPr/>
        </p:nvSpPr>
        <p:spPr>
          <a:xfrm>
            <a:off x="720000" y="1213000"/>
            <a:ext cx="7710900" cy="3208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Merekomendasikan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 DES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untuk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peramalan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bulanan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dan TES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untuk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peramalan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tahunan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pada data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penjualan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di PT Adhi Chandra Jaya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Tingkatkan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pengelolaan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penjualan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agar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lebih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terstruktur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dan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konsisten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Eksplorasi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metode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peramalan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canggih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seperti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ARIMA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atau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machine learning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untuk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menangkap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pola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 yang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lebih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kompleks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Gunakan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aplikasi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otomatis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untuk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memproses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penjualan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guna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meningkatkan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efisiensi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dan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akurasi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Manfaatkan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visualisasi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interaktif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untuk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membantu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stakeholder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memahami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tren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dan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pola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penjualan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dengan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lebih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efektif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Optimalkan penggunaan hasil peramalan untuk pengambilan keputusan strategis yang lebih tepat.</a:t>
            </a:r>
            <a:endParaRPr lang="en-ID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  <p:extLst>
      <p:ext uri="{BB962C8B-B14F-4D97-AF65-F5344CB8AC3E}">
        <p14:creationId xmlns:p14="http://schemas.microsoft.com/office/powerpoint/2010/main" val="30013296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26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73D0B61-E495-CC19-4575-101C3C1F2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869013"/>
              </p:ext>
            </p:extLst>
          </p:nvPr>
        </p:nvGraphicFramePr>
        <p:xfrm>
          <a:off x="246459" y="1017725"/>
          <a:ext cx="8651081" cy="3332394"/>
        </p:xfrm>
        <a:graphic>
          <a:graphicData uri="http://schemas.openxmlformats.org/drawingml/2006/table">
            <a:tbl>
              <a:tblPr>
                <a:tableStyleId>{2075AF0A-5504-47AB-8F50-B0172C5246C1}</a:tableStyleId>
              </a:tblPr>
              <a:tblGrid>
                <a:gridCol w="590445">
                  <a:extLst>
                    <a:ext uri="{9D8B030D-6E8A-4147-A177-3AD203B41FA5}">
                      <a16:colId xmlns:a16="http://schemas.microsoft.com/office/drawing/2014/main" val="162903801"/>
                    </a:ext>
                  </a:extLst>
                </a:gridCol>
                <a:gridCol w="598490">
                  <a:extLst>
                    <a:ext uri="{9D8B030D-6E8A-4147-A177-3AD203B41FA5}">
                      <a16:colId xmlns:a16="http://schemas.microsoft.com/office/drawing/2014/main" val="3783974521"/>
                    </a:ext>
                  </a:extLst>
                </a:gridCol>
                <a:gridCol w="895056">
                  <a:extLst>
                    <a:ext uri="{9D8B030D-6E8A-4147-A177-3AD203B41FA5}">
                      <a16:colId xmlns:a16="http://schemas.microsoft.com/office/drawing/2014/main" val="2792640717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1726315692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77026542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3585686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1812105234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1504669535"/>
                    </a:ext>
                  </a:extLst>
                </a:gridCol>
                <a:gridCol w="509190">
                  <a:extLst>
                    <a:ext uri="{9D8B030D-6E8A-4147-A177-3AD203B41FA5}">
                      <a16:colId xmlns:a16="http://schemas.microsoft.com/office/drawing/2014/main" val="534416197"/>
                    </a:ext>
                  </a:extLst>
                </a:gridCol>
                <a:gridCol w="530583">
                  <a:extLst>
                    <a:ext uri="{9D8B030D-6E8A-4147-A177-3AD203B41FA5}">
                      <a16:colId xmlns:a16="http://schemas.microsoft.com/office/drawing/2014/main" val="994825871"/>
                    </a:ext>
                  </a:extLst>
                </a:gridCol>
                <a:gridCol w="691225">
                  <a:extLst>
                    <a:ext uri="{9D8B030D-6E8A-4147-A177-3AD203B41FA5}">
                      <a16:colId xmlns:a16="http://schemas.microsoft.com/office/drawing/2014/main" val="100234068"/>
                    </a:ext>
                  </a:extLst>
                </a:gridCol>
                <a:gridCol w="616819">
                  <a:extLst>
                    <a:ext uri="{9D8B030D-6E8A-4147-A177-3AD203B41FA5}">
                      <a16:colId xmlns:a16="http://schemas.microsoft.com/office/drawing/2014/main" val="3506121692"/>
                    </a:ext>
                  </a:extLst>
                </a:gridCol>
                <a:gridCol w="315114">
                  <a:extLst>
                    <a:ext uri="{9D8B030D-6E8A-4147-A177-3AD203B41FA5}">
                      <a16:colId xmlns:a16="http://schemas.microsoft.com/office/drawing/2014/main" val="2478296222"/>
                    </a:ext>
                  </a:extLst>
                </a:gridCol>
                <a:gridCol w="240209">
                  <a:extLst>
                    <a:ext uri="{9D8B030D-6E8A-4147-A177-3AD203B41FA5}">
                      <a16:colId xmlns:a16="http://schemas.microsoft.com/office/drawing/2014/main" val="2966468803"/>
                    </a:ext>
                  </a:extLst>
                </a:gridCol>
              </a:tblGrid>
              <a:tr h="158769"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Tanggal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Nama Customer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Lokasi Customer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Nama Produk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Type Produk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 SO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 TERKIRIM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SISA PO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INTERNAL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 dirty="0">
                          <a:effectLst/>
                        </a:rPr>
                        <a:t>EKSTERNAL</a:t>
                      </a:r>
                      <a:endParaRPr lang="id-ID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 Harga Komoditas Bijih Besi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 Indeks Produksi Dalam Negeri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 Data Inflasi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 Kurs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extLst>
                  <a:ext uri="{0D108BD9-81ED-4DB2-BD59-A6C34878D82A}">
                    <a16:rowId xmlns:a16="http://schemas.microsoft.com/office/drawing/2014/main" val="1157779896"/>
                  </a:ext>
                </a:extLst>
              </a:tr>
              <a:tr h="166865"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2018-01-01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 dirty="0">
                          <a:effectLst/>
                        </a:rPr>
                        <a:t>TOA GALVA INDUSTRIES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-6.398580325820022, 106.8648544138663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FIXING SCREW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Accessories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 dirty="0">
                          <a:effectLst/>
                        </a:rPr>
                        <a:t>          31.500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600" u="none" strike="noStrike" dirty="0">
                          <a:effectLst/>
                        </a:rPr>
                        <a:t>                                      31.500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0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75,86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    142,00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3,25%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13.413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extLst>
                  <a:ext uri="{0D108BD9-81ED-4DB2-BD59-A6C34878D82A}">
                    <a16:rowId xmlns:a16="http://schemas.microsoft.com/office/drawing/2014/main" val="984958630"/>
                  </a:ext>
                </a:extLst>
              </a:tr>
              <a:tr h="166865"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2018-01-01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TOA GALVA INDUSTRIES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-6.398580325820022, 106.8648544138663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BS-1020 BRACKET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Accessories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 dirty="0">
                          <a:effectLst/>
                        </a:rPr>
                        <a:t>          14.900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600" u="none" strike="noStrike" dirty="0">
                          <a:effectLst/>
                        </a:rPr>
                        <a:t>                                          13.600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1300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75,86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    142,00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3,25%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13.413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extLst>
                  <a:ext uri="{0D108BD9-81ED-4DB2-BD59-A6C34878D82A}">
                    <a16:rowId xmlns:a16="http://schemas.microsoft.com/office/drawing/2014/main" val="2825047702"/>
                  </a:ext>
                </a:extLst>
              </a:tr>
              <a:tr h="166865"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2018-01-01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TOA GALVA INDUSTRIES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-6.398580325820022, 106.8648544138663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HX-SW HANDLE BRACKET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Accessories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 dirty="0">
                          <a:effectLst/>
                        </a:rPr>
                        <a:t>                250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600" u="none" strike="noStrike" dirty="0">
                          <a:effectLst/>
                        </a:rPr>
                        <a:t>                                                250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0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75,86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    142,00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3,25%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13.413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extLst>
                  <a:ext uri="{0D108BD9-81ED-4DB2-BD59-A6C34878D82A}">
                    <a16:rowId xmlns:a16="http://schemas.microsoft.com/office/drawing/2014/main" val="427877320"/>
                  </a:ext>
                </a:extLst>
              </a:tr>
              <a:tr h="166865"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2018-01-01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TOA GALVA INDUSTRIES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-6.398580325820022, 106.8648544138663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TC-303 ANGLE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Accessories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 dirty="0">
                          <a:effectLst/>
                        </a:rPr>
                        <a:t>          29.000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600" u="none" strike="noStrike" dirty="0">
                          <a:effectLst/>
                        </a:rPr>
                        <a:t>                                          16.390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12610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75,86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    142,00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3,25%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13.413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extLst>
                  <a:ext uri="{0D108BD9-81ED-4DB2-BD59-A6C34878D82A}">
                    <a16:rowId xmlns:a16="http://schemas.microsoft.com/office/drawing/2014/main" val="654679534"/>
                  </a:ext>
                </a:extLst>
              </a:tr>
              <a:tr h="166865"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2018-01-01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TOA GALVA INDUSTRIES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-6.398580325820022, 106.8648544138663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TC-615 ANGLE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Accessories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 dirty="0">
                          <a:effectLst/>
                        </a:rPr>
                        <a:t>             1.650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600" u="none" strike="noStrike">
                          <a:effectLst/>
                        </a:rPr>
                        <a:t>                                            1.650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0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75,86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    142,00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3,25%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13.413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extLst>
                  <a:ext uri="{0D108BD9-81ED-4DB2-BD59-A6C34878D82A}">
                    <a16:rowId xmlns:a16="http://schemas.microsoft.com/office/drawing/2014/main" val="1749798206"/>
                  </a:ext>
                </a:extLst>
              </a:tr>
              <a:tr h="166865"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2018-01-01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TOA GALVA INDUSTRIES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-6.398580325820022, 106.8648544138663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TC-630 ANGLE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Accessories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2.100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600" u="none" strike="noStrike" dirty="0">
                          <a:effectLst/>
                        </a:rPr>
                        <a:t>                                            1.500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600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75,86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    142,00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3,25%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13.413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extLst>
                  <a:ext uri="{0D108BD9-81ED-4DB2-BD59-A6C34878D82A}">
                    <a16:rowId xmlns:a16="http://schemas.microsoft.com/office/drawing/2014/main" val="2594471541"/>
                  </a:ext>
                </a:extLst>
              </a:tr>
              <a:tr h="166865"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2018-01-01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TOA GALVA INDUSTRIES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-6.398580325820022, 106.8648544138663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BH-SCREW 3X6 FE BCR B-TIGHT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Accessories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210.000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600" u="none" strike="noStrike" dirty="0">
                          <a:effectLst/>
                        </a:rPr>
                        <a:t>                                        210.000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0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75,86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    142,00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3,25%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13.413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extLst>
                  <a:ext uri="{0D108BD9-81ED-4DB2-BD59-A6C34878D82A}">
                    <a16:rowId xmlns:a16="http://schemas.microsoft.com/office/drawing/2014/main" val="30026318"/>
                  </a:ext>
                </a:extLst>
              </a:tr>
              <a:tr h="166865"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2018-01-01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TOA GALVA INDUSTRIES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-6.398580325820022, 106.8648544138663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600" u="none" strike="noStrike">
                          <a:effectLst/>
                        </a:rPr>
                        <a:t>SQUARE NUT M10 ZN A</a:t>
                      </a:r>
                      <a:endParaRPr lang="it-IT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Accessories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23.000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600" u="none" strike="noStrike" dirty="0">
                          <a:effectLst/>
                        </a:rPr>
                        <a:t>                                          23.000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0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75,86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    142,00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3,25%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13.413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extLst>
                  <a:ext uri="{0D108BD9-81ED-4DB2-BD59-A6C34878D82A}">
                    <a16:rowId xmlns:a16="http://schemas.microsoft.com/office/drawing/2014/main" val="2795796941"/>
                  </a:ext>
                </a:extLst>
              </a:tr>
              <a:tr h="166865"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2018-01-01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TOA GALVA INDUSTRIES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-6.398580325820022, 106.8648544138663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HY-CW1B SPACER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Accessories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200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600" u="none" strike="noStrike" dirty="0">
                          <a:effectLst/>
                        </a:rPr>
                        <a:t>                                                200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0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75,86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    142,00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3,25%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13.413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extLst>
                  <a:ext uri="{0D108BD9-81ED-4DB2-BD59-A6C34878D82A}">
                    <a16:rowId xmlns:a16="http://schemas.microsoft.com/office/drawing/2014/main" val="2842188069"/>
                  </a:ext>
                </a:extLst>
              </a:tr>
              <a:tr h="166865"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2018-01-01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TOA GALVA INDUSTRIES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-6.398580325820022, 106.8648544138663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TC-153 PLATE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Accessories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12.300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600" u="none" strike="noStrike">
                          <a:effectLst/>
                        </a:rPr>
                        <a:t>                                          12.300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0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75,86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    142,00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3,25%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13.413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extLst>
                  <a:ext uri="{0D108BD9-81ED-4DB2-BD59-A6C34878D82A}">
                    <a16:rowId xmlns:a16="http://schemas.microsoft.com/office/drawing/2014/main" val="754294560"/>
                  </a:ext>
                </a:extLst>
              </a:tr>
              <a:tr h="166865"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2018-01-01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TOA GALVA INDUSTRIES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-6.398580325820022, 106.8648544138663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ER-510 PLATE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Accessories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39.500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600" u="none" strike="noStrike" dirty="0">
                          <a:effectLst/>
                        </a:rPr>
                        <a:t>                                          30.273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9227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75,86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    142,00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3,25%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13.413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extLst>
                  <a:ext uri="{0D108BD9-81ED-4DB2-BD59-A6C34878D82A}">
                    <a16:rowId xmlns:a16="http://schemas.microsoft.com/office/drawing/2014/main" val="3501847415"/>
                  </a:ext>
                </a:extLst>
              </a:tr>
              <a:tr h="166865"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2018-01-01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TOA GALVA INDUSTRIES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-6.398580325820022, 106.8648544138663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ER-1103  CUP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Accessories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 dirty="0">
                          <a:effectLst/>
                        </a:rPr>
                        <a:t>             6.000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600" u="none" strike="noStrike" dirty="0">
                          <a:effectLst/>
                        </a:rPr>
                        <a:t>                                            6.000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0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75,86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    142,00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3,25%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13.413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extLst>
                  <a:ext uri="{0D108BD9-81ED-4DB2-BD59-A6C34878D82A}">
                    <a16:rowId xmlns:a16="http://schemas.microsoft.com/office/drawing/2014/main" val="2313964883"/>
                  </a:ext>
                </a:extLst>
              </a:tr>
              <a:tr h="166865"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2018-01-01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TOA GALVA INDUSTRIES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-6.398580325820022, 106.8648544138663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ER-1103  POLE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Accessories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6.000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600" u="none" strike="noStrike" dirty="0">
                          <a:effectLst/>
                        </a:rPr>
                        <a:t>                                            6.000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0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75,86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    142,00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3,25%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13.413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extLst>
                  <a:ext uri="{0D108BD9-81ED-4DB2-BD59-A6C34878D82A}">
                    <a16:rowId xmlns:a16="http://schemas.microsoft.com/office/drawing/2014/main" val="3454937018"/>
                  </a:ext>
                </a:extLst>
              </a:tr>
              <a:tr h="166865"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2018-01-01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TOA GALVA INDUSTRIES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-6.398580325820022, 106.8648544138663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600" u="none" strike="noStrike">
                          <a:effectLst/>
                        </a:rPr>
                        <a:t>ZH-5025B BOTTOM PLATE W/PLT CR3</a:t>
                      </a:r>
                      <a:endParaRPr lang="pl-PL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Accessories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15.000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600" u="none" strike="noStrike" dirty="0">
                          <a:effectLst/>
                        </a:rPr>
                        <a:t>                                          15.000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0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75,86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    142,00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3,25%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13.413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extLst>
                  <a:ext uri="{0D108BD9-81ED-4DB2-BD59-A6C34878D82A}">
                    <a16:rowId xmlns:a16="http://schemas.microsoft.com/office/drawing/2014/main" val="2446564584"/>
                  </a:ext>
                </a:extLst>
              </a:tr>
              <a:tr h="166865"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2018-01-01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TOA GALVA INDUSTRIES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-6.398580325820022, 106.8648544138663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ER 520 HEAT SINK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Accessories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1.000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600" u="none" strike="noStrike" dirty="0">
                          <a:effectLst/>
                        </a:rPr>
                        <a:t>                                            1.000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0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75,86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    142,00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3,25%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13.413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extLst>
                  <a:ext uri="{0D108BD9-81ED-4DB2-BD59-A6C34878D82A}">
                    <a16:rowId xmlns:a16="http://schemas.microsoft.com/office/drawing/2014/main" val="1978583305"/>
                  </a:ext>
                </a:extLst>
              </a:tr>
              <a:tr h="166865"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2018-01-01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TOA GALVA INDUSTRIES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-6.398580325820022, 106.8648544138663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ER 1106 HEAT SINK G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Accessories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6.000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600" u="none" strike="noStrike" dirty="0">
                          <a:effectLst/>
                        </a:rPr>
                        <a:t>                                            5.579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 dirty="0">
                          <a:effectLst/>
                        </a:rPr>
                        <a:t>421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75,86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    142,00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3,25%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13.413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extLst>
                  <a:ext uri="{0D108BD9-81ED-4DB2-BD59-A6C34878D82A}">
                    <a16:rowId xmlns:a16="http://schemas.microsoft.com/office/drawing/2014/main" val="3374841489"/>
                  </a:ext>
                </a:extLst>
              </a:tr>
              <a:tr h="166865"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 dirty="0">
                          <a:effectLst/>
                        </a:rPr>
                        <a:t>2018-01-01</a:t>
                      </a:r>
                      <a:endParaRPr lang="id-ID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TOA GALVA INDUSTRIES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-6.398580325820022, 106.8648544138663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ER-1106 UNIT HOLD METAL W/PLT CR3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Accessories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4.500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600" u="none" strike="noStrike" dirty="0">
                          <a:effectLst/>
                        </a:rPr>
                        <a:t>                                          4.500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 dirty="0">
                          <a:effectLst/>
                        </a:rPr>
                        <a:t>0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75,86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    142,00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3,25%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 dirty="0">
                          <a:effectLst/>
                        </a:rPr>
                        <a:t>           13.413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extLst>
                  <a:ext uri="{0D108BD9-81ED-4DB2-BD59-A6C34878D82A}">
                    <a16:rowId xmlns:a16="http://schemas.microsoft.com/office/drawing/2014/main" val="127182012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799;p56">
            <a:extLst>
              <a:ext uri="{FF2B5EF4-FFF2-40B4-BE49-F238E27FC236}">
                <a16:creationId xmlns:a16="http://schemas.microsoft.com/office/drawing/2014/main" id="{4DF30FC9-05D5-4167-8C0F-380C032A9C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7988" y="519289"/>
            <a:ext cx="4448100" cy="1609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Terima Kasih!</a:t>
            </a:r>
            <a:endParaRPr sz="4800" dirty="0"/>
          </a:p>
        </p:txBody>
      </p:sp>
      <p:sp>
        <p:nvSpPr>
          <p:cNvPr id="10" name="Google Shape;800;p56">
            <a:extLst>
              <a:ext uri="{FF2B5EF4-FFF2-40B4-BE49-F238E27FC236}">
                <a16:creationId xmlns:a16="http://schemas.microsoft.com/office/drawing/2014/main" id="{A5EB5BEA-EC36-48DB-B15B-719CB6C5958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47950" y="1844840"/>
            <a:ext cx="4448100" cy="27610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A</a:t>
            </a:r>
            <a:r>
              <a:rPr lang="en" sz="18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pakah ada pertanyaan?</a:t>
            </a:r>
            <a:endParaRPr sz="18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christiankencana28@gmail.com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+62 813 9889 7738</a:t>
            </a:r>
            <a:endParaRPr dirty="0"/>
          </a:p>
        </p:txBody>
      </p:sp>
      <p:cxnSp>
        <p:nvCxnSpPr>
          <p:cNvPr id="11" name="Google Shape;802;p56">
            <a:extLst>
              <a:ext uri="{FF2B5EF4-FFF2-40B4-BE49-F238E27FC236}">
                <a16:creationId xmlns:a16="http://schemas.microsoft.com/office/drawing/2014/main" id="{0AF5162D-88FF-4AFE-B8B0-9AEFB5386363}"/>
              </a:ext>
            </a:extLst>
          </p:cNvPr>
          <p:cNvCxnSpPr>
            <a:cxnSpLocks/>
          </p:cNvCxnSpPr>
          <p:nvPr/>
        </p:nvCxnSpPr>
        <p:spPr>
          <a:xfrm>
            <a:off x="2202000" y="3761114"/>
            <a:ext cx="4740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" name="Google Shape;803;p56">
            <a:extLst>
              <a:ext uri="{FF2B5EF4-FFF2-40B4-BE49-F238E27FC236}">
                <a16:creationId xmlns:a16="http://schemas.microsoft.com/office/drawing/2014/main" id="{2CB1A470-7887-4650-8D43-C8BFD4E507CF}"/>
              </a:ext>
            </a:extLst>
          </p:cNvPr>
          <p:cNvSpPr/>
          <p:nvPr/>
        </p:nvSpPr>
        <p:spPr>
          <a:xfrm>
            <a:off x="1650450" y="1480780"/>
            <a:ext cx="239400" cy="364061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804;p56">
            <a:extLst>
              <a:ext uri="{FF2B5EF4-FFF2-40B4-BE49-F238E27FC236}">
                <a16:creationId xmlns:a16="http://schemas.microsoft.com/office/drawing/2014/main" id="{FF10EE51-5274-4186-9C00-116844C97C71}"/>
              </a:ext>
            </a:extLst>
          </p:cNvPr>
          <p:cNvSpPr/>
          <p:nvPr/>
        </p:nvSpPr>
        <p:spPr>
          <a:xfrm>
            <a:off x="7254150" y="1480780"/>
            <a:ext cx="239400" cy="364061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769BCB-6D1A-4CDE-8D72-6CE3DCDBF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844" y="4050830"/>
            <a:ext cx="705137" cy="70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96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Batasan Masalah</a:t>
            </a:r>
            <a:endParaRPr dirty="0"/>
          </a:p>
        </p:txBody>
      </p:sp>
      <p:sp>
        <p:nvSpPr>
          <p:cNvPr id="451" name="Google Shape;451;p41"/>
          <p:cNvSpPr/>
          <p:nvPr/>
        </p:nvSpPr>
        <p:spPr>
          <a:xfrm>
            <a:off x="272325" y="1197587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2100" b="1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2" name="Google Shape;452;p41"/>
          <p:cNvSpPr/>
          <p:nvPr/>
        </p:nvSpPr>
        <p:spPr>
          <a:xfrm>
            <a:off x="272326" y="2335989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2100" b="1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3" name="Google Shape;453;p41"/>
          <p:cNvSpPr/>
          <p:nvPr/>
        </p:nvSpPr>
        <p:spPr>
          <a:xfrm>
            <a:off x="272324" y="3474411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2100" b="1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4" name="Google Shape;454;p41"/>
          <p:cNvSpPr txBox="1">
            <a:spLocks noGrp="1"/>
          </p:cNvSpPr>
          <p:nvPr>
            <p:ph type="subTitle" idx="4"/>
          </p:nvPr>
        </p:nvSpPr>
        <p:spPr>
          <a:xfrm>
            <a:off x="933949" y="1263149"/>
            <a:ext cx="7781425" cy="807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Data penjualan dari Januari 2018 – April 2018</a:t>
            </a:r>
            <a:endParaRPr sz="1400" dirty="0"/>
          </a:p>
        </p:txBody>
      </p:sp>
      <p:sp>
        <p:nvSpPr>
          <p:cNvPr id="455" name="Google Shape;455;p41"/>
          <p:cNvSpPr txBox="1">
            <a:spLocks noGrp="1"/>
          </p:cNvSpPr>
          <p:nvPr>
            <p:ph type="subTitle" idx="5"/>
          </p:nvPr>
        </p:nvSpPr>
        <p:spPr>
          <a:xfrm>
            <a:off x="933949" y="2383699"/>
            <a:ext cx="7781425" cy="807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Tidak menampilkan Mata Uang</a:t>
            </a:r>
            <a:endParaRPr sz="1400" dirty="0"/>
          </a:p>
        </p:txBody>
      </p:sp>
      <p:sp>
        <p:nvSpPr>
          <p:cNvPr id="456" name="Google Shape;456;p41"/>
          <p:cNvSpPr txBox="1">
            <a:spLocks noGrp="1"/>
          </p:cNvSpPr>
          <p:nvPr>
            <p:ph type="subTitle" idx="6"/>
          </p:nvPr>
        </p:nvSpPr>
        <p:spPr>
          <a:xfrm>
            <a:off x="933949" y="3504249"/>
            <a:ext cx="7781425" cy="807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/>
              <a:t>Kolom Dataset (</a:t>
            </a:r>
            <a:r>
              <a:rPr lang="en-ID" sz="1400" dirty="0" err="1"/>
              <a:t>asli</a:t>
            </a:r>
            <a:r>
              <a:rPr lang="en-ID" sz="1400" dirty="0"/>
              <a:t>, </a:t>
            </a:r>
            <a:r>
              <a:rPr lang="en-ID" sz="1400" dirty="0" err="1"/>
              <a:t>belum</a:t>
            </a:r>
            <a:r>
              <a:rPr lang="en-ID" sz="1400" dirty="0"/>
              <a:t>)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 err="1"/>
              <a:t>Bulan-Tahun</a:t>
            </a:r>
            <a:r>
              <a:rPr lang="en-ID" sz="1400" dirty="0"/>
              <a:t>, Nama </a:t>
            </a:r>
            <a:r>
              <a:rPr lang="en-ID" sz="1400" dirty="0" err="1"/>
              <a:t>Barang</a:t>
            </a:r>
            <a:r>
              <a:rPr lang="en-ID" sz="1400" dirty="0"/>
              <a:t>, Qty </a:t>
            </a:r>
            <a:r>
              <a:rPr lang="en-ID" sz="1400" dirty="0" err="1"/>
              <a:t>Penjualan</a:t>
            </a:r>
            <a:r>
              <a:rPr lang="en-ID" sz="1400" dirty="0"/>
              <a:t> </a:t>
            </a:r>
            <a:r>
              <a:rPr lang="en-ID" sz="1400" dirty="0" err="1"/>
              <a:t>Produk</a:t>
            </a:r>
            <a:r>
              <a:rPr lang="en-ID" sz="1400" dirty="0"/>
              <a:t> (SO/Sales Order), Qty </a:t>
            </a:r>
            <a:r>
              <a:rPr lang="en-ID" sz="1400" dirty="0" err="1"/>
              <a:t>Pengiriman</a:t>
            </a:r>
            <a:r>
              <a:rPr lang="en-ID" sz="1400" dirty="0"/>
              <a:t>, </a:t>
            </a:r>
            <a:r>
              <a:rPr lang="en-ID" sz="1400" dirty="0" err="1"/>
              <a:t>Sisa</a:t>
            </a:r>
            <a:r>
              <a:rPr lang="en-ID" sz="1400" dirty="0"/>
              <a:t> SO, Internal, External.</a:t>
            </a:r>
            <a:endParaRPr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Rumusan Masalah</a:t>
            </a:r>
            <a:endParaRPr dirty="0"/>
          </a:p>
        </p:txBody>
      </p:sp>
      <p:sp>
        <p:nvSpPr>
          <p:cNvPr id="345" name="Google Shape;345;p33"/>
          <p:cNvSpPr txBox="1">
            <a:spLocks noGrp="1"/>
          </p:cNvSpPr>
          <p:nvPr>
            <p:ph type="subTitle" idx="4"/>
          </p:nvPr>
        </p:nvSpPr>
        <p:spPr>
          <a:xfrm>
            <a:off x="720025" y="1241273"/>
            <a:ext cx="7704000" cy="7304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 err="1"/>
              <a:t>Bagaimana</a:t>
            </a:r>
            <a:r>
              <a:rPr lang="en-ID" sz="1400" dirty="0"/>
              <a:t> </a:t>
            </a:r>
            <a:r>
              <a:rPr lang="en-ID" sz="1400" dirty="0" err="1"/>
              <a:t>penerapan</a:t>
            </a:r>
            <a:r>
              <a:rPr lang="en-ID" sz="1400" dirty="0"/>
              <a:t> </a:t>
            </a:r>
            <a:r>
              <a:rPr lang="en-ID" sz="1400" dirty="0" err="1"/>
              <a:t>metode</a:t>
            </a:r>
            <a:r>
              <a:rPr lang="en-ID" sz="1400" dirty="0"/>
              <a:t> </a:t>
            </a:r>
            <a:r>
              <a:rPr lang="en-ID" sz="1400" dirty="0" err="1"/>
              <a:t>peramalan</a:t>
            </a:r>
            <a:r>
              <a:rPr lang="en-ID" sz="1400" dirty="0"/>
              <a:t> Exponential Smoothing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meramalkan</a:t>
            </a:r>
            <a:r>
              <a:rPr lang="en-ID" sz="1400" dirty="0"/>
              <a:t> </a:t>
            </a:r>
            <a:r>
              <a:rPr lang="en-ID" sz="1400" dirty="0" err="1"/>
              <a:t>kuantitas</a:t>
            </a:r>
            <a:r>
              <a:rPr lang="en-ID" sz="1400" dirty="0"/>
              <a:t> </a:t>
            </a:r>
            <a:r>
              <a:rPr lang="en-ID" sz="1400" dirty="0" err="1"/>
              <a:t>penjualan</a:t>
            </a:r>
            <a:r>
              <a:rPr lang="en-ID" sz="1400" dirty="0"/>
              <a:t> </a:t>
            </a:r>
            <a:r>
              <a:rPr lang="en-ID" sz="1400" dirty="0" err="1"/>
              <a:t>produk</a:t>
            </a:r>
            <a:r>
              <a:rPr lang="en-ID" sz="1400" dirty="0"/>
              <a:t> di </a:t>
            </a:r>
            <a:r>
              <a:rPr lang="en-ID" sz="1400" dirty="0" err="1"/>
              <a:t>perusahaan</a:t>
            </a:r>
            <a:r>
              <a:rPr lang="en-ID" sz="1400" dirty="0"/>
              <a:t>?</a:t>
            </a:r>
            <a:endParaRPr sz="1400" dirty="0"/>
          </a:p>
        </p:txBody>
      </p:sp>
      <p:sp>
        <p:nvSpPr>
          <p:cNvPr id="19" name="Google Shape;345;p33">
            <a:extLst>
              <a:ext uri="{FF2B5EF4-FFF2-40B4-BE49-F238E27FC236}">
                <a16:creationId xmlns:a16="http://schemas.microsoft.com/office/drawing/2014/main" id="{AFFCA1DC-17B5-4020-8471-E9C335CEFD33}"/>
              </a:ext>
            </a:extLst>
          </p:cNvPr>
          <p:cNvSpPr txBox="1">
            <a:spLocks/>
          </p:cNvSpPr>
          <p:nvPr/>
        </p:nvSpPr>
        <p:spPr>
          <a:xfrm>
            <a:off x="720000" y="2088998"/>
            <a:ext cx="7704000" cy="730401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D" sz="1400" dirty="0" err="1"/>
              <a:t>Bagaimana</a:t>
            </a:r>
            <a:r>
              <a:rPr lang="en-ID" sz="1400" dirty="0"/>
              <a:t> </a:t>
            </a:r>
            <a:r>
              <a:rPr lang="en-ID" sz="1400" dirty="0" err="1"/>
              <a:t>cara</a:t>
            </a:r>
            <a:r>
              <a:rPr lang="en-ID" sz="1400" dirty="0"/>
              <a:t> </a:t>
            </a:r>
            <a:r>
              <a:rPr lang="en-ID" sz="1400" dirty="0" err="1"/>
              <a:t>menentukan</a:t>
            </a:r>
            <a:r>
              <a:rPr lang="en-ID" sz="1400" dirty="0"/>
              <a:t> parameter yang </a:t>
            </a:r>
            <a:r>
              <a:rPr lang="en-ID" sz="1400" dirty="0" err="1"/>
              <a:t>tepat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penentuan</a:t>
            </a:r>
            <a:r>
              <a:rPr lang="en-ID" sz="1400" dirty="0"/>
              <a:t> model </a:t>
            </a:r>
            <a:r>
              <a:rPr lang="en-ID" sz="1400" dirty="0" err="1"/>
              <a:t>dari</a:t>
            </a:r>
            <a:r>
              <a:rPr lang="en-ID" sz="1400" dirty="0"/>
              <a:t> Exponential Smoothing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menghasilkan</a:t>
            </a:r>
            <a:r>
              <a:rPr lang="en-ID" sz="1400" dirty="0"/>
              <a:t> </a:t>
            </a:r>
            <a:r>
              <a:rPr lang="en-ID" sz="1400" dirty="0" err="1"/>
              <a:t>peramalan</a:t>
            </a:r>
            <a:r>
              <a:rPr lang="en-ID" sz="1400" dirty="0"/>
              <a:t> yang optimal? </a:t>
            </a:r>
          </a:p>
        </p:txBody>
      </p:sp>
      <p:sp>
        <p:nvSpPr>
          <p:cNvPr id="20" name="Google Shape;345;p33">
            <a:extLst>
              <a:ext uri="{FF2B5EF4-FFF2-40B4-BE49-F238E27FC236}">
                <a16:creationId xmlns:a16="http://schemas.microsoft.com/office/drawing/2014/main" id="{FC7515EA-E41D-44B8-A750-60F335D686EE}"/>
              </a:ext>
            </a:extLst>
          </p:cNvPr>
          <p:cNvSpPr txBox="1">
            <a:spLocks/>
          </p:cNvSpPr>
          <p:nvPr/>
        </p:nvSpPr>
        <p:spPr>
          <a:xfrm>
            <a:off x="720000" y="2936723"/>
            <a:ext cx="7704000" cy="730401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D" sz="1400" dirty="0" err="1"/>
              <a:t>Bagaimana</a:t>
            </a:r>
            <a:r>
              <a:rPr lang="en-ID" sz="1400" dirty="0"/>
              <a:t> </a:t>
            </a:r>
            <a:r>
              <a:rPr lang="en-ID" sz="1400" dirty="0" err="1"/>
              <a:t>penerapan</a:t>
            </a:r>
            <a:r>
              <a:rPr lang="en-ID" sz="1400" dirty="0"/>
              <a:t> model Exponential Smoothing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meningkatkan</a:t>
            </a:r>
            <a:r>
              <a:rPr lang="en-ID" sz="1400" dirty="0"/>
              <a:t> </a:t>
            </a:r>
            <a:r>
              <a:rPr lang="en-ID" sz="1400" dirty="0" err="1"/>
              <a:t>akurasi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peramalan</a:t>
            </a:r>
            <a:r>
              <a:rPr lang="en-ID" sz="1400" dirty="0"/>
              <a:t> </a:t>
            </a:r>
            <a:r>
              <a:rPr lang="en-ID" sz="1400" dirty="0" err="1"/>
              <a:t>kuantitas</a:t>
            </a:r>
            <a:r>
              <a:rPr lang="en-ID" sz="1400" dirty="0"/>
              <a:t> </a:t>
            </a:r>
            <a:r>
              <a:rPr lang="en-ID" sz="1400" dirty="0" err="1"/>
              <a:t>penjualan</a:t>
            </a:r>
            <a:r>
              <a:rPr lang="en-ID" sz="1400" dirty="0"/>
              <a:t> </a:t>
            </a:r>
            <a:r>
              <a:rPr lang="en-ID" sz="1400" dirty="0" err="1"/>
              <a:t>produk</a:t>
            </a:r>
            <a:r>
              <a:rPr lang="en-ID" sz="1400" dirty="0"/>
              <a:t> </a:t>
            </a:r>
            <a:r>
              <a:rPr lang="en-ID" sz="1400" dirty="0" err="1"/>
              <a:t>perusahaan</a:t>
            </a:r>
            <a:r>
              <a:rPr lang="en-ID" sz="1400" dirty="0"/>
              <a:t>?</a:t>
            </a:r>
          </a:p>
        </p:txBody>
      </p:sp>
      <p:sp>
        <p:nvSpPr>
          <p:cNvPr id="21" name="Google Shape;345;p33">
            <a:extLst>
              <a:ext uri="{FF2B5EF4-FFF2-40B4-BE49-F238E27FC236}">
                <a16:creationId xmlns:a16="http://schemas.microsoft.com/office/drawing/2014/main" id="{F0DD3400-03F8-44F0-BC7E-EB54327CE45B}"/>
              </a:ext>
            </a:extLst>
          </p:cNvPr>
          <p:cNvSpPr txBox="1">
            <a:spLocks/>
          </p:cNvSpPr>
          <p:nvPr/>
        </p:nvSpPr>
        <p:spPr>
          <a:xfrm>
            <a:off x="720000" y="3784448"/>
            <a:ext cx="7704000" cy="730401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sv-SE" sz="1400" dirty="0"/>
              <a:t>Apa peran penggunaan model Exponential Smoothing dalam mendukung pengambilan keputusan strategis perusahaan terkait perencanaan produksi dan distribusi?</a:t>
            </a:r>
            <a:endParaRPr lang="en-ID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Tujuan Penelitian</a:t>
            </a:r>
            <a:endParaRPr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8870FF5-2186-408B-B996-F09A02F415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559077"/>
              </p:ext>
            </p:extLst>
          </p:nvPr>
        </p:nvGraphicFramePr>
        <p:xfrm>
          <a:off x="800099" y="1247775"/>
          <a:ext cx="7703999" cy="335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8504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Manfaat Penelitian</a:t>
            </a:r>
            <a:endParaRPr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5590BDC-CDC5-496D-BA8E-97804EA7A4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5339296"/>
              </p:ext>
            </p:extLst>
          </p:nvPr>
        </p:nvGraphicFramePr>
        <p:xfrm>
          <a:off x="720000" y="1304925"/>
          <a:ext cx="8004900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3394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Studi Literatur</a:t>
            </a:r>
            <a:endParaRPr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AA7FD7CB-8291-441E-88D5-75DB463430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3518052"/>
              </p:ext>
            </p:extLst>
          </p:nvPr>
        </p:nvGraphicFramePr>
        <p:xfrm>
          <a:off x="285749" y="1123950"/>
          <a:ext cx="8562975" cy="349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5090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Kerangka Konsep</a:t>
            </a:r>
            <a:endParaRPr dirty="0"/>
          </a:p>
        </p:txBody>
      </p:sp>
      <p:sp>
        <p:nvSpPr>
          <p:cNvPr id="486" name="Google Shape;486;p43"/>
          <p:cNvSpPr txBox="1">
            <a:spLocks noGrp="1"/>
          </p:cNvSpPr>
          <p:nvPr>
            <p:ph type="subTitle" idx="1"/>
          </p:nvPr>
        </p:nvSpPr>
        <p:spPr>
          <a:xfrm>
            <a:off x="488325" y="1643150"/>
            <a:ext cx="2191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Guessing, Pengambilan Keputusan Operational, Pemanfaatan Teknologi</a:t>
            </a:r>
            <a:endParaRPr sz="1100" dirty="0"/>
          </a:p>
        </p:txBody>
      </p:sp>
      <p:sp>
        <p:nvSpPr>
          <p:cNvPr id="487" name="Google Shape;487;p43"/>
          <p:cNvSpPr txBox="1">
            <a:spLocks noGrp="1"/>
          </p:cNvSpPr>
          <p:nvPr>
            <p:ph type="subTitle" idx="2"/>
          </p:nvPr>
        </p:nvSpPr>
        <p:spPr>
          <a:xfrm>
            <a:off x="3418419" y="1796343"/>
            <a:ext cx="2182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Peramalan Kuantitas Penjualan </a:t>
            </a:r>
            <a:endParaRPr sz="1100" dirty="0"/>
          </a:p>
        </p:txBody>
      </p:sp>
      <p:sp>
        <p:nvSpPr>
          <p:cNvPr id="488" name="Google Shape;488;p43"/>
          <p:cNvSpPr txBox="1">
            <a:spLocks noGrp="1"/>
          </p:cNvSpPr>
          <p:nvPr>
            <p:ph type="subTitle" idx="13"/>
          </p:nvPr>
        </p:nvSpPr>
        <p:spPr>
          <a:xfrm>
            <a:off x="6348513" y="1608121"/>
            <a:ext cx="2182500" cy="4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/>
              <a:t>Usulan Masalah</a:t>
            </a:r>
          </a:p>
        </p:txBody>
      </p:sp>
      <p:sp>
        <p:nvSpPr>
          <p:cNvPr id="489" name="Google Shape;489;p43"/>
          <p:cNvSpPr txBox="1">
            <a:spLocks noGrp="1"/>
          </p:cNvSpPr>
          <p:nvPr>
            <p:ph type="subTitle" idx="8"/>
          </p:nvPr>
        </p:nvSpPr>
        <p:spPr>
          <a:xfrm>
            <a:off x="3418419" y="1353843"/>
            <a:ext cx="2173800" cy="4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Rumusan Masalah</a:t>
            </a:r>
            <a:endParaRPr sz="1600" dirty="0"/>
          </a:p>
        </p:txBody>
      </p:sp>
      <p:sp>
        <p:nvSpPr>
          <p:cNvPr id="490" name="Google Shape;490;p43"/>
          <p:cNvSpPr txBox="1">
            <a:spLocks noGrp="1"/>
          </p:cNvSpPr>
          <p:nvPr>
            <p:ph type="subTitle" idx="7"/>
          </p:nvPr>
        </p:nvSpPr>
        <p:spPr>
          <a:xfrm>
            <a:off x="488325" y="1200650"/>
            <a:ext cx="2182500" cy="4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Kondisi Awal</a:t>
            </a:r>
            <a:endParaRPr sz="1600" dirty="0"/>
          </a:p>
        </p:txBody>
      </p:sp>
      <p:sp>
        <p:nvSpPr>
          <p:cNvPr id="491" name="Google Shape;491;p43"/>
          <p:cNvSpPr txBox="1">
            <a:spLocks noGrp="1"/>
          </p:cNvSpPr>
          <p:nvPr>
            <p:ph type="subTitle" idx="3"/>
          </p:nvPr>
        </p:nvSpPr>
        <p:spPr>
          <a:xfrm>
            <a:off x="6339813" y="2050621"/>
            <a:ext cx="2191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Pemanfaatan Model Peramalan Exponential Smoothing yang dieksplorasi</a:t>
            </a:r>
            <a:endParaRPr sz="1100" dirty="0"/>
          </a:p>
        </p:txBody>
      </p:sp>
      <p:sp>
        <p:nvSpPr>
          <p:cNvPr id="492" name="Google Shape;492;p43"/>
          <p:cNvSpPr txBox="1">
            <a:spLocks noGrp="1"/>
          </p:cNvSpPr>
          <p:nvPr>
            <p:ph type="subTitle" idx="4"/>
          </p:nvPr>
        </p:nvSpPr>
        <p:spPr>
          <a:xfrm>
            <a:off x="1765344" y="3334013"/>
            <a:ext cx="2542700" cy="1311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100" dirty="0"/>
              <a:t>Menghasilkan output yang sesuai dengan gambaran model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100" dirty="0"/>
              <a:t>Mendapatkan Nilai Error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100" dirty="0"/>
              <a:t>Pemanfaatan Exponential Smoothing untuk Explorasi Model dan dataset</a:t>
            </a:r>
            <a:endParaRPr sz="1100" dirty="0"/>
          </a:p>
        </p:txBody>
      </p:sp>
      <p:sp>
        <p:nvSpPr>
          <p:cNvPr id="493" name="Google Shape;493;p43"/>
          <p:cNvSpPr txBox="1">
            <a:spLocks noGrp="1"/>
          </p:cNvSpPr>
          <p:nvPr>
            <p:ph type="subTitle" idx="5"/>
          </p:nvPr>
        </p:nvSpPr>
        <p:spPr>
          <a:xfrm>
            <a:off x="5775600" y="3500351"/>
            <a:ext cx="2191200" cy="635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Evaluasi Model dengan MAD, MSE dan MAPE</a:t>
            </a:r>
            <a:endParaRPr sz="1100" dirty="0"/>
          </a:p>
        </p:txBody>
      </p:sp>
      <p:sp>
        <p:nvSpPr>
          <p:cNvPr id="495" name="Google Shape;495;p43"/>
          <p:cNvSpPr txBox="1">
            <a:spLocks noGrp="1"/>
          </p:cNvSpPr>
          <p:nvPr>
            <p:ph type="subTitle" idx="9"/>
          </p:nvPr>
        </p:nvSpPr>
        <p:spPr>
          <a:xfrm>
            <a:off x="5775600" y="3057851"/>
            <a:ext cx="2191200" cy="4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Pengujian Sistem</a:t>
            </a:r>
            <a:endParaRPr sz="1600" dirty="0"/>
          </a:p>
        </p:txBody>
      </p:sp>
      <p:sp>
        <p:nvSpPr>
          <p:cNvPr id="496" name="Google Shape;496;p43"/>
          <p:cNvSpPr txBox="1">
            <a:spLocks noGrp="1"/>
          </p:cNvSpPr>
          <p:nvPr>
            <p:ph type="subTitle" idx="14"/>
          </p:nvPr>
        </p:nvSpPr>
        <p:spPr>
          <a:xfrm>
            <a:off x="1749250" y="2686021"/>
            <a:ext cx="2542700" cy="6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Hasil Yang Diharapkan</a:t>
            </a:r>
            <a:endParaRPr sz="1600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67DBFC2-EAAE-4331-9EA4-5A0A3B4EEE47}"/>
              </a:ext>
            </a:extLst>
          </p:cNvPr>
          <p:cNvCxnSpPr>
            <a:stCxn id="490" idx="3"/>
            <a:endCxn id="489" idx="1"/>
          </p:cNvCxnSpPr>
          <p:nvPr/>
        </p:nvCxnSpPr>
        <p:spPr>
          <a:xfrm>
            <a:off x="2670825" y="1421900"/>
            <a:ext cx="747594" cy="153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700C4C6-FF62-4DF0-9C26-B1E5DD53BCC4}"/>
              </a:ext>
            </a:extLst>
          </p:cNvPr>
          <p:cNvCxnSpPr>
            <a:cxnSpLocks/>
            <a:stCxn id="489" idx="3"/>
            <a:endCxn id="488" idx="1"/>
          </p:cNvCxnSpPr>
          <p:nvPr/>
        </p:nvCxnSpPr>
        <p:spPr>
          <a:xfrm>
            <a:off x="5592219" y="1575093"/>
            <a:ext cx="756294" cy="2542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90155A6-A9B9-4B33-A0C7-ED8A9407084E}"/>
              </a:ext>
            </a:extLst>
          </p:cNvPr>
          <p:cNvCxnSpPr>
            <a:cxnSpLocks/>
            <a:stCxn id="488" idx="3"/>
            <a:endCxn id="495" idx="3"/>
          </p:cNvCxnSpPr>
          <p:nvPr/>
        </p:nvCxnSpPr>
        <p:spPr>
          <a:xfrm flipH="1">
            <a:off x="7966800" y="1829371"/>
            <a:ext cx="564213" cy="1449730"/>
          </a:xfrm>
          <a:prstGeom prst="bentConnector3">
            <a:avLst>
              <a:gd name="adj1" fmla="val -405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9094A89-07FF-4D50-A7FB-5F604A0D747F}"/>
              </a:ext>
            </a:extLst>
          </p:cNvPr>
          <p:cNvCxnSpPr>
            <a:cxnSpLocks/>
            <a:stCxn id="495" idx="1"/>
            <a:endCxn id="496" idx="3"/>
          </p:cNvCxnSpPr>
          <p:nvPr/>
        </p:nvCxnSpPr>
        <p:spPr>
          <a:xfrm rot="10800000">
            <a:off x="4291950" y="3003721"/>
            <a:ext cx="1483650" cy="2753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D8CEC9"/>
      </a:lt1>
      <a:dk2>
        <a:srgbClr val="927C71"/>
      </a:dk2>
      <a:lt2>
        <a:srgbClr val="FAFAFA"/>
      </a:lt2>
      <a:accent1>
        <a:srgbClr val="C99A7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2338</Words>
  <Application>Microsoft Office PowerPoint</Application>
  <PresentationFormat>On-screen Show (16:9)</PresentationFormat>
  <Paragraphs>675</Paragraphs>
  <Slides>39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Quicksand</vt:lpstr>
      <vt:lpstr>Calibri</vt:lpstr>
      <vt:lpstr>Mulish</vt:lpstr>
      <vt:lpstr>Nunito Light</vt:lpstr>
      <vt:lpstr>Bebas Neue</vt:lpstr>
      <vt:lpstr>Arial</vt:lpstr>
      <vt:lpstr>DM Sans</vt:lpstr>
      <vt:lpstr>Times New Roman</vt:lpstr>
      <vt:lpstr>Elegant Bachelor Thesis by Slidesgo</vt:lpstr>
      <vt:lpstr>Visio</vt:lpstr>
      <vt:lpstr>Document</vt:lpstr>
      <vt:lpstr>PERAMALAN KUANTITAS PENJUALAN PRODUK DENGAN METODE EXPONENTIAL SMOOTHING</vt:lpstr>
      <vt:lpstr>Latar Belakang</vt:lpstr>
      <vt:lpstr>Indentifikasi Masalah</vt:lpstr>
      <vt:lpstr>Batasan Masalah</vt:lpstr>
      <vt:lpstr>Rumusan Masalah</vt:lpstr>
      <vt:lpstr>Tujuan Penelitian</vt:lpstr>
      <vt:lpstr>Manfaat Penelitian</vt:lpstr>
      <vt:lpstr>Studi Literatur</vt:lpstr>
      <vt:lpstr>Kerangka Konsep</vt:lpstr>
      <vt:lpstr>PowerPoint Presentation</vt:lpstr>
      <vt:lpstr>Metodologi Penelitian</vt:lpstr>
      <vt:lpstr>Instrumentasi Penelitian</vt:lpstr>
      <vt:lpstr>Metodologi Data Mining</vt:lpstr>
      <vt:lpstr>Business Understanding</vt:lpstr>
      <vt:lpstr>Data Understanding</vt:lpstr>
      <vt:lpstr>Data Preparation/Processing</vt:lpstr>
      <vt:lpstr>Modelling</vt:lpstr>
      <vt:lpstr>Evaluation</vt:lpstr>
      <vt:lpstr>Deployment</vt:lpstr>
      <vt:lpstr>Jadwal Penelitian</vt:lpstr>
      <vt:lpstr>Business Understanding</vt:lpstr>
      <vt:lpstr>Data Understanding</vt:lpstr>
      <vt:lpstr>Data Preparation/Data Processing</vt:lpstr>
      <vt:lpstr>Data Preparation/Data Processing</vt:lpstr>
      <vt:lpstr>Data Preparation/Data Processing</vt:lpstr>
      <vt:lpstr>Data Preparation/Data Processing</vt:lpstr>
      <vt:lpstr>Data Preparation/Data Processing</vt:lpstr>
      <vt:lpstr>Modelling</vt:lpstr>
      <vt:lpstr>Evaluation</vt:lpstr>
      <vt:lpstr>Evaluation</vt:lpstr>
      <vt:lpstr>Evaluation</vt:lpstr>
      <vt:lpstr>Evaluation</vt:lpstr>
      <vt:lpstr>Deployment</vt:lpstr>
      <vt:lpstr>Deployment</vt:lpstr>
      <vt:lpstr>Deployment</vt:lpstr>
      <vt:lpstr>Kesimpulan</vt:lpstr>
      <vt:lpstr>Saran</vt:lpstr>
      <vt:lpstr>Dataset</vt:lpstr>
      <vt:lpstr>Terima 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PERAMALAN KUANTITAS PENJUALAN PRODUK DENGAN METODE EXPONENTIAL SMOOTHING</dc:title>
  <dc:creator>Christian Kencana</dc:creator>
  <cp:lastModifiedBy>Christian Kencana</cp:lastModifiedBy>
  <cp:revision>116</cp:revision>
  <dcterms:modified xsi:type="dcterms:W3CDTF">2025-01-11T04:18:27Z</dcterms:modified>
</cp:coreProperties>
</file>