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6" r:id="rId17"/>
    <p:sldId id="270" r:id="rId18"/>
    <p:sldId id="277" r:id="rId19"/>
    <p:sldId id="271" r:id="rId20"/>
    <p:sldId id="278" r:id="rId21"/>
    <p:sldId id="279" r:id="rId22"/>
    <p:sldId id="280" r:id="rId23"/>
    <p:sldId id="281" r:id="rId24"/>
    <p:sldId id="282" r:id="rId25"/>
    <p:sldId id="272" r:id="rId26"/>
    <p:sldId id="283" r:id="rId27"/>
    <p:sldId id="273" r:id="rId28"/>
    <p:sldId id="284" r:id="rId29"/>
    <p:sldId id="285" r:id="rId30"/>
    <p:sldId id="286" r:id="rId31"/>
    <p:sldId id="287" r:id="rId32"/>
    <p:sldId id="274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Bebas Neue" panose="020B0604020202020204" charset="0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DM Sans" panose="020B0604020202020204" charset="0"/>
      <p:regular r:id="rId47"/>
      <p:bold r:id="rId48"/>
      <p:italic r:id="rId49"/>
      <p:boldItalic r:id="rId50"/>
    </p:embeddedFont>
    <p:embeddedFont>
      <p:font typeface="Mulish" panose="020B0604020202020204" charset="0"/>
      <p:regular r:id="rId51"/>
      <p:bold r:id="rId52"/>
      <p:italic r:id="rId53"/>
      <p:boldItalic r:id="rId54"/>
    </p:embeddedFont>
    <p:embeddedFont>
      <p:font typeface="Nunito Light" pitchFamily="2" charset="0"/>
      <p:regular r:id="rId55"/>
      <p:italic r:id="rId56"/>
    </p:embeddedFont>
    <p:embeddedFont>
      <p:font typeface="Quicksand" panose="020B0604020202020204" charset="0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ed" id="{F9421284-2A50-4E78-8D8A-B7A32AB1B5E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5"/>
          </p14:sldIdLst>
        </p14:section>
        <p14:section name="Business Understanding" id="{11E2EE16-9F88-4C8E-A2CD-7513F49A5086}">
          <p14:sldIdLst>
            <p14:sldId id="269"/>
            <p14:sldId id="276"/>
          </p14:sldIdLst>
        </p14:section>
        <p14:section name="Data Understanding" id="{36251E81-B083-4E42-B648-8E2AB8D4A7BE}">
          <p14:sldIdLst>
            <p14:sldId id="270"/>
            <p14:sldId id="277"/>
          </p14:sldIdLst>
        </p14:section>
        <p14:section name="Data Preparation/Processing" id="{7F884D0F-17E6-4E98-96A9-E29BC2638A5A}">
          <p14:sldIdLst>
            <p14:sldId id="271"/>
            <p14:sldId id="278"/>
            <p14:sldId id="279"/>
            <p14:sldId id="280"/>
            <p14:sldId id="281"/>
            <p14:sldId id="282"/>
          </p14:sldIdLst>
        </p14:section>
        <p14:section name="Modelling" id="{42670294-4E1F-4ABB-B151-35CBF14DE3FA}">
          <p14:sldIdLst>
            <p14:sldId id="272"/>
            <p14:sldId id="283"/>
          </p14:sldIdLst>
        </p14:section>
        <p14:section name="Evaluation" id="{D7A7B06E-BB09-471E-87CE-F633A03325F0}">
          <p14:sldIdLst>
            <p14:sldId id="273"/>
            <p14:sldId id="284"/>
            <p14:sldId id="285"/>
            <p14:sldId id="286"/>
            <p14:sldId id="287"/>
          </p14:sldIdLst>
        </p14:section>
        <p14:section name="Deployment" id="{9A3CEFD4-8045-467A-8E70-7177A165462E}">
          <p14:sldIdLst>
            <p14:sldId id="274"/>
            <p14:sldId id="288"/>
            <p14:sldId id="289"/>
            <p14:sldId id="290"/>
          </p14:sldIdLst>
        </p14:section>
        <p14:section name="Ended" id="{028947F2-92DF-4B27-ADB1-28950B9F9FF2}">
          <p14:sldIdLst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ipVbRtVCSdh6TiYSbuLWPPYCDx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Kencana" initials="CK" lastIdx="1" clrIdx="0">
    <p:extLst>
      <p:ext uri="{19B8F6BF-5375-455C-9EA6-DF929625EA0E}">
        <p15:presenceInfo xmlns:p15="http://schemas.microsoft.com/office/powerpoint/2012/main" userId="ca2aef1d88441e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092FE2-F32A-48A0-A621-531B87C4FF16}">
  <a:tblStyle styleId="{72092FE2-F32A-48A0-A621-531B87C4FF1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33869ED-1366-4D40-8A78-83B2FB496E7D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1D1D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D1D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8" autoAdjust="0"/>
    <p:restoredTop sz="94660"/>
  </p:normalViewPr>
  <p:slideViewPr>
    <p:cSldViewPr snapToGrid="0">
      <p:cViewPr varScale="1">
        <p:scale>
          <a:sx n="71" d="100"/>
          <a:sy n="71" d="100"/>
        </p:scale>
        <p:origin x="9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553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193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0624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158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162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228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190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317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631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411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93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208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Google Shape;57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1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2" name="Google Shape;58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5239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6643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8311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8" name="Google Shape;61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0" name="Google Shape;63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1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5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24" name="Google Shape;124;p5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5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26" name="Google Shape;126;p5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27" name="Google Shape;127;p5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128" name="Google Shape;128;p5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29" name="Google Shape;129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0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1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1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139" name="Google Shape;139;p5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40" name="Google Shape;140;p5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5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42" name="Google Shape;142;p5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43" name="Google Shape;143;p53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144" name="Google Shape;144;p5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47" name="Google Shape;147;p5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5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49" name="Google Shape;149;p5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5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51" name="Google Shape;151;p54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4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6" name="Google Shape;16;p4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4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8" name="Google Shape;18;p4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9" name="Google Shape;19;p4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20" name="Google Shape;20;p4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1" name="Google Shape;2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4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25" name="Google Shape;25;p4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4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27" name="Google Shape;27;p4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28" name="Google Shape;28;p4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29" name="Google Shape;29;p4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0" name="Google Shape;3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3"/>
          <p:cNvSpPr txBox="1">
            <a:spLocks noGrp="1"/>
          </p:cNvSpPr>
          <p:nvPr>
            <p:ph type="subTitle" idx="1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3"/>
          <p:cNvSpPr txBox="1">
            <a:spLocks noGrp="1"/>
          </p:cNvSpPr>
          <p:nvPr>
            <p:ph type="subTitle" idx="2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3"/>
          <p:cNvSpPr txBox="1">
            <a:spLocks noGrp="1"/>
          </p:cNvSpPr>
          <p:nvPr>
            <p:ph type="subTitle" idx="3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3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43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43"/>
          <p:cNvSpPr txBox="1">
            <a:spLocks noGrp="1"/>
          </p:cNvSpPr>
          <p:nvPr>
            <p:ph type="subTitle" idx="6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4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40" name="Google Shape;40;p4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4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2" name="Google Shape;42;p4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43" name="Google Shape;43;p4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44" name="Google Shape;44;p4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5" name="Google Shape;4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4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55" name="Google Shape;55;p4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4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57" name="Google Shape;57;p4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58" name="Google Shape;58;p4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59" name="Google Shape;59;p4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60" name="Google Shape;6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subTitle" idx="1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subTitle" idx="2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subTitle" idx="3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ubTitle" idx="4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subTitle" idx="5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subTitle" idx="6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4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70" name="Google Shape;70;p4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4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72" name="Google Shape;72;p4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73" name="Google Shape;73;p4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74" name="Google Shape;74;p4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75" name="Google Shape;75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subTitle" idx="1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ubTitle" idx="2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6"/>
          <p:cNvSpPr txBox="1">
            <a:spLocks noGrp="1"/>
          </p:cNvSpPr>
          <p:nvPr>
            <p:ph type="subTitle" idx="3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subTitle" idx="4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subTitle" idx="5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subTitle" idx="6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6"/>
          <p:cNvSpPr txBox="1">
            <a:spLocks noGrp="1"/>
          </p:cNvSpPr>
          <p:nvPr>
            <p:ph type="subTitle" idx="7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subTitle" idx="8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subTitle" idx="9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subTitle" idx="13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subTitle" idx="14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46"/>
          <p:cNvSpPr txBox="1">
            <a:spLocks noGrp="1"/>
          </p:cNvSpPr>
          <p:nvPr>
            <p:ph type="subTitle" idx="15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4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91" name="Google Shape;91;p4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4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93" name="Google Shape;93;p4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94" name="Google Shape;94;p4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95" name="Google Shape;95;p4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96;p47"/>
          <p:cNvSpPr txBox="1">
            <a:spLocks noGrp="1"/>
          </p:cNvSpPr>
          <p:nvPr>
            <p:ph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97" name="Google Shape;97;p47"/>
          <p:cNvSpPr txBox="1">
            <a:spLocks noGrp="1"/>
          </p:cNvSpPr>
          <p:nvPr>
            <p:ph type="subTitle" idx="1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4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01" name="Google Shape;101;p4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4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03" name="Google Shape;103;p4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04" name="Google Shape;104;p4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105" name="Google Shape;105;p4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6" name="Google Shape;106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4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11" name="Google Shape;111;p4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4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13" name="Google Shape;113;p4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14" name="Google Shape;114;p4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115" name="Google Shape;115;p4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6" name="Google Shape;116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9"/>
          <p:cNvSpPr txBox="1">
            <a:spLocks noGrp="1"/>
          </p:cNvSpPr>
          <p:nvPr>
            <p:ph type="subTitle" idx="1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118" name="Google Shape;118;p49"/>
          <p:cNvSpPr txBox="1">
            <a:spLocks noGrp="1"/>
          </p:cNvSpPr>
          <p:nvPr>
            <p:ph type="subTitle" idx="2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119" name="Google Shape;119;p49"/>
          <p:cNvSpPr txBox="1">
            <a:spLocks noGrp="1"/>
          </p:cNvSpPr>
          <p:nvPr>
            <p:ph type="subTitle" idx="3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9"/>
          <p:cNvSpPr txBox="1">
            <a:spLocks noGrp="1"/>
          </p:cNvSpPr>
          <p:nvPr>
            <p:ph type="subTitle" idx="4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40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.vsd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1.vsd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package" Target="../embeddings/Microsoft_Word_Document.doc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2.vsd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Visio_Drawing3.vsd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Visio_Drawing4.vsd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>
            <a:spLocks noGrp="1"/>
          </p:cNvSpPr>
          <p:nvPr>
            <p:ph type="ctrTitle"/>
          </p:nvPr>
        </p:nvSpPr>
        <p:spPr>
          <a:xfrm>
            <a:off x="1609200" y="492450"/>
            <a:ext cx="5993504" cy="187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D" sz="2400"/>
              <a:t>PERAMALAN KUANTITAS PENJUALAN PRODUK DENGAN METODE </a:t>
            </a:r>
            <a:r>
              <a:rPr lang="en-ID" sz="2400" i="1"/>
              <a:t>EXPONENTIAL SMOOTHING</a:t>
            </a:r>
            <a:endParaRPr sz="1800" i="1">
              <a:solidFill>
                <a:schemeClr val="dk2"/>
              </a:solidFill>
            </a:endParaRPr>
          </a:p>
        </p:txBody>
      </p:sp>
      <p:sp>
        <p:nvSpPr>
          <p:cNvPr id="157" name="Google Shape;157;p1"/>
          <p:cNvSpPr txBox="1">
            <a:spLocks noGrp="1"/>
          </p:cNvSpPr>
          <p:nvPr>
            <p:ph type="subTitle" idx="1"/>
          </p:nvPr>
        </p:nvSpPr>
        <p:spPr>
          <a:xfrm>
            <a:off x="1591904" y="2384078"/>
            <a:ext cx="6010800" cy="1291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400"/>
              <a:t>Christian Kencana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400"/>
              <a:t>2211601741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400"/>
              <a:t>Magister Ilmu Komputer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400"/>
              <a:t>Dosen Pembimbing: Dr. Gandung Triyono, M.Kom</a:t>
            </a:r>
            <a:endParaRPr sz="1400"/>
          </a:p>
        </p:txBody>
      </p:sp>
      <p:cxnSp>
        <p:nvCxnSpPr>
          <p:cNvPr id="158" name="Google Shape;158;p1"/>
          <p:cNvCxnSpPr/>
          <p:nvPr/>
        </p:nvCxnSpPr>
        <p:spPr>
          <a:xfrm rot="10800000" flipH="1">
            <a:off x="1591904" y="2337818"/>
            <a:ext cx="6010800" cy="64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59" name="Google Shape;159;p1"/>
          <p:cNvCxnSpPr/>
          <p:nvPr/>
        </p:nvCxnSpPr>
        <p:spPr>
          <a:xfrm rot="10800000" flipH="1">
            <a:off x="1600600" y="422192"/>
            <a:ext cx="6010800" cy="64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0" name="Google Shape;160;p1"/>
          <p:cNvSpPr/>
          <p:nvPr/>
        </p:nvSpPr>
        <p:spPr>
          <a:xfrm>
            <a:off x="1734202" y="1928402"/>
            <a:ext cx="242143" cy="215967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7292657" y="508303"/>
            <a:ext cx="242143" cy="215967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 txBox="1"/>
          <p:nvPr/>
        </p:nvSpPr>
        <p:spPr>
          <a:xfrm>
            <a:off x="1566600" y="3977464"/>
            <a:ext cx="6010800" cy="89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Program Studi Magister Ilmu Komputer</a:t>
            </a:r>
            <a:endParaRPr sz="14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Fakultas Teknologi Informasi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Universitas Budi Luhur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2024</a:t>
            </a:r>
            <a:endParaRPr/>
          </a:p>
        </p:txBody>
      </p:sp>
      <p:pic>
        <p:nvPicPr>
          <p:cNvPr id="163" name="Google Shape;16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311" y="4163719"/>
            <a:ext cx="705137" cy="70622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"/>
          <p:cNvSpPr txBox="1"/>
          <p:nvPr/>
        </p:nvSpPr>
        <p:spPr>
          <a:xfrm>
            <a:off x="3730643" y="422192"/>
            <a:ext cx="1733321" cy="35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</a:pPr>
            <a:r>
              <a:rPr lang="en-ID" sz="1200" b="1" i="1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Thesis</a:t>
            </a:r>
            <a:endParaRPr sz="1200" b="1" i="1" u="none" strike="noStrike" cap="none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0"/>
          <p:cNvSpPr txBox="1">
            <a:spLocks noGrp="1"/>
          </p:cNvSpPr>
          <p:nvPr>
            <p:ph type="subTitle" idx="1"/>
          </p:nvPr>
        </p:nvSpPr>
        <p:spPr>
          <a:xfrm>
            <a:off x="1284000" y="2066125"/>
            <a:ext cx="6576000" cy="198094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mengevaluasi</a:t>
            </a:r>
            <a:r>
              <a:rPr lang="en-ID" dirty="0"/>
              <a:t> </a:t>
            </a:r>
            <a:r>
              <a:rPr lang="en-ID" dirty="0" err="1"/>
              <a:t>efektivitas</a:t>
            </a:r>
            <a:r>
              <a:rPr lang="en-ID" dirty="0"/>
              <a:t> dan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model </a:t>
            </a:r>
            <a:r>
              <a:rPr lang="en-ID" i="1" dirty="0"/>
              <a:t>Exponential Smoothing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meramalkan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kuantitas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pada data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ditentukan</a:t>
            </a:r>
            <a:endParaRPr lang="en-ID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ID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MAD, MSE, MAPE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perencanaan</a:t>
            </a:r>
            <a:r>
              <a:rPr lang="en-ID" dirty="0"/>
              <a:t> </a:t>
            </a:r>
            <a:r>
              <a:rPr lang="en-ID" dirty="0" err="1"/>
              <a:t>operasional</a:t>
            </a:r>
            <a:r>
              <a:rPr lang="en-ID" dirty="0"/>
              <a:t> dan </a:t>
            </a:r>
            <a:r>
              <a:rPr lang="en-ID" dirty="0" err="1"/>
              <a:t>strategis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357" name="Google Shape;357;p10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</a:pPr>
            <a:r>
              <a:rPr lang="en-ID"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Hipotesis</a:t>
            </a:r>
            <a:endParaRPr sz="3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Metodologi Penelitian</a:t>
            </a:r>
            <a:endParaRPr/>
          </a:p>
        </p:txBody>
      </p:sp>
      <p:graphicFrame>
        <p:nvGraphicFramePr>
          <p:cNvPr id="363" name="Google Shape;363;p11"/>
          <p:cNvGraphicFramePr/>
          <p:nvPr>
            <p:extLst>
              <p:ext uri="{D42A27DB-BD31-4B8C-83A1-F6EECF244321}">
                <p14:modId xmlns:p14="http://schemas.microsoft.com/office/powerpoint/2010/main" val="3328545545"/>
              </p:ext>
            </p:extLst>
          </p:nvPr>
        </p:nvGraphicFramePr>
        <p:xfrm>
          <a:off x="1771649" y="1706366"/>
          <a:ext cx="5816162" cy="2875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4" imgW="4876800" imgH="2238274" progId="Visio.Drawing.15">
                  <p:embed/>
                </p:oleObj>
              </mc:Choice>
              <mc:Fallback>
                <p:oleObj name="Visio" r:id="rId4" imgW="4876800" imgH="2238274" progId="Visio.Drawing.15">
                  <p:embed/>
                  <p:pic>
                    <p:nvPicPr>
                      <p:cNvPr id="363" name="Google Shape;363;p1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771649" y="1706366"/>
                        <a:ext cx="5816162" cy="2875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" name="Google Shape;364;p11"/>
          <p:cNvSpPr txBox="1"/>
          <p:nvPr/>
        </p:nvSpPr>
        <p:spPr>
          <a:xfrm>
            <a:off x="720000" y="1152466"/>
            <a:ext cx="7704000" cy="41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Metodologi Penelitian : Penelitian Eksperimen</a:t>
            </a:r>
            <a:endParaRPr sz="14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Instrumentasi Penelitian</a:t>
            </a:r>
            <a:endParaRPr/>
          </a:p>
        </p:txBody>
      </p:sp>
      <p:sp>
        <p:nvSpPr>
          <p:cNvPr id="370" name="Google Shape;370;p1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n-ID" sz="1200">
                <a:latin typeface="Mulish"/>
                <a:ea typeface="Mulish"/>
                <a:cs typeface="Mulish"/>
                <a:sym typeface="Mulish"/>
              </a:rPr>
              <a:t>Location Research : PT Adhi Chandra Jaya</a:t>
            </a:r>
            <a:endParaRPr/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n-ID" sz="1200" u="none" strike="noStrike">
                <a:latin typeface="Mulish"/>
                <a:ea typeface="Mulish"/>
                <a:cs typeface="Mulish"/>
                <a:sym typeface="Mulish"/>
              </a:rPr>
              <a:t>Re</a:t>
            </a:r>
            <a:r>
              <a:rPr lang="en-ID" sz="1200">
                <a:latin typeface="Mulish"/>
                <a:ea typeface="Mulish"/>
                <a:cs typeface="Mulish"/>
                <a:sym typeface="Mulish"/>
              </a:rPr>
              <a:t>search : Peramalan Kuantitas Penjualan menggunakan </a:t>
            </a: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Forecasting Time Series </a:t>
            </a:r>
            <a:r>
              <a:rPr lang="en-ID" sz="1200">
                <a:latin typeface="Mulish"/>
                <a:ea typeface="Mulish"/>
                <a:cs typeface="Mulish"/>
                <a:sym typeface="Mulish"/>
              </a:rPr>
              <a:t>dengan </a:t>
            </a: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Exponential Smoothing</a:t>
            </a:r>
            <a:r>
              <a:rPr lang="en-ID" sz="1200">
                <a:latin typeface="Mulish"/>
                <a:ea typeface="Mulish"/>
                <a:cs typeface="Mulish"/>
                <a:sym typeface="Mulish"/>
              </a:rPr>
              <a:t> yang di eksplorasi</a:t>
            </a:r>
            <a:endParaRPr sz="1200" u="none" strike="noStrike">
              <a:latin typeface="Mulish"/>
              <a:ea typeface="Mulish"/>
              <a:cs typeface="Mulish"/>
              <a:sym typeface="Mulish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n-ID" sz="1200" i="1" u="none" strike="noStrike">
                <a:latin typeface="Mulish"/>
                <a:ea typeface="Mulish"/>
                <a:cs typeface="Mulish"/>
                <a:sym typeface="Mulish"/>
              </a:rPr>
              <a:t>Data Collection : </a:t>
            </a: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O</a:t>
            </a:r>
            <a:r>
              <a:rPr lang="en-ID" sz="1200" i="1" u="none" strike="noStrike">
                <a:latin typeface="Mulish"/>
                <a:ea typeface="Mulish"/>
                <a:cs typeface="Mulish"/>
                <a:sym typeface="Mulish"/>
              </a:rPr>
              <a:t>bservation, Interview, Documentation</a:t>
            </a:r>
            <a:endParaRPr/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n-ID" sz="1200" i="1" u="none" strike="noStrike">
                <a:latin typeface="Mulish"/>
                <a:ea typeface="Mulish"/>
                <a:cs typeface="Mulish"/>
                <a:sym typeface="Mulish"/>
              </a:rPr>
              <a:t>Literature Review : Research &amp; Exponential Smoothing (Single, Double, Triple Exponential Smoothing)</a:t>
            </a:r>
            <a:endParaRPr sz="1200" i="1" u="none" strike="noStrike">
              <a:latin typeface="Mulish"/>
              <a:ea typeface="Mulish"/>
              <a:cs typeface="Mulish"/>
              <a:sym typeface="Mulish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n-ID" sz="1200" i="1" u="none" strike="noStrike">
                <a:latin typeface="Mulish"/>
                <a:ea typeface="Mulish"/>
                <a:cs typeface="Mulish"/>
                <a:sym typeface="Mulish"/>
              </a:rPr>
              <a:t>Hardware</a:t>
            </a:r>
            <a:endParaRPr sz="1200" i="1" u="none" strike="noStrike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Operating System: Windows 10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Processor: Intel Core i7/ AMD Ryzen 7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RAM: 8 GB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Harddisk: 512GB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n-ID" sz="1200" i="1" u="none" strike="noStrike">
                <a:latin typeface="Mulish"/>
                <a:ea typeface="Mulish"/>
                <a:cs typeface="Mulish"/>
                <a:sym typeface="Mulish"/>
              </a:rPr>
              <a:t>Software</a:t>
            </a:r>
            <a:endParaRPr sz="1200" i="1" u="none" strike="noStrike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Microsoft Office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Visual Studio Code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Python (Data Science)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Google Chrome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Metodologi Data Mining</a:t>
            </a:r>
            <a:endParaRPr/>
          </a:p>
        </p:txBody>
      </p:sp>
      <p:sp>
        <p:nvSpPr>
          <p:cNvPr id="376" name="Google Shape;376;p13"/>
          <p:cNvSpPr txBox="1"/>
          <p:nvPr/>
        </p:nvSpPr>
        <p:spPr>
          <a:xfrm>
            <a:off x="5063319" y="1023578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Business Understanding: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Identifikasi masalah penelitian dan tujuan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Fokus pada kuantitas penjualan di PT Adhi Chandra Jaya</a:t>
            </a:r>
            <a:endParaRPr sz="10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77" name="Google Shape;377;p13"/>
          <p:cNvSpPr/>
          <p:nvPr/>
        </p:nvSpPr>
        <p:spPr>
          <a:xfrm rot="10800000" flipH="1">
            <a:off x="1032255" y="-1847535"/>
            <a:ext cx="2087502" cy="4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8" name="Google Shape;378;p13"/>
          <p:cNvGraphicFramePr/>
          <p:nvPr>
            <p:extLst>
              <p:ext uri="{D42A27DB-BD31-4B8C-83A1-F6EECF244321}">
                <p14:modId xmlns:p14="http://schemas.microsoft.com/office/powerpoint/2010/main" val="531809958"/>
              </p:ext>
            </p:extLst>
          </p:nvPr>
        </p:nvGraphicFramePr>
        <p:xfrm>
          <a:off x="917853" y="1017725"/>
          <a:ext cx="3753071" cy="3935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4" imgW="9506055" imgH="11963236" progId="Visio.Drawing.15">
                  <p:embed/>
                </p:oleObj>
              </mc:Choice>
              <mc:Fallback>
                <p:oleObj name="Visio" r:id="rId4" imgW="9506055" imgH="11963236" progId="Visio.Drawing.15">
                  <p:embed/>
                  <p:pic>
                    <p:nvPicPr>
                      <p:cNvPr id="378" name="Google Shape;378;p13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917853" y="1017725"/>
                        <a:ext cx="3753071" cy="3935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" name="Google Shape;379;p13"/>
          <p:cNvSpPr txBox="1"/>
          <p:nvPr/>
        </p:nvSpPr>
        <p:spPr>
          <a:xfrm>
            <a:off x="5063318" y="1596278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 Understanding: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 data penjualan dari Januari 2018 sampai April 2023</a:t>
            </a:r>
            <a:endParaRPr sz="10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80" name="Google Shape;380;p13"/>
          <p:cNvSpPr txBox="1"/>
          <p:nvPr/>
        </p:nvSpPr>
        <p:spPr>
          <a:xfrm>
            <a:off x="5063317" y="2168978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 Preparation: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Pengumpulan dan persiapan data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Proses pembersihan, imputasi, dan substitusi data</a:t>
            </a:r>
            <a:endParaRPr sz="10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81" name="Google Shape;381;p13"/>
          <p:cNvSpPr txBox="1"/>
          <p:nvPr/>
        </p:nvSpPr>
        <p:spPr>
          <a:xfrm>
            <a:off x="5063316" y="2741678"/>
            <a:ext cx="3753071" cy="77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Modelling: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Eksplorasi dan pengembangan model peramalan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Menggunakan pendekatan Forecasting Time Series dari Exponential Smoothing</a:t>
            </a:r>
            <a:endParaRPr sz="10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82" name="Google Shape;382;p13"/>
          <p:cNvSpPr txBox="1"/>
          <p:nvPr/>
        </p:nvSpPr>
        <p:spPr>
          <a:xfrm>
            <a:off x="5063315" y="3505005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Evaluation: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Evaluasi model menggunakan MAD, MSE, dan MAPE</a:t>
            </a:r>
            <a:endParaRPr sz="10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83" name="Google Shape;383;p13"/>
          <p:cNvSpPr txBox="1"/>
          <p:nvPr/>
        </p:nvSpPr>
        <p:spPr>
          <a:xfrm>
            <a:off x="5063314" y="4077704"/>
            <a:ext cx="3753071" cy="76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Deployment: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Pengembangan aplikasi website sederhana menggunakan Python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Melakukan peramalan dan menampilkan hasil serta error</a:t>
            </a:r>
            <a:endParaRPr sz="10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Jadwal Penelitian</a:t>
            </a:r>
            <a:endParaRPr/>
          </a:p>
        </p:txBody>
      </p:sp>
      <p:graphicFrame>
        <p:nvGraphicFramePr>
          <p:cNvPr id="481" name="Google Shape;481;p20"/>
          <p:cNvGraphicFramePr/>
          <p:nvPr/>
        </p:nvGraphicFramePr>
        <p:xfrm>
          <a:off x="1416756" y="1017726"/>
          <a:ext cx="6310488" cy="3952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4" imgW="6310488" imgH="3952346" progId="Word.Document.12">
                  <p:embed/>
                </p:oleObj>
              </mc:Choice>
              <mc:Fallback>
                <p:oleObj r:id="rId4" imgW="6310488" imgH="3952346" progId="Word.Document.12">
                  <p:embed/>
                  <p:pic>
                    <p:nvPicPr>
                      <p:cNvPr id="481" name="Google Shape;481;p20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416756" y="1017726"/>
                        <a:ext cx="6310488" cy="3952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084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i="1"/>
              <a:t>Business Understanding</a:t>
            </a:r>
            <a:endParaRPr i="1"/>
          </a:p>
        </p:txBody>
      </p:sp>
      <p:graphicFrame>
        <p:nvGraphicFramePr>
          <p:cNvPr id="389" name="Google Shape;389;p14"/>
          <p:cNvGraphicFramePr/>
          <p:nvPr/>
        </p:nvGraphicFramePr>
        <p:xfrm>
          <a:off x="462709" y="1167437"/>
          <a:ext cx="8295700" cy="3514585"/>
        </p:xfrm>
        <a:graphic>
          <a:graphicData uri="http://schemas.openxmlformats.org/drawingml/2006/table">
            <a:tbl>
              <a:tblPr firstRow="1" firstCol="1" bandRow="1">
                <a:noFill/>
                <a:tableStyleId>{72092FE2-F32A-48A0-A621-531B87C4FF16}</a:tableStyleId>
              </a:tblPr>
              <a:tblGrid>
                <a:gridCol w="29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i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No</a:t>
                      </a:r>
                      <a:endParaRPr sz="1000" i="1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i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Kondisi Ideal</a:t>
                      </a:r>
                      <a:endParaRPr sz="1000" i="1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i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Kondisi Saat Ini</a:t>
                      </a:r>
                      <a:endParaRPr sz="1000" i="1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i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Masalah</a:t>
                      </a:r>
                      <a:endParaRPr sz="1000" i="1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i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Tujuan</a:t>
                      </a:r>
                      <a:endParaRPr sz="1000" i="1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Prediksi penjualan beberapa bulan ke depan akurat.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Prediksi penjualan tidak akurat, hanya perkiraan.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Sulit memprediksi penjualan, menghambat perencanaan produksi dan pemasaran.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Menggunakan model dari </a:t>
                      </a:r>
                      <a:r>
                        <a:rPr lang="en-ID" sz="1000" b="1" i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Exponential Smoothing</a:t>
                      </a: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untuk prediksi penjualan akurat.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6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Analisis data penjualan cepat dan efisien.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Analisis data penjualan terhambat dan tidak optimal.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Keterlambatan analisis data, keputusan tidak tepat waktu.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Kembangkan sistem analisis data yang lebih efisien.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Keputusan bisnis berdasarkan data valid dan terperinci.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Keputusan bisnis berdasarkan data tidak terstruktur dan perkiraan.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Data tidak valid dan kurang terperinci, keputusan kurang tepat.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Tingkatkan kualitas dan validitas data penjualan.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Biaya operasional ditekan melalui prediksi akurat dan efisiensi operasional.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Biaya operasional tidak dapat ditekan karena prediksi tidak akurat.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Prediksi tidak akurat, biaya operasional tinggi, efisiensi rendah.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Kurangi biaya operasional dengan prediksi akurat dan efisiensi.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Business Understanding</a:t>
            </a:r>
            <a:endParaRPr/>
          </a:p>
        </p:txBody>
      </p:sp>
      <p:sp>
        <p:nvSpPr>
          <p:cNvPr id="487" name="Google Shape;487;p21"/>
          <p:cNvSpPr txBox="1"/>
          <p:nvPr/>
        </p:nvSpPr>
        <p:spPr>
          <a:xfrm>
            <a:off x="720000" y="1213000"/>
            <a:ext cx="7710900" cy="29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Tujuan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Bisnis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penerapan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strategi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pemasaran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terbaru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memenuhi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kebutuhan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sz="1600" dirty="0"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Pengelolaan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kurang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memadai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,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tidak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terstandarisasi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Ketidakonsistenan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menyebabkan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kesulitan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dalam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pengambilan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keputusan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sz="1600" dirty="0"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Kurangnya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pemahaman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manajemen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tentang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Perusahaan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sering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mengandalkan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prediksi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tanpa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dasar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yang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memadai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Optimalkan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strategi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pemasaran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dengan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keputusan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berbasis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71867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i="1"/>
              <a:t>Data Understanding</a:t>
            </a:r>
            <a:endParaRPr i="1"/>
          </a:p>
        </p:txBody>
      </p:sp>
      <p:grpSp>
        <p:nvGrpSpPr>
          <p:cNvPr id="395" name="Google Shape;395;p15"/>
          <p:cNvGrpSpPr/>
          <p:nvPr/>
        </p:nvGrpSpPr>
        <p:grpSpPr>
          <a:xfrm>
            <a:off x="563524" y="1202984"/>
            <a:ext cx="8176438" cy="3129964"/>
            <a:chOff x="0" y="1505"/>
            <a:chExt cx="8176438" cy="3129964"/>
          </a:xfrm>
        </p:grpSpPr>
        <p:sp>
          <p:nvSpPr>
            <p:cNvPr id="396" name="Google Shape;396;p15"/>
            <p:cNvSpPr/>
            <p:nvPr/>
          </p:nvSpPr>
          <p:spPr>
            <a:xfrm rot="5400000">
              <a:off x="5162522" y="-2118135"/>
              <a:ext cx="794911" cy="52329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FEDEA">
                <a:alpha val="89803"/>
              </a:srgbClr>
            </a:solidFill>
            <a:ln w="25400" cap="flat" cmpd="sng">
              <a:solidFill>
                <a:srgbClr val="5B5B5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 txBox="1"/>
            <p:nvPr/>
          </p:nvSpPr>
          <p:spPr>
            <a:xfrm>
              <a:off x="2943518" y="139673"/>
              <a:ext cx="5194116" cy="717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Wawancara 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Dokumentasi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Observasi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0" y="1505"/>
              <a:ext cx="2943518" cy="99363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 txBox="1"/>
            <p:nvPr/>
          </p:nvSpPr>
          <p:spPr>
            <a:xfrm>
              <a:off x="48505" y="50010"/>
              <a:ext cx="2846508" cy="896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D" sz="20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Collecting</a:t>
              </a:r>
              <a:endParaRPr sz="20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 rot="5400000">
              <a:off x="5162522" y="-1074813"/>
              <a:ext cx="794911" cy="52329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FEDEA">
                <a:alpha val="89803"/>
              </a:srgbClr>
            </a:solidFill>
            <a:ln w="25400" cap="flat" cmpd="sng">
              <a:solidFill>
                <a:srgbClr val="5B5B5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 txBox="1"/>
            <p:nvPr/>
          </p:nvSpPr>
          <p:spPr>
            <a:xfrm>
              <a:off x="2943518" y="1182995"/>
              <a:ext cx="5194116" cy="717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Bagian Marketing Administration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diisi oleh staff melalui Microsoft Excel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Mengikuti standar ISO 9001:2018</a:t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0" y="1044827"/>
              <a:ext cx="2943518" cy="99363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 txBox="1"/>
            <p:nvPr/>
          </p:nvSpPr>
          <p:spPr>
            <a:xfrm>
              <a:off x="48505" y="1093332"/>
              <a:ext cx="2846508" cy="896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D" sz="20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Resouces</a:t>
              </a:r>
              <a:endParaRPr sz="20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 rot="5400000">
              <a:off x="5162522" y="-31491"/>
              <a:ext cx="794911" cy="52329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FEDEA">
                <a:alpha val="89803"/>
              </a:srgbClr>
            </a:solidFill>
            <a:ln w="25400" cap="flat" cmpd="sng">
              <a:solidFill>
                <a:srgbClr val="5B5B5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 txBox="1"/>
            <p:nvPr/>
          </p:nvSpPr>
          <p:spPr>
            <a:xfrm>
              <a:off x="2943518" y="2226317"/>
              <a:ext cx="5194116" cy="905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ID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Bulan-Tahun</a:t>
              </a:r>
              <a:r>
                <a:rPr lang="en-ID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Nama </a:t>
              </a:r>
              <a:r>
                <a:rPr lang="en-ID" b="0" i="1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Customer</a:t>
              </a:r>
              <a:r>
                <a:rPr lang="en-ID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Nama </a:t>
              </a:r>
              <a:r>
                <a:rPr lang="en-ID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Produk</a:t>
              </a:r>
              <a:r>
                <a:rPr lang="en-ID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ID" b="0" i="1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Qty</a:t>
              </a:r>
              <a:r>
                <a:rPr lang="en-ID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SO, </a:t>
              </a:r>
              <a:r>
                <a:rPr lang="en-ID" b="0" i="1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Qty</a:t>
              </a:r>
              <a:r>
                <a:rPr lang="en-ID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ID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Kirim</a:t>
              </a:r>
              <a:r>
                <a:rPr lang="en-ID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ID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Sisa</a:t>
              </a:r>
              <a:r>
                <a:rPr lang="en-ID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Internal, External, Harga </a:t>
              </a:r>
              <a:r>
                <a:rPr lang="en-ID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Komoditas</a:t>
              </a:r>
              <a:r>
                <a:rPr lang="en-ID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ID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Bijih</a:t>
              </a:r>
              <a:r>
                <a:rPr lang="en-ID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ID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Besi</a:t>
              </a:r>
              <a:r>
                <a:rPr lang="en-ID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ID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Indeks</a:t>
              </a:r>
              <a:r>
                <a:rPr lang="en-ID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ID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Produksi</a:t>
              </a:r>
              <a:r>
                <a:rPr lang="en-ID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ID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Dalam</a:t>
              </a:r>
              <a:r>
                <a:rPr lang="en-ID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Negeri, Data </a:t>
              </a:r>
              <a:r>
                <a:rPr lang="en-ID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Inflasi</a:t>
              </a:r>
              <a:r>
                <a:rPr lang="en-ID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ID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Kurs</a:t>
              </a:r>
              <a:endParaRPr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0" y="2088148"/>
              <a:ext cx="2943518" cy="99363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 txBox="1"/>
            <p:nvPr/>
          </p:nvSpPr>
          <p:spPr>
            <a:xfrm>
              <a:off x="48505" y="2136653"/>
              <a:ext cx="2846508" cy="896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D" sz="20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sz="20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2"/>
          <p:cNvSpPr txBox="1">
            <a:spLocks noGrp="1"/>
          </p:cNvSpPr>
          <p:nvPr>
            <p:ph type="title"/>
          </p:nvPr>
        </p:nvSpPr>
        <p:spPr>
          <a:xfrm>
            <a:off x="383952" y="403080"/>
            <a:ext cx="80400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Data Understanding</a:t>
            </a:r>
            <a:endParaRPr/>
          </a:p>
        </p:txBody>
      </p:sp>
      <p:sp>
        <p:nvSpPr>
          <p:cNvPr id="493" name="Google Shape;493;p22"/>
          <p:cNvSpPr txBox="1">
            <a:spLocks noGrp="1"/>
          </p:cNvSpPr>
          <p:nvPr>
            <p:ph type="subTitle" idx="1"/>
          </p:nvPr>
        </p:nvSpPr>
        <p:spPr>
          <a:xfrm>
            <a:off x="383951" y="1087363"/>
            <a:ext cx="2608119" cy="335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300"/>
              <a:t>Metode Pengumpulan Data dilakukan dengan Cara Wawancara, Dokumentasi, dan Observasi.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300"/>
              <a:t>Data penjualan dimulai pada periode Januari 2018 – April 2024 dengan Sumber Departemen Marketing PT Adhi Chandra Jaya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300"/>
              <a:t>Format: Diisi dalam Microsoft Excel sesuai standar ISO 9001:2018.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300"/>
          </a:p>
        </p:txBody>
      </p:sp>
      <p:sp>
        <p:nvSpPr>
          <p:cNvPr id="494" name="Google Shape;494;p22"/>
          <p:cNvSpPr txBox="1">
            <a:spLocks noGrp="1"/>
          </p:cNvSpPr>
          <p:nvPr>
            <p:ph type="subTitle" idx="6"/>
          </p:nvPr>
        </p:nvSpPr>
        <p:spPr>
          <a:xfrm>
            <a:off x="3229761" y="1033010"/>
            <a:ext cx="5530287" cy="365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55000" lnSpcReduction="20000"/>
          </a:bodyPr>
          <a:lstStyle/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36363"/>
              <a:buFont typeface="Bebas Neue"/>
              <a:buNone/>
            </a:pPr>
            <a:r>
              <a:rPr lang="en-ID"/>
              <a:t>Dataset</a:t>
            </a:r>
            <a:endParaRPr/>
          </a:p>
        </p:txBody>
      </p:sp>
      <p:graphicFrame>
        <p:nvGraphicFramePr>
          <p:cNvPr id="495" name="Google Shape;495;p22"/>
          <p:cNvGraphicFramePr/>
          <p:nvPr/>
        </p:nvGraphicFramePr>
        <p:xfrm>
          <a:off x="3229761" y="1619075"/>
          <a:ext cx="2608100" cy="2908850"/>
        </p:xfrm>
        <a:graphic>
          <a:graphicData uri="http://schemas.openxmlformats.org/drawingml/2006/table">
            <a:tbl>
              <a:tblPr firstRow="1" bandRow="1">
                <a:noFill/>
                <a:tableStyleId>{333869ED-1366-4D40-8A78-83B2FB496E7D}</a:tableStyleId>
              </a:tblPr>
              <a:tblGrid>
                <a:gridCol w="159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u="none" strike="noStrike" cap="none"/>
                        <a:t>Nama</a:t>
                      </a:r>
                      <a:endParaRPr sz="1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u="none" strike="noStrike" cap="none"/>
                        <a:t>Tipe Data</a:t>
                      </a:r>
                      <a:endParaRPr sz="10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Tanggal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Date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Nama Customer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Text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Lokasi Customer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Varchar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Nama Produk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Text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Type Produk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Text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SO (Sales Order)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Numeric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Terkirim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Numeric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96" name="Google Shape;496;p22"/>
          <p:cNvGraphicFramePr/>
          <p:nvPr/>
        </p:nvGraphicFramePr>
        <p:xfrm>
          <a:off x="6151930" y="1619075"/>
          <a:ext cx="2608100" cy="2959650"/>
        </p:xfrm>
        <a:graphic>
          <a:graphicData uri="http://schemas.openxmlformats.org/drawingml/2006/table">
            <a:tbl>
              <a:tblPr firstRow="1" bandRow="1">
                <a:noFill/>
                <a:tableStyleId>{333869ED-1366-4D40-8A78-83B2FB496E7D}</a:tableStyleId>
              </a:tblPr>
              <a:tblGrid>
                <a:gridCol w="159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u="none" strike="noStrike" cap="none"/>
                        <a:t>Nama</a:t>
                      </a:r>
                      <a:endParaRPr sz="1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u="none" strike="noStrike" cap="none"/>
                        <a:t>Tipe Data</a:t>
                      </a:r>
                      <a:endParaRPr sz="10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Sisa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Numeric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Internal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Text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External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Text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Harga Komoditas Bijih Besi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Numeric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Indeks Produksi Dalam Negeri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Float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Data Inflasi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Percentage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Kurs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Numeric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401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i="1">
                <a:solidFill>
                  <a:schemeClr val="bg1">
                    <a:lumMod val="10000"/>
                  </a:schemeClr>
                </a:solidFill>
              </a:rPr>
              <a:t>Data Preparation/Processing</a:t>
            </a:r>
            <a:endParaRPr i="1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413" name="Google Shape;413;p16"/>
          <p:cNvGrpSpPr/>
          <p:nvPr/>
        </p:nvGrpSpPr>
        <p:grpSpPr>
          <a:xfrm>
            <a:off x="455577" y="1641084"/>
            <a:ext cx="6687826" cy="2434031"/>
            <a:chOff x="3629" y="623359"/>
            <a:chExt cx="6687826" cy="2434031"/>
          </a:xfrm>
        </p:grpSpPr>
        <p:sp>
          <p:nvSpPr>
            <p:cNvPr id="414" name="Google Shape;414;p16"/>
            <p:cNvSpPr/>
            <p:nvPr/>
          </p:nvSpPr>
          <p:spPr>
            <a:xfrm>
              <a:off x="3629" y="623359"/>
              <a:ext cx="1833956" cy="733582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15" name="Google Shape;415;p16"/>
            <p:cNvSpPr txBox="1"/>
            <p:nvPr/>
          </p:nvSpPr>
          <p:spPr>
            <a:xfrm>
              <a:off x="370420" y="623359"/>
              <a:ext cx="1100374" cy="733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16000" rIns="16000" bIns="1600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1" i="1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Data Selection</a:t>
              </a:r>
              <a:endParaRPr sz="1200" b="1" i="1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3629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17" name="Google Shape;417;p16"/>
            <p:cNvSpPr txBox="1"/>
            <p:nvPr/>
          </p:nvSpPr>
          <p:spPr>
            <a:xfrm>
              <a:off x="3629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14300" marR="0" lvl="1" indent="-1143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Menggabungkan Sheet dari setiap tahun menjadi satu dataset.</a:t>
              </a: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114300" marR="0" lvl="1" indent="-381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114300" marR="0" lvl="1" indent="-1143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Koreksi baris data null akibat kesalahan pengisian.</a:t>
              </a: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1621586" y="623359"/>
              <a:ext cx="1833956" cy="733582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19" name="Google Shape;419;p16"/>
            <p:cNvSpPr txBox="1"/>
            <p:nvPr/>
          </p:nvSpPr>
          <p:spPr>
            <a:xfrm>
              <a:off x="1988377" y="623359"/>
              <a:ext cx="1100374" cy="733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16000" rIns="16000" bIns="1600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1" i="1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Data Cleaning</a:t>
              </a:r>
              <a:endParaRPr sz="1200" b="1" i="1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1621586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21" name="Google Shape;421;p16"/>
            <p:cNvSpPr txBox="1"/>
            <p:nvPr/>
          </p:nvSpPr>
          <p:spPr>
            <a:xfrm>
              <a:off x="1621586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14300" marR="0" lvl="1" indent="-1143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Mengoreksi nama Customer yang duplikat (Mirip, Typo, Kelebihan spasi).</a:t>
              </a: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114300" marR="0" lvl="1" indent="-381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114300" marR="0" lvl="1" indent="-1143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Menghilangkan redundansi pada data.</a:t>
              </a: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3239543" y="623359"/>
              <a:ext cx="1833956" cy="733582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23" name="Google Shape;423;p16"/>
            <p:cNvSpPr txBox="1"/>
            <p:nvPr/>
          </p:nvSpPr>
          <p:spPr>
            <a:xfrm>
              <a:off x="3606334" y="623359"/>
              <a:ext cx="1100374" cy="733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16000" rIns="16000" bIns="1600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1" i="1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Data Reduction</a:t>
              </a:r>
              <a:endParaRPr sz="1200" b="1" i="1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3239543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25" name="Google Shape;425;p16"/>
            <p:cNvSpPr txBox="1"/>
            <p:nvPr/>
          </p:nvSpPr>
          <p:spPr>
            <a:xfrm>
              <a:off x="3239543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14300" marR="0" lvl="1" indent="-1143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Menghapus data yang tidak relevan.</a:t>
              </a:r>
              <a:endParaRPr>
                <a:solidFill>
                  <a:schemeClr val="bg1">
                    <a:lumMod val="10000"/>
                  </a:schemeClr>
                </a:solidFill>
              </a:endParaRPr>
            </a:p>
            <a:p>
              <a:pPr marL="114300" marR="0" lvl="1" indent="-381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114300" marR="0" lvl="1" indent="-1143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Memilih dan mengganti nama kolom yang relevan.</a:t>
              </a: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4857499" y="623359"/>
              <a:ext cx="1833956" cy="733582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27" name="Google Shape;427;p16"/>
            <p:cNvSpPr txBox="1"/>
            <p:nvPr/>
          </p:nvSpPr>
          <p:spPr>
            <a:xfrm>
              <a:off x="5224290" y="623359"/>
              <a:ext cx="1100374" cy="733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16000" rIns="16000" bIns="1600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1" i="1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Final Dataset Update</a:t>
              </a:r>
              <a:endParaRPr sz="1200" b="1" i="1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4857499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29" name="Google Shape;429;p16"/>
            <p:cNvSpPr txBox="1"/>
            <p:nvPr/>
          </p:nvSpPr>
          <p:spPr>
            <a:xfrm>
              <a:off x="4857499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14300" marR="0" lvl="1" indent="-1143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Penyajian dataset yang telah dibersihkan.</a:t>
              </a: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114300" marR="0" lvl="1" indent="-381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114300" marR="0" lvl="1" indent="-1143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Kolom yang digunakan: Bulan-Tahun, Customer, Nama Barang, SO.</a:t>
              </a: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pic>
        <p:nvPicPr>
          <p:cNvPr id="430" name="Google Shape;430;p16" descr="Docu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4895" y="19437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16"/>
          <p:cNvSpPr txBox="1"/>
          <p:nvPr/>
        </p:nvSpPr>
        <p:spPr>
          <a:xfrm>
            <a:off x="7262648" y="2858100"/>
            <a:ext cx="143991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Clean/Processed Dataset</a:t>
            </a:r>
            <a:endParaRPr sz="1100" b="0" i="0" u="none" strike="noStrike" cap="none">
              <a:solidFill>
                <a:schemeClr val="bg1">
                  <a:lumMod val="10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>
                <a:latin typeface="Quicksand"/>
                <a:ea typeface="Quicksand"/>
                <a:cs typeface="Quicksand"/>
                <a:sym typeface="Quicksand"/>
              </a:rPr>
              <a:t>Latar Belakang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6057796" y="881350"/>
            <a:ext cx="2639636" cy="144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PT Adhi Chandra Jaya </a:t>
            </a:r>
            <a:r>
              <a:rPr lang="en-ID"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menghadapi kesulitan dalam meramalkan kuantitas penjualan produk dan Ketidakakuratan dalam prediksi penjualan (</a:t>
            </a:r>
            <a:r>
              <a:rPr lang="en-ID" sz="1200" b="0" i="1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guessing</a:t>
            </a:r>
            <a:r>
              <a:rPr lang="en-ID"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sz="12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6057796" y="2311153"/>
            <a:ext cx="2639636" cy="97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ID"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Tantangan dalam memprediksi kuantitas penjualan produk</a:t>
            </a:r>
            <a:endParaRPr sz="12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ID"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Pentingnya akurasi dalam estimasi permintaan pasar</a:t>
            </a:r>
            <a:endParaRPr sz="12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2" name="Google Shape;172;p2" descr="Program Penelitian - Doktor Ilmu Ekonom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2547" y="2280137"/>
            <a:ext cx="1305351" cy="979921"/>
          </a:xfrm>
          <a:prstGeom prst="rect">
            <a:avLst/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none" w="sm" len="sm"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173" name="Google Shape;173;p2"/>
          <p:cNvSpPr txBox="1"/>
          <p:nvPr/>
        </p:nvSpPr>
        <p:spPr>
          <a:xfrm>
            <a:off x="1038303" y="1551130"/>
            <a:ext cx="1454244" cy="276999"/>
          </a:xfrm>
          <a:prstGeom prst="rect">
            <a:avLst/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Business Strategy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306359" y="2662615"/>
            <a:ext cx="1757212" cy="276999"/>
          </a:xfrm>
          <a:prstGeom prst="rect">
            <a:avLst/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Operational : Planning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3473670" y="1284427"/>
            <a:ext cx="1883849" cy="276999"/>
          </a:xfrm>
          <a:prstGeom prst="rect">
            <a:avLst/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Operational : Resources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4323161" y="2728318"/>
            <a:ext cx="1394934" cy="276999"/>
          </a:xfrm>
          <a:prstGeom prst="rect">
            <a:avLst/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Market Research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1241070" y="4070462"/>
            <a:ext cx="1645002" cy="276999"/>
          </a:xfrm>
          <a:prstGeom prst="rect">
            <a:avLst/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Budgetting Financial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3473670" y="3796425"/>
            <a:ext cx="1992853" cy="276999"/>
          </a:xfrm>
          <a:prstGeom prst="rect">
            <a:avLst/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Management &amp; Research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9" name="Google Shape;179;p2"/>
          <p:cNvCxnSpPr>
            <a:stCxn id="172" idx="0"/>
            <a:endCxn id="173" idx="2"/>
          </p:cNvCxnSpPr>
          <p:nvPr/>
        </p:nvCxnSpPr>
        <p:spPr>
          <a:xfrm rot="5400000" flipH="1">
            <a:off x="2229323" y="1364237"/>
            <a:ext cx="452100" cy="13797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2"/>
          <p:cNvCxnSpPr>
            <a:stCxn id="172" idx="0"/>
            <a:endCxn id="175" idx="2"/>
          </p:cNvCxnSpPr>
          <p:nvPr/>
        </p:nvCxnSpPr>
        <p:spPr>
          <a:xfrm rot="-5400000">
            <a:off x="3421073" y="1285487"/>
            <a:ext cx="718800" cy="12705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2"/>
          <p:cNvCxnSpPr>
            <a:stCxn id="172" idx="1"/>
            <a:endCxn id="174" idx="2"/>
          </p:cNvCxnSpPr>
          <p:nvPr/>
        </p:nvCxnSpPr>
        <p:spPr>
          <a:xfrm flipH="1">
            <a:off x="1184847" y="2770098"/>
            <a:ext cx="1307700" cy="169500"/>
          </a:xfrm>
          <a:prstGeom prst="bentConnector4">
            <a:avLst>
              <a:gd name="adj1" fmla="val 16402"/>
              <a:gd name="adj2" fmla="val 311018"/>
            </a:avLst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2" name="Google Shape;182;p2"/>
          <p:cNvCxnSpPr>
            <a:stCxn id="172" idx="3"/>
            <a:endCxn id="176" idx="0"/>
          </p:cNvCxnSpPr>
          <p:nvPr/>
        </p:nvCxnSpPr>
        <p:spPr>
          <a:xfrm rot="10800000" flipH="1">
            <a:off x="3797898" y="2728398"/>
            <a:ext cx="1222800" cy="41700"/>
          </a:xfrm>
          <a:prstGeom prst="bentConnector4">
            <a:avLst>
              <a:gd name="adj1" fmla="val 21478"/>
              <a:gd name="adj2" fmla="val 907239"/>
            </a:avLst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" name="Google Shape;183;p2"/>
          <p:cNvCxnSpPr>
            <a:stCxn id="172" idx="2"/>
            <a:endCxn id="178" idx="0"/>
          </p:cNvCxnSpPr>
          <p:nvPr/>
        </p:nvCxnSpPr>
        <p:spPr>
          <a:xfrm rot="-5400000" flipH="1">
            <a:off x="3539423" y="2865858"/>
            <a:ext cx="536400" cy="1324800"/>
          </a:xfrm>
          <a:prstGeom prst="bentConnector3">
            <a:avLst>
              <a:gd name="adj1" fmla="val 49997"/>
            </a:avLst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4" name="Google Shape;184;p2"/>
          <p:cNvCxnSpPr>
            <a:stCxn id="172" idx="2"/>
            <a:endCxn id="177" idx="0"/>
          </p:cNvCxnSpPr>
          <p:nvPr/>
        </p:nvCxnSpPr>
        <p:spPr>
          <a:xfrm rot="5400000">
            <a:off x="2199173" y="3124308"/>
            <a:ext cx="810300" cy="1081800"/>
          </a:xfrm>
          <a:prstGeom prst="bentConnector3">
            <a:avLst>
              <a:gd name="adj1" fmla="val 50006"/>
            </a:avLst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Data Preparation/Data Processing</a:t>
            </a:r>
            <a:endParaRPr/>
          </a:p>
        </p:txBody>
      </p:sp>
      <p:sp>
        <p:nvSpPr>
          <p:cNvPr id="502" name="Google Shape;502;p23"/>
          <p:cNvSpPr txBox="1">
            <a:spLocks noGrp="1"/>
          </p:cNvSpPr>
          <p:nvPr>
            <p:ph type="subTitle" idx="1"/>
          </p:nvPr>
        </p:nvSpPr>
        <p:spPr>
          <a:xfrm>
            <a:off x="4747387" y="1162050"/>
            <a:ext cx="3698100" cy="344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8"/>
            </a:pPr>
            <a:r>
              <a:rPr lang="en-ID" sz="1600"/>
              <a:t>Pengantian Nama Kolom Baru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8"/>
            </a:pPr>
            <a:r>
              <a:rPr lang="en-ID" sz="1600"/>
              <a:t>Penyesuaian nilai NULL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8"/>
            </a:pPr>
            <a:r>
              <a:rPr lang="en-ID" sz="1600"/>
              <a:t>Perbaikan nama pelanggan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8"/>
            </a:pPr>
            <a:r>
              <a:rPr lang="en-ID" sz="1600"/>
              <a:t>Pengabunggan Data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8"/>
            </a:pPr>
            <a:r>
              <a:rPr lang="en-ID" sz="1600"/>
              <a:t>Penyimpanan Data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8"/>
            </a:pPr>
            <a:r>
              <a:rPr lang="en-ID" sz="1600"/>
              <a:t>Transformasi menjadi file baru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8"/>
            </a:pPr>
            <a:r>
              <a:rPr lang="en-ID" sz="1600"/>
              <a:t>Proses Sortir Daftar Pelanggan</a:t>
            </a:r>
            <a:endParaRPr/>
          </a:p>
        </p:txBody>
      </p:sp>
      <p:sp>
        <p:nvSpPr>
          <p:cNvPr id="503" name="Google Shape;503;p23"/>
          <p:cNvSpPr txBox="1">
            <a:spLocks noGrp="1"/>
          </p:cNvSpPr>
          <p:nvPr>
            <p:ph type="subTitle" idx="2"/>
          </p:nvPr>
        </p:nvSpPr>
        <p:spPr>
          <a:xfrm>
            <a:off x="726675" y="1162050"/>
            <a:ext cx="3698100" cy="344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600"/>
              <a:t>Ekstraksi Data dari File Excel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600"/>
              <a:t>Pengolahan Data Hilang (Missing Data)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600"/>
              <a:t>Penggantian Nilai (Replacing Values)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600"/>
              <a:t>Penanganan Format Tanggal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600"/>
              <a:t>Penggabungan Data dari Berbagai Sumber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600"/>
              <a:t>Perbaikan Nama Pelanggan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600"/>
              <a:t>Pembacaan File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8828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Data Preparation/Data Processing</a:t>
            </a:r>
            <a:endParaRPr/>
          </a:p>
        </p:txBody>
      </p:sp>
      <p:sp>
        <p:nvSpPr>
          <p:cNvPr id="509" name="Google Shape;509;p24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0" name="Google Shape;510;p24"/>
          <p:cNvGraphicFramePr/>
          <p:nvPr/>
        </p:nvGraphicFramePr>
        <p:xfrm>
          <a:off x="3805878" y="1132919"/>
          <a:ext cx="1667956" cy="354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4" imgW="2791025" imgH="5915025" progId="Visio.Drawing.15">
                  <p:embed/>
                </p:oleObj>
              </mc:Choice>
              <mc:Fallback>
                <p:oleObj name="Visio" r:id="rId4" imgW="2791025" imgH="5915025" progId="Visio.Drawing.15">
                  <p:embed/>
                  <p:pic>
                    <p:nvPicPr>
                      <p:cNvPr id="510" name="Google Shape;510;p24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3805878" y="1132919"/>
                        <a:ext cx="1667956" cy="3549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7762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Data Preparation/Data Processing</a:t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8410" y="1283440"/>
            <a:ext cx="5056403" cy="3058267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5"/>
          <p:cNvSpPr txBox="1"/>
          <p:nvPr/>
        </p:nvSpPr>
        <p:spPr>
          <a:xfrm>
            <a:off x="773450" y="1017725"/>
            <a:ext cx="2449920" cy="36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ID" sz="105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Statistik Deskriptif Data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751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Data Preparation/Data Processing</a:t>
            </a:r>
            <a:endParaRPr/>
          </a:p>
        </p:txBody>
      </p:sp>
      <p:sp>
        <p:nvSpPr>
          <p:cNvPr id="524" name="Google Shape;524;p26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 txBox="1"/>
          <p:nvPr/>
        </p:nvSpPr>
        <p:spPr>
          <a:xfrm>
            <a:off x="767413" y="1017725"/>
            <a:ext cx="2449920" cy="36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ID" sz="105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Statistik Distribusi Data</a:t>
            </a:r>
            <a:endParaRPr/>
          </a:p>
        </p:txBody>
      </p:sp>
      <p:pic>
        <p:nvPicPr>
          <p:cNvPr id="526" name="Google Shape;52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2980" y="1461790"/>
            <a:ext cx="4378113" cy="3005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418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Data Preparation/Data Processing</a:t>
            </a:r>
            <a:endParaRPr/>
          </a:p>
        </p:txBody>
      </p:sp>
      <p:sp>
        <p:nvSpPr>
          <p:cNvPr id="532" name="Google Shape;532;p27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 txBox="1"/>
          <p:nvPr/>
        </p:nvSpPr>
        <p:spPr>
          <a:xfrm>
            <a:off x="767413" y="1017725"/>
            <a:ext cx="2449920" cy="36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ID" sz="105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Statistik Matrik Korelasi</a:t>
            </a:r>
            <a:endParaRPr/>
          </a:p>
        </p:txBody>
      </p:sp>
      <p:pic>
        <p:nvPicPr>
          <p:cNvPr id="534" name="Google Shape;53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6109" y="1385393"/>
            <a:ext cx="4063037" cy="3176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5458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i="1">
                <a:latin typeface="Quicksand"/>
                <a:ea typeface="Quicksand"/>
                <a:cs typeface="Quicksand"/>
                <a:sym typeface="Quicksand"/>
              </a:rPr>
              <a:t>Modelling</a:t>
            </a:r>
            <a:endParaRPr i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4"/>
          </p:nvPr>
        </p:nvSpPr>
        <p:spPr>
          <a:xfrm>
            <a:off x="982007" y="2654971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sz="1400" i="1">
                <a:latin typeface="Quicksand"/>
                <a:ea typeface="Quicksand"/>
                <a:cs typeface="Quicksand"/>
                <a:sym typeface="Quicksand"/>
              </a:rPr>
              <a:t>Single Exponential Smoothing </a:t>
            </a:r>
            <a:r>
              <a:rPr lang="en-ID" sz="1400">
                <a:latin typeface="Quicksand"/>
                <a:ea typeface="Quicksand"/>
                <a:cs typeface="Quicksand"/>
                <a:sym typeface="Quicksand"/>
              </a:rPr>
              <a:t>(SES)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5"/>
          </p:nvPr>
        </p:nvSpPr>
        <p:spPr>
          <a:xfrm>
            <a:off x="3528729" y="2654971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sz="1400" i="1">
                <a:latin typeface="Quicksand"/>
                <a:ea typeface="Quicksand"/>
                <a:cs typeface="Quicksand"/>
                <a:sym typeface="Quicksand"/>
              </a:rPr>
              <a:t>Double Exponential Smoothing </a:t>
            </a:r>
            <a:r>
              <a:rPr lang="en-ID" sz="1400">
                <a:latin typeface="Quicksand"/>
                <a:ea typeface="Quicksand"/>
                <a:cs typeface="Quicksand"/>
                <a:sym typeface="Quicksand"/>
              </a:rPr>
              <a:t>(DES)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6"/>
          </p:nvPr>
        </p:nvSpPr>
        <p:spPr>
          <a:xfrm>
            <a:off x="6075457" y="2654971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sz="1400" i="1">
                <a:latin typeface="Quicksand"/>
                <a:ea typeface="Quicksand"/>
                <a:cs typeface="Quicksand"/>
                <a:sym typeface="Quicksand"/>
              </a:rPr>
              <a:t>Triple Exponential Smoothing </a:t>
            </a:r>
            <a:r>
              <a:rPr lang="en-ID" sz="1400">
                <a:latin typeface="Quicksand"/>
                <a:ea typeface="Quicksand"/>
                <a:cs typeface="Quicksand"/>
                <a:sym typeface="Quicksand"/>
              </a:rPr>
              <a:t>(TES)</a:t>
            </a:r>
            <a:endParaRPr/>
          </a:p>
        </p:txBody>
      </p:sp>
      <p:cxnSp>
        <p:nvCxnSpPr>
          <p:cNvPr id="440" name="Google Shape;440;p17"/>
          <p:cNvCxnSpPr>
            <a:stCxn id="437" idx="3"/>
            <a:endCxn id="438" idx="1"/>
          </p:cNvCxnSpPr>
          <p:nvPr/>
        </p:nvCxnSpPr>
        <p:spPr>
          <a:xfrm>
            <a:off x="3068549" y="2887358"/>
            <a:ext cx="460200" cy="0"/>
          </a:xfrm>
          <a:prstGeom prst="straightConnector1">
            <a:avLst/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1" name="Google Shape;441;p17"/>
          <p:cNvCxnSpPr>
            <a:stCxn id="438" idx="3"/>
            <a:endCxn id="439" idx="1"/>
          </p:cNvCxnSpPr>
          <p:nvPr/>
        </p:nvCxnSpPr>
        <p:spPr>
          <a:xfrm>
            <a:off x="5615271" y="2887358"/>
            <a:ext cx="460200" cy="0"/>
          </a:xfrm>
          <a:prstGeom prst="straightConnector1">
            <a:avLst/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2" name="Google Shape;442;p17"/>
          <p:cNvSpPr txBox="1"/>
          <p:nvPr/>
        </p:nvSpPr>
        <p:spPr>
          <a:xfrm>
            <a:off x="1846242" y="1371574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Import Data</a:t>
            </a:r>
            <a:endParaRPr/>
          </a:p>
        </p:txBody>
      </p:sp>
      <p:sp>
        <p:nvSpPr>
          <p:cNvPr id="443" name="Google Shape;443;p17"/>
          <p:cNvSpPr txBox="1"/>
          <p:nvPr/>
        </p:nvSpPr>
        <p:spPr>
          <a:xfrm>
            <a:off x="5020261" y="1371574"/>
            <a:ext cx="2725758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Split Dataset –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Training (80%) &amp; Uji (20%) </a:t>
            </a:r>
            <a:endParaRPr/>
          </a:p>
        </p:txBody>
      </p:sp>
      <p:cxnSp>
        <p:nvCxnSpPr>
          <p:cNvPr id="444" name="Google Shape;444;p17"/>
          <p:cNvCxnSpPr>
            <a:stCxn id="442" idx="3"/>
            <a:endCxn id="443" idx="1"/>
          </p:cNvCxnSpPr>
          <p:nvPr/>
        </p:nvCxnSpPr>
        <p:spPr>
          <a:xfrm>
            <a:off x="3932784" y="1603961"/>
            <a:ext cx="1087500" cy="0"/>
          </a:xfrm>
          <a:prstGeom prst="straightConnector1">
            <a:avLst/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5" name="Google Shape;445;p17"/>
          <p:cNvCxnSpPr>
            <a:stCxn id="443" idx="2"/>
            <a:endCxn id="437" idx="0"/>
          </p:cNvCxnSpPr>
          <p:nvPr/>
        </p:nvCxnSpPr>
        <p:spPr>
          <a:xfrm rot="5400000">
            <a:off x="3794890" y="66798"/>
            <a:ext cx="818700" cy="4357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6" name="Google Shape;446;p17"/>
          <p:cNvSpPr txBox="1"/>
          <p:nvPr/>
        </p:nvSpPr>
        <p:spPr>
          <a:xfrm>
            <a:off x="5252484" y="3938368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Visualisasi Data</a:t>
            </a:r>
            <a:endParaRPr/>
          </a:p>
        </p:txBody>
      </p:sp>
      <p:cxnSp>
        <p:nvCxnSpPr>
          <p:cNvPr id="447" name="Google Shape;447;p17"/>
          <p:cNvCxnSpPr>
            <a:stCxn id="448" idx="3"/>
            <a:endCxn id="446" idx="1"/>
          </p:cNvCxnSpPr>
          <p:nvPr/>
        </p:nvCxnSpPr>
        <p:spPr>
          <a:xfrm>
            <a:off x="3965064" y="4170755"/>
            <a:ext cx="1287300" cy="0"/>
          </a:xfrm>
          <a:prstGeom prst="straightConnector1">
            <a:avLst/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17"/>
          <p:cNvCxnSpPr>
            <a:stCxn id="437" idx="2"/>
            <a:endCxn id="448" idx="0"/>
          </p:cNvCxnSpPr>
          <p:nvPr/>
        </p:nvCxnSpPr>
        <p:spPr>
          <a:xfrm rot="-5400000" flipH="1">
            <a:off x="2064128" y="3080895"/>
            <a:ext cx="818700" cy="8964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0" name="Google Shape;450;p17"/>
          <p:cNvCxnSpPr>
            <a:stCxn id="438" idx="2"/>
            <a:endCxn id="448" idx="0"/>
          </p:cNvCxnSpPr>
          <p:nvPr/>
        </p:nvCxnSpPr>
        <p:spPr>
          <a:xfrm rot="5400000">
            <a:off x="3337500" y="2703945"/>
            <a:ext cx="818700" cy="1650300"/>
          </a:xfrm>
          <a:prstGeom prst="bentConnector3">
            <a:avLst>
              <a:gd name="adj1" fmla="val 49995"/>
            </a:avLst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17"/>
          <p:cNvCxnSpPr>
            <a:stCxn id="439" idx="2"/>
            <a:endCxn id="448" idx="0"/>
          </p:cNvCxnSpPr>
          <p:nvPr/>
        </p:nvCxnSpPr>
        <p:spPr>
          <a:xfrm rot="5400000">
            <a:off x="4610878" y="1430595"/>
            <a:ext cx="818700" cy="4197000"/>
          </a:xfrm>
          <a:prstGeom prst="bentConnector3">
            <a:avLst>
              <a:gd name="adj1" fmla="val 49995"/>
            </a:avLst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8" name="Google Shape;448;p17"/>
          <p:cNvSpPr txBox="1"/>
          <p:nvPr/>
        </p:nvSpPr>
        <p:spPr>
          <a:xfrm>
            <a:off x="1878522" y="3938368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Statistik Data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Modelling</a:t>
            </a:r>
            <a:endParaRPr/>
          </a:p>
        </p:txBody>
      </p:sp>
      <p:sp>
        <p:nvSpPr>
          <p:cNvPr id="540" name="Google Shape;540;p28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8"/>
          <p:cNvSpPr txBox="1"/>
          <p:nvPr/>
        </p:nvSpPr>
        <p:spPr>
          <a:xfrm>
            <a:off x="1975383" y="2449099"/>
            <a:ext cx="5290956" cy="24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ID" sz="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Perhitungan Lengkap ada di Paper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9201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i="1"/>
              <a:t>Evaluation</a:t>
            </a:r>
            <a:endParaRPr i="1"/>
          </a:p>
        </p:txBody>
      </p:sp>
      <p:sp>
        <p:nvSpPr>
          <p:cNvPr id="457" name="Google Shape;457;p18"/>
          <p:cNvSpPr txBox="1">
            <a:spLocks noGrp="1"/>
          </p:cNvSpPr>
          <p:nvPr>
            <p:ph type="subTitle" idx="1"/>
          </p:nvPr>
        </p:nvSpPr>
        <p:spPr>
          <a:xfrm>
            <a:off x="937629" y="332217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Mean Absolute Deviation </a:t>
            </a:r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2"/>
          </p:nvPr>
        </p:nvSpPr>
        <p:spPr>
          <a:xfrm>
            <a:off x="3484350" y="332217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Mean Squared Error </a:t>
            </a:r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subTitle" idx="3"/>
          </p:nvPr>
        </p:nvSpPr>
        <p:spPr>
          <a:xfrm>
            <a:off x="6031071" y="332217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Mean Absolute Percentage Error</a:t>
            </a:r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ubTitle" idx="4"/>
          </p:nvPr>
        </p:nvSpPr>
        <p:spPr>
          <a:xfrm>
            <a:off x="937629" y="2941175"/>
            <a:ext cx="2175300" cy="365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b="0"/>
              <a:t>MAD</a:t>
            </a:r>
            <a:endParaRPr b="0"/>
          </a:p>
        </p:txBody>
      </p:sp>
      <p:sp>
        <p:nvSpPr>
          <p:cNvPr id="461" name="Google Shape;461;p18"/>
          <p:cNvSpPr txBox="1">
            <a:spLocks noGrp="1"/>
          </p:cNvSpPr>
          <p:nvPr>
            <p:ph type="subTitle" idx="5"/>
          </p:nvPr>
        </p:nvSpPr>
        <p:spPr>
          <a:xfrm>
            <a:off x="3484351" y="2941175"/>
            <a:ext cx="2175300" cy="365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b="0"/>
              <a:t>MSE</a:t>
            </a:r>
            <a:endParaRPr b="0"/>
          </a:p>
        </p:txBody>
      </p:sp>
      <p:sp>
        <p:nvSpPr>
          <p:cNvPr id="462" name="Google Shape;462;p18"/>
          <p:cNvSpPr txBox="1">
            <a:spLocks noGrp="1"/>
          </p:cNvSpPr>
          <p:nvPr>
            <p:ph type="subTitle" idx="6"/>
          </p:nvPr>
        </p:nvSpPr>
        <p:spPr>
          <a:xfrm>
            <a:off x="6031079" y="2941175"/>
            <a:ext cx="2175300" cy="365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b="0"/>
              <a:t>MAPE</a:t>
            </a:r>
            <a:endParaRPr b="0"/>
          </a:p>
        </p:txBody>
      </p:sp>
      <p:sp>
        <p:nvSpPr>
          <p:cNvPr id="463" name="Google Shape;463;p18"/>
          <p:cNvSpPr txBox="1"/>
          <p:nvPr/>
        </p:nvSpPr>
        <p:spPr>
          <a:xfrm>
            <a:off x="2733675" y="1676400"/>
            <a:ext cx="3676649" cy="68982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</a:pPr>
            <a:r>
              <a:rPr lang="en-ID" sz="2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Forecasting Error</a:t>
            </a:r>
            <a:endParaRPr/>
          </a:p>
        </p:txBody>
      </p:sp>
      <p:cxnSp>
        <p:nvCxnSpPr>
          <p:cNvPr id="464" name="Google Shape;464;p18"/>
          <p:cNvCxnSpPr>
            <a:stCxn id="463" idx="2"/>
            <a:endCxn id="460" idx="0"/>
          </p:cNvCxnSpPr>
          <p:nvPr/>
        </p:nvCxnSpPr>
        <p:spPr>
          <a:xfrm rot="5400000">
            <a:off x="3011100" y="1380425"/>
            <a:ext cx="575100" cy="2546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5" name="Google Shape;465;p18"/>
          <p:cNvCxnSpPr>
            <a:stCxn id="463" idx="2"/>
            <a:endCxn id="461" idx="0"/>
          </p:cNvCxnSpPr>
          <p:nvPr/>
        </p:nvCxnSpPr>
        <p:spPr>
          <a:xfrm rot="-5400000" flipH="1">
            <a:off x="4284750" y="2653475"/>
            <a:ext cx="5751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6" name="Google Shape;466;p18"/>
          <p:cNvCxnSpPr>
            <a:stCxn id="463" idx="2"/>
            <a:endCxn id="462" idx="0"/>
          </p:cNvCxnSpPr>
          <p:nvPr/>
        </p:nvCxnSpPr>
        <p:spPr>
          <a:xfrm rot="-5400000" flipH="1">
            <a:off x="5557800" y="1380425"/>
            <a:ext cx="575100" cy="25467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Evaluation</a:t>
            </a:r>
            <a:endParaRPr/>
          </a:p>
        </p:txBody>
      </p:sp>
      <p:sp>
        <p:nvSpPr>
          <p:cNvPr id="547" name="Google Shape;547;p29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9"/>
          <p:cNvSpPr/>
          <p:nvPr/>
        </p:nvSpPr>
        <p:spPr>
          <a:xfrm>
            <a:off x="496560" y="1198552"/>
            <a:ext cx="82146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Tabel Evaluasi Model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9" name="Google Shape;549;p29"/>
          <p:cNvGraphicFramePr/>
          <p:nvPr/>
        </p:nvGraphicFramePr>
        <p:xfrm>
          <a:off x="496561" y="3396308"/>
          <a:ext cx="8214675" cy="1097280"/>
        </p:xfrm>
        <a:graphic>
          <a:graphicData uri="http://schemas.openxmlformats.org/drawingml/2006/table">
            <a:tbl>
              <a:tblPr firstRow="1" firstCol="1" bandRow="1">
                <a:noFill/>
                <a:tableStyleId>{72092FE2-F32A-48A0-A621-531B87C4FF16}</a:tableStyleId>
              </a:tblPr>
              <a:tblGrid>
                <a:gridCol w="17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Parameter Data Lainnya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Nilai Rata-Rata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MAD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MSE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MAPE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SO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8.124.809,34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114.434.358.153.016,00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39,26%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Terkirim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5.908.291,23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74.688.004.441.428,60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38,06%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Harga Komoditas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25,34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1.174,41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20,99%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Indeks Produksi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7,92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84,59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5,53%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Data Inflasi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0,01210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0,00027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36,59%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Kurs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332,85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141.995,59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2,25%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0" name="Google Shape;550;p29"/>
          <p:cNvSpPr/>
          <p:nvPr/>
        </p:nvSpPr>
        <p:spPr>
          <a:xfrm>
            <a:off x="496560" y="3049872"/>
            <a:ext cx="83260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Tabel Peramalan Parameter Data Lainnya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9"/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Tahunan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2" name="Google Shape;552;p29"/>
          <p:cNvGraphicFramePr/>
          <p:nvPr/>
        </p:nvGraphicFramePr>
        <p:xfrm>
          <a:off x="496560" y="1544988"/>
          <a:ext cx="8214700" cy="1377510"/>
        </p:xfrm>
        <a:graphic>
          <a:graphicData uri="http://schemas.openxmlformats.org/drawingml/2006/table">
            <a:tbl>
              <a:tblPr firstRow="1" firstCol="1" bandRow="1">
                <a:noFill/>
                <a:tableStyleId>{72092FE2-F32A-48A0-A621-531B87C4FF16}</a:tableStyleId>
              </a:tblPr>
              <a:tblGrid>
                <a:gridCol w="190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7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Nama Model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Alpha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Nilai Rata-Rata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MAD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MSE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MAPE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Single Exponential Smoothing (SES)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0,9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7.363.726,89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104.488.057.170.879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-37,70%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Double Exponential Smoothing (DES)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0,7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8.111.879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113.879.138.972.326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40,95%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Triple Exponential Smoothing (TES)</a:t>
                      </a:r>
                      <a:endParaRPr sz="10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0,5</a:t>
                      </a:r>
                      <a:endParaRPr sz="10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8.124.809,34</a:t>
                      </a:r>
                      <a:endParaRPr sz="10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114.434.358.153.016</a:t>
                      </a:r>
                      <a:endParaRPr sz="10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39,26%</a:t>
                      </a:r>
                      <a:endParaRPr sz="10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672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Evaluation</a:t>
            </a:r>
            <a:endParaRPr/>
          </a:p>
        </p:txBody>
      </p:sp>
      <p:sp>
        <p:nvSpPr>
          <p:cNvPr id="558" name="Google Shape;558;p30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0"/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Tahunan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Google Shape;56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900" y="1184379"/>
            <a:ext cx="8076199" cy="3425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39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Indentifikasi Masalah</a:t>
            </a:r>
            <a:endParaRPr/>
          </a:p>
        </p:txBody>
      </p:sp>
      <p:sp>
        <p:nvSpPr>
          <p:cNvPr id="190" name="Google Shape;190;p3"/>
          <p:cNvSpPr/>
          <p:nvPr/>
        </p:nvSpPr>
        <p:spPr>
          <a:xfrm>
            <a:off x="1416436" y="1745863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1516646" y="1199048"/>
            <a:ext cx="15228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Masalah</a:t>
            </a:r>
            <a:endParaRPr sz="2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2" name="Google Shape;192;p3"/>
          <p:cNvCxnSpPr/>
          <p:nvPr/>
        </p:nvCxnSpPr>
        <p:spPr>
          <a:xfrm>
            <a:off x="2278046" y="1689976"/>
            <a:ext cx="0" cy="2733798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3"/>
          <p:cNvCxnSpPr>
            <a:stCxn id="190" idx="6"/>
          </p:cNvCxnSpPr>
          <p:nvPr/>
        </p:nvCxnSpPr>
        <p:spPr>
          <a:xfrm>
            <a:off x="1737043" y="1900245"/>
            <a:ext cx="11454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94" name="Google Shape;194;p3"/>
          <p:cNvCxnSpPr/>
          <p:nvPr/>
        </p:nvCxnSpPr>
        <p:spPr>
          <a:xfrm>
            <a:off x="4572000" y="1507932"/>
            <a:ext cx="0" cy="3004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5" name="Google Shape;195;p3"/>
          <p:cNvSpPr/>
          <p:nvPr/>
        </p:nvSpPr>
        <p:spPr>
          <a:xfrm>
            <a:off x="2678274" y="2286142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6" name="Google Shape;196;p3"/>
          <p:cNvCxnSpPr>
            <a:stCxn id="195" idx="2"/>
          </p:cNvCxnSpPr>
          <p:nvPr/>
        </p:nvCxnSpPr>
        <p:spPr>
          <a:xfrm rot="10800000">
            <a:off x="1560474" y="2440524"/>
            <a:ext cx="11178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97" name="Google Shape;197;p3"/>
          <p:cNvSpPr/>
          <p:nvPr/>
        </p:nvSpPr>
        <p:spPr>
          <a:xfrm>
            <a:off x="1416926" y="2829483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8" name="Google Shape;198;p3"/>
          <p:cNvCxnSpPr>
            <a:stCxn id="197" idx="6"/>
          </p:cNvCxnSpPr>
          <p:nvPr/>
        </p:nvCxnSpPr>
        <p:spPr>
          <a:xfrm>
            <a:off x="1737533" y="2983865"/>
            <a:ext cx="11454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99" name="Google Shape;199;p3"/>
          <p:cNvSpPr/>
          <p:nvPr/>
        </p:nvSpPr>
        <p:spPr>
          <a:xfrm>
            <a:off x="2678274" y="3394281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0" name="Google Shape;200;p3"/>
          <p:cNvCxnSpPr>
            <a:stCxn id="199" idx="2"/>
          </p:cNvCxnSpPr>
          <p:nvPr/>
        </p:nvCxnSpPr>
        <p:spPr>
          <a:xfrm rot="10800000">
            <a:off x="1560474" y="3548663"/>
            <a:ext cx="11178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01" name="Google Shape;201;p3"/>
          <p:cNvSpPr txBox="1"/>
          <p:nvPr/>
        </p:nvSpPr>
        <p:spPr>
          <a:xfrm>
            <a:off x="463958" y="1647056"/>
            <a:ext cx="931866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Overstock/ Understock</a:t>
            </a:r>
            <a:endParaRPr sz="9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1438283" y="3917337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3" name="Google Shape;203;p3"/>
          <p:cNvCxnSpPr>
            <a:stCxn id="202" idx="6"/>
          </p:cNvCxnSpPr>
          <p:nvPr/>
        </p:nvCxnSpPr>
        <p:spPr>
          <a:xfrm>
            <a:off x="1758890" y="4071719"/>
            <a:ext cx="11454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04" name="Google Shape;204;p3"/>
          <p:cNvSpPr txBox="1"/>
          <p:nvPr/>
        </p:nvSpPr>
        <p:spPr>
          <a:xfrm>
            <a:off x="405749" y="2689018"/>
            <a:ext cx="984304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Persiapan Perencanaan</a:t>
            </a:r>
            <a:endParaRPr sz="9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5" name="Google Shape;205;p3"/>
          <p:cNvSpPr txBox="1"/>
          <p:nvPr/>
        </p:nvSpPr>
        <p:spPr>
          <a:xfrm>
            <a:off x="374361" y="3969474"/>
            <a:ext cx="984302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Keterbatasan Analisis Data</a:t>
            </a:r>
            <a:endParaRPr/>
          </a:p>
        </p:txBody>
      </p:sp>
      <p:sp>
        <p:nvSpPr>
          <p:cNvPr id="206" name="Google Shape;206;p3"/>
          <p:cNvSpPr/>
          <p:nvPr/>
        </p:nvSpPr>
        <p:spPr>
          <a:xfrm>
            <a:off x="6030304" y="1745862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7" name="Google Shape;207;p3"/>
          <p:cNvCxnSpPr/>
          <p:nvPr/>
        </p:nvCxnSpPr>
        <p:spPr>
          <a:xfrm>
            <a:off x="6891914" y="1689975"/>
            <a:ext cx="0" cy="2733798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8" name="Google Shape;208;p3"/>
          <p:cNvCxnSpPr>
            <a:stCxn id="206" idx="6"/>
          </p:cNvCxnSpPr>
          <p:nvPr/>
        </p:nvCxnSpPr>
        <p:spPr>
          <a:xfrm>
            <a:off x="6350911" y="1900244"/>
            <a:ext cx="114540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09" name="Google Shape;209;p3"/>
          <p:cNvSpPr/>
          <p:nvPr/>
        </p:nvSpPr>
        <p:spPr>
          <a:xfrm>
            <a:off x="7312649" y="2440523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0" name="Google Shape;210;p3"/>
          <p:cNvCxnSpPr>
            <a:stCxn id="209" idx="2"/>
          </p:cNvCxnSpPr>
          <p:nvPr/>
        </p:nvCxnSpPr>
        <p:spPr>
          <a:xfrm rot="10800000">
            <a:off x="6194849" y="2594905"/>
            <a:ext cx="111780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11" name="Google Shape;211;p3"/>
          <p:cNvSpPr/>
          <p:nvPr/>
        </p:nvSpPr>
        <p:spPr>
          <a:xfrm>
            <a:off x="6034411" y="3046195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2" name="Google Shape;212;p3"/>
          <p:cNvCxnSpPr>
            <a:stCxn id="211" idx="6"/>
          </p:cNvCxnSpPr>
          <p:nvPr/>
        </p:nvCxnSpPr>
        <p:spPr>
          <a:xfrm>
            <a:off x="6355018" y="3200577"/>
            <a:ext cx="114540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13" name="Google Shape;213;p3"/>
          <p:cNvSpPr txBox="1"/>
          <p:nvPr/>
        </p:nvSpPr>
        <p:spPr>
          <a:xfrm>
            <a:off x="3094503" y="3417054"/>
            <a:ext cx="984302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Kesalahan Pengambilan Keputusan</a:t>
            </a:r>
            <a:endParaRPr/>
          </a:p>
        </p:txBody>
      </p:sp>
      <p:sp>
        <p:nvSpPr>
          <p:cNvPr id="214" name="Google Shape;214;p3"/>
          <p:cNvSpPr txBox="1"/>
          <p:nvPr/>
        </p:nvSpPr>
        <p:spPr>
          <a:xfrm>
            <a:off x="3068845" y="2348265"/>
            <a:ext cx="1045499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Ketidakpastian kebutuhan pelanggan / </a:t>
            </a:r>
            <a:r>
              <a:rPr lang="en-ID" sz="900" b="1" i="1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Repeat-Order</a:t>
            </a:r>
            <a:endParaRPr/>
          </a:p>
        </p:txBody>
      </p:sp>
      <p:sp>
        <p:nvSpPr>
          <p:cNvPr id="215" name="Google Shape;215;p3"/>
          <p:cNvSpPr txBox="1"/>
          <p:nvPr/>
        </p:nvSpPr>
        <p:spPr>
          <a:xfrm>
            <a:off x="6110456" y="1216782"/>
            <a:ext cx="15228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Dampak</a:t>
            </a:r>
            <a:endParaRPr sz="2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4879658" y="1719266"/>
            <a:ext cx="1069915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Ketidakstabilan Finansial</a:t>
            </a:r>
            <a:endParaRPr sz="9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7312649" y="3719957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8" name="Google Shape;218;p3"/>
          <p:cNvCxnSpPr>
            <a:stCxn id="217" idx="2"/>
          </p:cNvCxnSpPr>
          <p:nvPr/>
        </p:nvCxnSpPr>
        <p:spPr>
          <a:xfrm rot="10800000">
            <a:off x="6194849" y="3874339"/>
            <a:ext cx="111780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19" name="Google Shape;219;p3"/>
          <p:cNvSpPr txBox="1"/>
          <p:nvPr/>
        </p:nvSpPr>
        <p:spPr>
          <a:xfrm>
            <a:off x="7752077" y="3749933"/>
            <a:ext cx="931866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Gangguan Terhadap Operasional</a:t>
            </a:r>
            <a:endParaRPr sz="9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0" name="Google Shape;220;p3"/>
          <p:cNvSpPr txBox="1"/>
          <p:nvPr/>
        </p:nvSpPr>
        <p:spPr>
          <a:xfrm>
            <a:off x="4879657" y="3046195"/>
            <a:ext cx="1069915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Kehilangan kepercayaan pelanggan.</a:t>
            </a:r>
            <a:endParaRPr/>
          </a:p>
        </p:txBody>
      </p:sp>
      <p:sp>
        <p:nvSpPr>
          <p:cNvPr id="221" name="Google Shape;221;p3"/>
          <p:cNvSpPr txBox="1"/>
          <p:nvPr/>
        </p:nvSpPr>
        <p:spPr>
          <a:xfrm>
            <a:off x="7748177" y="2423808"/>
            <a:ext cx="1069915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Kegagalan strategi pemasaran</a:t>
            </a:r>
            <a:endParaRPr sz="9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Evaluation</a:t>
            </a:r>
            <a:endParaRPr/>
          </a:p>
        </p:txBody>
      </p:sp>
      <p:sp>
        <p:nvSpPr>
          <p:cNvPr id="566" name="Google Shape;566;p31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1"/>
          <p:cNvSpPr/>
          <p:nvPr/>
        </p:nvSpPr>
        <p:spPr>
          <a:xfrm>
            <a:off x="496560" y="1198552"/>
            <a:ext cx="82146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Tabel Evaluasi Model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1"/>
          <p:cNvSpPr/>
          <p:nvPr/>
        </p:nvSpPr>
        <p:spPr>
          <a:xfrm>
            <a:off x="496560" y="3049872"/>
            <a:ext cx="83260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Tabel Peramalan Parameter Data Lainnya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1"/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Bulanan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0" name="Google Shape;570;p31"/>
          <p:cNvGraphicFramePr/>
          <p:nvPr/>
        </p:nvGraphicFramePr>
        <p:xfrm>
          <a:off x="496559" y="3396308"/>
          <a:ext cx="8214675" cy="1108335"/>
        </p:xfrm>
        <a:graphic>
          <a:graphicData uri="http://schemas.openxmlformats.org/drawingml/2006/table">
            <a:tbl>
              <a:tblPr firstRow="1" firstCol="1" bandRow="1">
                <a:noFill/>
                <a:tableStyleId>{72092FE2-F32A-48A0-A621-531B87C4FF16}</a:tableStyleId>
              </a:tblPr>
              <a:tblGrid>
                <a:gridCol w="17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5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Parameter Data Lainnya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Nilai Rata-Rata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2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MAD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MSE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MAPE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SO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622.797,11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1.232.682.736.644,29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24,37%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Terkirim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550.512,56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841.852.013.994,82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30,16%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Harga Komoditas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10,18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236,66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8,71%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Indeks Produksi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7.73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110.83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5.55%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Data Inflasi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0.00266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1e-05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9.40%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Kurs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271,47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186.848,34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1,82%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71" name="Google Shape;571;p31"/>
          <p:cNvGraphicFramePr/>
          <p:nvPr/>
        </p:nvGraphicFramePr>
        <p:xfrm>
          <a:off x="496559" y="1475551"/>
          <a:ext cx="8214650" cy="1312845"/>
        </p:xfrm>
        <a:graphic>
          <a:graphicData uri="http://schemas.openxmlformats.org/drawingml/2006/table">
            <a:tbl>
              <a:tblPr firstRow="1" firstCol="1" bandRow="1">
                <a:noFill/>
                <a:tableStyleId>{72092FE2-F32A-48A0-A621-531B87C4FF16}</a:tableStyleId>
              </a:tblPr>
              <a:tblGrid>
                <a:gridCol w="158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5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Nama Model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Alpha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Nilai Rata-Rata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52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MAD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MSE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MAPE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Single Exponential Smoothing (SES)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0,9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508.230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895.176.431.636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-7,29%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Double Exponential Smoothing (DES)</a:t>
                      </a:r>
                      <a:endParaRPr sz="9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0,5</a:t>
                      </a:r>
                      <a:endParaRPr sz="9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622.797</a:t>
                      </a:r>
                      <a:endParaRPr sz="9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1.232.682.736.644</a:t>
                      </a:r>
                      <a:endParaRPr sz="9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24,37%</a:t>
                      </a:r>
                      <a:endParaRPr sz="9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Triple Exponential Smoothing (TES)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0,3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665.690,20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1.489.834.434.860,86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27,50%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797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Evaluation</a:t>
            </a:r>
            <a:endParaRPr/>
          </a:p>
        </p:txBody>
      </p:sp>
      <p:sp>
        <p:nvSpPr>
          <p:cNvPr id="577" name="Google Shape;577;p32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2"/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Bulanan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339" y="1213982"/>
            <a:ext cx="7931322" cy="3365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8585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i="1"/>
              <a:t>Deployment</a:t>
            </a:r>
            <a:endParaRPr i="1"/>
          </a:p>
        </p:txBody>
      </p:sp>
      <p:sp>
        <p:nvSpPr>
          <p:cNvPr id="472" name="Google Shape;472;p19"/>
          <p:cNvSpPr txBox="1"/>
          <p:nvPr/>
        </p:nvSpPr>
        <p:spPr>
          <a:xfrm>
            <a:off x="4762501" y="445025"/>
            <a:ext cx="3943345" cy="42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Tujuan aplikasi untuk memungkinkan penerapan peramalan kuantitas penjualan, yang memenuhi kebutuhan manajemen dengan prinsip-prinsip model peramalan </a:t>
            </a:r>
            <a:r>
              <a:rPr lang="en-ID" sz="1400" b="0" i="1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Exponential Smoothing </a:t>
            </a: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(ES). Langkah-Langkah </a:t>
            </a:r>
            <a:r>
              <a:rPr lang="en-ID" sz="1400" b="0" i="1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Deployment :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User mengunggah data penjualan melalui website.</a:t>
            </a:r>
            <a:endParaRPr/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 diubah menjadi dataset.</a:t>
            </a:r>
            <a:endParaRPr/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Opsi Modul Peramalan:</a:t>
            </a:r>
            <a:endParaRPr/>
          </a:p>
          <a:p>
            <a:pPr marL="628650" marR="0" lvl="8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Berdasarkan pelanggan (per-tahun/per-bulan)</a:t>
            </a:r>
            <a:endParaRPr/>
          </a:p>
          <a:p>
            <a:pPr marL="628650" marR="0" lvl="8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Berdasarkan Kombinasi pelanggan dan produk (per-tahun/per-bulan)</a:t>
            </a:r>
            <a:endParaRPr/>
          </a:p>
          <a:p>
            <a:pPr marL="628650" marR="0" lvl="8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Total keseluruhan per-tahun/bulan</a:t>
            </a:r>
            <a:endParaRPr sz="14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Hasil Peramalan: Visualisasi Tabel, grafik, dan metrik pengukuran.</a:t>
            </a:r>
            <a:endParaRPr/>
          </a:p>
        </p:txBody>
      </p:sp>
      <p:cxnSp>
        <p:nvCxnSpPr>
          <p:cNvPr id="473" name="Google Shape;473;p19"/>
          <p:cNvCxnSpPr/>
          <p:nvPr/>
        </p:nvCxnSpPr>
        <p:spPr>
          <a:xfrm>
            <a:off x="4507400" y="786809"/>
            <a:ext cx="0" cy="39116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4" name="Google Shape;474;p19"/>
          <p:cNvSpPr/>
          <p:nvPr/>
        </p:nvSpPr>
        <p:spPr>
          <a:xfrm rot="10800000" flipH="1">
            <a:off x="0" y="-1"/>
            <a:ext cx="8362285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5" name="Google Shape;475;p19"/>
          <p:cNvGraphicFramePr/>
          <p:nvPr>
            <p:extLst>
              <p:ext uri="{D42A27DB-BD31-4B8C-83A1-F6EECF244321}">
                <p14:modId xmlns:p14="http://schemas.microsoft.com/office/powerpoint/2010/main" val="4123900642"/>
              </p:ext>
            </p:extLst>
          </p:nvPr>
        </p:nvGraphicFramePr>
        <p:xfrm>
          <a:off x="713099" y="1097742"/>
          <a:ext cx="3336402" cy="360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4" imgW="6010454" imgH="6886499" progId="Visio.Drawing.15">
                  <p:embed/>
                </p:oleObj>
              </mc:Choice>
              <mc:Fallback>
                <p:oleObj name="Visio" r:id="rId4" imgW="6010454" imgH="6886499" progId="Visio.Drawing.15">
                  <p:embed/>
                  <p:pic>
                    <p:nvPicPr>
                      <p:cNvPr id="475" name="Google Shape;475;p1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713099" y="1097742"/>
                        <a:ext cx="3336402" cy="3601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Deployment</a:t>
            </a:r>
            <a:endParaRPr/>
          </a:p>
        </p:txBody>
      </p:sp>
      <p:sp>
        <p:nvSpPr>
          <p:cNvPr id="585" name="Google Shape;585;p33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3"/>
          <p:cNvSpPr/>
          <p:nvPr/>
        </p:nvSpPr>
        <p:spPr>
          <a:xfrm>
            <a:off x="2366271" y="11936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3"/>
          <p:cNvSpPr txBox="1"/>
          <p:nvPr/>
        </p:nvSpPr>
        <p:spPr>
          <a:xfrm>
            <a:off x="3729508" y="4244968"/>
            <a:ext cx="1684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 Aplikasi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2066126" y="1033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9" name="Google Shape;589;p33"/>
          <p:cNvGraphicFramePr/>
          <p:nvPr/>
        </p:nvGraphicFramePr>
        <p:xfrm>
          <a:off x="2066126" y="1033462"/>
          <a:ext cx="4505325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Visio" r:id="rId4" imgW="9610799" imgH="6553023" progId="Visio.Drawing.15">
                  <p:embed/>
                </p:oleObj>
              </mc:Choice>
              <mc:Fallback>
                <p:oleObj name="Visio" r:id="rId4" imgW="9610799" imgH="6553023" progId="Visio.Drawing.15">
                  <p:embed/>
                  <p:pic>
                    <p:nvPicPr>
                      <p:cNvPr id="589" name="Google Shape;589;p33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2066126" y="1033462"/>
                        <a:ext cx="4505325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6980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Deployment</a:t>
            </a:r>
            <a:endParaRPr/>
          </a:p>
        </p:txBody>
      </p:sp>
      <p:sp>
        <p:nvSpPr>
          <p:cNvPr id="595" name="Google Shape;595;p34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4"/>
          <p:cNvSpPr/>
          <p:nvPr/>
        </p:nvSpPr>
        <p:spPr>
          <a:xfrm>
            <a:off x="2366271" y="11936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7" name="Google Shape;59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761" y="1193606"/>
            <a:ext cx="4025352" cy="192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6702" y="2571750"/>
            <a:ext cx="4025352" cy="1923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4229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Deployment</a:t>
            </a:r>
            <a:endParaRPr/>
          </a:p>
        </p:txBody>
      </p:sp>
      <p:sp>
        <p:nvSpPr>
          <p:cNvPr id="604" name="Google Shape;604;p35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5"/>
          <p:cNvSpPr/>
          <p:nvPr/>
        </p:nvSpPr>
        <p:spPr>
          <a:xfrm>
            <a:off x="2366271" y="11936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6" name="Google Shape;60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945" y="1107088"/>
            <a:ext cx="3947462" cy="160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1594" y="1104835"/>
            <a:ext cx="3947461" cy="1611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5259" y="2839492"/>
            <a:ext cx="3957148" cy="1752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61594" y="2839492"/>
            <a:ext cx="3947461" cy="17525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152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Kesimpulan</a:t>
            </a:r>
            <a:endParaRPr/>
          </a:p>
        </p:txBody>
      </p:sp>
      <p:sp>
        <p:nvSpPr>
          <p:cNvPr id="615" name="Google Shape;615;p36"/>
          <p:cNvSpPr txBox="1"/>
          <p:nvPr/>
        </p:nvSpPr>
        <p:spPr>
          <a:xfrm>
            <a:off x="720000" y="1213000"/>
            <a:ext cx="7710900" cy="320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Metode Exponential Smoothing (ES) memberikan wawasan signifikan untuk strategi pemasaran dan pengelolaan penjualan..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Model peramalan dipilih berdasarkan kebutuhan dan karakteristik data penjualan perusahaan.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Kinerja Double Exponential Smoothing (DES) dapat menghasilkan Akurasi tinggi dalam memprediksi penjualan bulanan dengan Alpha 0,5 menghasilkan MAPE rata-rata terendah 24,37%.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Kinerja Triple Exponential Smoothing (TES) dapat Mempertimbangkan tren dan komponen musiman yang kompleks, khususnya dalam data tahunan dengan Alpha 0,5 menghasilkan MAPE rata-rata terendah 39,26%.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DES lebih cocok untuk jangka pendek (bulanan), sementara TES unggul untuk jangka panjang (tahunan).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Saran</a:t>
            </a:r>
            <a:endParaRPr/>
          </a:p>
        </p:txBody>
      </p:sp>
      <p:sp>
        <p:nvSpPr>
          <p:cNvPr id="621" name="Google Shape;621;p37"/>
          <p:cNvSpPr txBox="1"/>
          <p:nvPr/>
        </p:nvSpPr>
        <p:spPr>
          <a:xfrm>
            <a:off x="720000" y="1213000"/>
            <a:ext cx="7710900" cy="320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Merekomendasikan  DES untuk peramalan bulanan dan TES untuk peramalan tahunan pada data penjualan di PT Adhi Chandra Jaya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Tingkatkan pengelolaan data penjualan agar lebih terstruktur dan konsisten.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Eksplorasi metode peramalan canggih seperti ARIMA atau machine learning untuk menangkap pola data yang lebih kompleks.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Gunakan aplikasi otomatis untuk memproses data penjualan guna meningkatkan efisiensi dan akurasi.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Manfaatkan visualisasi data interaktif untuk membantu stakeholder memahami tren dan pola penjualan dengan lebih efektif.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Optimalkan penggunaan hasil peramalan untuk pengambilan keputusan strategis yang lebih tepat.</a:t>
            </a:r>
            <a:endParaRPr sz="14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Dataset</a:t>
            </a:r>
            <a:endParaRPr/>
          </a:p>
        </p:txBody>
      </p:sp>
      <p:graphicFrame>
        <p:nvGraphicFramePr>
          <p:cNvPr id="627" name="Google Shape;627;p38"/>
          <p:cNvGraphicFramePr/>
          <p:nvPr/>
        </p:nvGraphicFramePr>
        <p:xfrm>
          <a:off x="246459" y="1017725"/>
          <a:ext cx="8651100" cy="3332340"/>
        </p:xfrm>
        <a:graphic>
          <a:graphicData uri="http://schemas.openxmlformats.org/drawingml/2006/table">
            <a:tbl>
              <a:tblPr>
                <a:noFill/>
                <a:tableStyleId>{72092FE2-F32A-48A0-A621-531B87C4FF16}</a:tableStyleId>
              </a:tblPr>
              <a:tblGrid>
                <a:gridCol w="59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1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5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0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58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Tanggal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Nama Customer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Lokasi Customer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Nama Produk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Type Produk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SO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TERKIRIM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SISA PO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INTERNAL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EKSTERNAL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Harga Komoditas Bijih Besi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Indeks Produksi Dalam Negeri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Data Inflasi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Kurs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FIXING SCREW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31.500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31.500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BS-1020 BRACKET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14.900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13.600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1300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HX-SW HANDLE BRACKET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250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250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TC-303 ANGLE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29.000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16.390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12610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TC-615 ANGLE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1.650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1.650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TC-630 ANGLE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2.100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1.500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600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BH-SCREW 3X6 FE BCR B-TIGHT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210.000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210.000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SQUARE NUT M10 ZN A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23.000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23.000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HY-CW1B SPACER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200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200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TC-153 PLATE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12.300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12.300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ER-510 PLATE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39.500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30.273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9227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ER-1103  CUP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6.000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6.000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ER-1103  POLE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6.000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6.000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ZH-5025B BOTTOM PLATE W/PLT CR3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15.000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15.000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ER 520 HEAT SINK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1.000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1.000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ER 1106 HEAT SINK G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6.000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5.579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421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ER-1106 UNIT HOLD METAL W/PLT CR3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4.500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4.500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9"/>
          <p:cNvSpPr txBox="1">
            <a:spLocks noGrp="1"/>
          </p:cNvSpPr>
          <p:nvPr>
            <p:ph type="title"/>
          </p:nvPr>
        </p:nvSpPr>
        <p:spPr>
          <a:xfrm>
            <a:off x="2347988" y="519289"/>
            <a:ext cx="4448100" cy="160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sz="4800"/>
              <a:t>Terima Kasih!</a:t>
            </a:r>
            <a:endParaRPr sz="4800"/>
          </a:p>
        </p:txBody>
      </p:sp>
      <p:sp>
        <p:nvSpPr>
          <p:cNvPr id="633" name="Google Shape;633;p39"/>
          <p:cNvSpPr txBox="1">
            <a:spLocks noGrp="1"/>
          </p:cNvSpPr>
          <p:nvPr>
            <p:ph type="subTitle" idx="1"/>
          </p:nvPr>
        </p:nvSpPr>
        <p:spPr>
          <a:xfrm>
            <a:off x="2347950" y="1844840"/>
            <a:ext cx="4448100" cy="2761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 sz="18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Apakah ada pertanyaan?</a:t>
            </a:r>
            <a:endParaRPr sz="18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/>
              <a:t>christiankencana28@gmail.com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/>
              <a:t>+62 813 9889 7738</a:t>
            </a:r>
            <a:endParaRPr/>
          </a:p>
        </p:txBody>
      </p:sp>
      <p:cxnSp>
        <p:nvCxnSpPr>
          <p:cNvPr id="634" name="Google Shape;634;p39"/>
          <p:cNvCxnSpPr/>
          <p:nvPr/>
        </p:nvCxnSpPr>
        <p:spPr>
          <a:xfrm>
            <a:off x="2202000" y="3761114"/>
            <a:ext cx="4740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5" name="Google Shape;635;p39"/>
          <p:cNvSpPr/>
          <p:nvPr/>
        </p:nvSpPr>
        <p:spPr>
          <a:xfrm>
            <a:off x="1650450" y="1480780"/>
            <a:ext cx="239400" cy="364061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9"/>
          <p:cNvSpPr/>
          <p:nvPr/>
        </p:nvSpPr>
        <p:spPr>
          <a:xfrm>
            <a:off x="7254150" y="1480780"/>
            <a:ext cx="239400" cy="364061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7" name="Google Shape;63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2844" y="4050830"/>
            <a:ext cx="705137" cy="706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Batasan Masalah</a:t>
            </a:r>
            <a:endParaRPr/>
          </a:p>
        </p:txBody>
      </p:sp>
      <p:sp>
        <p:nvSpPr>
          <p:cNvPr id="227" name="Google Shape;227;p4"/>
          <p:cNvSpPr/>
          <p:nvPr/>
        </p:nvSpPr>
        <p:spPr>
          <a:xfrm>
            <a:off x="272325" y="1197587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D" sz="21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8" name="Google Shape;228;p4"/>
          <p:cNvSpPr/>
          <p:nvPr/>
        </p:nvSpPr>
        <p:spPr>
          <a:xfrm>
            <a:off x="272326" y="2335989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D" sz="21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272324" y="3474411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D" sz="21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0" name="Google Shape;230;p4"/>
          <p:cNvSpPr txBox="1">
            <a:spLocks noGrp="1"/>
          </p:cNvSpPr>
          <p:nvPr>
            <p:ph type="subTitle" idx="4"/>
          </p:nvPr>
        </p:nvSpPr>
        <p:spPr>
          <a:xfrm>
            <a:off x="933949" y="1263149"/>
            <a:ext cx="7781425" cy="80717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sz="1400"/>
              <a:t>Data penjualan dari Januari 2018 – April 2024</a:t>
            </a:r>
            <a:endParaRPr sz="1400"/>
          </a:p>
        </p:txBody>
      </p:sp>
      <p:sp>
        <p:nvSpPr>
          <p:cNvPr id="231" name="Google Shape;231;p4"/>
          <p:cNvSpPr txBox="1">
            <a:spLocks noGrp="1"/>
          </p:cNvSpPr>
          <p:nvPr>
            <p:ph type="subTitle" idx="5"/>
          </p:nvPr>
        </p:nvSpPr>
        <p:spPr>
          <a:xfrm>
            <a:off x="933949" y="2383699"/>
            <a:ext cx="7781425" cy="80717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sz="1400"/>
              <a:t>Tidak menampilkan Mata Uang</a:t>
            </a:r>
            <a:endParaRPr sz="1400"/>
          </a:p>
        </p:txBody>
      </p:sp>
      <p:sp>
        <p:nvSpPr>
          <p:cNvPr id="232" name="Google Shape;232;p4"/>
          <p:cNvSpPr txBox="1">
            <a:spLocks noGrp="1"/>
          </p:cNvSpPr>
          <p:nvPr>
            <p:ph type="subTitle" idx="6"/>
          </p:nvPr>
        </p:nvSpPr>
        <p:spPr>
          <a:xfrm>
            <a:off x="933949" y="3504249"/>
            <a:ext cx="7781425" cy="80717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sz="1400"/>
              <a:t>Kolom Dataset (asli, belum) 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sz="1400"/>
              <a:t>Bulan-Tahun, Nama Barang, Qty Penjualan Produk (SO/Sales Order), Qty Pengiriman, Sisa SO, Internal, External.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Rumusan Masalah</a:t>
            </a:r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subTitle" idx="4"/>
          </p:nvPr>
        </p:nvSpPr>
        <p:spPr>
          <a:xfrm>
            <a:off x="720025" y="1241273"/>
            <a:ext cx="7704000" cy="7304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D" sz="1400"/>
              <a:t>Bagaimana penerapan metode peramalan Exponential Smoothing untuk meramalkan kuantitas penjualan produk di perusahaan?</a:t>
            </a:r>
            <a:endParaRPr sz="1400"/>
          </a:p>
        </p:txBody>
      </p:sp>
      <p:sp>
        <p:nvSpPr>
          <p:cNvPr id="239" name="Google Shape;239;p5"/>
          <p:cNvSpPr txBox="1"/>
          <p:nvPr/>
        </p:nvSpPr>
        <p:spPr>
          <a:xfrm>
            <a:off x="720000" y="2088998"/>
            <a:ext cx="7704000" cy="7304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Bagaimana cara menentukan parameter yang tepat dalam penentuan model dari Exponential Smoothing untuk menghasilkan peramalan yang optimal? </a:t>
            </a:r>
            <a:endParaRPr/>
          </a:p>
        </p:txBody>
      </p:sp>
      <p:sp>
        <p:nvSpPr>
          <p:cNvPr id="240" name="Google Shape;240;p5"/>
          <p:cNvSpPr txBox="1"/>
          <p:nvPr/>
        </p:nvSpPr>
        <p:spPr>
          <a:xfrm>
            <a:off x="720000" y="2936723"/>
            <a:ext cx="7704000" cy="7304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Bagaimana penerapan model Exponential Smoothing dapat meningkatkan akurasi dalam peramalan kuantitas penjualan produk perusahaan?</a:t>
            </a:r>
            <a:endParaRPr/>
          </a:p>
        </p:txBody>
      </p:sp>
      <p:sp>
        <p:nvSpPr>
          <p:cNvPr id="241" name="Google Shape;241;p5"/>
          <p:cNvSpPr txBox="1"/>
          <p:nvPr/>
        </p:nvSpPr>
        <p:spPr>
          <a:xfrm>
            <a:off x="720000" y="3784448"/>
            <a:ext cx="7704000" cy="7304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Apa peran penggunaan model Exponential Smoothing dalam mendukung pengambilan keputusan strategis perusahaan terkait perencanaan produksi dan distribusi?</a:t>
            </a:r>
            <a:endParaRPr sz="14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Tujuan Penelitian</a:t>
            </a:r>
            <a:endParaRPr/>
          </a:p>
        </p:txBody>
      </p:sp>
      <p:grpSp>
        <p:nvGrpSpPr>
          <p:cNvPr id="247" name="Google Shape;247;p6"/>
          <p:cNvGrpSpPr/>
          <p:nvPr/>
        </p:nvGrpSpPr>
        <p:grpSpPr>
          <a:xfrm>
            <a:off x="800099" y="1272687"/>
            <a:ext cx="7703999" cy="3306150"/>
            <a:chOff x="0" y="24912"/>
            <a:chExt cx="7703999" cy="3306150"/>
          </a:xfrm>
        </p:grpSpPr>
        <p:sp>
          <p:nvSpPr>
            <p:cNvPr id="248" name="Google Shape;248;p6"/>
            <p:cNvSpPr/>
            <p:nvPr/>
          </p:nvSpPr>
          <p:spPr>
            <a:xfrm>
              <a:off x="0" y="24912"/>
              <a:ext cx="7703999" cy="73709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 txBox="1"/>
            <p:nvPr/>
          </p:nvSpPr>
          <p:spPr>
            <a:xfrm>
              <a:off x="35982" y="60894"/>
              <a:ext cx="7632035" cy="665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ID" sz="30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Secara</a:t>
              </a:r>
              <a:r>
                <a:rPr lang="en-ID" sz="30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ID" sz="30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Khusus</a:t>
              </a:r>
              <a:endParaRPr sz="30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0" y="762012"/>
              <a:ext cx="7703999" cy="1086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 txBox="1"/>
            <p:nvPr/>
          </p:nvSpPr>
          <p:spPr>
            <a:xfrm>
              <a:off x="0" y="762012"/>
              <a:ext cx="7703999" cy="1086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4600" tIns="38100" rIns="213350" bIns="381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-ID" sz="23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Mengembangkan model peramalan untuk meningkatkan akurasi prediksi kuantitas penjualan produk di PT Adhi Chandra Jaya.</a:t>
              </a:r>
              <a:endParaRPr sz="23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0" y="1848762"/>
              <a:ext cx="7703999" cy="73709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35982" y="1884744"/>
              <a:ext cx="7632035" cy="665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ID" sz="30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Secara</a:t>
              </a:r>
              <a:r>
                <a:rPr lang="en-ID" sz="30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ID" sz="30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Umum</a:t>
              </a:r>
              <a:endParaRPr sz="30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0" y="2585862"/>
              <a:ext cx="7703999" cy="7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0" y="2585862"/>
              <a:ext cx="7703999" cy="7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4600" tIns="38100" rIns="213350" bIns="381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-ID" sz="23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Memastikan bahwa keputusan bisnis lebih strategis dan efektif melalui prediksi yang lebih akurat.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Manfaat Penelitian</a:t>
            </a:r>
            <a:endParaRPr/>
          </a:p>
        </p:txBody>
      </p:sp>
      <p:grpSp>
        <p:nvGrpSpPr>
          <p:cNvPr id="261" name="Google Shape;261;p7"/>
          <p:cNvGrpSpPr/>
          <p:nvPr/>
        </p:nvGrpSpPr>
        <p:grpSpPr>
          <a:xfrm>
            <a:off x="722501" y="1517324"/>
            <a:ext cx="7999896" cy="2861325"/>
            <a:chOff x="2501" y="212399"/>
            <a:chExt cx="7999896" cy="2861325"/>
          </a:xfrm>
        </p:grpSpPr>
        <p:sp>
          <p:nvSpPr>
            <p:cNvPr id="262" name="Google Shape;262;p7"/>
            <p:cNvSpPr/>
            <p:nvPr/>
          </p:nvSpPr>
          <p:spPr>
            <a:xfrm>
              <a:off x="2501" y="212399"/>
              <a:ext cx="2438992" cy="432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 txBox="1"/>
            <p:nvPr/>
          </p:nvSpPr>
          <p:spPr>
            <a:xfrm>
              <a:off x="2501" y="212399"/>
              <a:ext cx="2438992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60950" rIns="106675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D" sz="15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Bagi</a:t>
              </a:r>
              <a:r>
                <a:rPr lang="en-ID" sz="15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 Perusahaan</a:t>
              </a:r>
              <a:endParaRPr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501" y="644399"/>
              <a:ext cx="2438992" cy="2429325"/>
            </a:xfrm>
            <a:prstGeom prst="rect">
              <a:avLst/>
            </a:prstGeom>
            <a:solidFill>
              <a:srgbClr val="EFEDEA">
                <a:alpha val="89803"/>
              </a:srgbClr>
            </a:solidFill>
            <a:ln w="25400" cap="flat" cmpd="sng">
              <a:solidFill>
                <a:srgbClr val="5B5B5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 txBox="1"/>
            <p:nvPr/>
          </p:nvSpPr>
          <p:spPr>
            <a:xfrm>
              <a:off x="2501" y="644399"/>
              <a:ext cx="2438992" cy="2429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106675" bIns="120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Meningkatkan efisiensi operasional melalui model peramalan.</a:t>
              </a:r>
              <a:b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</a:b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Mengurangi biaya produksi dan mengoptimalkan sumber daya.</a:t>
              </a:r>
              <a:b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</a:b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Merespons perubahan permintaan pasar dengan lebih cepat.</a:t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2782953" y="212399"/>
              <a:ext cx="2438992" cy="432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 txBox="1"/>
            <p:nvPr/>
          </p:nvSpPr>
          <p:spPr>
            <a:xfrm>
              <a:off x="2782953" y="212399"/>
              <a:ext cx="2438992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60950" rIns="106675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D" sz="15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Bagi</a:t>
              </a:r>
              <a:r>
                <a:rPr lang="en-ID" sz="15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ID" sz="15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Ilmu</a:t>
              </a:r>
              <a:r>
                <a:rPr lang="en-ID" sz="15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ID" sz="15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Pengetahuan</a:t>
              </a:r>
              <a:endParaRPr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782953" y="644399"/>
              <a:ext cx="2438992" cy="2429325"/>
            </a:xfrm>
            <a:prstGeom prst="rect">
              <a:avLst/>
            </a:prstGeom>
            <a:solidFill>
              <a:srgbClr val="EFEDEA">
                <a:alpha val="89803"/>
              </a:srgbClr>
            </a:solidFill>
            <a:ln w="25400" cap="flat" cmpd="sng">
              <a:solidFill>
                <a:srgbClr val="5B5B5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 txBox="1"/>
            <p:nvPr/>
          </p:nvSpPr>
          <p:spPr>
            <a:xfrm>
              <a:off x="2782953" y="644399"/>
              <a:ext cx="2438992" cy="2429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106675" bIns="120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Berkontribusi pada pengembangan ilmu manajemen operasional, pemasaran dan IT.</a:t>
              </a:r>
              <a:b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</a:b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Menjadi referensi untuk studi lebih lanjut tentang teknik peramalan dan analisis pasar.</a:t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5563405" y="212399"/>
              <a:ext cx="2438992" cy="432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 txBox="1"/>
            <p:nvPr/>
          </p:nvSpPr>
          <p:spPr>
            <a:xfrm>
              <a:off x="5563405" y="212399"/>
              <a:ext cx="2438992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60950" rIns="106675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D" sz="15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Bagi</a:t>
              </a:r>
              <a:r>
                <a:rPr lang="en-ID" sz="15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 Masyarakat</a:t>
              </a:r>
              <a:endParaRPr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563405" y="644399"/>
              <a:ext cx="2438992" cy="2429325"/>
            </a:xfrm>
            <a:prstGeom prst="rect">
              <a:avLst/>
            </a:prstGeom>
            <a:solidFill>
              <a:srgbClr val="EFEDEA">
                <a:alpha val="89803"/>
              </a:srgbClr>
            </a:solidFill>
            <a:ln w="25400" cap="flat" cmpd="sng">
              <a:solidFill>
                <a:srgbClr val="5B5B5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 txBox="1"/>
            <p:nvPr/>
          </p:nvSpPr>
          <p:spPr>
            <a:xfrm>
              <a:off x="5563405" y="644399"/>
              <a:ext cx="2438992" cy="2429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106675" bIns="120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Menciptakan lebih banyak lapangan kerja.</a:t>
              </a:r>
              <a:b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</a:b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Menjaga stabilitas ekonomi lokal.</a:t>
              </a:r>
              <a:b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</a:b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Berkontribusi pada perekonomian melalui pajak dan investasi komunitas.</a:t>
              </a:r>
              <a:endParaRPr sz="15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Studi Literatur</a:t>
            </a:r>
            <a:endParaRPr/>
          </a:p>
        </p:txBody>
      </p:sp>
      <p:grpSp>
        <p:nvGrpSpPr>
          <p:cNvPr id="279" name="Google Shape;279;p8"/>
          <p:cNvGrpSpPr/>
          <p:nvPr/>
        </p:nvGrpSpPr>
        <p:grpSpPr>
          <a:xfrm>
            <a:off x="1801673" y="1125116"/>
            <a:ext cx="5531126" cy="3493342"/>
            <a:chOff x="1515924" y="1166"/>
            <a:chExt cx="5531126" cy="3493342"/>
          </a:xfrm>
        </p:grpSpPr>
        <p:sp>
          <p:nvSpPr>
            <p:cNvPr id="280" name="Google Shape;280;p8"/>
            <p:cNvSpPr/>
            <p:nvPr/>
          </p:nvSpPr>
          <p:spPr>
            <a:xfrm>
              <a:off x="1515924" y="1166"/>
              <a:ext cx="1164447" cy="58222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 txBox="1"/>
            <p:nvPr/>
          </p:nvSpPr>
          <p:spPr>
            <a:xfrm>
              <a:off x="1532977" y="18219"/>
              <a:ext cx="1130341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15225" rIns="22850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Exponential Smoothing</a:t>
              </a:r>
              <a:endParaRPr sz="12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1632369" y="583389"/>
              <a:ext cx="116444" cy="4366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3" name="Google Shape;283;p8"/>
            <p:cNvSpPr/>
            <p:nvPr/>
          </p:nvSpPr>
          <p:spPr>
            <a:xfrm>
              <a:off x="1748814" y="72894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 txBox="1"/>
            <p:nvPr/>
          </p:nvSpPr>
          <p:spPr>
            <a:xfrm>
              <a:off x="1765867" y="74599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Chaowai &amp; Chutima (2024)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1632369" y="583389"/>
              <a:ext cx="116444" cy="1164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6" name="Google Shape;286;p8"/>
            <p:cNvSpPr/>
            <p:nvPr/>
          </p:nvSpPr>
          <p:spPr>
            <a:xfrm>
              <a:off x="1748814" y="145672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 txBox="1"/>
            <p:nvPr/>
          </p:nvSpPr>
          <p:spPr>
            <a:xfrm>
              <a:off x="1765867" y="147377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Ahmadov &amp; Helo (2023)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1632369" y="583389"/>
              <a:ext cx="116444" cy="18922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9" name="Google Shape;289;p8"/>
            <p:cNvSpPr/>
            <p:nvPr/>
          </p:nvSpPr>
          <p:spPr>
            <a:xfrm>
              <a:off x="1748814" y="218450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 txBox="1"/>
            <p:nvPr/>
          </p:nvSpPr>
          <p:spPr>
            <a:xfrm>
              <a:off x="1765867" y="220155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Deepa &amp; Raghuram (2021)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2971484" y="1166"/>
              <a:ext cx="1164447" cy="582223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 txBox="1"/>
            <p:nvPr/>
          </p:nvSpPr>
          <p:spPr>
            <a:xfrm>
              <a:off x="2988537" y="18219"/>
              <a:ext cx="1130341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15225" rIns="22850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Single Exponential Smoothing</a:t>
              </a:r>
              <a:endParaRPr sz="12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087928" y="583389"/>
              <a:ext cx="116444" cy="4366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4" name="Google Shape;294;p8"/>
            <p:cNvSpPr/>
            <p:nvPr/>
          </p:nvSpPr>
          <p:spPr>
            <a:xfrm>
              <a:off x="3204373" y="72894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 txBox="1"/>
            <p:nvPr/>
          </p:nvSpPr>
          <p:spPr>
            <a:xfrm>
              <a:off x="3221426" y="74599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Burinskiene (2022)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3087928" y="583389"/>
              <a:ext cx="116444" cy="1164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7" name="Google Shape;297;p8"/>
            <p:cNvSpPr/>
            <p:nvPr/>
          </p:nvSpPr>
          <p:spPr>
            <a:xfrm>
              <a:off x="3204373" y="145672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 txBox="1"/>
            <p:nvPr/>
          </p:nvSpPr>
          <p:spPr>
            <a:xfrm>
              <a:off x="3221426" y="147377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Restyana et al. (2021)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3087928" y="583389"/>
              <a:ext cx="116444" cy="18922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3204373" y="218450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 txBox="1"/>
            <p:nvPr/>
          </p:nvSpPr>
          <p:spPr>
            <a:xfrm>
              <a:off x="3221426" y="220155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Arnomo et al. (2023)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87928" y="583389"/>
              <a:ext cx="116444" cy="26200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03" name="Google Shape;303;p8"/>
            <p:cNvSpPr/>
            <p:nvPr/>
          </p:nvSpPr>
          <p:spPr>
            <a:xfrm>
              <a:off x="3204373" y="291228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 txBox="1"/>
            <p:nvPr/>
          </p:nvSpPr>
          <p:spPr>
            <a:xfrm>
              <a:off x="3221426" y="292933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Purnamasari et al. (2023)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4427043" y="1166"/>
              <a:ext cx="1164447" cy="582223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 txBox="1"/>
            <p:nvPr/>
          </p:nvSpPr>
          <p:spPr>
            <a:xfrm>
              <a:off x="4444096" y="18219"/>
              <a:ext cx="1130341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15225" rIns="22850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Double Exponential Smoothing</a:t>
              </a:r>
              <a:endParaRPr sz="12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4543488" y="583389"/>
              <a:ext cx="116444" cy="4366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08" name="Google Shape;308;p8"/>
            <p:cNvSpPr/>
            <p:nvPr/>
          </p:nvSpPr>
          <p:spPr>
            <a:xfrm>
              <a:off x="4659932" y="72894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 txBox="1"/>
            <p:nvPr/>
          </p:nvSpPr>
          <p:spPr>
            <a:xfrm>
              <a:off x="4676985" y="74599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Dharmawan &amp; Indradewi (2021) 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4543488" y="583389"/>
              <a:ext cx="116444" cy="1164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1" name="Google Shape;311;p8"/>
            <p:cNvSpPr/>
            <p:nvPr/>
          </p:nvSpPr>
          <p:spPr>
            <a:xfrm>
              <a:off x="4659932" y="145672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 txBox="1"/>
            <p:nvPr/>
          </p:nvSpPr>
          <p:spPr>
            <a:xfrm>
              <a:off x="4676985" y="147377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Khairina et al. (2021)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543488" y="583389"/>
              <a:ext cx="116444" cy="18922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4" name="Google Shape;314;p8"/>
            <p:cNvSpPr/>
            <p:nvPr/>
          </p:nvSpPr>
          <p:spPr>
            <a:xfrm>
              <a:off x="4659932" y="218450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 txBox="1"/>
            <p:nvPr/>
          </p:nvSpPr>
          <p:spPr>
            <a:xfrm>
              <a:off x="4676985" y="220155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Saputra &amp; Hariyana (2024)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88" y="583389"/>
              <a:ext cx="116444" cy="26200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" name="Google Shape;317;p8"/>
            <p:cNvSpPr/>
            <p:nvPr/>
          </p:nvSpPr>
          <p:spPr>
            <a:xfrm>
              <a:off x="4659932" y="291228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 txBox="1"/>
            <p:nvPr/>
          </p:nvSpPr>
          <p:spPr>
            <a:xfrm>
              <a:off x="4676985" y="292933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Dyna et al. (2022)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882602" y="1166"/>
              <a:ext cx="1164447" cy="582223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 txBox="1"/>
            <p:nvPr/>
          </p:nvSpPr>
          <p:spPr>
            <a:xfrm>
              <a:off x="5899655" y="18219"/>
              <a:ext cx="1130341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15225" rIns="22850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Triple Exponential Smoothing</a:t>
              </a:r>
              <a:endParaRPr sz="12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5999047" y="583389"/>
              <a:ext cx="116444" cy="4366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2" name="Google Shape;322;p8"/>
            <p:cNvSpPr/>
            <p:nvPr/>
          </p:nvSpPr>
          <p:spPr>
            <a:xfrm>
              <a:off x="6115492" y="72894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 txBox="1"/>
            <p:nvPr/>
          </p:nvSpPr>
          <p:spPr>
            <a:xfrm>
              <a:off x="6132545" y="74599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Ensafi et al. (2022)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5999047" y="583389"/>
              <a:ext cx="116444" cy="1164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5" name="Google Shape;325;p8"/>
            <p:cNvSpPr/>
            <p:nvPr/>
          </p:nvSpPr>
          <p:spPr>
            <a:xfrm>
              <a:off x="6115492" y="145672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 txBox="1"/>
            <p:nvPr/>
          </p:nvSpPr>
          <p:spPr>
            <a:xfrm>
              <a:off x="6132545" y="147377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Saputro et al. (2022)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5999047" y="583389"/>
              <a:ext cx="116444" cy="18922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8" name="Google Shape;328;p8"/>
            <p:cNvSpPr/>
            <p:nvPr/>
          </p:nvSpPr>
          <p:spPr>
            <a:xfrm>
              <a:off x="6115492" y="218450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 txBox="1"/>
            <p:nvPr/>
          </p:nvSpPr>
          <p:spPr>
            <a:xfrm>
              <a:off x="6132545" y="220155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Paduloh &amp; Ustari (2022)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5999047" y="583389"/>
              <a:ext cx="116444" cy="26200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1" name="Google Shape;331;p8"/>
            <p:cNvSpPr/>
            <p:nvPr/>
          </p:nvSpPr>
          <p:spPr>
            <a:xfrm>
              <a:off x="6115492" y="291228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 txBox="1"/>
            <p:nvPr/>
          </p:nvSpPr>
          <p:spPr>
            <a:xfrm>
              <a:off x="6132545" y="292933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Fourkiotis &amp; Tsadiras (2024)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Kerangka Konsep</a:t>
            </a:r>
            <a:endParaRPr/>
          </a:p>
        </p:txBody>
      </p:sp>
      <p:sp>
        <p:nvSpPr>
          <p:cNvPr id="338" name="Google Shape;338;p9"/>
          <p:cNvSpPr txBox="1">
            <a:spLocks noGrp="1"/>
          </p:cNvSpPr>
          <p:nvPr>
            <p:ph type="subTitle" idx="1"/>
          </p:nvPr>
        </p:nvSpPr>
        <p:spPr>
          <a:xfrm>
            <a:off x="488325" y="1643150"/>
            <a:ext cx="2191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100"/>
              <a:t>Guessing, Pengambilan Keputusan Operational, Pemanfaatan Teknologi</a:t>
            </a:r>
            <a:endParaRPr sz="1100"/>
          </a:p>
        </p:txBody>
      </p:sp>
      <p:sp>
        <p:nvSpPr>
          <p:cNvPr id="339" name="Google Shape;339;p9"/>
          <p:cNvSpPr txBox="1">
            <a:spLocks noGrp="1"/>
          </p:cNvSpPr>
          <p:nvPr>
            <p:ph type="subTitle" idx="2"/>
          </p:nvPr>
        </p:nvSpPr>
        <p:spPr>
          <a:xfrm>
            <a:off x="3418419" y="1796343"/>
            <a:ext cx="21825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100"/>
              <a:t>Peramalan Kuantitas Penjualan </a:t>
            </a:r>
            <a:endParaRPr sz="1100"/>
          </a:p>
        </p:txBody>
      </p:sp>
      <p:sp>
        <p:nvSpPr>
          <p:cNvPr id="340" name="Google Shape;340;p9"/>
          <p:cNvSpPr txBox="1">
            <a:spLocks noGrp="1"/>
          </p:cNvSpPr>
          <p:nvPr>
            <p:ph type="subTitle" idx="13"/>
          </p:nvPr>
        </p:nvSpPr>
        <p:spPr>
          <a:xfrm>
            <a:off x="6348513" y="1608121"/>
            <a:ext cx="21825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D" sz="1600"/>
              <a:t>Usulan Masalah</a:t>
            </a:r>
            <a:endParaRPr/>
          </a:p>
        </p:txBody>
      </p:sp>
      <p:sp>
        <p:nvSpPr>
          <p:cNvPr id="341" name="Google Shape;341;p9"/>
          <p:cNvSpPr txBox="1">
            <a:spLocks noGrp="1"/>
          </p:cNvSpPr>
          <p:nvPr>
            <p:ph type="subTitle" idx="8"/>
          </p:nvPr>
        </p:nvSpPr>
        <p:spPr>
          <a:xfrm>
            <a:off x="3418419" y="1353843"/>
            <a:ext cx="21738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D" sz="1600"/>
              <a:t>Rumusan Masalah</a:t>
            </a:r>
            <a:endParaRPr sz="1600"/>
          </a:p>
        </p:txBody>
      </p:sp>
      <p:sp>
        <p:nvSpPr>
          <p:cNvPr id="342" name="Google Shape;342;p9"/>
          <p:cNvSpPr txBox="1">
            <a:spLocks noGrp="1"/>
          </p:cNvSpPr>
          <p:nvPr>
            <p:ph type="subTitle" idx="7"/>
          </p:nvPr>
        </p:nvSpPr>
        <p:spPr>
          <a:xfrm>
            <a:off x="488325" y="1200650"/>
            <a:ext cx="21825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D" sz="1600"/>
              <a:t>Kondisi Awal</a:t>
            </a:r>
            <a:endParaRPr sz="1600"/>
          </a:p>
        </p:txBody>
      </p:sp>
      <p:sp>
        <p:nvSpPr>
          <p:cNvPr id="343" name="Google Shape;343;p9"/>
          <p:cNvSpPr txBox="1">
            <a:spLocks noGrp="1"/>
          </p:cNvSpPr>
          <p:nvPr>
            <p:ph type="subTitle" idx="3"/>
          </p:nvPr>
        </p:nvSpPr>
        <p:spPr>
          <a:xfrm>
            <a:off x="6339813" y="2050621"/>
            <a:ext cx="2191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100"/>
              <a:t>Pemanfaatan Model Peramalan Exponential Smoothing yang dieksplorasi</a:t>
            </a:r>
            <a:endParaRPr sz="1100"/>
          </a:p>
        </p:txBody>
      </p:sp>
      <p:sp>
        <p:nvSpPr>
          <p:cNvPr id="344" name="Google Shape;344;p9"/>
          <p:cNvSpPr txBox="1">
            <a:spLocks noGrp="1"/>
          </p:cNvSpPr>
          <p:nvPr>
            <p:ph type="subTitle" idx="4"/>
          </p:nvPr>
        </p:nvSpPr>
        <p:spPr>
          <a:xfrm>
            <a:off x="1765344" y="3334013"/>
            <a:ext cx="2542700" cy="131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D" sz="1100"/>
              <a:t>Menghasilkan output yang sesuai dengan gambaran model</a:t>
            </a:r>
            <a:endParaRPr/>
          </a:p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D" sz="1100"/>
              <a:t>Mendapatkan Nilai Error</a:t>
            </a:r>
            <a:endParaRPr/>
          </a:p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D" sz="1100"/>
              <a:t>Pemanfaatan Exponential Smoothing untuk Explorasi Model dan dataset</a:t>
            </a:r>
            <a:endParaRPr sz="1100"/>
          </a:p>
        </p:txBody>
      </p:sp>
      <p:sp>
        <p:nvSpPr>
          <p:cNvPr id="345" name="Google Shape;345;p9"/>
          <p:cNvSpPr txBox="1">
            <a:spLocks noGrp="1"/>
          </p:cNvSpPr>
          <p:nvPr>
            <p:ph type="subTitle" idx="5"/>
          </p:nvPr>
        </p:nvSpPr>
        <p:spPr>
          <a:xfrm>
            <a:off x="5775600" y="3500351"/>
            <a:ext cx="2191200" cy="63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100"/>
              <a:t>Evaluasi Model dengan MAD, MSE dan MAPE</a:t>
            </a:r>
            <a:endParaRPr sz="1100"/>
          </a:p>
        </p:txBody>
      </p:sp>
      <p:sp>
        <p:nvSpPr>
          <p:cNvPr id="346" name="Google Shape;346;p9"/>
          <p:cNvSpPr txBox="1">
            <a:spLocks noGrp="1"/>
          </p:cNvSpPr>
          <p:nvPr>
            <p:ph type="subTitle" idx="9"/>
          </p:nvPr>
        </p:nvSpPr>
        <p:spPr>
          <a:xfrm>
            <a:off x="5775600" y="3057851"/>
            <a:ext cx="21912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D" sz="1600"/>
              <a:t>Pengujian Sistem</a:t>
            </a:r>
            <a:endParaRPr sz="1600"/>
          </a:p>
        </p:txBody>
      </p:sp>
      <p:sp>
        <p:nvSpPr>
          <p:cNvPr id="347" name="Google Shape;347;p9"/>
          <p:cNvSpPr txBox="1">
            <a:spLocks noGrp="1"/>
          </p:cNvSpPr>
          <p:nvPr>
            <p:ph type="subTitle" idx="14"/>
          </p:nvPr>
        </p:nvSpPr>
        <p:spPr>
          <a:xfrm>
            <a:off x="1749250" y="2686021"/>
            <a:ext cx="2542700" cy="635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D" sz="1600"/>
              <a:t>Hasil Yang Diharapkan</a:t>
            </a:r>
            <a:endParaRPr sz="1600"/>
          </a:p>
        </p:txBody>
      </p:sp>
      <p:cxnSp>
        <p:nvCxnSpPr>
          <p:cNvPr id="348" name="Google Shape;348;p9"/>
          <p:cNvCxnSpPr>
            <a:stCxn id="342" idx="3"/>
            <a:endCxn id="341" idx="1"/>
          </p:cNvCxnSpPr>
          <p:nvPr/>
        </p:nvCxnSpPr>
        <p:spPr>
          <a:xfrm>
            <a:off x="2670825" y="1421900"/>
            <a:ext cx="747600" cy="153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9" name="Google Shape;349;p9"/>
          <p:cNvCxnSpPr>
            <a:stCxn id="341" idx="3"/>
            <a:endCxn id="340" idx="1"/>
          </p:cNvCxnSpPr>
          <p:nvPr/>
        </p:nvCxnSpPr>
        <p:spPr>
          <a:xfrm>
            <a:off x="5592219" y="1575093"/>
            <a:ext cx="756300" cy="25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0" name="Google Shape;350;p9"/>
          <p:cNvCxnSpPr>
            <a:stCxn id="340" idx="3"/>
            <a:endCxn id="346" idx="3"/>
          </p:cNvCxnSpPr>
          <p:nvPr/>
        </p:nvCxnSpPr>
        <p:spPr>
          <a:xfrm flipH="1">
            <a:off x="7966713" y="1829371"/>
            <a:ext cx="564300" cy="1449600"/>
          </a:xfrm>
          <a:prstGeom prst="bentConnector3">
            <a:avLst>
              <a:gd name="adj1" fmla="val -40511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1" name="Google Shape;351;p9"/>
          <p:cNvCxnSpPr>
            <a:stCxn id="346" idx="1"/>
            <a:endCxn id="347" idx="3"/>
          </p:cNvCxnSpPr>
          <p:nvPr/>
        </p:nvCxnSpPr>
        <p:spPr>
          <a:xfrm rot="10800000">
            <a:off x="4292100" y="3003701"/>
            <a:ext cx="1483500" cy="275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2330</Words>
  <Application>Microsoft Office PowerPoint</Application>
  <PresentationFormat>On-screen Show (16:9)</PresentationFormat>
  <Paragraphs>680</Paragraphs>
  <Slides>39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Times New Roman</vt:lpstr>
      <vt:lpstr>Quicksand</vt:lpstr>
      <vt:lpstr>DM Sans</vt:lpstr>
      <vt:lpstr>Bebas Neue</vt:lpstr>
      <vt:lpstr>Calibri</vt:lpstr>
      <vt:lpstr>Mulish</vt:lpstr>
      <vt:lpstr>Arial</vt:lpstr>
      <vt:lpstr>Nunito Light</vt:lpstr>
      <vt:lpstr>Elegant Bachelor Thesis by Slidesgo</vt:lpstr>
      <vt:lpstr>Visio</vt:lpstr>
      <vt:lpstr>Microsoft Word Document</vt:lpstr>
      <vt:lpstr>PERAMALAN KUANTITAS PENJUALAN PRODUK DENGAN METODE EXPONENTIAL SMOOTHING</vt:lpstr>
      <vt:lpstr>Latar Belakang</vt:lpstr>
      <vt:lpstr>Indentifikasi Masalah</vt:lpstr>
      <vt:lpstr>Batasan Masalah</vt:lpstr>
      <vt:lpstr>Rumusan Masalah</vt:lpstr>
      <vt:lpstr>Tujuan Penelitian</vt:lpstr>
      <vt:lpstr>Manfaat Penelitian</vt:lpstr>
      <vt:lpstr>Studi Literatur</vt:lpstr>
      <vt:lpstr>Kerangka Konsep</vt:lpstr>
      <vt:lpstr>PowerPoint Presentation</vt:lpstr>
      <vt:lpstr>Metodologi Penelitian</vt:lpstr>
      <vt:lpstr>Instrumentasi Penelitian</vt:lpstr>
      <vt:lpstr>Metodologi Data Mining</vt:lpstr>
      <vt:lpstr>Jadwal Penelitian</vt:lpstr>
      <vt:lpstr>Business Understanding</vt:lpstr>
      <vt:lpstr>Business Understanding</vt:lpstr>
      <vt:lpstr>Data Understanding</vt:lpstr>
      <vt:lpstr>Data Understanding</vt:lpstr>
      <vt:lpstr>Data Preparation/Processing</vt:lpstr>
      <vt:lpstr>Data Preparation/Data Processing</vt:lpstr>
      <vt:lpstr>Data Preparation/Data Processing</vt:lpstr>
      <vt:lpstr>Data Preparation/Data Processing</vt:lpstr>
      <vt:lpstr>Data Preparation/Data Processing</vt:lpstr>
      <vt:lpstr>Data Preparation/Data Processing</vt:lpstr>
      <vt:lpstr>Modelling</vt:lpstr>
      <vt:lpstr>Modelling</vt:lpstr>
      <vt:lpstr>Evaluation</vt:lpstr>
      <vt:lpstr>Evaluation</vt:lpstr>
      <vt:lpstr>Evaluation</vt:lpstr>
      <vt:lpstr>Evaluation</vt:lpstr>
      <vt:lpstr>Evaluation</vt:lpstr>
      <vt:lpstr>Deployment</vt:lpstr>
      <vt:lpstr>Deployment</vt:lpstr>
      <vt:lpstr>Deployment</vt:lpstr>
      <vt:lpstr>Deployment</vt:lpstr>
      <vt:lpstr>Kesimpulan</vt:lpstr>
      <vt:lpstr>Saran</vt:lpstr>
      <vt:lpstr>Dataset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PERAMALAN KUANTITAS PENJUALAN PRODUK DENGAN METODE EXPONENTIAL SMOOTHING</dc:title>
  <dc:creator>Christian Kencana</dc:creator>
  <cp:lastModifiedBy>Christian Kencana</cp:lastModifiedBy>
  <cp:revision>15</cp:revision>
  <dcterms:modified xsi:type="dcterms:W3CDTF">2025-01-13T02:43:49Z</dcterms:modified>
</cp:coreProperties>
</file>