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24"/>
    </p:embeddedFont>
    <p:embeddedFont>
      <p:font typeface="Maven Pro" panose="020B0604020202020204" charset="0"/>
      <p:regular r:id="rId25"/>
      <p:bold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B4AA6B-4E4A-4536-9F73-C85056912DE4}">
  <a:tblStyle styleId="{F7B4AA6B-4E4A-4536-9F73-C85056912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Electronic Voting System Using Blockchain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1223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E-Ballot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9DF070-26A1-8A15-AFC2-F7DC37EB3108}"/>
              </a:ext>
            </a:extLst>
          </p:cNvPr>
          <p:cNvSpPr txBox="1"/>
          <p:nvPr/>
        </p:nvSpPr>
        <p:spPr>
          <a:xfrm>
            <a:off x="1274820" y="961122"/>
            <a:ext cx="4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64811C-5C0F-0FFA-8D9D-3A3AFC716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5" b="20861"/>
          <a:stretch/>
        </p:blipFill>
        <p:spPr>
          <a:xfrm>
            <a:off x="2000250" y="1668613"/>
            <a:ext cx="5143500" cy="31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C9A7D-956C-71A1-BF50-F8D6FC9306F6}"/>
              </a:ext>
            </a:extLst>
          </p:cNvPr>
          <p:cNvSpPr txBox="1"/>
          <p:nvPr/>
        </p:nvSpPr>
        <p:spPr>
          <a:xfrm>
            <a:off x="1274820" y="961122"/>
            <a:ext cx="4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Use Case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18D7D-1C51-6F79-87E9-D2CA591A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8" t="8227" r="5768" b="8220"/>
          <a:stretch/>
        </p:blipFill>
        <p:spPr>
          <a:xfrm>
            <a:off x="2663106" y="1575171"/>
            <a:ext cx="3817787" cy="33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C10D0-82E0-50A2-7908-0406DBB0CFF7}"/>
              </a:ext>
            </a:extLst>
          </p:cNvPr>
          <p:cNvSpPr txBox="1"/>
          <p:nvPr/>
        </p:nvSpPr>
        <p:spPr>
          <a:xfrm>
            <a:off x="1274820" y="961122"/>
            <a:ext cx="6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System Design &amp;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122E-7833-3A61-C1FF-505C9B97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0" y="1685924"/>
            <a:ext cx="6921633" cy="3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C10D0-82E0-50A2-7908-0406DBB0CFF7}"/>
              </a:ext>
            </a:extLst>
          </p:cNvPr>
          <p:cNvSpPr txBox="1"/>
          <p:nvPr/>
        </p:nvSpPr>
        <p:spPr>
          <a:xfrm>
            <a:off x="1274820" y="961122"/>
            <a:ext cx="6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System Design &amp;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B5D1B-0D18-6534-346F-4320D2CE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20" y="1469508"/>
            <a:ext cx="5900894" cy="35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53946-D500-84A9-0C8D-A845C4786F4C}"/>
              </a:ext>
            </a:extLst>
          </p:cNvPr>
          <p:cNvSpPr txBox="1"/>
          <p:nvPr/>
        </p:nvSpPr>
        <p:spPr>
          <a:xfrm>
            <a:off x="1274820" y="961122"/>
            <a:ext cx="6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D-App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3A388-4FF2-6716-5B64-410367C5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82" y="1554314"/>
            <a:ext cx="5846820" cy="32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E99F9-2B2B-D407-43EA-FF18726D90A8}"/>
              </a:ext>
            </a:extLst>
          </p:cNvPr>
          <p:cNvSpPr txBox="1"/>
          <p:nvPr/>
        </p:nvSpPr>
        <p:spPr>
          <a:xfrm>
            <a:off x="1274820" y="961122"/>
            <a:ext cx="6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7EFD-EA61-C18B-F98D-4277793CAFB0}"/>
              </a:ext>
            </a:extLst>
          </p:cNvPr>
          <p:cNvSpPr txBox="1"/>
          <p:nvPr/>
        </p:nvSpPr>
        <p:spPr>
          <a:xfrm>
            <a:off x="1361588" y="1695311"/>
            <a:ext cx="5726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Maven Pro" panose="020B0604020202020204" charset="0"/>
              </a:rPr>
              <a:t>Add Election </a:t>
            </a: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:</a:t>
            </a:r>
          </a:p>
          <a:p>
            <a:pPr lvl="6"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	</a:t>
            </a:r>
            <a:r>
              <a:rPr lang="en-IN" sz="1200" b="1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function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add Election 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electionId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, 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startDate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, 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endDate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require(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msg.sender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== admin)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add Election Data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end function</a:t>
            </a:r>
          </a:p>
          <a:p>
            <a:pPr marL="342900" lvl="7" indent="-342900">
              <a:buClr>
                <a:schemeClr val="bg1"/>
              </a:buClr>
              <a:buFont typeface="+mj-lt"/>
              <a:buAutoNum type="arabicPeriod"/>
            </a:pPr>
            <a:endParaRPr lang="en-IN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342900" lvl="8" indent="-342900">
              <a:buClr>
                <a:schemeClr val="bg1"/>
              </a:buClr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9D475-721C-B9CC-6FFF-B94600AF9EE6}"/>
              </a:ext>
            </a:extLst>
          </p:cNvPr>
          <p:cNvSpPr txBox="1"/>
          <p:nvPr/>
        </p:nvSpPr>
        <p:spPr>
          <a:xfrm>
            <a:off x="1361588" y="3191550"/>
            <a:ext cx="5726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Maven Pro" panose="020B0604020202020204" charset="0"/>
              </a:rPr>
              <a:t>Add Voter</a:t>
            </a: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:</a:t>
            </a:r>
          </a:p>
          <a:p>
            <a:pPr lvl="6"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	</a:t>
            </a:r>
            <a:r>
              <a:rPr lang="en-IN" sz="1200" b="1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function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add Election 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nationalId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, password)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require(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msg.sender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!= admin)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require(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msg.sender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!= voter)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add Voter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end function</a:t>
            </a:r>
          </a:p>
          <a:p>
            <a:pPr marL="342900" lvl="7" indent="-342900">
              <a:buClr>
                <a:schemeClr val="bg1"/>
              </a:buClr>
              <a:buFont typeface="+mj-lt"/>
              <a:buAutoNum type="arabicPeriod"/>
            </a:pPr>
            <a:endParaRPr lang="en-IN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342900" lvl="8" indent="-342900">
              <a:buClr>
                <a:schemeClr val="bg1"/>
              </a:buClr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E99F9-2B2B-D407-43EA-FF18726D90A8}"/>
              </a:ext>
            </a:extLst>
          </p:cNvPr>
          <p:cNvSpPr txBox="1"/>
          <p:nvPr/>
        </p:nvSpPr>
        <p:spPr>
          <a:xfrm>
            <a:off x="1274820" y="961122"/>
            <a:ext cx="6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Algorithm Contd.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7EFD-EA61-C18B-F98D-4277793CAFB0}"/>
              </a:ext>
            </a:extLst>
          </p:cNvPr>
          <p:cNvSpPr txBox="1"/>
          <p:nvPr/>
        </p:nvSpPr>
        <p:spPr>
          <a:xfrm>
            <a:off x="1361588" y="1695311"/>
            <a:ext cx="57266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Maven Pro" panose="020B0604020202020204" charset="0"/>
              </a:rPr>
              <a:t>Add Candidate </a:t>
            </a: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:</a:t>
            </a:r>
          </a:p>
          <a:p>
            <a:pPr lvl="6"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	</a:t>
            </a:r>
            <a:r>
              <a:rPr lang="en-IN" sz="1200" b="1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function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add Candidate 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candidateId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, name, 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electionId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require(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msg.sender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== admin)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add Candidate Data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add Candidate to Election with 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	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electionId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== 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electionId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aven Pro" panose="020B0604020202020204" charset="0"/>
            </a:endParaRP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end function</a:t>
            </a:r>
          </a:p>
          <a:p>
            <a:pPr marL="342900" lvl="7" indent="-342900">
              <a:buClr>
                <a:schemeClr val="bg1"/>
              </a:buClr>
              <a:buFont typeface="+mj-lt"/>
              <a:buAutoNum type="arabicPeriod"/>
            </a:pPr>
            <a:endParaRPr lang="en-IN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342900" lvl="8" indent="-342900">
              <a:buClr>
                <a:schemeClr val="bg1"/>
              </a:buClr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3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E99F9-2B2B-D407-43EA-FF18726D90A8}"/>
              </a:ext>
            </a:extLst>
          </p:cNvPr>
          <p:cNvSpPr txBox="1"/>
          <p:nvPr/>
        </p:nvSpPr>
        <p:spPr>
          <a:xfrm>
            <a:off x="1274820" y="961122"/>
            <a:ext cx="6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Algorithm Contd.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7EFD-EA61-C18B-F98D-4277793CAFB0}"/>
              </a:ext>
            </a:extLst>
          </p:cNvPr>
          <p:cNvSpPr txBox="1"/>
          <p:nvPr/>
        </p:nvSpPr>
        <p:spPr>
          <a:xfrm>
            <a:off x="1361588" y="1695311"/>
            <a:ext cx="5726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Maven Pro" panose="020B0604020202020204" charset="0"/>
              </a:rPr>
              <a:t>Vote</a:t>
            </a: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:</a:t>
            </a:r>
          </a:p>
          <a:p>
            <a:pPr lvl="6"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	</a:t>
            </a:r>
            <a:r>
              <a:rPr lang="en-IN" sz="1200" b="1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function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Vote(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candidateId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, 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electionId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require(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msg.sender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== voter)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check if voter already voted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append vote count for candidate with 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candidateId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aven Pro" panose="020B0604020202020204" charset="0"/>
            </a:endParaRP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append total 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voteCount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 for election with 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electionId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aven Pro" panose="020B0604020202020204" charset="0"/>
            </a:endParaRP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set voter voted is true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aven Pro" panose="020B0604020202020204" charset="0"/>
              </a:rPr>
              <a:t>		end function</a:t>
            </a:r>
          </a:p>
          <a:p>
            <a:pPr marL="342900" lvl="7" indent="-342900">
              <a:buClr>
                <a:schemeClr val="bg1"/>
              </a:buClr>
              <a:buFont typeface="+mj-lt"/>
              <a:buAutoNum type="arabicPeriod"/>
            </a:pPr>
            <a:endParaRPr lang="en-IN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342900" lvl="8" indent="-342900">
              <a:buClr>
                <a:schemeClr val="bg1"/>
              </a:buClr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1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2A9D3B-8A83-E75B-F42A-FF412C085209}"/>
              </a:ext>
            </a:extLst>
          </p:cNvPr>
          <p:cNvSpPr txBox="1"/>
          <p:nvPr/>
        </p:nvSpPr>
        <p:spPr>
          <a:xfrm>
            <a:off x="1274820" y="961122"/>
            <a:ext cx="6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8F2E0-74C5-69E7-987E-F122FCC465F8}"/>
              </a:ext>
            </a:extLst>
          </p:cNvPr>
          <p:cNvSpPr txBox="1"/>
          <p:nvPr/>
        </p:nvSpPr>
        <p:spPr>
          <a:xfrm>
            <a:off x="1475053" y="1524013"/>
            <a:ext cx="543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Admin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AEAE3-E6EF-0B48-8D82-D2F64661DD7A}"/>
              </a:ext>
            </a:extLst>
          </p:cNvPr>
          <p:cNvSpPr txBox="1"/>
          <p:nvPr/>
        </p:nvSpPr>
        <p:spPr>
          <a:xfrm>
            <a:off x="1808776" y="1879252"/>
            <a:ext cx="4465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Add Election</a:t>
            </a: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Add Candidates</a:t>
            </a: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Add Constituencies</a:t>
            </a: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View Election</a:t>
            </a: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Publish Results</a:t>
            </a: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Start/End Election</a:t>
            </a: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Generate report</a:t>
            </a: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10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2A9D3B-8A83-E75B-F42A-FF412C085209}"/>
              </a:ext>
            </a:extLst>
          </p:cNvPr>
          <p:cNvSpPr txBox="1"/>
          <p:nvPr/>
        </p:nvSpPr>
        <p:spPr>
          <a:xfrm>
            <a:off x="1274820" y="961122"/>
            <a:ext cx="6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Modules Contd.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8F2E0-74C5-69E7-987E-F122FCC465F8}"/>
              </a:ext>
            </a:extLst>
          </p:cNvPr>
          <p:cNvSpPr txBox="1"/>
          <p:nvPr/>
        </p:nvSpPr>
        <p:spPr>
          <a:xfrm>
            <a:off x="1475053" y="1524013"/>
            <a:ext cx="543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Voter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AEAE3-E6EF-0B48-8D82-D2F64661DD7A}"/>
              </a:ext>
            </a:extLst>
          </p:cNvPr>
          <p:cNvSpPr txBox="1"/>
          <p:nvPr/>
        </p:nvSpPr>
        <p:spPr>
          <a:xfrm>
            <a:off x="1808776" y="1879252"/>
            <a:ext cx="4465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Vote in Elections</a:t>
            </a:r>
            <a:endParaRPr lang="en-US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View Published Election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73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BCDFF-B80B-EC6F-5A23-78795395103A}"/>
              </a:ext>
            </a:extLst>
          </p:cNvPr>
          <p:cNvSpPr txBox="1"/>
          <p:nvPr/>
        </p:nvSpPr>
        <p:spPr>
          <a:xfrm>
            <a:off x="1207850" y="533956"/>
            <a:ext cx="41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What is Blockchain?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A0F45C4-6AB3-7F17-0777-990F894E270A}"/>
              </a:ext>
            </a:extLst>
          </p:cNvPr>
          <p:cNvSpPr txBox="1">
            <a:spLocks/>
          </p:cNvSpPr>
          <p:nvPr/>
        </p:nvSpPr>
        <p:spPr>
          <a:xfrm>
            <a:off x="1207850" y="1214750"/>
            <a:ext cx="6728400" cy="361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Blockchain is a chain of blocks that are connected together and are continuously growing by storing transactions on the blocks.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BlockChain uses a decentralized approach that allows the information to be distributed and that each piece of distributed information or commonly known as data have shared ownership.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Blockchains holds batches of transactions</a:t>
            </a:r>
            <a:br>
              <a:rPr lang="en-US" dirty="0"/>
            </a:br>
            <a:r>
              <a:rPr lang="en-US" dirty="0"/>
              <a:t>that are hashed thus providing them security and they are managed by peer-to-peer networks.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BA5D6-A58A-D968-311B-57660C67E555}"/>
              </a:ext>
            </a:extLst>
          </p:cNvPr>
          <p:cNvSpPr txBox="1"/>
          <p:nvPr/>
        </p:nvSpPr>
        <p:spPr>
          <a:xfrm>
            <a:off x="1271483" y="98410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aven Pro" panose="020B0604020202020204" charset="0"/>
              </a:rPr>
              <a:t>Development Environment</a:t>
            </a:r>
            <a:endParaRPr lang="en-IN" sz="24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9BC47-472F-0674-FE14-9760D752CA60}"/>
              </a:ext>
            </a:extLst>
          </p:cNvPr>
          <p:cNvSpPr txBox="1"/>
          <p:nvPr/>
        </p:nvSpPr>
        <p:spPr>
          <a:xfrm>
            <a:off x="1635241" y="1588520"/>
            <a:ext cx="42082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Maven Pro" panose="020B0604020202020204" charset="0"/>
              </a:rPr>
              <a:t>Front End</a:t>
            </a:r>
          </a:p>
          <a:p>
            <a:pPr lvl="6">
              <a:buClr>
                <a:schemeClr val="bg1"/>
              </a:buClr>
            </a:pPr>
            <a:r>
              <a:rPr lang="en-IN" sz="1200" dirty="0">
                <a:solidFill>
                  <a:schemeClr val="bg1"/>
                </a:solidFill>
                <a:latin typeface="Maven Pro" panose="020B0604020202020204" charset="0"/>
              </a:rPr>
              <a:t>	React JS, CSS3</a:t>
            </a:r>
          </a:p>
          <a:p>
            <a:pPr marL="285750" lvl="6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Maven Pro" panose="020B0604020202020204" charset="0"/>
              </a:rPr>
              <a:t>Back End</a:t>
            </a:r>
          </a:p>
          <a:p>
            <a:pPr lvl="8">
              <a:buClr>
                <a:schemeClr val="bg1"/>
              </a:buClr>
            </a:pPr>
            <a:r>
              <a:rPr lang="en-IN" sz="1200" dirty="0">
                <a:solidFill>
                  <a:schemeClr val="bg1"/>
                </a:solidFill>
                <a:latin typeface="Maven Pro" panose="020B0604020202020204" charset="0"/>
              </a:rPr>
              <a:t>	Node JS, MySQL</a:t>
            </a: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Maven Pro" panose="020B0604020202020204" charset="0"/>
              </a:rPr>
              <a:t>Blockchain</a:t>
            </a:r>
          </a:p>
          <a:p>
            <a:pPr lvl="8">
              <a:buClr>
                <a:schemeClr val="bg1"/>
              </a:buClr>
            </a:pPr>
            <a:r>
              <a:rPr lang="en-IN" sz="1200" dirty="0">
                <a:solidFill>
                  <a:schemeClr val="bg1"/>
                </a:solidFill>
                <a:latin typeface="Maven Pro" panose="020B0604020202020204" charset="0"/>
              </a:rPr>
              <a:t>	Ganache Truffle, Solidity</a:t>
            </a: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Maven Pro" panose="020B0604020202020204" charset="0"/>
              </a:rPr>
              <a:t>IDE</a:t>
            </a:r>
          </a:p>
          <a:p>
            <a:pPr lvl="8"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  <a:latin typeface="Maven Pro" panose="020B0604020202020204" charset="0"/>
              </a:rPr>
              <a:t>	</a:t>
            </a:r>
            <a:r>
              <a:rPr lang="en-IN" sz="1200" dirty="0">
                <a:solidFill>
                  <a:schemeClr val="bg1"/>
                </a:solidFill>
                <a:latin typeface="Maven Pro" panose="020B0604020202020204" charset="0"/>
              </a:rPr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337065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3B2437-57B1-389B-8CA2-F7E55E2BC5C3}"/>
              </a:ext>
            </a:extLst>
          </p:cNvPr>
          <p:cNvSpPr txBox="1"/>
          <p:nvPr/>
        </p:nvSpPr>
        <p:spPr>
          <a:xfrm>
            <a:off x="1041214" y="1017478"/>
            <a:ext cx="6948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7200" b="1" dirty="0">
                <a:solidFill>
                  <a:schemeClr val="bg1"/>
                </a:solidFill>
                <a:latin typeface="Maven Pro" panose="020B0604020202020204" charset="0"/>
              </a:rPr>
              <a:t>THANKS</a:t>
            </a:r>
            <a:endParaRPr lang="en-IN" sz="72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D8531-7E9D-DB2D-4B12-75D41CBA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6" y="114682"/>
            <a:ext cx="8470219" cy="4464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535B8-D114-E101-2AED-B9DA7B7C37FB}"/>
              </a:ext>
            </a:extLst>
          </p:cNvPr>
          <p:cNvSpPr txBox="1"/>
          <p:nvPr/>
        </p:nvSpPr>
        <p:spPr>
          <a:xfrm>
            <a:off x="0" y="4648381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D9D9D9"/>
                </a:solidFill>
                <a:effectLst/>
                <a:latin typeface="Bahnschrift SemiBold SemiConden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An overview of Blockchain architecture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591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A6767-582B-58A7-360B-EE64D2E889E5}"/>
              </a:ext>
            </a:extLst>
          </p:cNvPr>
          <p:cNvSpPr txBox="1"/>
          <p:nvPr/>
        </p:nvSpPr>
        <p:spPr>
          <a:xfrm>
            <a:off x="1254797" y="981144"/>
            <a:ext cx="416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17305-D738-23E9-3E10-9C4917CF4B62}"/>
              </a:ext>
            </a:extLst>
          </p:cNvPr>
          <p:cNvSpPr txBox="1"/>
          <p:nvPr/>
        </p:nvSpPr>
        <p:spPr>
          <a:xfrm>
            <a:off x="1254797" y="1888869"/>
            <a:ext cx="6260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By adopting blockchain in the distribution of databases on e-voting systems can reduce one of the cheating sources of database manipulation.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Blockchain technology is one of solutions, because it embraces a distributed system and the entire database are owned by many users.</a:t>
            </a: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Blockchain itself has been used in the Bitcoin, Ethereum, Ripple, Litecoin.</a:t>
            </a: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3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E9424-2E36-150F-CF3E-3875CD21ECD7}"/>
              </a:ext>
            </a:extLst>
          </p:cNvPr>
          <p:cNvSpPr txBox="1"/>
          <p:nvPr/>
        </p:nvSpPr>
        <p:spPr>
          <a:xfrm>
            <a:off x="1298181" y="954446"/>
            <a:ext cx="569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9CA9-14C9-899E-95F7-7273C373981A}"/>
              </a:ext>
            </a:extLst>
          </p:cNvPr>
          <p:cNvSpPr txBox="1"/>
          <p:nvPr/>
        </p:nvSpPr>
        <p:spPr>
          <a:xfrm>
            <a:off x="1441682" y="1862172"/>
            <a:ext cx="61338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Aims to building an voting system that satisfies the legal requirements of legislators has been a challenge for a long time. 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Distributed ledger technologies is an exciting technology world. 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Also aims to evaluate the application of blockchain as service to implement distributed electronic voting systems.</a:t>
            </a: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7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C7F5C-0367-2999-E97E-09D985330A4E}"/>
              </a:ext>
            </a:extLst>
          </p:cNvPr>
          <p:cNvSpPr txBox="1"/>
          <p:nvPr/>
        </p:nvSpPr>
        <p:spPr>
          <a:xfrm>
            <a:off x="1278158" y="954446"/>
            <a:ext cx="569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0CBC0-9BCA-9F60-BE3A-6167B2978E44}"/>
              </a:ext>
            </a:extLst>
          </p:cNvPr>
          <p:cNvSpPr txBox="1"/>
          <p:nvPr/>
        </p:nvSpPr>
        <p:spPr>
          <a:xfrm>
            <a:off x="1368263" y="1675288"/>
            <a:ext cx="6354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The election system must be openly verifiable and transparent.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The election system must ensure that the vote cast by the voter has been recorded.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Only eligible voters must be allowed to vote.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The election system should be tamper-proof.</a:t>
            </a: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9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7BBFEB-02BD-7EB0-B08B-FDBB9A87B8C9}"/>
              </a:ext>
            </a:extLst>
          </p:cNvPr>
          <p:cNvSpPr txBox="1"/>
          <p:nvPr/>
        </p:nvSpPr>
        <p:spPr>
          <a:xfrm>
            <a:off x="1278158" y="954446"/>
            <a:ext cx="569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Metamask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1E7A5-A55B-ABDC-3A2D-A2659A675060}"/>
              </a:ext>
            </a:extLst>
          </p:cNvPr>
          <p:cNvSpPr txBox="1"/>
          <p:nvPr/>
        </p:nvSpPr>
        <p:spPr>
          <a:xfrm>
            <a:off x="1441682" y="1655264"/>
            <a:ext cx="46187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MetaMask is a cryptocurrency wallet that enables users to store Ether and other ERC-20 tokens.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The wallet can also be used to interact with decentralized applications or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dapps</a:t>
            </a: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2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572909-9CDF-BA75-F075-526F77B9DB3C}"/>
              </a:ext>
            </a:extLst>
          </p:cNvPr>
          <p:cNvSpPr txBox="1"/>
          <p:nvPr/>
        </p:nvSpPr>
        <p:spPr>
          <a:xfrm>
            <a:off x="1278158" y="954446"/>
            <a:ext cx="569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aven Pro" panose="020B0604020202020204" charset="0"/>
              </a:rPr>
              <a:t>Ganache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397BF-9F76-A720-F6CE-DAB517F47687}"/>
              </a:ext>
            </a:extLst>
          </p:cNvPr>
          <p:cNvSpPr txBox="1"/>
          <p:nvPr/>
        </p:nvSpPr>
        <p:spPr>
          <a:xfrm>
            <a:off x="1461705" y="1495077"/>
            <a:ext cx="5906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Ganache is a private Ethereum blockchain environment that allows to you emulate Ethereum blockchain so that you can interact with smart contract in your own private blockchain.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Ganache is a personal blockchain for rapid Ethereum and corda distributed application development.</a:t>
            </a:r>
            <a:endParaRPr lang="en-IN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C7B327-A5D7-6A16-6213-5AA3AFF5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33" y="683240"/>
            <a:ext cx="6061992" cy="40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113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570</Words>
  <Application>Microsoft Office PowerPoint</Application>
  <PresentationFormat>On-screen Show (16:9)</PresentationFormat>
  <Paragraphs>94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Wingdings</vt:lpstr>
      <vt:lpstr>Maven Pro</vt:lpstr>
      <vt:lpstr>Bahnschrift SemiBold SemiConden</vt:lpstr>
      <vt:lpstr>Share Tech</vt:lpstr>
      <vt:lpstr>Arial</vt:lpstr>
      <vt:lpstr>Data Science Consulting by Slidesgo</vt:lpstr>
      <vt:lpstr>E-Ballot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E-Ballot</dc:title>
  <dc:creator>SHAMIL-PC</dc:creator>
  <cp:lastModifiedBy>SHAMIL T</cp:lastModifiedBy>
  <cp:revision>2</cp:revision>
  <dcterms:modified xsi:type="dcterms:W3CDTF">2023-04-01T19:21:33Z</dcterms:modified>
</cp:coreProperties>
</file>