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9" r:id="rId4"/>
    <p:sldId id="258" r:id="rId5"/>
    <p:sldId id="257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ian Lewis" initials="CL" lastIdx="1" clrIdx="0">
    <p:extLst>
      <p:ext uri="{19B8F6BF-5375-455C-9EA6-DF929625EA0E}">
        <p15:presenceInfo xmlns:p15="http://schemas.microsoft.com/office/powerpoint/2012/main" userId="S::c.lewis@gns.cri.nz::e56ceb76-c7a3-4dcf-ab08-59d58f43be9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0DF4-851A-4D80-ACB8-CFBCC82F8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85CF4-90D0-43D6-918C-107B6D7F9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1FD51-EDC2-449F-8DA9-13BF1799D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79CAE-74FC-44C2-B3C5-3F2B49348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6B30-D31A-4CD1-870E-C3CA3932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7655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E7BC-AB9D-4296-A4E8-AB80A653E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B0767-BBA7-41DC-A7AD-C56D11787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1D1D-B627-4F32-B958-B1EC728E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A267B-B5D1-4FD6-8D78-6E3817884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637D8-1795-4232-8361-014C0415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31974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287C5-F8E5-4585-B3A6-C77D53B2D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07CD56-92A3-42CF-A7A3-B3F47160D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5249-56D4-4608-85CD-1D7FF1E1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CD185-D2F8-4390-9F9B-DC2CC16F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6BB4A-8898-4302-A518-F8179B68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332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2E8AA-2393-4EB1-AA2C-EA716156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371D-8583-4F91-A217-57D743810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51BF9-8F7B-4E4B-B8C3-429168BD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14688-0FFC-423B-AF4D-8A5B6F8E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2471-8052-4EBC-96C7-0F32F6E81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1527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FF2E-0F7C-4F99-9BA4-BC21243D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5535-C13F-41D1-B7D0-16BFB217A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3C424-963D-457A-84EE-F424E9730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9B7B-E464-48B0-99EA-36FC877B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BAE42-8FD6-4447-8511-02A9A1B2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0327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686F-85E7-4093-A282-867343FDB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C848-D7F4-43C4-A217-0AF2BFFC6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AA673-4043-4C19-A616-6DE438C2A5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8965C-C1E4-489A-B4E6-DEEF87CE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A1601-644F-4F7A-8FC9-BA8FB17A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3E8E8-8A96-4D8A-A48B-891231D8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2927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FC2C5-D752-442A-A23C-30B80B4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D53AA-F7CF-4C24-B06A-45BAFC331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6A1E59-0A69-4D21-82D6-6D2A28341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9C556-CDBC-4ABA-8D16-4E37059D2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FB820D-2758-43AE-9EE2-9CBC33970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C2E08-8635-4C57-A10F-FE85F7FE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589C3-B422-4FD5-96C2-836BAC4FE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B4A08A-CB27-4E69-88DB-C2488BF0E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3392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44E92-CE31-421D-B548-D07A75D8B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1E805-78F4-454B-B4CA-F31B167F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FD4041-48A5-475C-8428-0E5AEC9F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4B38C-F561-4334-A465-364FBD8A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52261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1F6696-E60B-45F7-A17B-8C6A8C845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B5ABB-5D05-4B0F-BE3F-287E225A0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3F8D-D480-4716-AB3F-D7B2489F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81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EDA7-3DC3-4454-B95F-9D2AF11FC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05D44-8E52-4F26-8003-E33A288F5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C34277-0957-429C-AF12-650EC47B6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3478C-238D-4C06-93FA-F73776FEA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558EE-7F4D-44BB-9769-ED5757F9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C60F2-F7F7-448D-927B-CE026C70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7262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2371-37AB-410C-96E3-7A8027E3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04627-AD49-4056-99D2-8AE1E3204E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23775-AEC4-4DCD-9F00-B8E02D4E9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336A9-9C48-4C02-9A7E-C5F447E50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31A76B-B1D9-49CC-8459-133FC7A0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29F0A-E673-4F6C-B520-963E9D52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3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A81F8-D798-40FE-80F5-E60B71E7A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DA5B-618E-46A0-B5E4-217B0BEC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0035-A2E0-4523-9C1B-0C62A8AE0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AD04-7428-4490-8C5A-1F1343C463C3}" type="datetimeFigureOut">
              <a:rPr lang="en-NZ" smtClean="0"/>
              <a:t>7/09/2022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B9787-815B-4DB3-8F2A-485C68358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A475C-789F-40D3-B657-7B69D5CA4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D1D15-F47C-4EB3-8719-70D7891DC8C4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32566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6217F5-A720-4F31-90B2-0A555FA1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1445" y="2847029"/>
            <a:ext cx="9144000" cy="1655762"/>
          </a:xfrm>
        </p:spPr>
        <p:txBody>
          <a:bodyPr/>
          <a:lstStyle/>
          <a:p>
            <a:r>
              <a:rPr lang="en-NZ" dirty="0"/>
              <a:t>June 20, 2022</a:t>
            </a:r>
          </a:p>
        </p:txBody>
      </p:sp>
    </p:spTree>
    <p:extLst>
      <p:ext uri="{BB962C8B-B14F-4D97-AF65-F5344CB8AC3E}">
        <p14:creationId xmlns:p14="http://schemas.microsoft.com/office/powerpoint/2010/main" val="196151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DDAC0-90F2-4F61-A24D-B014A2D94262}"/>
              </a:ext>
            </a:extLst>
          </p:cNvPr>
          <p:cNvSpPr txBox="1"/>
          <p:nvPr/>
        </p:nvSpPr>
        <p:spPr>
          <a:xfrm>
            <a:off x="1379250" y="355151"/>
            <a:ext cx="1922151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Records for </a:t>
            </a:r>
            <a:r>
              <a:rPr lang="en-NZ" sz="1400" b="1" u="sng" dirty="0" err="1"/>
              <a:t>intercomp</a:t>
            </a:r>
            <a:r>
              <a:rPr lang="en-NZ" sz="1400" b="1" u="sng" dirty="0"/>
              <a:t>:</a:t>
            </a:r>
            <a:endParaRPr lang="en-NZ" sz="1400" dirty="0"/>
          </a:p>
          <a:p>
            <a:endParaRPr lang="en-NZ" sz="1400" dirty="0"/>
          </a:p>
          <a:p>
            <a:endParaRPr lang="en-NZ" sz="1400" dirty="0"/>
          </a:p>
          <a:p>
            <a:endParaRPr lang="en-NZ" sz="1400" dirty="0"/>
          </a:p>
          <a:p>
            <a:endParaRPr lang="en-NZ" sz="1400" dirty="0"/>
          </a:p>
          <a:p>
            <a:br>
              <a:rPr lang="en-NZ" sz="1400" dirty="0"/>
            </a:br>
            <a:r>
              <a:rPr lang="en-NZ" sz="1400" dirty="0"/>
              <a:t>Baring Head Record (Flask and NaOH)</a:t>
            </a:r>
          </a:p>
          <a:p>
            <a:endParaRPr lang="en-NZ" sz="1400" dirty="0"/>
          </a:p>
          <a:p>
            <a:r>
              <a:rPr lang="en-NZ" sz="1400" dirty="0"/>
              <a:t>CGO Record</a:t>
            </a:r>
          </a:p>
          <a:p>
            <a:r>
              <a:rPr lang="en-NZ" sz="1400" dirty="0"/>
              <a:t>(NaOH)</a:t>
            </a:r>
            <a:br>
              <a:rPr lang="en-NZ" sz="1400" dirty="0"/>
            </a:br>
            <a:br>
              <a:rPr lang="en-NZ" sz="1400" dirty="0"/>
            </a:br>
            <a:r>
              <a:rPr lang="en-NZ" sz="1400" dirty="0"/>
              <a:t>NWT3/NWT4</a:t>
            </a:r>
          </a:p>
          <a:p>
            <a:r>
              <a:rPr lang="en-NZ" sz="1400" dirty="0"/>
              <a:t>(Standard Materials)</a:t>
            </a:r>
          </a:p>
          <a:p>
            <a:endParaRPr lang="en-NZ" sz="1400" dirty="0"/>
          </a:p>
          <a:p>
            <a:r>
              <a:rPr lang="en-NZ" sz="1400" dirty="0"/>
              <a:t>NWT3/NWT4</a:t>
            </a:r>
          </a:p>
          <a:p>
            <a:r>
              <a:rPr lang="en-NZ" sz="1400" dirty="0"/>
              <a:t>(Standard Materials)</a:t>
            </a:r>
          </a:p>
          <a:p>
            <a:r>
              <a:rPr lang="en-NZ" sz="1400" b="1" dirty="0"/>
              <a:t>See Turnbull 2015</a:t>
            </a:r>
          </a:p>
          <a:p>
            <a:endParaRPr lang="en-NZ" sz="1400" dirty="0"/>
          </a:p>
          <a:p>
            <a:r>
              <a:rPr lang="en-NZ" sz="1400" dirty="0"/>
              <a:t>ANSTO (Tree Rings)</a:t>
            </a:r>
          </a:p>
          <a:p>
            <a:br>
              <a:rPr lang="en-NZ" sz="1400" dirty="0"/>
            </a:br>
            <a:r>
              <a:rPr lang="en-NZ" sz="1400" dirty="0"/>
              <a:t>Monte Tarn (Tree Rings)</a:t>
            </a:r>
          </a:p>
          <a:p>
            <a:endParaRPr lang="en-NZ" sz="1400" dirty="0"/>
          </a:p>
          <a:p>
            <a:r>
              <a:rPr lang="en-NZ" sz="1400" dirty="0"/>
              <a:t>Lonliest Tree (Tree Rings)</a:t>
            </a:r>
          </a:p>
          <a:p>
            <a:endParaRPr lang="en-NZ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548EE-6B1E-4BB9-BB4C-B37A3E882598}"/>
              </a:ext>
            </a:extLst>
          </p:cNvPr>
          <p:cNvSpPr txBox="1"/>
          <p:nvPr/>
        </p:nvSpPr>
        <p:spPr>
          <a:xfrm>
            <a:off x="7359044" y="355150"/>
            <a:ext cx="2013359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sz="1400" b="1" u="sng" dirty="0"/>
              <a:t>Δ</a:t>
            </a:r>
            <a:r>
              <a:rPr lang="en-NZ" sz="1400" b="1" u="sng" baseline="30000" dirty="0"/>
              <a:t>14</a:t>
            </a:r>
            <a:r>
              <a:rPr lang="en-NZ" sz="1400" b="1" u="sng" dirty="0"/>
              <a:t>CO</a:t>
            </a:r>
            <a:r>
              <a:rPr lang="en-NZ" sz="1400" b="1" u="sng" baseline="-25000" dirty="0"/>
              <a:t>2</a:t>
            </a:r>
            <a:r>
              <a:rPr lang="en-NZ" sz="1400" b="1" u="sng" dirty="0"/>
              <a:t> with latitude:</a:t>
            </a:r>
            <a:endParaRPr lang="en-NZ" sz="1400" dirty="0"/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Harmonized Background</a:t>
            </a:r>
            <a:br>
              <a:rPr lang="en-NZ" sz="1400" dirty="0"/>
            </a:br>
            <a:r>
              <a:rPr lang="en-NZ" sz="1400" dirty="0"/>
              <a:t>Baring Head Record</a:t>
            </a:r>
          </a:p>
          <a:p>
            <a:r>
              <a:rPr lang="en-NZ" sz="1400" dirty="0"/>
              <a:t>CGO Record</a:t>
            </a:r>
          </a:p>
          <a:p>
            <a:endParaRPr lang="en-NZ" sz="1400" dirty="0"/>
          </a:p>
          <a:p>
            <a:r>
              <a:rPr lang="en-NZ" sz="1400" dirty="0"/>
              <a:t>SOAR Tree Rings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/>
              <a:t>Neumayer Record</a:t>
            </a:r>
          </a:p>
          <a:p>
            <a:r>
              <a:rPr lang="en-NZ" sz="1400" dirty="0"/>
              <a:t>Macquarie Island Record</a:t>
            </a:r>
          </a:p>
          <a:p>
            <a:endParaRPr lang="en-NZ" sz="1400" dirty="0"/>
          </a:p>
          <a:p>
            <a:r>
              <a:rPr lang="en-NZ" sz="1400" dirty="0"/>
              <a:t>Palmer Station</a:t>
            </a:r>
          </a:p>
          <a:p>
            <a:r>
              <a:rPr lang="en-NZ" sz="1400" dirty="0"/>
              <a:t>American Samoa</a:t>
            </a:r>
          </a:p>
          <a:p>
            <a:r>
              <a:rPr lang="en-NZ" sz="1400" dirty="0"/>
              <a:t>South Pole*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/>
              <a:t>DRAKE PASSAGE! </a:t>
            </a:r>
            <a:r>
              <a:rPr lang="en-NZ" sz="1400" dirty="0">
                <a:highlight>
                  <a:srgbClr val="FFFF00"/>
                </a:highlight>
              </a:rPr>
              <a:t>(sensitive because it is a PhD thesis and not published)</a:t>
            </a:r>
          </a:p>
          <a:p>
            <a:endParaRPr lang="en-NZ" sz="1400" dirty="0"/>
          </a:p>
          <a:p>
            <a:r>
              <a:rPr lang="en-NZ" sz="1400" dirty="0"/>
              <a:t>???</a:t>
            </a:r>
            <a:br>
              <a:rPr lang="en-NZ" sz="1400" dirty="0"/>
            </a:br>
            <a:endParaRPr lang="en-NZ" sz="1400" dirty="0"/>
          </a:p>
          <a:p>
            <a:r>
              <a:rPr lang="en-NZ" sz="1400" dirty="0"/>
              <a:t>???</a:t>
            </a:r>
          </a:p>
          <a:p>
            <a:endParaRPr lang="en-NZ" sz="1400" dirty="0"/>
          </a:p>
          <a:p>
            <a:r>
              <a:rPr lang="en-NZ" sz="1400" dirty="0"/>
              <a:t>???</a:t>
            </a:r>
          </a:p>
          <a:p>
            <a:endParaRPr lang="en-NZ" sz="1400" dirty="0"/>
          </a:p>
          <a:p>
            <a:endParaRPr lang="en-NZ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F8EE8-DC4A-41F2-8EFC-1D28F99E3F48}"/>
              </a:ext>
            </a:extLst>
          </p:cNvPr>
          <p:cNvSpPr txBox="1"/>
          <p:nvPr/>
        </p:nvSpPr>
        <p:spPr>
          <a:xfrm>
            <a:off x="220156" y="355151"/>
            <a:ext cx="1045118" cy="56938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Source</a:t>
            </a:r>
            <a:endParaRPr lang="en-NZ" sz="1400" dirty="0"/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RRL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Uni Heid.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SIO/LLNL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INSTAAR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ANSTO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 err="1">
                <a:solidFill>
                  <a:srgbClr val="FF0000"/>
                </a:solidFill>
              </a:rPr>
              <a:t>DePol</a:t>
            </a:r>
            <a:r>
              <a:rPr lang="en-NZ" sz="1400" dirty="0">
                <a:solidFill>
                  <a:srgbClr val="FF0000"/>
                </a:solidFill>
              </a:rPr>
              <a:t> Holz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Chris Turney</a:t>
            </a:r>
          </a:p>
          <a:p>
            <a:endParaRPr lang="en-NZ" sz="1400" dirty="0">
              <a:solidFill>
                <a:srgbClr val="FF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64B0CA-1218-4B9C-984E-687E9060D45F}"/>
              </a:ext>
            </a:extLst>
          </p:cNvPr>
          <p:cNvSpPr txBox="1"/>
          <p:nvPr/>
        </p:nvSpPr>
        <p:spPr>
          <a:xfrm>
            <a:off x="3301401" y="1674710"/>
            <a:ext cx="2840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Our reference record.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C12D9E-415C-4A67-B257-301C60064677}"/>
              </a:ext>
            </a:extLst>
          </p:cNvPr>
          <p:cNvGrpSpPr/>
          <p:nvPr/>
        </p:nvGrpSpPr>
        <p:grpSpPr>
          <a:xfrm>
            <a:off x="3399102" y="2230288"/>
            <a:ext cx="271920" cy="354743"/>
            <a:chOff x="4390020" y="812463"/>
            <a:chExt cx="354743" cy="3547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B349D5B-1433-4944-979F-4EFEC36B73E0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1AB27B-FD40-40E1-9B5A-8E6B3828236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17E7633-F2B2-4DF5-9AB5-FE9D8357C59D}"/>
              </a:ext>
            </a:extLst>
          </p:cNvPr>
          <p:cNvSpPr txBox="1"/>
          <p:nvPr/>
        </p:nvSpPr>
        <p:spPr>
          <a:xfrm>
            <a:off x="3798865" y="2230288"/>
            <a:ext cx="22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A_heidelberg_intercomparison.py </a:t>
            </a:r>
            <a:r>
              <a:rPr lang="en-NZ" sz="1200" dirty="0"/>
              <a:t>(Compares CGO data with BHD data over time)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C52301D-C5C7-406B-9538-40B50D6483CB}"/>
              </a:ext>
            </a:extLst>
          </p:cNvPr>
          <p:cNvGrpSpPr/>
          <p:nvPr/>
        </p:nvGrpSpPr>
        <p:grpSpPr>
          <a:xfrm>
            <a:off x="3397173" y="2752266"/>
            <a:ext cx="271920" cy="354743"/>
            <a:chOff x="4390020" y="812463"/>
            <a:chExt cx="354743" cy="35474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5557994-442D-4B62-BA3C-6DE2C871C2AA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9953F9-805D-4DCA-BFD6-D57B2C2E064B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BDA57CE-BA77-4C2B-ABBA-6E027A93C264}"/>
              </a:ext>
            </a:extLst>
          </p:cNvPr>
          <p:cNvSpPr txBox="1"/>
          <p:nvPr/>
        </p:nvSpPr>
        <p:spPr>
          <a:xfrm>
            <a:off x="3798865" y="2807639"/>
            <a:ext cx="22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A_SIO&amp;LLNL_RRL_intercomparison </a:t>
            </a:r>
            <a:r>
              <a:rPr lang="en-NZ" sz="1200" dirty="0"/>
              <a:t>(Compares NWT3 and NWT4 stds from these two labs)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4F12A05-E5C7-4483-B3FA-BAB7F3FAC0AE}"/>
              </a:ext>
            </a:extLst>
          </p:cNvPr>
          <p:cNvGrpSpPr/>
          <p:nvPr/>
        </p:nvGrpSpPr>
        <p:grpSpPr>
          <a:xfrm>
            <a:off x="3395674" y="3430505"/>
            <a:ext cx="271920" cy="354743"/>
            <a:chOff x="4390020" y="812463"/>
            <a:chExt cx="354743" cy="354743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9E67A-52DC-4E75-AFDF-00D0DC54E598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C858AE-82D7-49C1-9FC6-D58169D81BA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Z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4084AD-C19D-4B89-A9E7-6E4EF263767D}"/>
              </a:ext>
            </a:extLst>
          </p:cNvPr>
          <p:cNvGrpSpPr/>
          <p:nvPr/>
        </p:nvGrpSpPr>
        <p:grpSpPr>
          <a:xfrm>
            <a:off x="3395948" y="4452169"/>
            <a:ext cx="271920" cy="354743"/>
            <a:chOff x="4390020" y="812463"/>
            <a:chExt cx="354743" cy="35474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18C3AD9-4AA9-4529-B670-EB6F8E8B1CF5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C915FEB-91D4-4901-8227-19222EF2083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Z" sz="14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1690C7-EEC4-437E-BDC8-A18E0AE0C510}"/>
              </a:ext>
            </a:extLst>
          </p:cNvPr>
          <p:cNvGrpSpPr/>
          <p:nvPr/>
        </p:nvGrpSpPr>
        <p:grpSpPr>
          <a:xfrm>
            <a:off x="3397907" y="4929466"/>
            <a:ext cx="271920" cy="354743"/>
            <a:chOff x="4390020" y="812463"/>
            <a:chExt cx="354743" cy="35474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F2B5BA8-160E-400F-B6A1-34BE12569C53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023855-1739-4F58-AAE5-4527CDE79EE5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NZ" sz="1400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654B0FCD-F154-4563-9336-7DC5C8FF31A6}"/>
              </a:ext>
            </a:extLst>
          </p:cNvPr>
          <p:cNvSpPr txBox="1"/>
          <p:nvPr/>
        </p:nvSpPr>
        <p:spPr>
          <a:xfrm>
            <a:off x="6224572" y="355151"/>
            <a:ext cx="1045118" cy="54784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Source</a:t>
            </a:r>
            <a:endParaRPr lang="en-NZ" sz="1400" dirty="0"/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RRL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Uni Heid.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SIO/LLNL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INSTAAR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ANSTO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 err="1">
                <a:solidFill>
                  <a:srgbClr val="FF0000"/>
                </a:solidFill>
              </a:rPr>
              <a:t>DePol</a:t>
            </a:r>
            <a:r>
              <a:rPr lang="en-NZ" sz="1400" dirty="0">
                <a:solidFill>
                  <a:srgbClr val="FF0000"/>
                </a:solidFill>
              </a:rPr>
              <a:t> Holz</a:t>
            </a:r>
          </a:p>
          <a:p>
            <a:endParaRPr lang="en-NZ" sz="1400" dirty="0">
              <a:solidFill>
                <a:srgbClr val="FF0000"/>
              </a:solidFill>
            </a:endParaRPr>
          </a:p>
          <a:p>
            <a:r>
              <a:rPr lang="en-NZ" sz="1400" dirty="0">
                <a:solidFill>
                  <a:srgbClr val="FF0000"/>
                </a:solidFill>
              </a:rPr>
              <a:t>Chris Turney</a:t>
            </a:r>
          </a:p>
          <a:p>
            <a:endParaRPr lang="en-NZ" sz="1400" dirty="0">
              <a:solidFill>
                <a:srgbClr val="FF0000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DA60224-4F92-462B-99B0-912C70E406C0}"/>
              </a:ext>
            </a:extLst>
          </p:cNvPr>
          <p:cNvGrpSpPr/>
          <p:nvPr/>
        </p:nvGrpSpPr>
        <p:grpSpPr>
          <a:xfrm>
            <a:off x="9457995" y="840968"/>
            <a:ext cx="200679" cy="354743"/>
            <a:chOff x="4390020" y="812463"/>
            <a:chExt cx="354743" cy="35474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56DF3FF-69C8-407B-AF60-5EC04F7355DD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58410E-0B22-48EA-BD81-3761AA0C192A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E07AD036-7417-4095-8AE4-C3441410FF7C}"/>
              </a:ext>
            </a:extLst>
          </p:cNvPr>
          <p:cNvSpPr txBox="1"/>
          <p:nvPr/>
        </p:nvSpPr>
        <p:spPr>
          <a:xfrm>
            <a:off x="9730038" y="840968"/>
            <a:ext cx="24989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b="1" dirty="0"/>
              <a:t>C_CapeGrim_Cleanup.py</a:t>
            </a:r>
            <a:br>
              <a:rPr lang="en-NZ" sz="1100" b="1" dirty="0"/>
            </a:br>
            <a:r>
              <a:rPr lang="en-NZ" sz="1100" b="1" dirty="0"/>
              <a:t>B_CHO_BHD_harmonization.py </a:t>
            </a:r>
            <a:r>
              <a:rPr lang="en-NZ" sz="1100" dirty="0"/>
              <a:t>harmonizes the background dataset for latitudinal studies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E96E9F2-DD4B-4A69-B978-FDEF56D8A28A}"/>
              </a:ext>
            </a:extLst>
          </p:cNvPr>
          <p:cNvGrpSpPr/>
          <p:nvPr/>
        </p:nvGrpSpPr>
        <p:grpSpPr>
          <a:xfrm>
            <a:off x="9431862" y="1611624"/>
            <a:ext cx="286271" cy="307777"/>
            <a:chOff x="4390020" y="812463"/>
            <a:chExt cx="354743" cy="35474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58D8AAF-FD66-419B-8AB3-E204F778472A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E85B1E-D3FA-4066-8AB8-8EF7348FFDDC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34972EFE-E441-4A70-B37F-5BDB7B453961}"/>
              </a:ext>
            </a:extLst>
          </p:cNvPr>
          <p:cNvSpPr txBox="1"/>
          <p:nvPr/>
        </p:nvSpPr>
        <p:spPr>
          <a:xfrm>
            <a:off x="9730039" y="1583957"/>
            <a:ext cx="246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C_SOAR_Tree_Ring_Cleanup.py</a:t>
            </a:r>
          </a:p>
          <a:p>
            <a:r>
              <a:rPr lang="en-NZ" sz="1200" dirty="0"/>
              <a:t>Cleans up the tree ring data for lat. analysis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EC233B-8A6E-42C8-9F37-3FA481E7EBF5}"/>
              </a:ext>
            </a:extLst>
          </p:cNvPr>
          <p:cNvSpPr txBox="1"/>
          <p:nvPr/>
        </p:nvSpPr>
        <p:spPr>
          <a:xfrm>
            <a:off x="9711220" y="2081218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C_Neumayer_Cleanup.py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F888809-2DD6-458A-BC21-4D27F8C5C050}"/>
              </a:ext>
            </a:extLst>
          </p:cNvPr>
          <p:cNvSpPr txBox="1"/>
          <p:nvPr/>
        </p:nvSpPr>
        <p:spPr>
          <a:xfrm>
            <a:off x="9736161" y="2332770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C_Maquarie_Cleanup.py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07D1946-0FB6-4BCA-9C70-E3D8418D1B83}"/>
              </a:ext>
            </a:extLst>
          </p:cNvPr>
          <p:cNvGrpSpPr/>
          <p:nvPr/>
        </p:nvGrpSpPr>
        <p:grpSpPr>
          <a:xfrm>
            <a:off x="9424948" y="2018311"/>
            <a:ext cx="286271" cy="307777"/>
            <a:chOff x="4390020" y="812463"/>
            <a:chExt cx="354743" cy="354743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65A9893-973F-44DA-95AB-FC932DBB1C1F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BADEFC6-30BF-4528-8260-ED8C08BD53CE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96A8838-C867-4A43-B8E2-97B69286EE24}"/>
              </a:ext>
            </a:extLst>
          </p:cNvPr>
          <p:cNvGrpSpPr/>
          <p:nvPr/>
        </p:nvGrpSpPr>
        <p:grpSpPr>
          <a:xfrm>
            <a:off x="9424948" y="2331673"/>
            <a:ext cx="286271" cy="307777"/>
            <a:chOff x="4390020" y="812463"/>
            <a:chExt cx="354743" cy="354743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5E9E02C-84F9-4132-9365-F071EDA114DE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85A2EB3-0FDA-4331-9148-E63BECBACE90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4998F8E-6E3C-4746-A9B3-E45E84808E0F}"/>
              </a:ext>
            </a:extLst>
          </p:cNvPr>
          <p:cNvGrpSpPr/>
          <p:nvPr/>
        </p:nvGrpSpPr>
        <p:grpSpPr>
          <a:xfrm>
            <a:off x="9431862" y="2775748"/>
            <a:ext cx="286271" cy="307777"/>
            <a:chOff x="4390020" y="812463"/>
            <a:chExt cx="354743" cy="354743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6AD1CE-F204-4AC8-BC16-7584BABCB367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6539575-EB62-4372-88CD-CADA249A0B94}"/>
                </a:ext>
              </a:extLst>
            </p:cNvPr>
            <p:cNvSpPr txBox="1"/>
            <p:nvPr/>
          </p:nvSpPr>
          <p:spPr>
            <a:xfrm>
              <a:off x="4390996" y="835945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EB74ED0-53BA-4AF1-B56F-0BA948F4AE62}"/>
              </a:ext>
            </a:extLst>
          </p:cNvPr>
          <p:cNvSpPr txBox="1"/>
          <p:nvPr/>
        </p:nvSpPr>
        <p:spPr>
          <a:xfrm>
            <a:off x="9711221" y="2730204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Graven_cleanup_offsetcalc.py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5936803-3437-4406-AD1B-C6880B0721F2}"/>
              </a:ext>
            </a:extLst>
          </p:cNvPr>
          <p:cNvGrpSpPr/>
          <p:nvPr/>
        </p:nvGrpSpPr>
        <p:grpSpPr>
          <a:xfrm>
            <a:off x="3395674" y="3424845"/>
            <a:ext cx="271920" cy="354743"/>
            <a:chOff x="4390020" y="812463"/>
            <a:chExt cx="354743" cy="354743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EC7ED1-AA6C-4E74-890E-1DA03258D4F4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276148B-2816-4D08-8966-802C6841BD5E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FB2DDC61-3499-49C0-B290-34D888A29E1E}"/>
              </a:ext>
            </a:extLst>
          </p:cNvPr>
          <p:cNvSpPr txBox="1"/>
          <p:nvPr/>
        </p:nvSpPr>
        <p:spPr>
          <a:xfrm>
            <a:off x="3794667" y="3453970"/>
            <a:ext cx="2297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/>
              <a:t>Don’t have own data from LLNL, see Turnbull 2015 for offset. </a:t>
            </a:r>
            <a:endParaRPr lang="en-NZ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BE2AAE0-5DD7-4878-95FE-E0BD08ACBDC8}"/>
              </a:ext>
            </a:extLst>
          </p:cNvPr>
          <p:cNvSpPr txBox="1"/>
          <p:nvPr/>
        </p:nvSpPr>
        <p:spPr>
          <a:xfrm>
            <a:off x="3838083" y="4436780"/>
            <a:ext cx="2297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b="1" dirty="0" err="1"/>
              <a:t>A_ANSTO_intercomparison</a:t>
            </a:r>
            <a:r>
              <a:rPr lang="en-NZ" sz="1200" b="1" dirty="0"/>
              <a:t> </a:t>
            </a:r>
            <a:r>
              <a:rPr lang="en-NZ" sz="1200" dirty="0"/>
              <a:t>(Compares tree rings from both groups)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A025B53-08AD-4F50-9D0D-791438080A43}"/>
              </a:ext>
            </a:extLst>
          </p:cNvPr>
          <p:cNvGrpSpPr/>
          <p:nvPr/>
        </p:nvGrpSpPr>
        <p:grpSpPr>
          <a:xfrm>
            <a:off x="3401849" y="4454454"/>
            <a:ext cx="271920" cy="354743"/>
            <a:chOff x="4390020" y="812463"/>
            <a:chExt cx="354743" cy="35474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733993A-1169-4F56-BDC0-AC74D498E5C0}"/>
                </a:ext>
              </a:extLst>
            </p:cNvPr>
            <p:cNvSpPr/>
            <p:nvPr/>
          </p:nvSpPr>
          <p:spPr>
            <a:xfrm>
              <a:off x="4390020" y="812463"/>
              <a:ext cx="354743" cy="35474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37EFDA7-46B4-40AD-AFAC-462709F9E1EE}"/>
                </a:ext>
              </a:extLst>
            </p:cNvPr>
            <p:cNvSpPr txBox="1"/>
            <p:nvPr/>
          </p:nvSpPr>
          <p:spPr>
            <a:xfrm>
              <a:off x="4390020" y="812463"/>
              <a:ext cx="3527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400" dirty="0"/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577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86217F5-A720-4F31-90B2-0A555FA195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76" y="296776"/>
            <a:ext cx="10967208" cy="424677"/>
          </a:xfrm>
        </p:spPr>
        <p:txBody>
          <a:bodyPr>
            <a:normAutofit/>
          </a:bodyPr>
          <a:lstStyle/>
          <a:p>
            <a:r>
              <a:rPr lang="en-NZ" sz="2400" dirty="0"/>
              <a:t>How should we apply the offsets to Uni Heidelberg Data? </a:t>
            </a:r>
            <a:r>
              <a:rPr lang="en-NZ" dirty="0"/>
              <a:t>Fixed or smoothed? 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847796B2-583C-4E17-BAFE-F3BECB26F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92" y="1259472"/>
            <a:ext cx="5795208" cy="4550778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A323C5F1-2A6E-4CD1-AF0B-95820CFA1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59472"/>
            <a:ext cx="5795208" cy="45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603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hart, scatter chart&#10;&#10;Description automatically generated">
            <a:extLst>
              <a:ext uri="{FF2B5EF4-FFF2-40B4-BE49-F238E27FC236}">
                <a16:creationId xmlns:a16="http://schemas.microsoft.com/office/drawing/2014/main" id="{C5992AAA-1E94-4851-B7A3-34E4D0521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0822" y="1041079"/>
            <a:ext cx="6815428" cy="5145864"/>
          </a:xfrm>
          <a:prstGeom prst="rect">
            <a:avLst/>
          </a:prstGeom>
        </p:spPr>
      </p:pic>
      <p:sp>
        <p:nvSpPr>
          <p:cNvPr id="20" name="Subtitle 2">
            <a:extLst>
              <a:ext uri="{FF2B5EF4-FFF2-40B4-BE49-F238E27FC236}">
                <a16:creationId xmlns:a16="http://schemas.microsoft.com/office/drawing/2014/main" id="{E0DE418F-DA08-4A8D-961E-254673C65332}"/>
              </a:ext>
            </a:extLst>
          </p:cNvPr>
          <p:cNvSpPr txBox="1">
            <a:spLocks/>
          </p:cNvSpPr>
          <p:nvPr/>
        </p:nvSpPr>
        <p:spPr>
          <a:xfrm>
            <a:off x="550876" y="296776"/>
            <a:ext cx="10967208" cy="424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NZ"/>
              <a:t>How should we apply the offsets to Uni Heidelberg Data? Fixed or smoothed? </a:t>
            </a:r>
            <a:endParaRPr lang="en-NZ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1B1C5C-33CA-487D-86B4-1C69D9CAD330}"/>
              </a:ext>
            </a:extLst>
          </p:cNvPr>
          <p:cNvSpPr txBox="1"/>
          <p:nvPr/>
        </p:nvSpPr>
        <p:spPr>
          <a:xfrm>
            <a:off x="190521" y="1041079"/>
            <a:ext cx="5427014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D14C values corrected using either offset are not significantly different.</a:t>
            </a:r>
          </a:p>
          <a:p>
            <a:endParaRPr lang="en-NZ" sz="1400" dirty="0"/>
          </a:p>
          <a:p>
            <a:r>
              <a:rPr lang="en-NZ" sz="1400" dirty="0"/>
              <a:t>Running the smoothed-offset correction at </a:t>
            </a:r>
          </a:p>
          <a:p>
            <a:r>
              <a:rPr lang="en-NZ" sz="1400" dirty="0"/>
              <a:t>n = 1000, I get the following results:</a:t>
            </a:r>
          </a:p>
          <a:p>
            <a:endParaRPr lang="en-NZ" sz="1400" dirty="0"/>
          </a:p>
          <a:p>
            <a:r>
              <a:rPr lang="en-US" sz="1400" b="1" dirty="0"/>
              <a:t>CGO </a:t>
            </a:r>
          </a:p>
          <a:p>
            <a:r>
              <a:rPr lang="en-US" sz="1400" dirty="0" err="1"/>
              <a:t>Ttest_relResult</a:t>
            </a:r>
            <a:r>
              <a:rPr lang="en-US" sz="1400" dirty="0"/>
              <a:t>(statistic=-1.18030493552624, </a:t>
            </a:r>
            <a:r>
              <a:rPr lang="en-US" sz="1400" dirty="0" err="1"/>
              <a:t>pvalue</a:t>
            </a:r>
            <a:r>
              <a:rPr lang="en-US" sz="1400" dirty="0"/>
              <a:t>=0.23846844292582228)</a:t>
            </a:r>
          </a:p>
          <a:p>
            <a:r>
              <a:rPr lang="en-US" sz="1400" b="1" dirty="0"/>
              <a:t>NEU </a:t>
            </a:r>
          </a:p>
          <a:p>
            <a:r>
              <a:rPr lang="en-US" sz="1400" dirty="0" err="1"/>
              <a:t>Ttest_relResult</a:t>
            </a:r>
            <a:r>
              <a:rPr lang="en-US" sz="1400" dirty="0"/>
              <a:t>(statistic=1.4899604180943744, </a:t>
            </a:r>
            <a:r>
              <a:rPr lang="en-US" sz="1400" dirty="0" err="1"/>
              <a:t>pvalue</a:t>
            </a:r>
            <a:r>
              <a:rPr lang="en-US" sz="1400" dirty="0"/>
              <a:t>=0.13810966150677695)</a:t>
            </a:r>
          </a:p>
          <a:p>
            <a:r>
              <a:rPr lang="en-US" sz="1400" b="1" dirty="0"/>
              <a:t>MCQ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Ttest_relResult</a:t>
            </a:r>
            <a:r>
              <a:rPr lang="en-US" sz="1400" dirty="0"/>
              <a:t>(statistic=2.178696555445278, </a:t>
            </a:r>
            <a:r>
              <a:rPr lang="en-US" sz="1400" dirty="0" err="1"/>
              <a:t>pvalue</a:t>
            </a:r>
            <a:r>
              <a:rPr lang="en-US" sz="1400" dirty="0"/>
              <a:t>=0.029708904516783867)</a:t>
            </a:r>
            <a:r>
              <a:rPr lang="en-NZ" sz="1400" dirty="0"/>
              <a:t> </a:t>
            </a:r>
          </a:p>
          <a:p>
            <a:endParaRPr lang="en-NZ" sz="1400" dirty="0"/>
          </a:p>
          <a:p>
            <a:r>
              <a:rPr lang="en-NZ" sz="1400" dirty="0"/>
              <a:t>Need to brush up on how these p-values are actually calculated because when I t-test a dataset against itself with only one value changed, see offset_analysis.py, the p-value is only </a:t>
            </a:r>
          </a:p>
          <a:p>
            <a:r>
              <a:rPr lang="en-NZ" sz="1400" dirty="0" err="1"/>
              <a:t>pvalue</a:t>
            </a:r>
            <a:r>
              <a:rPr lang="en-NZ" sz="1400" dirty="0"/>
              <a:t>=0.3174961750101793)</a:t>
            </a:r>
          </a:p>
        </p:txBody>
      </p:sp>
    </p:spTree>
    <p:extLst>
      <p:ext uri="{BB962C8B-B14F-4D97-AF65-F5344CB8AC3E}">
        <p14:creationId xmlns:p14="http://schemas.microsoft.com/office/powerpoint/2010/main" val="306040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D9AD8A73-F293-4A43-8737-F556BDBEA790}"/>
              </a:ext>
            </a:extLst>
          </p:cNvPr>
          <p:cNvSpPr/>
          <p:nvPr/>
        </p:nvSpPr>
        <p:spPr>
          <a:xfrm>
            <a:off x="11532809" y="0"/>
            <a:ext cx="1083855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DDAC0-90F2-4F61-A24D-B014A2D94262}"/>
              </a:ext>
            </a:extLst>
          </p:cNvPr>
          <p:cNvSpPr txBox="1"/>
          <p:nvPr/>
        </p:nvSpPr>
        <p:spPr>
          <a:xfrm>
            <a:off x="1613555" y="259460"/>
            <a:ext cx="2507614" cy="61863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b="1" u="sng" dirty="0"/>
              <a:t>Records for </a:t>
            </a:r>
            <a:r>
              <a:rPr lang="en-NZ" b="1" u="sng" dirty="0" err="1"/>
              <a:t>intercomp</a:t>
            </a:r>
            <a:r>
              <a:rPr lang="en-NZ" b="1" u="sng" dirty="0"/>
              <a:t>:</a:t>
            </a:r>
            <a:endParaRPr lang="en-NZ" dirty="0"/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br>
              <a:rPr lang="en-NZ" dirty="0"/>
            </a:br>
            <a:r>
              <a:rPr lang="en-NZ" dirty="0"/>
              <a:t>Baring Head Record</a:t>
            </a:r>
          </a:p>
          <a:p>
            <a:endParaRPr lang="en-NZ" dirty="0"/>
          </a:p>
          <a:p>
            <a:r>
              <a:rPr lang="en-NZ" dirty="0"/>
              <a:t>CGO Record</a:t>
            </a:r>
            <a:br>
              <a:rPr lang="en-NZ" dirty="0"/>
            </a:br>
            <a:endParaRPr lang="en-NZ" dirty="0"/>
          </a:p>
          <a:p>
            <a:br>
              <a:rPr lang="en-NZ" dirty="0"/>
            </a:br>
            <a:r>
              <a:rPr lang="en-NZ" dirty="0"/>
              <a:t>NWT3/NWT4</a:t>
            </a:r>
          </a:p>
          <a:p>
            <a:endParaRPr lang="en-NZ" dirty="0"/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ANSTO Tree Rings</a:t>
            </a:r>
          </a:p>
          <a:p>
            <a:br>
              <a:rPr lang="en-NZ" dirty="0"/>
            </a:br>
            <a:r>
              <a:rPr lang="en-NZ" dirty="0"/>
              <a:t>Monte Tarn</a:t>
            </a:r>
          </a:p>
          <a:p>
            <a:endParaRPr lang="en-NZ" dirty="0"/>
          </a:p>
          <a:p>
            <a:r>
              <a:rPr lang="en-NZ" dirty="0"/>
              <a:t>Lonliest Tree</a:t>
            </a:r>
          </a:p>
          <a:p>
            <a:endParaRPr lang="en-NZ" dirty="0"/>
          </a:p>
          <a:p>
            <a:r>
              <a:rPr lang="en-NZ" dirty="0"/>
              <a:t>NWT3 and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548EE-6B1E-4BB9-BB4C-B37A3E882598}"/>
              </a:ext>
            </a:extLst>
          </p:cNvPr>
          <p:cNvSpPr txBox="1"/>
          <p:nvPr/>
        </p:nvSpPr>
        <p:spPr>
          <a:xfrm>
            <a:off x="4253751" y="259460"/>
            <a:ext cx="2626603" cy="5909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b="1" u="sng" dirty="0"/>
              <a:t>Δ</a:t>
            </a:r>
            <a:r>
              <a:rPr lang="en-NZ" b="1" u="sng" baseline="30000" dirty="0"/>
              <a:t>14</a:t>
            </a:r>
            <a:r>
              <a:rPr lang="en-NZ" b="1" u="sng" dirty="0"/>
              <a:t>CO</a:t>
            </a:r>
            <a:r>
              <a:rPr lang="en-NZ" b="1" u="sng" baseline="-25000" dirty="0"/>
              <a:t>2</a:t>
            </a:r>
            <a:r>
              <a:rPr lang="en-NZ" b="1" u="sng" dirty="0"/>
              <a:t> with latitude:</a:t>
            </a:r>
            <a:endParaRPr lang="en-NZ" dirty="0"/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Harmonized Background</a:t>
            </a:r>
            <a:br>
              <a:rPr lang="en-NZ" dirty="0"/>
            </a:br>
            <a:r>
              <a:rPr lang="en-NZ" dirty="0"/>
              <a:t>Baring Head Record</a:t>
            </a:r>
          </a:p>
          <a:p>
            <a:r>
              <a:rPr lang="en-NZ" dirty="0"/>
              <a:t>CGO Record</a:t>
            </a:r>
          </a:p>
          <a:p>
            <a:endParaRPr lang="en-NZ" dirty="0"/>
          </a:p>
          <a:p>
            <a:r>
              <a:rPr lang="en-NZ" dirty="0"/>
              <a:t>SOAR Tree Rings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/>
              <a:t>Neumayer Record</a:t>
            </a:r>
          </a:p>
          <a:p>
            <a:r>
              <a:rPr lang="en-NZ" dirty="0"/>
              <a:t>Macquarie Island Record</a:t>
            </a:r>
          </a:p>
          <a:p>
            <a:endParaRPr lang="en-NZ" dirty="0"/>
          </a:p>
          <a:p>
            <a:r>
              <a:rPr lang="en-NZ" dirty="0"/>
              <a:t>Palmer Station</a:t>
            </a:r>
          </a:p>
          <a:p>
            <a:r>
              <a:rPr lang="en-NZ" dirty="0"/>
              <a:t>American Samoa</a:t>
            </a:r>
          </a:p>
          <a:p>
            <a:r>
              <a:rPr lang="en-NZ" dirty="0"/>
              <a:t>South Pole*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/>
              <a:t>???</a:t>
            </a:r>
          </a:p>
          <a:p>
            <a:endParaRPr lang="en-NZ" dirty="0"/>
          </a:p>
          <a:p>
            <a:r>
              <a:rPr lang="en-NZ" dirty="0"/>
              <a:t>???</a:t>
            </a:r>
            <a:br>
              <a:rPr lang="en-NZ" dirty="0"/>
            </a:br>
            <a:endParaRPr lang="en-NZ" dirty="0"/>
          </a:p>
          <a:p>
            <a:r>
              <a:rPr lang="en-NZ" dirty="0"/>
              <a:t>???</a:t>
            </a:r>
          </a:p>
          <a:p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A401C-56F2-4323-B08E-777AFD9B1924}"/>
              </a:ext>
            </a:extLst>
          </p:cNvPr>
          <p:cNvSpPr txBox="1"/>
          <p:nvPr/>
        </p:nvSpPr>
        <p:spPr>
          <a:xfrm>
            <a:off x="7145519" y="335844"/>
            <a:ext cx="378475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u="sng" dirty="0"/>
              <a:t>Data Intercomparison </a:t>
            </a:r>
          </a:p>
          <a:p>
            <a:endParaRPr lang="en-NZ" sz="1400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Determine offset between Cape Grim and Baring 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Offset-correct Cape Grim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Offset-correct Neumayer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Offset-correct MCQ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Combine offset corrected Heidelberg data for clarify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Harmonize CGO and BHD as background reference </a:t>
            </a:r>
            <a:br>
              <a:rPr lang="en-NZ" sz="1400" dirty="0"/>
            </a:br>
            <a:endParaRPr lang="en-NZ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Determine offset between SIO/LLNL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Apply offset to Palmer Station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Apply offset to American Samoa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400" dirty="0"/>
              <a:t>Apply offset to South Pole</a:t>
            </a:r>
          </a:p>
          <a:p>
            <a:endParaRPr lang="en-NZ" sz="1400" dirty="0"/>
          </a:p>
          <a:p>
            <a:endParaRPr lang="en-NZ" sz="1400" dirty="0"/>
          </a:p>
          <a:p>
            <a:endParaRPr lang="en-NZ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6F8EE8-DC4A-41F2-8EFC-1D28F99E3F48}"/>
              </a:ext>
            </a:extLst>
          </p:cNvPr>
          <p:cNvSpPr txBox="1"/>
          <p:nvPr/>
        </p:nvSpPr>
        <p:spPr>
          <a:xfrm>
            <a:off x="117525" y="259460"/>
            <a:ext cx="1363448" cy="64633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NZ" b="1" u="sng" dirty="0"/>
              <a:t>Source</a:t>
            </a:r>
            <a:endParaRPr lang="en-NZ" dirty="0"/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RRL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Uni Heid.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SIO/LLNL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ANSTO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 err="1">
                <a:solidFill>
                  <a:srgbClr val="FF0000"/>
                </a:solidFill>
              </a:rPr>
              <a:t>DePol</a:t>
            </a:r>
            <a:r>
              <a:rPr lang="en-NZ" dirty="0">
                <a:solidFill>
                  <a:srgbClr val="FF0000"/>
                </a:solidFill>
              </a:rPr>
              <a:t> Holz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Chris Turney</a:t>
            </a:r>
          </a:p>
          <a:p>
            <a:endParaRPr lang="en-NZ" dirty="0">
              <a:solidFill>
                <a:srgbClr val="FF0000"/>
              </a:solidFill>
            </a:endParaRPr>
          </a:p>
          <a:p>
            <a:r>
              <a:rPr lang="en-NZ" dirty="0">
                <a:solidFill>
                  <a:srgbClr val="FF0000"/>
                </a:solidFill>
              </a:rPr>
              <a:t>Instaar</a:t>
            </a:r>
          </a:p>
          <a:p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204A8-1F48-496B-8646-2BB895F29DA1}"/>
              </a:ext>
            </a:extLst>
          </p:cNvPr>
          <p:cNvSpPr/>
          <p:nvPr/>
        </p:nvSpPr>
        <p:spPr>
          <a:xfrm>
            <a:off x="117525" y="1808318"/>
            <a:ext cx="6762829" cy="520104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9B753-FB59-442E-84CA-2B9A50D89E3C}"/>
              </a:ext>
            </a:extLst>
          </p:cNvPr>
          <p:cNvCxnSpPr>
            <a:cxnSpLocks/>
          </p:cNvCxnSpPr>
          <p:nvPr/>
        </p:nvCxnSpPr>
        <p:spPr>
          <a:xfrm flipV="1">
            <a:off x="3499607" y="1330822"/>
            <a:ext cx="754144" cy="62216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1F2490-4F53-4136-8C7E-2A9F8CADA81A}"/>
              </a:ext>
            </a:extLst>
          </p:cNvPr>
          <p:cNvCxnSpPr>
            <a:cxnSpLocks/>
          </p:cNvCxnSpPr>
          <p:nvPr/>
        </p:nvCxnSpPr>
        <p:spPr>
          <a:xfrm flipV="1">
            <a:off x="3028267" y="1610298"/>
            <a:ext cx="1225484" cy="1078748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72D536A-07BF-4F76-84A4-68181339CBCD}"/>
              </a:ext>
            </a:extLst>
          </p:cNvPr>
          <p:cNvSpPr/>
          <p:nvPr/>
        </p:nvSpPr>
        <p:spPr>
          <a:xfrm>
            <a:off x="117524" y="2461166"/>
            <a:ext cx="6762829" cy="624851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F09799-24FA-4A5A-8E36-4BC3BC9E4926}"/>
              </a:ext>
            </a:extLst>
          </p:cNvPr>
          <p:cNvSpPr/>
          <p:nvPr/>
        </p:nvSpPr>
        <p:spPr>
          <a:xfrm>
            <a:off x="117523" y="3252429"/>
            <a:ext cx="6762829" cy="919479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75FCE1-B8F4-4947-BFF8-34FB0D0AC862}"/>
              </a:ext>
            </a:extLst>
          </p:cNvPr>
          <p:cNvSpPr/>
          <p:nvPr/>
        </p:nvSpPr>
        <p:spPr>
          <a:xfrm>
            <a:off x="117522" y="4371037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F43B2-8E35-4E44-B4B0-9C9765EA2E74}"/>
              </a:ext>
            </a:extLst>
          </p:cNvPr>
          <p:cNvSpPr/>
          <p:nvPr/>
        </p:nvSpPr>
        <p:spPr>
          <a:xfrm>
            <a:off x="117521" y="4914579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27E2F3-D5C9-465B-A56F-2D6F162B9916}"/>
              </a:ext>
            </a:extLst>
          </p:cNvPr>
          <p:cNvSpPr/>
          <p:nvPr/>
        </p:nvSpPr>
        <p:spPr>
          <a:xfrm>
            <a:off x="117520" y="5496692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ABC10-5CDC-4207-8FAE-ACF6C8CD6928}"/>
              </a:ext>
            </a:extLst>
          </p:cNvPr>
          <p:cNvSpPr txBox="1"/>
          <p:nvPr/>
        </p:nvSpPr>
        <p:spPr>
          <a:xfrm>
            <a:off x="10930271" y="748667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A_heidelberg_intercomparison.py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DBE84-6328-4975-B5E9-A9DFF9BD5D6F}"/>
              </a:ext>
            </a:extLst>
          </p:cNvPr>
          <p:cNvSpPr txBox="1"/>
          <p:nvPr/>
        </p:nvSpPr>
        <p:spPr>
          <a:xfrm>
            <a:off x="10930270" y="1161490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C_CapeGrim_cleanup.py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BD5B84-DF5E-40B1-BA31-B22758753E62}"/>
              </a:ext>
            </a:extLst>
          </p:cNvPr>
          <p:cNvSpPr txBox="1"/>
          <p:nvPr/>
        </p:nvSpPr>
        <p:spPr>
          <a:xfrm>
            <a:off x="10968687" y="2410954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B_CGO_BHD_harmonization.py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64370C-52F4-4A48-A82D-DA802B394DD9}"/>
              </a:ext>
            </a:extLst>
          </p:cNvPr>
          <p:cNvSpPr txBox="1"/>
          <p:nvPr/>
        </p:nvSpPr>
        <p:spPr>
          <a:xfrm>
            <a:off x="10930270" y="1385830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C_Neumayer_Cleanup.py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022F60-5D97-4FCD-BBE8-DF154CD29210}"/>
              </a:ext>
            </a:extLst>
          </p:cNvPr>
          <p:cNvSpPr txBox="1"/>
          <p:nvPr/>
        </p:nvSpPr>
        <p:spPr>
          <a:xfrm>
            <a:off x="10930269" y="1603166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C_Maquarie_Cleanup.py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A53886-38E4-45D3-87CA-3B1AEA74F618}"/>
              </a:ext>
            </a:extLst>
          </p:cNvPr>
          <p:cNvSpPr txBox="1"/>
          <p:nvPr/>
        </p:nvSpPr>
        <p:spPr>
          <a:xfrm>
            <a:off x="10930268" y="1820502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C_Maquarie_Cleanup.py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C5B45F-30D0-48EB-92E7-4EFD854439B3}"/>
              </a:ext>
            </a:extLst>
          </p:cNvPr>
          <p:cNvSpPr txBox="1"/>
          <p:nvPr/>
        </p:nvSpPr>
        <p:spPr>
          <a:xfrm>
            <a:off x="13252603" y="1389615"/>
            <a:ext cx="3918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b="1" dirty="0"/>
              <a:t>Offset_analysis.py </a:t>
            </a:r>
            <a:r>
              <a:rPr lang="en-NZ" sz="1400" dirty="0"/>
              <a:t>(allows analysis of the offset calculations without running the long monte Carlo every time – uses stored data) 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65BE1448-626A-4751-93BC-B39479513D71}"/>
              </a:ext>
            </a:extLst>
          </p:cNvPr>
          <p:cNvSpPr/>
          <p:nvPr/>
        </p:nvSpPr>
        <p:spPr>
          <a:xfrm>
            <a:off x="12958414" y="1469267"/>
            <a:ext cx="130265" cy="575575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8F5035-D14F-4DF2-9B79-61CB56575E29}"/>
              </a:ext>
            </a:extLst>
          </p:cNvPr>
          <p:cNvSpPr txBox="1"/>
          <p:nvPr/>
        </p:nvSpPr>
        <p:spPr>
          <a:xfrm>
            <a:off x="10930267" y="3121223"/>
            <a:ext cx="370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/>
              <a:t>A_SIO&amp;LLNL_RRL_intercomparison.py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687CC3-D389-48CB-B404-9A95D8F43063}"/>
              </a:ext>
            </a:extLst>
          </p:cNvPr>
          <p:cNvSpPr/>
          <p:nvPr/>
        </p:nvSpPr>
        <p:spPr>
          <a:xfrm>
            <a:off x="117520" y="6054573"/>
            <a:ext cx="6762829" cy="370646"/>
          </a:xfrm>
          <a:prstGeom prst="rect">
            <a:avLst/>
          </a:prstGeom>
          <a:solidFill>
            <a:schemeClr val="accent4">
              <a:lumMod val="20000"/>
              <a:lumOff val="80000"/>
              <a:alpha val="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780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5462</TotalTime>
  <Words>617</Words>
  <Application>Microsoft Office PowerPoint</Application>
  <PresentationFormat>Widescreen</PresentationFormat>
  <Paragraphs>203</Paragraphs>
  <Slides>5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Lewis</dc:creator>
  <cp:lastModifiedBy>Christian Lewis</cp:lastModifiedBy>
  <cp:revision>40</cp:revision>
  <cp:lastPrinted>2022-06-19T21:52:14Z</cp:lastPrinted>
  <dcterms:created xsi:type="dcterms:W3CDTF">2022-06-13T22:17:39Z</dcterms:created>
  <dcterms:modified xsi:type="dcterms:W3CDTF">2022-09-07T04:11:10Z</dcterms:modified>
</cp:coreProperties>
</file>