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785C65-173D-49A4-BD84-95C565EE03C8}">
  <a:tblStyle styleId="{DF785C65-173D-49A4-BD84-95C565EE0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a0f934f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a0f934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4a0f934f7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a0f934f7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4a0f934f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4a0f934f7_1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a0f934f7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a0f934f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4a0f934f7_1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a0f934f7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a0f934f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4a0f934f7_1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4a0f934f7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4a0f934f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4a0f934f7_1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4a0f934f7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4a0f934f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4a0f934f7_1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a0f934f7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a0f934f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4a0f934f7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a0f934f7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a0f934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4a0f934f7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a0f934f7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a0f934f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4a0f934f7_1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a0f934f7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a0f934f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4a0f934f7_1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a0f934f7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a0f934f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4a0f934f7_1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a0f934f7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a0f934f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4a0f934f7_1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4a0f934f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4a0f934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14a0f934f7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459" y="207095"/>
            <a:ext cx="11663082" cy="645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26445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1808669" y="2705301"/>
            <a:ext cx="118872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914400" y="269398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0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4235390"/>
            <a:ext cx="85344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776" y="819398"/>
            <a:ext cx="896448" cy="73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43466" y="101601"/>
            <a:ext cx="76877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09600" y="1478844"/>
            <a:ext cx="10972799" cy="464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938" y="208038"/>
            <a:ext cx="11672125" cy="6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1060470" y="2093434"/>
            <a:ext cx="10071060" cy="26711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060470" y="2742924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1003514" y="2758222"/>
            <a:ext cx="128016" cy="1371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1499616" y="2872522"/>
            <a:ext cx="91927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800"/>
              <a:buFont typeface="Arial"/>
              <a:buNone/>
              <a:defRPr b="0" i="0" sz="4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TAM-LogoBox.png" id="43" name="Google Shape;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468" y="1424596"/>
            <a:ext cx="1303064" cy="130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609600" y="105476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09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6197600" y="2294022"/>
            <a:ext cx="53848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09600" y="96670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09600" y="2307098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09600" y="2946861"/>
            <a:ext cx="5386917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3378" y="2307098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6193378" y="2946861"/>
            <a:ext cx="5389033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09611" y="1171075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766733" y="1171075"/>
            <a:ext cx="6815667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09611" y="2406317"/>
            <a:ext cx="4011084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389717" y="4800602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389717" y="1106905"/>
            <a:ext cx="73152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107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2341588"/>
            <a:ext cx="10972800" cy="37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203205" y="6575107"/>
            <a:ext cx="9400417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3823" y="231831"/>
            <a:ext cx="11424356" cy="92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383823" y="383114"/>
            <a:ext cx="120848" cy="582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ctrTitle"/>
          </p:nvPr>
        </p:nvSpPr>
        <p:spPr>
          <a:xfrm>
            <a:off x="914400" y="269398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ADVANCED VEHICLE BLACKBOX</a:t>
            </a:r>
            <a:endParaRPr/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1828800" y="4521150"/>
            <a:ext cx="91908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Jose Garza, Prisha Srivastava, </a:t>
            </a:r>
            <a:r>
              <a:rPr lang="en-US"/>
              <a:t>Lide Su, Christian Loth</a:t>
            </a:r>
            <a:endParaRPr/>
          </a:p>
        </p:txBody>
      </p:sp>
      <p:cxnSp>
        <p:nvCxnSpPr>
          <p:cNvPr id="90" name="Google Shape;90;p11"/>
          <p:cNvCxnSpPr/>
          <p:nvPr/>
        </p:nvCxnSpPr>
        <p:spPr>
          <a:xfrm>
            <a:off x="4139867" y="4521143"/>
            <a:ext cx="4026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Design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9011475" y="1478850"/>
            <a:ext cx="31806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System Design Flowchart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00" y="1353250"/>
            <a:ext cx="8963801" cy="4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</a:t>
            </a:r>
            <a:r>
              <a:rPr lang="en-US"/>
              <a:t> for design validation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09600" y="1478851"/>
            <a:ext cx="10972800" cy="51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1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design is intended to transition from prototype to final deployment through a series of layered testing that allows us to thoroughly examine the functionality of hardware and software aspects of our project.</a:t>
            </a:r>
            <a:endParaRPr sz="41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947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41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41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simple python commands on Raspi terminal to check each sensor status.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multimeter to check soldering connection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41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41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‘Transaction Logs’ in SQL Server to check if new data entry has been made for a given timestamp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41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Scenario</a:t>
            </a:r>
            <a:endParaRPr sz="41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Slow-speed Area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Fast-lane roads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Traffic Area 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8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 sz="375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Terrain Area</a:t>
            </a:r>
            <a:endParaRPr sz="375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Economic analysis and budget</a:t>
            </a:r>
            <a:endParaRPr/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6708475" y="16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{DF785C65-173D-49A4-BD84-95C565EE03C8}</a:tableStyleId>
              </a:tblPr>
              <a:tblGrid>
                <a:gridCol w="3163350"/>
                <a:gridCol w="1002925"/>
                <a:gridCol w="1041575"/>
              </a:tblGrid>
              <a:tr h="34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Price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Quantity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Raspberry Pi 4 Camera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$24.59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Adafruit GPS Hat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$29.95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External GPS antenna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$19.95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IMU (Accelerometer &amp; Gyro)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$14.95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Standoffs for Pi HATs 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$0.75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RF Adapter cable 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$3.95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Bluetooth interface OBD port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$13.99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Raspberry Pi 4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$167.95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SD card with 512 GB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$29.99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Car charger for Raspberry Pi 4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$14.44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Suction Cup Mount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$24.99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3D Printed Enclosure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$25.00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09600" y="1478850"/>
            <a:ext cx="60990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= $345.50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viability: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Production $250.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are ordinary common parts that can easily be found from more than one vendor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Manufacturability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modularized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flexible since data is handled on the cloud side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</a:t>
            </a:r>
            <a:r>
              <a:rPr lang="en-US"/>
              <a:t> of tasks</a:t>
            </a:r>
            <a:endParaRPr/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548025" y="12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{DF785C65-173D-49A4-BD84-95C565EE03C8}</a:tableStyleId>
              </a:tblPr>
              <a:tblGrid>
                <a:gridCol w="697675"/>
                <a:gridCol w="3071625"/>
                <a:gridCol w="779250"/>
                <a:gridCol w="706750"/>
              </a:tblGrid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 #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 Description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Start Date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End Date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 Application starter code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02/17/2022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02/22/2022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Dashboard Design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02/22/2022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Assemble and install Camera, IMU, GPS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02/28/2022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Connect Raspberry Pi to Server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02/28/2022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Connect OBD port interface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02/28/2022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Setup AWS Database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Setup AWS Lambda &amp; API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Obtain raw data from modules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02/28/2022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03/03/2022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Integrate OBD python library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02/28/2022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03/07/2022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Concurrently obtain data from GPS and OBD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03/08/2022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03/15/2022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Format data file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Record Camera video and store as needed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Retrieve data and make error handlings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03/15/2022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03/29/2022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WebApp Google API integration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03/17/2022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WebApp: Login View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03/17/2022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WebApp: Report View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03/10/2022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03/22/2022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Implement uploading data to server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03/17/2022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Develop analyzing algorithm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03/22/2022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04/05/2022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Testing-WebApp displaying retrieved data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03/24/2022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04/07/202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Determine metrics for reckless behavior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04/05/2022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04/12/2022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Final testing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04/05/2022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04/19/2022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Correct/Perform minor improvements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04/14/2022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04/21/2022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096000" y="1476825"/>
            <a:ext cx="60990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Tasks Schedule Breakdown:</a:t>
            </a:r>
            <a:endParaRPr b="1" sz="28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Assemble and install necessary packages of the modules by the 02/28/2022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Setup necessary AWS API functions, tables in database,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AWS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configurations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03/10/2022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Working on concurrently obtaining and storing data of all the modules by 03/17/2022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 Development with basic data and APIs functionality: 03/24/2022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Analyzing Algorithm by 04/05/2022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6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testing and final testing by April 19, 2022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61525" y="101600"/>
            <a:ext cx="8153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820"/>
              <a:t>Project Management and teamwork</a:t>
            </a:r>
            <a:endParaRPr sz="3820"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609600" y="1478850"/>
            <a:ext cx="109728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Due to the project </a:t>
            </a:r>
            <a:r>
              <a:rPr lang="en-US">
                <a:solidFill>
                  <a:schemeClr val="dk1"/>
                </a:solidFill>
              </a:rPr>
              <a:t>encompassing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hardware</a:t>
            </a:r>
            <a:r>
              <a:rPr lang="en-US">
                <a:solidFill>
                  <a:schemeClr val="dk1"/>
                </a:solidFill>
              </a:rPr>
              <a:t> and software at a similar level. The team will split into two groups: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529050" y="2985450"/>
            <a:ext cx="2795700" cy="7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Hardware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793800" y="2985450"/>
            <a:ext cx="2795700" cy="7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Software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5921475" y="3266975"/>
            <a:ext cx="19500" cy="28653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25" y="3588350"/>
            <a:ext cx="23907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678" y="3588350"/>
            <a:ext cx="2225972" cy="2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850" y="3538581"/>
            <a:ext cx="2503075" cy="251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04924" y="3656625"/>
            <a:ext cx="21145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09591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20"/>
              <a:t>Societal, safety and </a:t>
            </a:r>
            <a:r>
              <a:rPr lang="en-US" sz="3220"/>
              <a:t>environmental</a:t>
            </a:r>
            <a:r>
              <a:rPr lang="en-US" sz="3220"/>
              <a:t> analysis</a:t>
            </a:r>
            <a:endParaRPr sz="322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benefits directly from reduced poor driving practices -- more saved lives.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Blackbox will be manufactured in a compact design such that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driver's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ability to drive is not impacted by the device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carbon footprint through use of car’s battery outlet instead of external source of power.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7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Reusing data during training purposes to reduce gas emissions caused from project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499616" y="2872522"/>
            <a:ext cx="91927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00000"/>
              <a:buFont typeface="Arial"/>
              <a:buNone/>
            </a:pPr>
            <a:r>
              <a:rPr lang="en-US"/>
              <a:t>We appreciate your attention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000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Background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Chances of collision increase as drivers perform unsafe maneuvers.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Drivers are unaware of their driving behaviours.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Insurance companies </a:t>
            </a:r>
            <a:r>
              <a:rPr lang="en-US" sz="3000">
                <a:solidFill>
                  <a:schemeClr val="dk1"/>
                </a:solidFill>
              </a:rPr>
              <a:t>charge</a:t>
            </a:r>
            <a:r>
              <a:rPr lang="en-US" sz="3000">
                <a:solidFill>
                  <a:schemeClr val="dk1"/>
                </a:solidFill>
              </a:rPr>
              <a:t> for insurance based on assumptions of age and car model. Creates unfair system.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Accidents are preventable.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175" y="3853800"/>
            <a:ext cx="4052825" cy="24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43466" y="101601"/>
            <a:ext cx="76877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Needs Statement</a:t>
            </a:r>
            <a:endParaRPr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609600" y="1478844"/>
            <a:ext cx="10972799" cy="464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need to recognize their bad driving habits in order to determine areas of improvement and awareness of their consequences.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need  a device that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constantly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monitors their driving behavior.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need a customized user interface that 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develops a holistic driving profile for them.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24271" l="7110" r="6800" t="24131"/>
          <a:stretch/>
        </p:blipFill>
        <p:spPr>
          <a:xfrm>
            <a:off x="758875" y="4533400"/>
            <a:ext cx="2817974" cy="16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551" y="4692725"/>
            <a:ext cx="1370300" cy="13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1975" y="4333700"/>
            <a:ext cx="2088350" cy="208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3"/>
          <p:cNvCxnSpPr>
            <a:endCxn id="106" idx="1"/>
          </p:cNvCxnSpPr>
          <p:nvPr/>
        </p:nvCxnSpPr>
        <p:spPr>
          <a:xfrm flipH="1" rot="10800000">
            <a:off x="3596151" y="5377875"/>
            <a:ext cx="1898400" cy="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3"/>
          <p:cNvCxnSpPr>
            <a:stCxn id="106" idx="3"/>
            <a:endCxn id="107" idx="1"/>
          </p:cNvCxnSpPr>
          <p:nvPr/>
        </p:nvCxnSpPr>
        <p:spPr>
          <a:xfrm>
            <a:off x="6864851" y="5377875"/>
            <a:ext cx="2017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and Objectives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encourage healthy and responsible driving practices through automatic, real-time monitoring systems. Incorporating a user-specific interface creates an accurate profile such that it increases self-awareness. We hope that by creating a time sensitive profile algorithm, we are able to realistically grasp a driver’s current driving behavior and through consistent monitoring, reduce their chances of collisions or accidents.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820" lvl="0" marL="45720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●"/>
            </a:pPr>
            <a:r>
              <a:rPr lang="en-US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Vehicle Blackbox - Ahmad Asi, Benjimin Chang, Mehdi Dadfarnia, Serge Kamta, and Ifzalul Khan</a:t>
            </a:r>
            <a:endParaRPr sz="17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Data Loss: high-speed SSD, pressure sensor, GPS, data rotator software.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Funded by US Military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2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●"/>
            </a:pPr>
            <a:r>
              <a:rPr lang="en-US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IoT-based Blackbox -  Karthika M*, Anitha A</a:t>
            </a:r>
            <a:endParaRPr sz="17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sent to IoT via ESP8266 chip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Alcohol sensor, gyroscopes, light and ultrasonic sensor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displayed in LCD Screen, saved on cloud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2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●"/>
            </a:pPr>
            <a:r>
              <a:rPr lang="en-US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IoT-based Blackbox - IEEE</a:t>
            </a:r>
            <a:endParaRPr sz="17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the above project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text messages for data retrieval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Contacts medical assistance during collisions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protecting victims of car crashes.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2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●"/>
            </a:pPr>
            <a:r>
              <a:rPr lang="en-US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DVR Dashcams</a:t>
            </a:r>
            <a:endParaRPr sz="17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Event Data Recorder 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Times New Roman"/>
              <a:buChar char="○"/>
            </a:pPr>
            <a:r>
              <a:rPr lang="en-US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Cost-efficient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20"/>
              <a:t>Design</a:t>
            </a:r>
            <a:r>
              <a:rPr lang="en-US" sz="3920"/>
              <a:t> Constraints and feasibility</a:t>
            </a:r>
            <a:endParaRPr sz="392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09600" y="1478850"/>
            <a:ext cx="11188500" cy="48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893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21"/>
              <a:buFont typeface="Times New Roman"/>
              <a:buChar char="●"/>
            </a:pPr>
            <a:r>
              <a:rPr lang="en-US" sz="17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</a:t>
            </a:r>
            <a:endParaRPr sz="17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will be relying on a combination of wired and wireless sensor implementation (i.e OBD) to reduce wiring issues. 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Wiring is main focus here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93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21"/>
              <a:buFont typeface="Times New Roman"/>
              <a:buChar char="●"/>
            </a:pPr>
            <a:r>
              <a:rPr lang="en-US" sz="17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</a:t>
            </a:r>
            <a:endParaRPr sz="17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designing our prototype with compactness in mind, in order to make our product accessible for various vehicles. 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outside “hull” for our microcomputer will be 3-D printed such that it contains ports for outside connections and a space to fit the raspberry pi inside.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93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21"/>
              <a:buFont typeface="Times New Roman"/>
              <a:buChar char="●"/>
            </a:pPr>
            <a:r>
              <a:rPr lang="en-US" sz="17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</a:t>
            </a:r>
            <a:endParaRPr sz="17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$600 Budget: Purchase of materials for embedded system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budget for unexpected purchases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8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1"/>
              <a:buFont typeface="Times New Roman"/>
              <a:buChar char="●"/>
            </a:pPr>
            <a:r>
              <a:rPr lang="en-US" sz="172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sz="17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April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73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1"/>
              <a:buFont typeface="Times New Roman"/>
              <a:buChar char="○"/>
            </a:pP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bi-weekly sprints + </a:t>
            </a:r>
            <a:r>
              <a:rPr lang="en-US" sz="156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 up charts.</a:t>
            </a:r>
            <a:endParaRPr sz="156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20"/>
              <a:t>Evaluation of alternative solutions</a:t>
            </a:r>
            <a:endParaRPr sz="3920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70" lvl="0" marL="457200" rtl="0" algn="l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Char char="●"/>
            </a:pPr>
            <a:r>
              <a:rPr lang="en-US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 Cams</a:t>
            </a:r>
            <a:endParaRPr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tandard dash cams lack the implementation of  GPS, IMU and OBD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only helpful in the case of collision, as they keep videographic proof of lanes leading upto the collision.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it cannot identify the driver's behavior because anyone can get into a bad accident, whether they are good or bad drivers.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Char char="●"/>
            </a:pPr>
            <a:r>
              <a:rPr lang="en-US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Front+Rear Camera</a:t>
            </a:r>
            <a:endParaRPr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recognition is expensive and difficult, making it a tough starting point for our project.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guarantee accuracy and often requires training models several times on lane detection to get it to work well.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limits insightful data on a user’s holistic driving behavior.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Char char="●"/>
            </a:pPr>
            <a:r>
              <a:rPr lang="en-US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IMU</a:t>
            </a:r>
            <a:endParaRPr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IMU  lacks insight from road conditions (i.e bumpy, traffic giving inconsistent speed reading) needed for an advanced driving detection system.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Char char="●"/>
            </a:pPr>
            <a:r>
              <a:rPr lang="en-US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 based Web Platform</a:t>
            </a:r>
            <a:endParaRPr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tracking and speed detection through GPS may lack context in situations where driving above or below the speed limit is realistic.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7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imes New Roman"/>
              <a:buChar char="●"/>
            </a:pPr>
            <a:r>
              <a:rPr lang="en-US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Alert System</a:t>
            </a:r>
            <a:endParaRPr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4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Font typeface="Times New Roman"/>
              <a:buChar char="○"/>
            </a:pPr>
            <a:r>
              <a:rPr lang="en-US" sz="14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alarm system that sounds an alarm each time a user goes above speed limit can result in distracted drivers, causing them to be frustrated and reduce their focus from responsible driving.</a:t>
            </a:r>
            <a:endParaRPr sz="14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Design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609600" y="1478844"/>
            <a:ext cx="109728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Block Design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00" y="2129000"/>
            <a:ext cx="10586350" cy="36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43466" y="101601"/>
            <a:ext cx="7687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Design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09600" y="1478850"/>
            <a:ext cx="4144500" cy="46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&amp; Data Retrieval Flowchart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71" y="1168400"/>
            <a:ext cx="7741727" cy="53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