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31"/>
  </p:notesMasterIdLst>
  <p:sldIdLst>
    <p:sldId id="257" r:id="rId6"/>
    <p:sldId id="320" r:id="rId7"/>
    <p:sldId id="350" r:id="rId8"/>
    <p:sldId id="351" r:id="rId9"/>
    <p:sldId id="352" r:id="rId10"/>
    <p:sldId id="354" r:id="rId11"/>
    <p:sldId id="383" r:id="rId12"/>
    <p:sldId id="353" r:id="rId13"/>
    <p:sldId id="355" r:id="rId14"/>
    <p:sldId id="356" r:id="rId15"/>
    <p:sldId id="357" r:id="rId16"/>
    <p:sldId id="358" r:id="rId17"/>
    <p:sldId id="359" r:id="rId18"/>
    <p:sldId id="360" r:id="rId19"/>
    <p:sldId id="361" r:id="rId20"/>
    <p:sldId id="386" r:id="rId21"/>
    <p:sldId id="365" r:id="rId22"/>
    <p:sldId id="378" r:id="rId23"/>
    <p:sldId id="373" r:id="rId24"/>
    <p:sldId id="374" r:id="rId25"/>
    <p:sldId id="375" r:id="rId26"/>
    <p:sldId id="376" r:id="rId27"/>
    <p:sldId id="377" r:id="rId28"/>
    <p:sldId id="384" r:id="rId29"/>
    <p:sldId id="3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A6E22E"/>
    <a:srgbClr val="8B4735"/>
    <a:srgbClr val="2E2E2E"/>
    <a:srgbClr val="C8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00B34-7173-4207-B1CA-A0559C9C2FEF}" v="756" dt="2025-02-25T10:42:02.42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7"/>
    <p:restoredTop sz="65617" autoAdjust="0"/>
  </p:normalViewPr>
  <p:slideViewPr>
    <p:cSldViewPr snapToGrid="0">
      <p:cViewPr varScale="1">
        <p:scale>
          <a:sx n="111" d="100"/>
          <a:sy n="111" d="100"/>
        </p:scale>
        <p:origin x="618" y="96"/>
      </p:cViewPr>
      <p:guideLst/>
    </p:cSldViewPr>
  </p:slideViewPr>
  <p:outlineViewPr>
    <p:cViewPr>
      <p:scale>
        <a:sx n="33" d="100"/>
        <a:sy n="33" d="100"/>
      </p:scale>
      <p:origin x="0" y="-133256"/>
    </p:cViewPr>
  </p:outlineViewPr>
  <p:notesTextViewPr>
    <p:cViewPr>
      <p:scale>
        <a:sx n="3" d="2"/>
        <a:sy n="3" d="2"/>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1BEEC-AE89-4BF3-B1DD-E5E66C71E228}"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5AEFD81C-EBC2-46F6-A5B2-F1B2EBB63C4E}">
      <dgm:prSet phldrT="[Text]" custT="1"/>
      <dgm:spPr/>
      <dgm:t>
        <a:bodyPr/>
        <a:lstStyle/>
        <a:p>
          <a:r>
            <a:rPr lang="en-US" sz="3600" dirty="0"/>
            <a:t>Overview of NoSQL Databases</a:t>
          </a:r>
        </a:p>
      </dgm:t>
    </dgm:pt>
    <dgm:pt modelId="{BD2BB9CA-CFFA-49BF-BBF4-0CE3DAD95B69}" type="parTrans" cxnId="{5C653208-1D79-4586-9FAB-35C93A2AC093}">
      <dgm:prSet/>
      <dgm:spPr/>
      <dgm:t>
        <a:bodyPr/>
        <a:lstStyle/>
        <a:p>
          <a:endParaRPr lang="en-US" sz="3600"/>
        </a:p>
      </dgm:t>
    </dgm:pt>
    <dgm:pt modelId="{2E877F23-E26A-4E69-B8C3-A11171F99468}" type="sibTrans" cxnId="{5C653208-1D79-4586-9FAB-35C93A2AC093}">
      <dgm:prSet/>
      <dgm:spPr/>
      <dgm:t>
        <a:bodyPr/>
        <a:lstStyle/>
        <a:p>
          <a:endParaRPr lang="en-US" sz="3600"/>
        </a:p>
      </dgm:t>
    </dgm:pt>
    <dgm:pt modelId="{ECD69960-71EB-466A-B938-15F1EB95978E}">
      <dgm:prSet phldrT="[Text]" custT="1"/>
      <dgm:spPr/>
      <dgm:t>
        <a:bodyPr/>
        <a:lstStyle/>
        <a:p>
          <a:r>
            <a:rPr lang="en-US" sz="3600" dirty="0"/>
            <a:t>MongoDB Architecture</a:t>
          </a:r>
        </a:p>
      </dgm:t>
    </dgm:pt>
    <dgm:pt modelId="{FF0E26A8-991F-4984-8183-5C2387954D8A}" type="parTrans" cxnId="{042AB67D-F2B8-49C7-9AFC-5E611138D7AF}">
      <dgm:prSet/>
      <dgm:spPr/>
      <dgm:t>
        <a:bodyPr/>
        <a:lstStyle/>
        <a:p>
          <a:endParaRPr lang="en-US" sz="3600"/>
        </a:p>
      </dgm:t>
    </dgm:pt>
    <dgm:pt modelId="{C992C319-00C1-4148-8707-F9EAA8E7DC41}" type="sibTrans" cxnId="{042AB67D-F2B8-49C7-9AFC-5E611138D7AF}">
      <dgm:prSet/>
      <dgm:spPr/>
      <dgm:t>
        <a:bodyPr/>
        <a:lstStyle/>
        <a:p>
          <a:endParaRPr lang="en-US" sz="3600"/>
        </a:p>
      </dgm:t>
    </dgm:pt>
    <dgm:pt modelId="{482C66CC-C230-4AC6-8621-180D37E8A261}">
      <dgm:prSet phldrT="[Text]" custT="1"/>
      <dgm:spPr/>
      <dgm:t>
        <a:bodyPr/>
        <a:lstStyle/>
        <a:p>
          <a:r>
            <a:rPr lang="en-US" sz="3600" dirty="0"/>
            <a:t>Introduction to MongoDB</a:t>
          </a:r>
        </a:p>
      </dgm:t>
    </dgm:pt>
    <dgm:pt modelId="{8D8A4D49-922B-43A0-82AF-CCC021ED65AB}" type="parTrans" cxnId="{811C3C24-A02B-4D69-82CC-1E2879140F4F}">
      <dgm:prSet/>
      <dgm:spPr/>
      <dgm:t>
        <a:bodyPr/>
        <a:lstStyle/>
        <a:p>
          <a:endParaRPr lang="en-US" sz="3600"/>
        </a:p>
      </dgm:t>
    </dgm:pt>
    <dgm:pt modelId="{10C85AAE-AED0-4191-A2A6-940FBFA8FE89}" type="sibTrans" cxnId="{811C3C24-A02B-4D69-82CC-1E2879140F4F}">
      <dgm:prSet/>
      <dgm:spPr/>
      <dgm:t>
        <a:bodyPr/>
        <a:lstStyle/>
        <a:p>
          <a:endParaRPr lang="en-US" sz="3600"/>
        </a:p>
      </dgm:t>
    </dgm:pt>
    <dgm:pt modelId="{1F7A69B2-645C-4F13-A122-21A2B0D38370}">
      <dgm:prSet phldrT="[Text]" custT="1"/>
      <dgm:spPr/>
      <dgm:t>
        <a:bodyPr/>
        <a:lstStyle/>
        <a:p>
          <a:r>
            <a:rPr lang="en-US" sz="3600" dirty="0"/>
            <a:t>CRUD Operations</a:t>
          </a:r>
        </a:p>
      </dgm:t>
    </dgm:pt>
    <dgm:pt modelId="{37C349FB-6134-428D-997A-474CD7F78E8B}" type="parTrans" cxnId="{8EA7792C-FD29-4393-BA89-A3AD6D34E135}">
      <dgm:prSet/>
      <dgm:spPr/>
      <dgm:t>
        <a:bodyPr/>
        <a:lstStyle/>
        <a:p>
          <a:endParaRPr lang="en-US" sz="3600"/>
        </a:p>
      </dgm:t>
    </dgm:pt>
    <dgm:pt modelId="{D4F7E038-0588-47B0-8840-85C4D2003A1B}" type="sibTrans" cxnId="{8EA7792C-FD29-4393-BA89-A3AD6D34E135}">
      <dgm:prSet/>
      <dgm:spPr/>
      <dgm:t>
        <a:bodyPr/>
        <a:lstStyle/>
        <a:p>
          <a:endParaRPr lang="en-US" sz="3600"/>
        </a:p>
      </dgm:t>
    </dgm:pt>
    <dgm:pt modelId="{94155E0C-E721-4CDD-8716-CC535868FDBE}">
      <dgm:prSet phldrT="[Text]" custT="1"/>
      <dgm:spPr/>
      <dgm:t>
        <a:bodyPr/>
        <a:lstStyle/>
        <a:p>
          <a:r>
            <a:rPr lang="en-US" sz="3600" dirty="0"/>
            <a:t>Object and Arrays</a:t>
          </a:r>
        </a:p>
      </dgm:t>
    </dgm:pt>
    <dgm:pt modelId="{EFE44D5B-C3AF-49A0-B737-9DE4611EEFD1}" type="parTrans" cxnId="{205F8DBD-D627-4493-8FF8-250773ADF9AC}">
      <dgm:prSet/>
      <dgm:spPr/>
      <dgm:t>
        <a:bodyPr/>
        <a:lstStyle/>
        <a:p>
          <a:endParaRPr lang="en-US" sz="3600"/>
        </a:p>
      </dgm:t>
    </dgm:pt>
    <dgm:pt modelId="{38A6D898-FCCA-467A-AD88-F27ED1E34FD2}" type="sibTrans" cxnId="{205F8DBD-D627-4493-8FF8-250773ADF9AC}">
      <dgm:prSet/>
      <dgm:spPr/>
      <dgm:t>
        <a:bodyPr/>
        <a:lstStyle/>
        <a:p>
          <a:endParaRPr lang="en-US" sz="3600"/>
        </a:p>
      </dgm:t>
    </dgm:pt>
    <dgm:pt modelId="{6AD8E771-7D2F-4DEC-BBA7-57DDD4DE7314}">
      <dgm:prSet phldrT="[Text]" custT="1"/>
      <dgm:spPr/>
      <dgm:t>
        <a:bodyPr/>
        <a:lstStyle/>
        <a:p>
          <a:r>
            <a:rPr lang="en-US" sz="3600" dirty="0"/>
            <a:t>Indexes</a:t>
          </a:r>
        </a:p>
      </dgm:t>
    </dgm:pt>
    <dgm:pt modelId="{765F4A56-F64C-41D8-857F-232DB8ED90FD}" type="parTrans" cxnId="{390B7D1F-D40D-4446-BDC8-CFDFFE590284}">
      <dgm:prSet/>
      <dgm:spPr/>
      <dgm:t>
        <a:bodyPr/>
        <a:lstStyle/>
        <a:p>
          <a:endParaRPr lang="en-US"/>
        </a:p>
      </dgm:t>
    </dgm:pt>
    <dgm:pt modelId="{B3E9CB8B-D45F-468A-8EDE-C825272162E5}" type="sibTrans" cxnId="{390B7D1F-D40D-4446-BDC8-CFDFFE590284}">
      <dgm:prSet/>
      <dgm:spPr/>
      <dgm:t>
        <a:bodyPr/>
        <a:lstStyle/>
        <a:p>
          <a:endParaRPr lang="en-US"/>
        </a:p>
      </dgm:t>
    </dgm:pt>
    <dgm:pt modelId="{553615BC-74D8-4488-BD2B-5030E3BC9BFD}" type="pres">
      <dgm:prSet presAssocID="{8CD1BEEC-AE89-4BF3-B1DD-E5E66C71E228}" presName="linear" presStyleCnt="0">
        <dgm:presLayoutVars>
          <dgm:animLvl val="lvl"/>
          <dgm:resizeHandles val="exact"/>
        </dgm:presLayoutVars>
      </dgm:prSet>
      <dgm:spPr/>
    </dgm:pt>
    <dgm:pt modelId="{9389AC7D-CB2B-47DF-B439-BD0826B99E9B}" type="pres">
      <dgm:prSet presAssocID="{5AEFD81C-EBC2-46F6-A5B2-F1B2EBB63C4E}" presName="parentText" presStyleLbl="node1" presStyleIdx="0" presStyleCnt="6">
        <dgm:presLayoutVars>
          <dgm:chMax val="0"/>
          <dgm:bulletEnabled val="1"/>
        </dgm:presLayoutVars>
      </dgm:prSet>
      <dgm:spPr/>
    </dgm:pt>
    <dgm:pt modelId="{14066AC5-4D36-4B81-B157-A44539D02C2B}" type="pres">
      <dgm:prSet presAssocID="{2E877F23-E26A-4E69-B8C3-A11171F99468}" presName="spacer" presStyleCnt="0"/>
      <dgm:spPr/>
    </dgm:pt>
    <dgm:pt modelId="{2E0C364B-27E8-491F-B9ED-494D988ABB35}" type="pres">
      <dgm:prSet presAssocID="{ECD69960-71EB-466A-B938-15F1EB95978E}" presName="parentText" presStyleLbl="node1" presStyleIdx="1" presStyleCnt="6">
        <dgm:presLayoutVars>
          <dgm:chMax val="0"/>
          <dgm:bulletEnabled val="1"/>
        </dgm:presLayoutVars>
      </dgm:prSet>
      <dgm:spPr/>
    </dgm:pt>
    <dgm:pt modelId="{3B7526AB-2E7E-4458-8632-9A2B340F9414}" type="pres">
      <dgm:prSet presAssocID="{C992C319-00C1-4148-8707-F9EAA8E7DC41}" presName="spacer" presStyleCnt="0"/>
      <dgm:spPr/>
    </dgm:pt>
    <dgm:pt modelId="{A561AC48-880C-4235-80AB-CF9DE51E7170}" type="pres">
      <dgm:prSet presAssocID="{482C66CC-C230-4AC6-8621-180D37E8A261}" presName="parentText" presStyleLbl="node1" presStyleIdx="2" presStyleCnt="6">
        <dgm:presLayoutVars>
          <dgm:chMax val="0"/>
          <dgm:bulletEnabled val="1"/>
        </dgm:presLayoutVars>
      </dgm:prSet>
      <dgm:spPr/>
    </dgm:pt>
    <dgm:pt modelId="{05C6E6E9-41EE-4458-BBF3-27A9AF6D6D31}" type="pres">
      <dgm:prSet presAssocID="{10C85AAE-AED0-4191-A2A6-940FBFA8FE89}" presName="spacer" presStyleCnt="0"/>
      <dgm:spPr/>
    </dgm:pt>
    <dgm:pt modelId="{7D7AB7DB-FF26-4C1C-9C0A-B3A3D7CAD38E}" type="pres">
      <dgm:prSet presAssocID="{1F7A69B2-645C-4F13-A122-21A2B0D38370}" presName="parentText" presStyleLbl="node1" presStyleIdx="3" presStyleCnt="6">
        <dgm:presLayoutVars>
          <dgm:chMax val="0"/>
          <dgm:bulletEnabled val="1"/>
        </dgm:presLayoutVars>
      </dgm:prSet>
      <dgm:spPr/>
    </dgm:pt>
    <dgm:pt modelId="{13896B0F-9AAD-467E-8FF3-2DA662D43855}" type="pres">
      <dgm:prSet presAssocID="{D4F7E038-0588-47B0-8840-85C4D2003A1B}" presName="spacer" presStyleCnt="0"/>
      <dgm:spPr/>
    </dgm:pt>
    <dgm:pt modelId="{BE7E97B3-3E95-4986-ABFD-0325AC639080}" type="pres">
      <dgm:prSet presAssocID="{94155E0C-E721-4CDD-8716-CC535868FDBE}" presName="parentText" presStyleLbl="node1" presStyleIdx="4" presStyleCnt="6" custLinFactY="-3085" custLinFactNeighborY="-100000">
        <dgm:presLayoutVars>
          <dgm:chMax val="0"/>
          <dgm:bulletEnabled val="1"/>
        </dgm:presLayoutVars>
      </dgm:prSet>
      <dgm:spPr/>
    </dgm:pt>
    <dgm:pt modelId="{090212CD-AFD2-4D9F-84D8-3142C045F112}" type="pres">
      <dgm:prSet presAssocID="{38A6D898-FCCA-467A-AD88-F27ED1E34FD2}" presName="spacer" presStyleCnt="0"/>
      <dgm:spPr/>
    </dgm:pt>
    <dgm:pt modelId="{A9635873-348C-499F-B604-40D99D718F50}" type="pres">
      <dgm:prSet presAssocID="{6AD8E771-7D2F-4DEC-BBA7-57DDD4DE7314}" presName="parentText" presStyleLbl="node1" presStyleIdx="5" presStyleCnt="6">
        <dgm:presLayoutVars>
          <dgm:chMax val="0"/>
          <dgm:bulletEnabled val="1"/>
        </dgm:presLayoutVars>
      </dgm:prSet>
      <dgm:spPr/>
    </dgm:pt>
  </dgm:ptLst>
  <dgm:cxnLst>
    <dgm:cxn modelId="{5C653208-1D79-4586-9FAB-35C93A2AC093}" srcId="{8CD1BEEC-AE89-4BF3-B1DD-E5E66C71E228}" destId="{5AEFD81C-EBC2-46F6-A5B2-F1B2EBB63C4E}" srcOrd="0" destOrd="0" parTransId="{BD2BB9CA-CFFA-49BF-BBF4-0CE3DAD95B69}" sibTransId="{2E877F23-E26A-4E69-B8C3-A11171F99468}"/>
    <dgm:cxn modelId="{390B7D1F-D40D-4446-BDC8-CFDFFE590284}" srcId="{8CD1BEEC-AE89-4BF3-B1DD-E5E66C71E228}" destId="{6AD8E771-7D2F-4DEC-BBA7-57DDD4DE7314}" srcOrd="5" destOrd="0" parTransId="{765F4A56-F64C-41D8-857F-232DB8ED90FD}" sibTransId="{B3E9CB8B-D45F-468A-8EDE-C825272162E5}"/>
    <dgm:cxn modelId="{811C3C24-A02B-4D69-82CC-1E2879140F4F}" srcId="{8CD1BEEC-AE89-4BF3-B1DD-E5E66C71E228}" destId="{482C66CC-C230-4AC6-8621-180D37E8A261}" srcOrd="2" destOrd="0" parTransId="{8D8A4D49-922B-43A0-82AF-CCC021ED65AB}" sibTransId="{10C85AAE-AED0-4191-A2A6-940FBFA8FE89}"/>
    <dgm:cxn modelId="{8EA7792C-FD29-4393-BA89-A3AD6D34E135}" srcId="{8CD1BEEC-AE89-4BF3-B1DD-E5E66C71E228}" destId="{1F7A69B2-645C-4F13-A122-21A2B0D38370}" srcOrd="3" destOrd="0" parTransId="{37C349FB-6134-428D-997A-474CD7F78E8B}" sibTransId="{D4F7E038-0588-47B0-8840-85C4D2003A1B}"/>
    <dgm:cxn modelId="{3C6FAE2C-3765-4EBA-9DA5-1F9679F9DD3C}" type="presOf" srcId="{94155E0C-E721-4CDD-8716-CC535868FDBE}" destId="{BE7E97B3-3E95-4986-ABFD-0325AC639080}" srcOrd="0" destOrd="0" presId="urn:microsoft.com/office/officeart/2005/8/layout/vList2"/>
    <dgm:cxn modelId="{F0996643-7E0B-49AD-A63A-EF7F8A397E59}" type="presOf" srcId="{ECD69960-71EB-466A-B938-15F1EB95978E}" destId="{2E0C364B-27E8-491F-B9ED-494D988ABB35}" srcOrd="0" destOrd="0" presId="urn:microsoft.com/office/officeart/2005/8/layout/vList2"/>
    <dgm:cxn modelId="{4FC5AF49-9FD8-4605-902C-6E1904005CF8}" type="presOf" srcId="{5AEFD81C-EBC2-46F6-A5B2-F1B2EBB63C4E}" destId="{9389AC7D-CB2B-47DF-B439-BD0826B99E9B}" srcOrd="0" destOrd="0" presId="urn:microsoft.com/office/officeart/2005/8/layout/vList2"/>
    <dgm:cxn modelId="{9992DD7C-6E88-4499-A064-FB8EC67A2045}" type="presOf" srcId="{6AD8E771-7D2F-4DEC-BBA7-57DDD4DE7314}" destId="{A9635873-348C-499F-B604-40D99D718F50}" srcOrd="0" destOrd="0" presId="urn:microsoft.com/office/officeart/2005/8/layout/vList2"/>
    <dgm:cxn modelId="{B969207D-0E18-4668-8F10-88DD88ADCC77}" type="presOf" srcId="{482C66CC-C230-4AC6-8621-180D37E8A261}" destId="{A561AC48-880C-4235-80AB-CF9DE51E7170}" srcOrd="0" destOrd="0" presId="urn:microsoft.com/office/officeart/2005/8/layout/vList2"/>
    <dgm:cxn modelId="{042AB67D-F2B8-49C7-9AFC-5E611138D7AF}" srcId="{8CD1BEEC-AE89-4BF3-B1DD-E5E66C71E228}" destId="{ECD69960-71EB-466A-B938-15F1EB95978E}" srcOrd="1" destOrd="0" parTransId="{FF0E26A8-991F-4984-8183-5C2387954D8A}" sibTransId="{C992C319-00C1-4148-8707-F9EAA8E7DC41}"/>
    <dgm:cxn modelId="{89D39E82-54AA-4325-9FB6-C01CFDBED204}" type="presOf" srcId="{8CD1BEEC-AE89-4BF3-B1DD-E5E66C71E228}" destId="{553615BC-74D8-4488-BD2B-5030E3BC9BFD}" srcOrd="0" destOrd="0" presId="urn:microsoft.com/office/officeart/2005/8/layout/vList2"/>
    <dgm:cxn modelId="{205F8DBD-D627-4493-8FF8-250773ADF9AC}" srcId="{8CD1BEEC-AE89-4BF3-B1DD-E5E66C71E228}" destId="{94155E0C-E721-4CDD-8716-CC535868FDBE}" srcOrd="4" destOrd="0" parTransId="{EFE44D5B-C3AF-49A0-B737-9DE4611EEFD1}" sibTransId="{38A6D898-FCCA-467A-AD88-F27ED1E34FD2}"/>
    <dgm:cxn modelId="{0AAC55C0-5E3D-47FE-AACF-EF8253392C49}" type="presOf" srcId="{1F7A69B2-645C-4F13-A122-21A2B0D38370}" destId="{7D7AB7DB-FF26-4C1C-9C0A-B3A3D7CAD38E}" srcOrd="0" destOrd="0" presId="urn:microsoft.com/office/officeart/2005/8/layout/vList2"/>
    <dgm:cxn modelId="{AD7CADDB-0250-456B-9C7C-AADB6C1A6126}" type="presParOf" srcId="{553615BC-74D8-4488-BD2B-5030E3BC9BFD}" destId="{9389AC7D-CB2B-47DF-B439-BD0826B99E9B}" srcOrd="0" destOrd="0" presId="urn:microsoft.com/office/officeart/2005/8/layout/vList2"/>
    <dgm:cxn modelId="{28767A6E-465C-445A-85B4-DB4B68F37C34}" type="presParOf" srcId="{553615BC-74D8-4488-BD2B-5030E3BC9BFD}" destId="{14066AC5-4D36-4B81-B157-A44539D02C2B}" srcOrd="1" destOrd="0" presId="urn:microsoft.com/office/officeart/2005/8/layout/vList2"/>
    <dgm:cxn modelId="{866EA408-1D97-43D6-8142-5365D88F5C89}" type="presParOf" srcId="{553615BC-74D8-4488-BD2B-5030E3BC9BFD}" destId="{2E0C364B-27E8-491F-B9ED-494D988ABB35}" srcOrd="2" destOrd="0" presId="urn:microsoft.com/office/officeart/2005/8/layout/vList2"/>
    <dgm:cxn modelId="{B6F49242-4C82-4677-B01F-7A79F976423E}" type="presParOf" srcId="{553615BC-74D8-4488-BD2B-5030E3BC9BFD}" destId="{3B7526AB-2E7E-4458-8632-9A2B340F9414}" srcOrd="3" destOrd="0" presId="urn:microsoft.com/office/officeart/2005/8/layout/vList2"/>
    <dgm:cxn modelId="{AD790916-8F3E-48A3-A0F3-D2EACBAE129D}" type="presParOf" srcId="{553615BC-74D8-4488-BD2B-5030E3BC9BFD}" destId="{A561AC48-880C-4235-80AB-CF9DE51E7170}" srcOrd="4" destOrd="0" presId="urn:microsoft.com/office/officeart/2005/8/layout/vList2"/>
    <dgm:cxn modelId="{FA3DEEC7-159B-4476-AB4F-FF83027148E5}" type="presParOf" srcId="{553615BC-74D8-4488-BD2B-5030E3BC9BFD}" destId="{05C6E6E9-41EE-4458-BBF3-27A9AF6D6D31}" srcOrd="5" destOrd="0" presId="urn:microsoft.com/office/officeart/2005/8/layout/vList2"/>
    <dgm:cxn modelId="{3974E44C-AA98-42E6-B18D-877FD4D0E853}" type="presParOf" srcId="{553615BC-74D8-4488-BD2B-5030E3BC9BFD}" destId="{7D7AB7DB-FF26-4C1C-9C0A-B3A3D7CAD38E}" srcOrd="6" destOrd="0" presId="urn:microsoft.com/office/officeart/2005/8/layout/vList2"/>
    <dgm:cxn modelId="{95568705-B40C-4C72-A0F2-8BF5C9477D71}" type="presParOf" srcId="{553615BC-74D8-4488-BD2B-5030E3BC9BFD}" destId="{13896B0F-9AAD-467E-8FF3-2DA662D43855}" srcOrd="7" destOrd="0" presId="urn:microsoft.com/office/officeart/2005/8/layout/vList2"/>
    <dgm:cxn modelId="{7CC73D9F-FF6E-4AA2-869A-10F2DA0DE904}" type="presParOf" srcId="{553615BC-74D8-4488-BD2B-5030E3BC9BFD}" destId="{BE7E97B3-3E95-4986-ABFD-0325AC639080}" srcOrd="8" destOrd="0" presId="urn:microsoft.com/office/officeart/2005/8/layout/vList2"/>
    <dgm:cxn modelId="{A1B3CE0C-826D-4054-94C6-E2C8942126F4}" type="presParOf" srcId="{553615BC-74D8-4488-BD2B-5030E3BC9BFD}" destId="{090212CD-AFD2-4D9F-84D8-3142C045F112}" srcOrd="9" destOrd="0" presId="urn:microsoft.com/office/officeart/2005/8/layout/vList2"/>
    <dgm:cxn modelId="{E38E05FF-62B6-494F-A459-4B29A53A8DBA}" type="presParOf" srcId="{553615BC-74D8-4488-BD2B-5030E3BC9BFD}" destId="{A9635873-348C-499F-B604-40D99D718F5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9AC7D-CB2B-47DF-B439-BD0826B99E9B}">
      <dsp:nvSpPr>
        <dsp:cNvPr id="0" name=""/>
        <dsp:cNvSpPr/>
      </dsp:nvSpPr>
      <dsp:spPr>
        <a:xfrm>
          <a:off x="0" y="1716"/>
          <a:ext cx="8128000" cy="82615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Overview of NoSQL Databases</a:t>
          </a:r>
        </a:p>
      </dsp:txBody>
      <dsp:txXfrm>
        <a:off x="40329" y="42045"/>
        <a:ext cx="8047342" cy="745494"/>
      </dsp:txXfrm>
    </dsp:sp>
    <dsp:sp modelId="{2E0C364B-27E8-491F-B9ED-494D988ABB35}">
      <dsp:nvSpPr>
        <dsp:cNvPr id="0" name=""/>
        <dsp:cNvSpPr/>
      </dsp:nvSpPr>
      <dsp:spPr>
        <a:xfrm>
          <a:off x="0" y="840904"/>
          <a:ext cx="8128000" cy="826152"/>
        </a:xfrm>
        <a:prstGeom prst="roundRect">
          <a:avLst/>
        </a:prstGeom>
        <a:gradFill rotWithShape="0">
          <a:gsLst>
            <a:gs pos="0">
              <a:schemeClr val="accent4">
                <a:hueOff val="23984"/>
                <a:satOff val="91"/>
                <a:lumOff val="3529"/>
                <a:alphaOff val="0"/>
                <a:satMod val="103000"/>
                <a:lumMod val="102000"/>
                <a:tint val="94000"/>
              </a:schemeClr>
            </a:gs>
            <a:gs pos="50000">
              <a:schemeClr val="accent4">
                <a:hueOff val="23984"/>
                <a:satOff val="91"/>
                <a:lumOff val="3529"/>
                <a:alphaOff val="0"/>
                <a:satMod val="110000"/>
                <a:lumMod val="100000"/>
                <a:shade val="100000"/>
              </a:schemeClr>
            </a:gs>
            <a:gs pos="100000">
              <a:schemeClr val="accent4">
                <a:hueOff val="23984"/>
                <a:satOff val="91"/>
                <a:lumOff val="35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MongoDB Architecture</a:t>
          </a:r>
        </a:p>
      </dsp:txBody>
      <dsp:txXfrm>
        <a:off x="40329" y="881233"/>
        <a:ext cx="8047342" cy="745494"/>
      </dsp:txXfrm>
    </dsp:sp>
    <dsp:sp modelId="{A561AC48-880C-4235-80AB-CF9DE51E7170}">
      <dsp:nvSpPr>
        <dsp:cNvPr id="0" name=""/>
        <dsp:cNvSpPr/>
      </dsp:nvSpPr>
      <dsp:spPr>
        <a:xfrm>
          <a:off x="0" y="1680092"/>
          <a:ext cx="8128000" cy="826152"/>
        </a:xfrm>
        <a:prstGeom prst="roundRect">
          <a:avLst/>
        </a:prstGeom>
        <a:gradFill rotWithShape="0">
          <a:gsLst>
            <a:gs pos="0">
              <a:schemeClr val="accent4">
                <a:hueOff val="47969"/>
                <a:satOff val="182"/>
                <a:lumOff val="7058"/>
                <a:alphaOff val="0"/>
                <a:satMod val="103000"/>
                <a:lumMod val="102000"/>
                <a:tint val="94000"/>
              </a:schemeClr>
            </a:gs>
            <a:gs pos="50000">
              <a:schemeClr val="accent4">
                <a:hueOff val="47969"/>
                <a:satOff val="182"/>
                <a:lumOff val="7058"/>
                <a:alphaOff val="0"/>
                <a:satMod val="110000"/>
                <a:lumMod val="100000"/>
                <a:shade val="100000"/>
              </a:schemeClr>
            </a:gs>
            <a:gs pos="100000">
              <a:schemeClr val="accent4">
                <a:hueOff val="47969"/>
                <a:satOff val="182"/>
                <a:lumOff val="70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Introduction to MongoDB</a:t>
          </a:r>
        </a:p>
      </dsp:txBody>
      <dsp:txXfrm>
        <a:off x="40329" y="1720421"/>
        <a:ext cx="8047342" cy="745494"/>
      </dsp:txXfrm>
    </dsp:sp>
    <dsp:sp modelId="{7D7AB7DB-FF26-4C1C-9C0A-B3A3D7CAD38E}">
      <dsp:nvSpPr>
        <dsp:cNvPr id="0" name=""/>
        <dsp:cNvSpPr/>
      </dsp:nvSpPr>
      <dsp:spPr>
        <a:xfrm>
          <a:off x="0" y="2519281"/>
          <a:ext cx="8128000" cy="826152"/>
        </a:xfrm>
        <a:prstGeom prst="roundRect">
          <a:avLst/>
        </a:prstGeom>
        <a:gradFill rotWithShape="0">
          <a:gsLst>
            <a:gs pos="0">
              <a:schemeClr val="accent4">
                <a:hueOff val="71953"/>
                <a:satOff val="272"/>
                <a:lumOff val="10588"/>
                <a:alphaOff val="0"/>
                <a:satMod val="103000"/>
                <a:lumMod val="102000"/>
                <a:tint val="94000"/>
              </a:schemeClr>
            </a:gs>
            <a:gs pos="50000">
              <a:schemeClr val="accent4">
                <a:hueOff val="71953"/>
                <a:satOff val="272"/>
                <a:lumOff val="10588"/>
                <a:alphaOff val="0"/>
                <a:satMod val="110000"/>
                <a:lumMod val="100000"/>
                <a:shade val="100000"/>
              </a:schemeClr>
            </a:gs>
            <a:gs pos="100000">
              <a:schemeClr val="accent4">
                <a:hueOff val="71953"/>
                <a:satOff val="272"/>
                <a:lumOff val="10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CRUD Operations</a:t>
          </a:r>
        </a:p>
      </dsp:txBody>
      <dsp:txXfrm>
        <a:off x="40329" y="2559610"/>
        <a:ext cx="8047342" cy="745494"/>
      </dsp:txXfrm>
    </dsp:sp>
    <dsp:sp modelId="{BE7E97B3-3E95-4986-ABFD-0325AC639080}">
      <dsp:nvSpPr>
        <dsp:cNvPr id="0" name=""/>
        <dsp:cNvSpPr/>
      </dsp:nvSpPr>
      <dsp:spPr>
        <a:xfrm>
          <a:off x="0" y="3319947"/>
          <a:ext cx="8128000" cy="826152"/>
        </a:xfrm>
        <a:prstGeom prst="roundRect">
          <a:avLst/>
        </a:prstGeom>
        <a:gradFill rotWithShape="0">
          <a:gsLst>
            <a:gs pos="0">
              <a:schemeClr val="accent4">
                <a:hueOff val="95938"/>
                <a:satOff val="363"/>
                <a:lumOff val="14117"/>
                <a:alphaOff val="0"/>
                <a:satMod val="103000"/>
                <a:lumMod val="102000"/>
                <a:tint val="94000"/>
              </a:schemeClr>
            </a:gs>
            <a:gs pos="50000">
              <a:schemeClr val="accent4">
                <a:hueOff val="95938"/>
                <a:satOff val="363"/>
                <a:lumOff val="14117"/>
                <a:alphaOff val="0"/>
                <a:satMod val="110000"/>
                <a:lumMod val="100000"/>
                <a:shade val="100000"/>
              </a:schemeClr>
            </a:gs>
            <a:gs pos="100000">
              <a:schemeClr val="accent4">
                <a:hueOff val="95938"/>
                <a:satOff val="363"/>
                <a:lumOff val="141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Object and Arrays</a:t>
          </a:r>
        </a:p>
      </dsp:txBody>
      <dsp:txXfrm>
        <a:off x="40329" y="3360276"/>
        <a:ext cx="8047342" cy="745494"/>
      </dsp:txXfrm>
    </dsp:sp>
    <dsp:sp modelId="{A9635873-348C-499F-B604-40D99D718F50}">
      <dsp:nvSpPr>
        <dsp:cNvPr id="0" name=""/>
        <dsp:cNvSpPr/>
      </dsp:nvSpPr>
      <dsp:spPr>
        <a:xfrm>
          <a:off x="0" y="4197658"/>
          <a:ext cx="8128000" cy="826152"/>
        </a:xfrm>
        <a:prstGeom prst="roundRect">
          <a:avLst/>
        </a:prstGeom>
        <a:gradFill rotWithShape="0">
          <a:gsLst>
            <a:gs pos="0">
              <a:schemeClr val="accent4">
                <a:hueOff val="119922"/>
                <a:satOff val="454"/>
                <a:lumOff val="17646"/>
                <a:alphaOff val="0"/>
                <a:satMod val="103000"/>
                <a:lumMod val="102000"/>
                <a:tint val="94000"/>
              </a:schemeClr>
            </a:gs>
            <a:gs pos="50000">
              <a:schemeClr val="accent4">
                <a:hueOff val="119922"/>
                <a:satOff val="454"/>
                <a:lumOff val="17646"/>
                <a:alphaOff val="0"/>
                <a:satMod val="110000"/>
                <a:lumMod val="100000"/>
                <a:shade val="100000"/>
              </a:schemeClr>
            </a:gs>
            <a:gs pos="100000">
              <a:schemeClr val="accent4">
                <a:hueOff val="119922"/>
                <a:satOff val="454"/>
                <a:lumOff val="176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Indexes</a:t>
          </a:r>
        </a:p>
      </dsp:txBody>
      <dsp:txXfrm>
        <a:off x="40329" y="4237987"/>
        <a:ext cx="8047342" cy="7454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25/02/2025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dirty="0"/>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Introduction: 1 minute</a:t>
            </a:r>
          </a:p>
        </p:txBody>
      </p:sp>
      <p:sp>
        <p:nvSpPr>
          <p:cNvPr id="4" name="Slide Number Placeholder 3"/>
          <p:cNvSpPr>
            <a:spLocks noGrp="1"/>
          </p:cNvSpPr>
          <p:nvPr>
            <p:ph type="sldNum" sz="quarter" idx="5"/>
          </p:nvPr>
        </p:nvSpPr>
        <p:spPr/>
        <p:txBody>
          <a:bodyPr/>
          <a:lstStyle/>
          <a:p>
            <a:fld id="{75681A11-3955-4C4A-B883-8F3EA58F0D8B}" type="slidenum">
              <a:rPr lang="en-GB" smtClean="0"/>
              <a:pPr/>
              <a:t>2</a:t>
            </a:fld>
            <a:endParaRPr lang="en-GB"/>
          </a:p>
        </p:txBody>
      </p:sp>
    </p:spTree>
    <p:extLst>
      <p:ext uri="{BB962C8B-B14F-4D97-AF65-F5344CB8AC3E}">
        <p14:creationId xmlns:p14="http://schemas.microsoft.com/office/powerpoint/2010/main" val="2012618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CDDF-A055-046C-0078-8702FA36A8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928F86-872E-735A-06FD-81F31EF768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1BCE26-1EF9-541B-6F52-B5CBBF75323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6510F03E-0A97-E3BC-C56D-9657D1FF8F0F}"/>
              </a:ext>
            </a:extLst>
          </p:cNvPr>
          <p:cNvSpPr>
            <a:spLocks noGrp="1"/>
          </p:cNvSpPr>
          <p:nvPr>
            <p:ph type="sldNum" sz="quarter" idx="5"/>
          </p:nvPr>
        </p:nvSpPr>
        <p:spPr/>
        <p:txBody>
          <a:bodyPr/>
          <a:lstStyle/>
          <a:p>
            <a:fld id="{75681A11-3955-4C4A-B883-8F3EA58F0D8B}" type="slidenum">
              <a:rPr lang="en-GB" smtClean="0"/>
              <a:pPr/>
              <a:t>11</a:t>
            </a:fld>
            <a:endParaRPr lang="en-GB"/>
          </a:p>
        </p:txBody>
      </p:sp>
    </p:spTree>
    <p:extLst>
      <p:ext uri="{BB962C8B-B14F-4D97-AF65-F5344CB8AC3E}">
        <p14:creationId xmlns:p14="http://schemas.microsoft.com/office/powerpoint/2010/main" val="4145977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63FB9-5197-636F-F4F0-8F54A1771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05ADD-AC98-9C54-B674-24FBB37CE9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D10A7-D43B-BF62-4051-5A91EF6CC851}"/>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045B873-CA04-D26C-DA5B-F94EB3FCD8A5}"/>
              </a:ext>
            </a:extLst>
          </p:cNvPr>
          <p:cNvSpPr>
            <a:spLocks noGrp="1"/>
          </p:cNvSpPr>
          <p:nvPr>
            <p:ph type="sldNum" sz="quarter" idx="5"/>
          </p:nvPr>
        </p:nvSpPr>
        <p:spPr/>
        <p:txBody>
          <a:bodyPr/>
          <a:lstStyle/>
          <a:p>
            <a:fld id="{75681A11-3955-4C4A-B883-8F3EA58F0D8B}" type="slidenum">
              <a:rPr lang="en-GB" smtClean="0"/>
              <a:pPr/>
              <a:t>12</a:t>
            </a:fld>
            <a:endParaRPr lang="en-GB"/>
          </a:p>
        </p:txBody>
      </p:sp>
    </p:spTree>
    <p:extLst>
      <p:ext uri="{BB962C8B-B14F-4D97-AF65-F5344CB8AC3E}">
        <p14:creationId xmlns:p14="http://schemas.microsoft.com/office/powerpoint/2010/main" val="747833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8A1E3-D01C-48A4-C532-10F920168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DB315-2C06-43CB-F447-3CF4ECA609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A6246-A387-B430-2C52-44A2C07D5365}"/>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93B73C3A-37E4-8820-CC53-494546ABF2E0}"/>
              </a:ext>
            </a:extLst>
          </p:cNvPr>
          <p:cNvSpPr>
            <a:spLocks noGrp="1"/>
          </p:cNvSpPr>
          <p:nvPr>
            <p:ph type="sldNum" sz="quarter" idx="5"/>
          </p:nvPr>
        </p:nvSpPr>
        <p:spPr/>
        <p:txBody>
          <a:bodyPr/>
          <a:lstStyle/>
          <a:p>
            <a:fld id="{75681A11-3955-4C4A-B883-8F3EA58F0D8B}" type="slidenum">
              <a:rPr lang="en-GB" smtClean="0"/>
              <a:pPr/>
              <a:t>13</a:t>
            </a:fld>
            <a:endParaRPr lang="en-GB"/>
          </a:p>
        </p:txBody>
      </p:sp>
    </p:spTree>
    <p:extLst>
      <p:ext uri="{BB962C8B-B14F-4D97-AF65-F5344CB8AC3E}">
        <p14:creationId xmlns:p14="http://schemas.microsoft.com/office/powerpoint/2010/main" val="213763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B3540-B40A-453C-4D2B-677899BACC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B2EA13-1E65-7BA1-7012-5E9AE81CA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28DAB-92BA-9DBA-6F64-355E1A4B4C3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9F37B4F-2F03-0452-1B3B-3ECB21541906}"/>
              </a:ext>
            </a:extLst>
          </p:cNvPr>
          <p:cNvSpPr>
            <a:spLocks noGrp="1"/>
          </p:cNvSpPr>
          <p:nvPr>
            <p:ph type="sldNum" sz="quarter" idx="5"/>
          </p:nvPr>
        </p:nvSpPr>
        <p:spPr/>
        <p:txBody>
          <a:bodyPr/>
          <a:lstStyle/>
          <a:p>
            <a:fld id="{75681A11-3955-4C4A-B883-8F3EA58F0D8B}" type="slidenum">
              <a:rPr lang="en-GB" smtClean="0"/>
              <a:pPr/>
              <a:t>14</a:t>
            </a:fld>
            <a:endParaRPr lang="en-GB"/>
          </a:p>
        </p:txBody>
      </p:sp>
    </p:spTree>
    <p:extLst>
      <p:ext uri="{BB962C8B-B14F-4D97-AF65-F5344CB8AC3E}">
        <p14:creationId xmlns:p14="http://schemas.microsoft.com/office/powerpoint/2010/main" val="1198589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08B39-32E2-D3BA-0C12-AD5BFECD64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95A07-51CB-6ED0-32E3-9AFD540161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FA77B5-5F09-476A-D3F7-DC9B72DCA710}"/>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45BE437-AB1B-0FDB-62AD-334CDEA55476}"/>
              </a:ext>
            </a:extLst>
          </p:cNvPr>
          <p:cNvSpPr>
            <a:spLocks noGrp="1"/>
          </p:cNvSpPr>
          <p:nvPr>
            <p:ph type="sldNum" sz="quarter" idx="5"/>
          </p:nvPr>
        </p:nvSpPr>
        <p:spPr/>
        <p:txBody>
          <a:bodyPr/>
          <a:lstStyle/>
          <a:p>
            <a:fld id="{75681A11-3955-4C4A-B883-8F3EA58F0D8B}" type="slidenum">
              <a:rPr lang="en-GB" smtClean="0"/>
              <a:pPr/>
              <a:t>15</a:t>
            </a:fld>
            <a:endParaRPr lang="en-GB"/>
          </a:p>
        </p:txBody>
      </p:sp>
    </p:spTree>
    <p:extLst>
      <p:ext uri="{BB962C8B-B14F-4D97-AF65-F5344CB8AC3E}">
        <p14:creationId xmlns:p14="http://schemas.microsoft.com/office/powerpoint/2010/main" val="102772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6676-B0B6-355E-7EC9-06E696D2BF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16C8D6-96CC-97B3-6C6E-A62B15C2E2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F18487-987C-6D49-7448-7081F0552FA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1E96478C-4BC7-5DF0-22FD-351662966429}"/>
              </a:ext>
            </a:extLst>
          </p:cNvPr>
          <p:cNvSpPr>
            <a:spLocks noGrp="1"/>
          </p:cNvSpPr>
          <p:nvPr>
            <p:ph type="sldNum" sz="quarter" idx="5"/>
          </p:nvPr>
        </p:nvSpPr>
        <p:spPr/>
        <p:txBody>
          <a:bodyPr/>
          <a:lstStyle/>
          <a:p>
            <a:fld id="{75681A11-3955-4C4A-B883-8F3EA58F0D8B}" type="slidenum">
              <a:rPr lang="en-GB" smtClean="0"/>
              <a:pPr/>
              <a:t>16</a:t>
            </a:fld>
            <a:endParaRPr lang="en-GB"/>
          </a:p>
        </p:txBody>
      </p:sp>
    </p:spTree>
    <p:extLst>
      <p:ext uri="{BB962C8B-B14F-4D97-AF65-F5344CB8AC3E}">
        <p14:creationId xmlns:p14="http://schemas.microsoft.com/office/powerpoint/2010/main" val="79195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0E5A3-3569-A8A4-4F1D-EBC9DB5E4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9FA6E-E360-FFFC-85E9-19A07DAA8F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29C78-D249-C238-053C-DAE7274E175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46BC094-A228-9729-6003-2E0068E64BF1}"/>
              </a:ext>
            </a:extLst>
          </p:cNvPr>
          <p:cNvSpPr>
            <a:spLocks noGrp="1"/>
          </p:cNvSpPr>
          <p:nvPr>
            <p:ph type="sldNum" sz="quarter" idx="5"/>
          </p:nvPr>
        </p:nvSpPr>
        <p:spPr/>
        <p:txBody>
          <a:bodyPr/>
          <a:lstStyle/>
          <a:p>
            <a:fld id="{75681A11-3955-4C4A-B883-8F3EA58F0D8B}" type="slidenum">
              <a:rPr lang="en-GB" smtClean="0"/>
              <a:pPr/>
              <a:t>17</a:t>
            </a:fld>
            <a:endParaRPr lang="en-GB"/>
          </a:p>
        </p:txBody>
      </p:sp>
    </p:spTree>
    <p:extLst>
      <p:ext uri="{BB962C8B-B14F-4D97-AF65-F5344CB8AC3E}">
        <p14:creationId xmlns:p14="http://schemas.microsoft.com/office/powerpoint/2010/main" val="152980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7EDDC-A742-14BC-4DC1-6A18873779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10A0D-4F41-07D5-8A6B-22F1AD961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D231BE-B0B7-4C60-3B1A-4A26056F822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9BCA0874-1E66-B2ED-13DC-0B7067C166F8}"/>
              </a:ext>
            </a:extLst>
          </p:cNvPr>
          <p:cNvSpPr>
            <a:spLocks noGrp="1"/>
          </p:cNvSpPr>
          <p:nvPr>
            <p:ph type="sldNum" sz="quarter" idx="5"/>
          </p:nvPr>
        </p:nvSpPr>
        <p:spPr/>
        <p:txBody>
          <a:bodyPr/>
          <a:lstStyle/>
          <a:p>
            <a:fld id="{75681A11-3955-4C4A-B883-8F3EA58F0D8B}" type="slidenum">
              <a:rPr lang="en-GB" smtClean="0"/>
              <a:pPr/>
              <a:t>18</a:t>
            </a:fld>
            <a:endParaRPr lang="en-GB"/>
          </a:p>
        </p:txBody>
      </p:sp>
    </p:spTree>
    <p:extLst>
      <p:ext uri="{BB962C8B-B14F-4D97-AF65-F5344CB8AC3E}">
        <p14:creationId xmlns:p14="http://schemas.microsoft.com/office/powerpoint/2010/main" val="2784438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02757-DA08-36B3-0644-3DBB908725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276E6-6CD2-EDD3-4681-CDF54E18C6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F543D2-BBE2-B4B3-5D99-0A367A41EBA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67FBF55C-AFD0-A44F-DCF0-9F49CF37EB68}"/>
              </a:ext>
            </a:extLst>
          </p:cNvPr>
          <p:cNvSpPr>
            <a:spLocks noGrp="1"/>
          </p:cNvSpPr>
          <p:nvPr>
            <p:ph type="sldNum" sz="quarter" idx="5"/>
          </p:nvPr>
        </p:nvSpPr>
        <p:spPr/>
        <p:txBody>
          <a:bodyPr/>
          <a:lstStyle/>
          <a:p>
            <a:fld id="{75681A11-3955-4C4A-B883-8F3EA58F0D8B}" type="slidenum">
              <a:rPr lang="en-GB" smtClean="0"/>
              <a:pPr/>
              <a:t>19</a:t>
            </a:fld>
            <a:endParaRPr lang="en-GB"/>
          </a:p>
        </p:txBody>
      </p:sp>
    </p:spTree>
    <p:extLst>
      <p:ext uri="{BB962C8B-B14F-4D97-AF65-F5344CB8AC3E}">
        <p14:creationId xmlns:p14="http://schemas.microsoft.com/office/powerpoint/2010/main" val="4096884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97DF8-D794-E294-F71C-37BA3536C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EE39D-EC4A-8844-7711-6663DB7D7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2BB247-87E1-571F-3930-F890AD3D0ED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3EEC9BCF-83AE-DB0B-31C4-8AFBC8DF17ED}"/>
              </a:ext>
            </a:extLst>
          </p:cNvPr>
          <p:cNvSpPr>
            <a:spLocks noGrp="1"/>
          </p:cNvSpPr>
          <p:nvPr>
            <p:ph type="sldNum" sz="quarter" idx="5"/>
          </p:nvPr>
        </p:nvSpPr>
        <p:spPr/>
        <p:txBody>
          <a:bodyPr/>
          <a:lstStyle/>
          <a:p>
            <a:fld id="{75681A11-3955-4C4A-B883-8F3EA58F0D8B}" type="slidenum">
              <a:rPr lang="en-GB" smtClean="0"/>
              <a:pPr/>
              <a:t>20</a:t>
            </a:fld>
            <a:endParaRPr lang="en-GB"/>
          </a:p>
        </p:txBody>
      </p:sp>
    </p:spTree>
    <p:extLst>
      <p:ext uri="{BB962C8B-B14F-4D97-AF65-F5344CB8AC3E}">
        <p14:creationId xmlns:p14="http://schemas.microsoft.com/office/powerpoint/2010/main" val="286306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Structured means it is organized into table in a fixed schema</a:t>
            </a:r>
          </a:p>
          <a:p>
            <a:r>
              <a:rPr lang="en-US" dirty="0"/>
              <a:t>In </a:t>
            </a:r>
            <a:r>
              <a:rPr lang="en-US" dirty="0" err="1"/>
              <a:t>mongodb</a:t>
            </a:r>
            <a:r>
              <a:rPr lang="en-US" dirty="0"/>
              <a:t> it is unstructured data, which means the data is flexible and dynamic </a:t>
            </a:r>
          </a:p>
          <a:p>
            <a:endParaRPr lang="en-US" dirty="0"/>
          </a:p>
          <a:p>
            <a:r>
              <a:rPr lang="en-US" dirty="0"/>
              <a:t>Every row follows a defined schema and for changing the schema it will require a migration which can be consuming </a:t>
            </a:r>
          </a:p>
          <a:p>
            <a:r>
              <a:rPr lang="en-US" dirty="0"/>
              <a:t>For MongoDB  it does not have a strict schema, and documents can have different fields. </a:t>
            </a:r>
          </a:p>
          <a:p>
            <a:endParaRPr lang="en-US" dirty="0"/>
          </a:p>
          <a:p>
            <a:r>
              <a:rPr lang="en-US" dirty="0"/>
              <a:t>In SQL you perform a vertical scaling, which means adding more resources (CPU/RAM) to improve performance</a:t>
            </a:r>
          </a:p>
          <a:p>
            <a:r>
              <a:rPr lang="en-US" dirty="0"/>
              <a:t>In </a:t>
            </a:r>
            <a:r>
              <a:rPr lang="en-US" dirty="0" err="1"/>
              <a:t>Mongodb</a:t>
            </a:r>
            <a:r>
              <a:rPr lang="en-US" dirty="0"/>
              <a:t> you can add more nodes or server to distribute data</a:t>
            </a:r>
          </a:p>
          <a:p>
            <a:endParaRPr lang="en-US" dirty="0"/>
          </a:p>
          <a:p>
            <a:r>
              <a:rPr lang="en-US" dirty="0"/>
              <a:t>---------------------</a:t>
            </a:r>
          </a:p>
          <a:p>
            <a:endParaRPr lang="en-US" dirty="0"/>
          </a:p>
          <a:p>
            <a:r>
              <a:rPr lang="en-US" dirty="0"/>
              <a:t>Unlike relational databases (which require a fixed schema), MongoDB allows </a:t>
            </a:r>
            <a:r>
              <a:rPr lang="en-US" b="1" dirty="0"/>
              <a:t>dynamic documents</a:t>
            </a:r>
            <a:r>
              <a:rPr lang="en-US" dirty="0"/>
              <a:t> that can store different fields in each document.</a:t>
            </a:r>
          </a:p>
          <a:p>
            <a:endParaRPr lang="en-US" dirty="0"/>
          </a:p>
          <a:p>
            <a:endParaRPr lang="en-US" dirty="0"/>
          </a:p>
          <a:p>
            <a:r>
              <a:rPr lang="en-US" dirty="0"/>
              <a:t>MongoDB uses </a:t>
            </a:r>
            <a:r>
              <a:rPr lang="en-US" b="1" dirty="0"/>
              <a:t>Replica Sets</a:t>
            </a:r>
            <a:r>
              <a:rPr lang="en-US" dirty="0"/>
              <a:t> to ensure data remains available even if a server fails.</a:t>
            </a:r>
          </a:p>
          <a:p>
            <a:pPr>
              <a:buFont typeface="Arial" panose="020B0604020202020204" pitchFamily="34" charset="0"/>
              <a:buChar char="•"/>
            </a:pPr>
            <a:r>
              <a:rPr lang="en-US" b="1" dirty="0"/>
              <a:t>Primary</a:t>
            </a:r>
            <a:r>
              <a:rPr lang="en-US" dirty="0"/>
              <a:t> → Handles write operations.</a:t>
            </a:r>
          </a:p>
          <a:p>
            <a:pPr>
              <a:buFont typeface="Arial" panose="020B0604020202020204" pitchFamily="34" charset="0"/>
              <a:buChar char="•"/>
            </a:pPr>
            <a:r>
              <a:rPr lang="en-US" b="1" dirty="0"/>
              <a:t>Secondary</a:t>
            </a:r>
            <a:r>
              <a:rPr lang="en-US" dirty="0"/>
              <a:t> → Syncs data from primary (used for reads).</a:t>
            </a:r>
          </a:p>
          <a:p>
            <a:pPr>
              <a:buFont typeface="Arial" panose="020B0604020202020204" pitchFamily="34" charset="0"/>
              <a:buChar char="•"/>
            </a:pPr>
            <a:r>
              <a:rPr lang="en-US" b="1" dirty="0"/>
              <a:t>Automatic failover</a:t>
            </a:r>
            <a:r>
              <a:rPr lang="en-US" dirty="0"/>
              <a:t> → If primary fails, a secondary is elected as the new primary.</a:t>
            </a:r>
          </a:p>
          <a:p>
            <a:pPr>
              <a:buFont typeface="Arial" panose="020B0604020202020204" pitchFamily="34" charset="0"/>
              <a:buChar char="•"/>
            </a:pPr>
            <a:endParaRPr lang="en-US" dirty="0"/>
          </a:p>
          <a:p>
            <a:pPr>
              <a:buFont typeface="Arial" panose="020B0604020202020204" pitchFamily="34" charset="0"/>
              <a:buChar char="•"/>
            </a:pPr>
            <a:r>
              <a:rPr lang="en-US" dirty="0"/>
              <a:t>Unlike SQL databases that scale </a:t>
            </a:r>
            <a:r>
              <a:rPr lang="en-US" b="1" dirty="0"/>
              <a:t>vertically</a:t>
            </a:r>
            <a:r>
              <a:rPr lang="en-US" dirty="0"/>
              <a:t> (adding more CPU/RAM), MongoDB supports </a:t>
            </a:r>
            <a:r>
              <a:rPr lang="en-US" b="1" dirty="0"/>
              <a:t>horizontal scaling</a:t>
            </a:r>
            <a:r>
              <a:rPr lang="en-US" dirty="0"/>
              <a:t> (adding more servers).</a:t>
            </a:r>
          </a:p>
          <a:p>
            <a:pPr>
              <a:buFont typeface="Arial" panose="020B0604020202020204" pitchFamily="34" charset="0"/>
              <a:buChar char="•"/>
            </a:pPr>
            <a:endParaRPr lang="en-US" dirty="0"/>
          </a:p>
          <a:p>
            <a:pPr>
              <a:buFont typeface="Arial" panose="020B0604020202020204" pitchFamily="34" charset="0"/>
              <a:buChar char="•"/>
            </a:pPr>
            <a:r>
              <a:rPr lang="en-US" dirty="0"/>
              <a:t>MongoDB’s </a:t>
            </a:r>
            <a:r>
              <a:rPr lang="en-US" b="1" dirty="0"/>
              <a:t>schema flexibility</a:t>
            </a:r>
            <a:r>
              <a:rPr lang="en-US" dirty="0"/>
              <a:t> allows applications to evolve </a:t>
            </a:r>
            <a:r>
              <a:rPr lang="en-US" b="1" dirty="0"/>
              <a:t>without downtime</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Stores massive amounts of data</a:t>
            </a:r>
            <a:r>
              <a:rPr lang="en-US" dirty="0"/>
              <a:t> </a:t>
            </a:r>
            <a:r>
              <a:rPr lang="en-US" dirty="0" err="1"/>
              <a:t>efficiently.</a:t>
            </a:r>
            <a:r>
              <a:rPr lang="en-US" b="1" dirty="0" err="1"/>
              <a:t>Supports</a:t>
            </a:r>
            <a:r>
              <a:rPr lang="en-US" b="1" dirty="0"/>
              <a:t> real-time queries</a:t>
            </a:r>
            <a:r>
              <a:rPr lang="en-US" dirty="0"/>
              <a:t> on large </a:t>
            </a:r>
            <a:r>
              <a:rPr lang="en-US" dirty="0" err="1"/>
              <a:t>datasets.</a:t>
            </a:r>
            <a:r>
              <a:rPr lang="en-US" b="1" dirty="0" err="1"/>
              <a:t>Integrates</a:t>
            </a:r>
            <a:r>
              <a:rPr lang="en-US" b="1" dirty="0"/>
              <a:t> with big data tools like Spark, Kafka, and Hadoop</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3</a:t>
            </a:fld>
            <a:endParaRPr lang="en-GB"/>
          </a:p>
        </p:txBody>
      </p:sp>
    </p:spTree>
    <p:extLst>
      <p:ext uri="{BB962C8B-B14F-4D97-AF65-F5344CB8AC3E}">
        <p14:creationId xmlns:p14="http://schemas.microsoft.com/office/powerpoint/2010/main" val="3377005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E8AFB-7350-86C9-8ADD-C5C678DE13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05AC7-5F9C-4857-584C-E177FED2BB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4448F-84DB-5CD3-D51F-35A417B97CF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1DF02FC6-3016-AB97-AC75-FA642C2AD64F}"/>
              </a:ext>
            </a:extLst>
          </p:cNvPr>
          <p:cNvSpPr>
            <a:spLocks noGrp="1"/>
          </p:cNvSpPr>
          <p:nvPr>
            <p:ph type="sldNum" sz="quarter" idx="5"/>
          </p:nvPr>
        </p:nvSpPr>
        <p:spPr/>
        <p:txBody>
          <a:bodyPr/>
          <a:lstStyle/>
          <a:p>
            <a:fld id="{75681A11-3955-4C4A-B883-8F3EA58F0D8B}" type="slidenum">
              <a:rPr lang="en-GB" smtClean="0"/>
              <a:pPr/>
              <a:t>21</a:t>
            </a:fld>
            <a:endParaRPr lang="en-GB"/>
          </a:p>
        </p:txBody>
      </p:sp>
    </p:spTree>
    <p:extLst>
      <p:ext uri="{BB962C8B-B14F-4D97-AF65-F5344CB8AC3E}">
        <p14:creationId xmlns:p14="http://schemas.microsoft.com/office/powerpoint/2010/main" val="469500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D670F-01F7-87FD-DA31-27139F4E8B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3453E-111F-D6C3-1746-D601FB06A9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ACB8BA-21E0-6775-77B3-8049D601434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134FB82-32FB-6B89-F70B-244FCBC055E6}"/>
              </a:ext>
            </a:extLst>
          </p:cNvPr>
          <p:cNvSpPr>
            <a:spLocks noGrp="1"/>
          </p:cNvSpPr>
          <p:nvPr>
            <p:ph type="sldNum" sz="quarter" idx="5"/>
          </p:nvPr>
        </p:nvSpPr>
        <p:spPr/>
        <p:txBody>
          <a:bodyPr/>
          <a:lstStyle/>
          <a:p>
            <a:fld id="{75681A11-3955-4C4A-B883-8F3EA58F0D8B}" type="slidenum">
              <a:rPr lang="en-GB" smtClean="0"/>
              <a:pPr/>
              <a:t>22</a:t>
            </a:fld>
            <a:endParaRPr lang="en-GB"/>
          </a:p>
        </p:txBody>
      </p:sp>
    </p:spTree>
    <p:extLst>
      <p:ext uri="{BB962C8B-B14F-4D97-AF65-F5344CB8AC3E}">
        <p14:creationId xmlns:p14="http://schemas.microsoft.com/office/powerpoint/2010/main" val="3673005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81886-3244-4674-2A8F-EA4C8F4FD3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FF9C78-66AE-06B4-FD80-5AEE37525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D7BD7-7210-512A-044D-F02100C936C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5DD3440-EFDD-E12F-39AF-906721B2611D}"/>
              </a:ext>
            </a:extLst>
          </p:cNvPr>
          <p:cNvSpPr>
            <a:spLocks noGrp="1"/>
          </p:cNvSpPr>
          <p:nvPr>
            <p:ph type="sldNum" sz="quarter" idx="5"/>
          </p:nvPr>
        </p:nvSpPr>
        <p:spPr/>
        <p:txBody>
          <a:bodyPr/>
          <a:lstStyle/>
          <a:p>
            <a:fld id="{75681A11-3955-4C4A-B883-8F3EA58F0D8B}" type="slidenum">
              <a:rPr lang="en-GB" smtClean="0"/>
              <a:pPr/>
              <a:t>23</a:t>
            </a:fld>
            <a:endParaRPr lang="en-GB"/>
          </a:p>
        </p:txBody>
      </p:sp>
    </p:spTree>
    <p:extLst>
      <p:ext uri="{BB962C8B-B14F-4D97-AF65-F5344CB8AC3E}">
        <p14:creationId xmlns:p14="http://schemas.microsoft.com/office/powerpoint/2010/main" val="1859456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2F37-4759-2FB5-2BCD-33BAA86002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459648-DD37-9B66-4C92-ECEB23390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E2E938-268E-3B32-3C6F-C6AD7E63E14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D8E244D-0D41-D96D-44ED-361324A9429A}"/>
              </a:ext>
            </a:extLst>
          </p:cNvPr>
          <p:cNvSpPr>
            <a:spLocks noGrp="1"/>
          </p:cNvSpPr>
          <p:nvPr>
            <p:ph type="sldNum" sz="quarter" idx="5"/>
          </p:nvPr>
        </p:nvSpPr>
        <p:spPr/>
        <p:txBody>
          <a:bodyPr/>
          <a:lstStyle/>
          <a:p>
            <a:fld id="{75681A11-3955-4C4A-B883-8F3EA58F0D8B}" type="slidenum">
              <a:rPr lang="en-GB" smtClean="0"/>
              <a:pPr/>
              <a:t>24</a:t>
            </a:fld>
            <a:endParaRPr lang="en-GB"/>
          </a:p>
        </p:txBody>
      </p:sp>
    </p:spTree>
    <p:extLst>
      <p:ext uri="{BB962C8B-B14F-4D97-AF65-F5344CB8AC3E}">
        <p14:creationId xmlns:p14="http://schemas.microsoft.com/office/powerpoint/2010/main" val="136599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61FD8-1866-42D4-7F34-112DA3BB96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B983E-3A7F-20D1-4AF0-BBADE41938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A77A9D-6121-3CC7-B19A-EFD5C78B27BD}"/>
              </a:ext>
            </a:extLst>
          </p:cNvPr>
          <p:cNvSpPr>
            <a:spLocks noGrp="1"/>
          </p:cNvSpPr>
          <p:nvPr>
            <p:ph type="body" idx="1"/>
          </p:nvPr>
        </p:nvSpPr>
        <p:spPr/>
        <p:txBody>
          <a:bodyPr/>
          <a:lstStyle/>
          <a:p>
            <a:r>
              <a:rPr lang="en-US" dirty="0"/>
              <a:t>Database: A container for collections</a:t>
            </a:r>
          </a:p>
          <a:p>
            <a:r>
              <a:rPr lang="en-US" dirty="0"/>
              <a:t>Collections: A group of related documents</a:t>
            </a:r>
          </a:p>
          <a:p>
            <a:r>
              <a:rPr lang="en-US" dirty="0"/>
              <a:t>Document: A JSON-like record with flexible fields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collection</a:t>
            </a:r>
            <a:r>
              <a:rPr lang="en-US" dirty="0"/>
              <a:t> in MongoDB is similar to an </a:t>
            </a:r>
            <a:r>
              <a:rPr lang="en-US" b="1" dirty="0"/>
              <a:t>SQL table</a:t>
            </a:r>
            <a:r>
              <a:rPr lang="en-US" dirty="0"/>
              <a:t> but is </a:t>
            </a:r>
            <a:r>
              <a:rPr lang="en-US" b="1" dirty="0"/>
              <a:t>schema-less</a:t>
            </a:r>
            <a:r>
              <a:rPr lang="en-US" dirty="0"/>
              <a:t>. Documents in the same collection can have </a:t>
            </a:r>
            <a:r>
              <a:rPr lang="en-US" b="1" dirty="0"/>
              <a:t>different fields</a:t>
            </a:r>
            <a:r>
              <a:rPr lang="en-US" dirty="0"/>
              <a:t> without affecting other documents.</a:t>
            </a:r>
          </a:p>
          <a:p>
            <a:endParaRPr lang="en-US" dirty="0"/>
          </a:p>
          <a:p>
            <a:endParaRPr lang="en-US" dirty="0"/>
          </a:p>
          <a:p>
            <a:r>
              <a:rPr lang="en-US" b="1" dirty="0"/>
              <a:t>MongoDB stores data in BSON</a:t>
            </a:r>
            <a:r>
              <a:rPr lang="en-US" dirty="0"/>
              <a:t> (Binary JSON), which allows </a:t>
            </a:r>
            <a:r>
              <a:rPr lang="en-US" b="1" dirty="0"/>
              <a:t>embedded documents and arrays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Embedded: Stores </a:t>
            </a:r>
            <a:r>
              <a:rPr lang="en-US" b="1" dirty="0"/>
              <a:t>related data inside a single document</a:t>
            </a:r>
            <a:r>
              <a:rPr lang="en-US" dirty="0"/>
              <a:t>. Reduces the need for </a:t>
            </a:r>
            <a:r>
              <a:rPr lang="en-US" b="1" dirty="0"/>
              <a:t>joins</a:t>
            </a:r>
            <a:r>
              <a:rPr lang="en-US" dirty="0"/>
              <a:t> (better read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Stores </a:t>
            </a:r>
            <a:r>
              <a:rPr lang="en-US" b="1" dirty="0"/>
              <a:t>relations using references (_id)</a:t>
            </a:r>
            <a:r>
              <a:rPr lang="en-US" dirty="0"/>
              <a:t>. Reduces duplication but requires an </a:t>
            </a:r>
            <a:r>
              <a:rPr lang="en-US" b="1" dirty="0"/>
              <a:t>extra query to join data</a:t>
            </a:r>
            <a:r>
              <a:rPr lang="en-US" dirty="0"/>
              <a:t>.</a:t>
            </a:r>
          </a:p>
          <a:p>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Indexes </a:t>
            </a:r>
            <a:r>
              <a:rPr lang="en-US" b="1" dirty="0"/>
              <a:t>speed up queries</a:t>
            </a:r>
            <a:r>
              <a:rPr lang="en-US" dirty="0"/>
              <a:t> but come with some trade-offs in storage and write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BSON stands for </a:t>
            </a:r>
            <a:r>
              <a:rPr lang="en-US" b="1" dirty="0"/>
              <a:t>Binary JSON</a:t>
            </a:r>
            <a:r>
              <a:rPr lang="en-US" dirty="0"/>
              <a:t> and is used for </a:t>
            </a:r>
            <a:r>
              <a:rPr lang="en-US" b="1" dirty="0"/>
              <a:t>storing and transmitting data</a:t>
            </a:r>
            <a:r>
              <a:rPr lang="en-US" dirty="0"/>
              <a:t> in </a:t>
            </a:r>
            <a:r>
              <a:rPr lang="en-US" dirty="0" err="1"/>
              <a:t>MongoDB.It</a:t>
            </a:r>
            <a:r>
              <a:rPr lang="en-US" dirty="0"/>
              <a:t> </a:t>
            </a:r>
            <a:r>
              <a:rPr lang="en-US" b="1" dirty="0"/>
              <a:t>extends JSON</a:t>
            </a:r>
            <a:r>
              <a:rPr lang="en-US" dirty="0"/>
              <a:t> by adding more data types and optimizing </a:t>
            </a:r>
            <a:r>
              <a:rPr lang="en-US" dirty="0" err="1"/>
              <a:t>storage.Provides</a:t>
            </a:r>
            <a:r>
              <a:rPr lang="en-US" dirty="0"/>
              <a:t> </a:t>
            </a:r>
            <a:r>
              <a:rPr lang="en-US" b="1" dirty="0"/>
              <a:t>faster processing</a:t>
            </a:r>
            <a:r>
              <a:rPr lang="en-US" dirty="0"/>
              <a:t> due to its </a:t>
            </a:r>
            <a:r>
              <a:rPr lang="en-US" b="1" dirty="0"/>
              <a:t>binary format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Smaller Size</a:t>
            </a:r>
            <a:r>
              <a:rPr lang="en-US" dirty="0"/>
              <a:t> → Uses </a:t>
            </a:r>
            <a:r>
              <a:rPr lang="en-US" b="1" dirty="0"/>
              <a:t>binary encoding</a:t>
            </a:r>
            <a:r>
              <a:rPr lang="en-US" dirty="0"/>
              <a:t> instead of plain </a:t>
            </a:r>
            <a:r>
              <a:rPr lang="en-US" dirty="0" err="1"/>
              <a:t>text.</a:t>
            </a:r>
            <a:r>
              <a:rPr lang="en-US" b="1" dirty="0" err="1"/>
              <a:t>Faster</a:t>
            </a:r>
            <a:r>
              <a:rPr lang="en-US" b="1" dirty="0"/>
              <a:t> Read/Write</a:t>
            </a:r>
            <a:r>
              <a:rPr lang="en-US" dirty="0"/>
              <a:t> → Optimized for </a:t>
            </a:r>
            <a:r>
              <a:rPr lang="en-US" b="1" dirty="0"/>
              <a:t>indexing and retrieval</a:t>
            </a:r>
            <a:r>
              <a:rPr lang="en-US" dirty="0"/>
              <a:t> in </a:t>
            </a:r>
            <a:r>
              <a:rPr lang="en-US" dirty="0" err="1"/>
              <a:t>MongoDB.</a:t>
            </a:r>
            <a:r>
              <a:rPr lang="en-US" b="1" dirty="0" err="1"/>
              <a:t>Efficient</a:t>
            </a:r>
            <a:r>
              <a:rPr lang="en-US" b="1"/>
              <a:t> Data Handling</a:t>
            </a:r>
            <a:r>
              <a:rPr lang="en-US"/>
              <a:t> → Enables </a:t>
            </a:r>
            <a:r>
              <a:rPr lang="en-US" b="1"/>
              <a:t>quick filtering and searching</a:t>
            </a:r>
            <a:r>
              <a:rPr lang="en-US"/>
              <a:t>.</a:t>
            </a:r>
            <a:endParaRPr lang="en-US" dirty="0"/>
          </a:p>
          <a:p>
            <a:endParaRPr lang="en-US" dirty="0"/>
          </a:p>
        </p:txBody>
      </p:sp>
      <p:sp>
        <p:nvSpPr>
          <p:cNvPr id="4" name="Slide Number Placeholder 3">
            <a:extLst>
              <a:ext uri="{FF2B5EF4-FFF2-40B4-BE49-F238E27FC236}">
                <a16:creationId xmlns:a16="http://schemas.microsoft.com/office/drawing/2014/main" id="{4AEE4EC3-0EAF-1340-2251-46EBBCDC1EFB}"/>
              </a:ext>
            </a:extLst>
          </p:cNvPr>
          <p:cNvSpPr>
            <a:spLocks noGrp="1"/>
          </p:cNvSpPr>
          <p:nvPr>
            <p:ph type="sldNum" sz="quarter" idx="5"/>
          </p:nvPr>
        </p:nvSpPr>
        <p:spPr/>
        <p:txBody>
          <a:bodyPr/>
          <a:lstStyle/>
          <a:p>
            <a:fld id="{75681A11-3955-4C4A-B883-8F3EA58F0D8B}" type="slidenum">
              <a:rPr lang="en-GB" smtClean="0"/>
              <a:pPr/>
              <a:t>4</a:t>
            </a:fld>
            <a:endParaRPr lang="en-GB"/>
          </a:p>
        </p:txBody>
      </p:sp>
    </p:spTree>
    <p:extLst>
      <p:ext uri="{BB962C8B-B14F-4D97-AF65-F5344CB8AC3E}">
        <p14:creationId xmlns:p14="http://schemas.microsoft.com/office/powerpoint/2010/main" val="152557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49774-16F2-79FD-A230-E4CF90C77A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64629-F989-3DBB-7510-336789B89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0F8244-0183-C096-7DE1-E7BFD35F056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F2C6B68-A823-E3B3-C35F-0D4D0C1C26F6}"/>
              </a:ext>
            </a:extLst>
          </p:cNvPr>
          <p:cNvSpPr>
            <a:spLocks noGrp="1"/>
          </p:cNvSpPr>
          <p:nvPr>
            <p:ph type="sldNum" sz="quarter" idx="5"/>
          </p:nvPr>
        </p:nvSpPr>
        <p:spPr/>
        <p:txBody>
          <a:bodyPr/>
          <a:lstStyle/>
          <a:p>
            <a:fld id="{75681A11-3955-4C4A-B883-8F3EA58F0D8B}" type="slidenum">
              <a:rPr lang="en-GB" smtClean="0"/>
              <a:pPr/>
              <a:t>5</a:t>
            </a:fld>
            <a:endParaRPr lang="en-GB"/>
          </a:p>
        </p:txBody>
      </p:sp>
    </p:spTree>
    <p:extLst>
      <p:ext uri="{BB962C8B-B14F-4D97-AF65-F5344CB8AC3E}">
        <p14:creationId xmlns:p14="http://schemas.microsoft.com/office/powerpoint/2010/main" val="373980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A2FD2-B65A-24A7-F30A-CCFF0B32B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D880A5-45DC-F1D0-2383-C764C6724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A0D6FD-54B5-A9F0-D935-F7DAFBB78A6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24EA79D-7DF0-5AC0-074C-11A51D007103}"/>
              </a:ext>
            </a:extLst>
          </p:cNvPr>
          <p:cNvSpPr>
            <a:spLocks noGrp="1"/>
          </p:cNvSpPr>
          <p:nvPr>
            <p:ph type="sldNum" sz="quarter" idx="5"/>
          </p:nvPr>
        </p:nvSpPr>
        <p:spPr/>
        <p:txBody>
          <a:bodyPr/>
          <a:lstStyle/>
          <a:p>
            <a:fld id="{75681A11-3955-4C4A-B883-8F3EA58F0D8B}" type="slidenum">
              <a:rPr lang="en-GB" smtClean="0"/>
              <a:pPr/>
              <a:t>6</a:t>
            </a:fld>
            <a:endParaRPr lang="en-GB"/>
          </a:p>
        </p:txBody>
      </p:sp>
    </p:spTree>
    <p:extLst>
      <p:ext uri="{BB962C8B-B14F-4D97-AF65-F5344CB8AC3E}">
        <p14:creationId xmlns:p14="http://schemas.microsoft.com/office/powerpoint/2010/main" val="178004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EABA-CACA-5D62-3B3E-580E7D9935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5C5D5-D17D-1A94-ED97-E698015497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5350B-7076-D03D-D50B-A28A0647914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A43B571-EE52-DBB7-AE8A-19008E5FF94E}"/>
              </a:ext>
            </a:extLst>
          </p:cNvPr>
          <p:cNvSpPr>
            <a:spLocks noGrp="1"/>
          </p:cNvSpPr>
          <p:nvPr>
            <p:ph type="sldNum" sz="quarter" idx="5"/>
          </p:nvPr>
        </p:nvSpPr>
        <p:spPr/>
        <p:txBody>
          <a:bodyPr/>
          <a:lstStyle/>
          <a:p>
            <a:fld id="{75681A11-3955-4C4A-B883-8F3EA58F0D8B}" type="slidenum">
              <a:rPr lang="en-GB" smtClean="0"/>
              <a:pPr/>
              <a:t>7</a:t>
            </a:fld>
            <a:endParaRPr lang="en-GB"/>
          </a:p>
        </p:txBody>
      </p:sp>
    </p:spTree>
    <p:extLst>
      <p:ext uri="{BB962C8B-B14F-4D97-AF65-F5344CB8AC3E}">
        <p14:creationId xmlns:p14="http://schemas.microsoft.com/office/powerpoint/2010/main" val="279925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31870-F310-B8F2-B08C-8BF1AC56B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7EFBD-0C83-2807-2E18-5EB93C673B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6B98B5-9D07-BCAB-0A1D-B08663B5096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4436018-A1EE-7AB4-F407-3A94B4A82C1F}"/>
              </a:ext>
            </a:extLst>
          </p:cNvPr>
          <p:cNvSpPr>
            <a:spLocks noGrp="1"/>
          </p:cNvSpPr>
          <p:nvPr>
            <p:ph type="sldNum" sz="quarter" idx="5"/>
          </p:nvPr>
        </p:nvSpPr>
        <p:spPr/>
        <p:txBody>
          <a:bodyPr/>
          <a:lstStyle/>
          <a:p>
            <a:fld id="{75681A11-3955-4C4A-B883-8F3EA58F0D8B}" type="slidenum">
              <a:rPr lang="en-GB" smtClean="0"/>
              <a:pPr/>
              <a:t>8</a:t>
            </a:fld>
            <a:endParaRPr lang="en-GB"/>
          </a:p>
        </p:txBody>
      </p:sp>
    </p:spTree>
    <p:extLst>
      <p:ext uri="{BB962C8B-B14F-4D97-AF65-F5344CB8AC3E}">
        <p14:creationId xmlns:p14="http://schemas.microsoft.com/office/powerpoint/2010/main" val="3080750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FE75-7143-A92E-4D25-22209DDF0E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1499AB-E4BF-D4B9-D157-F89F83392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1809DF-B367-98AE-9071-F49A6F14F03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C16A1BF-8117-B1FA-7FAD-53B14B1D2841}"/>
              </a:ext>
            </a:extLst>
          </p:cNvPr>
          <p:cNvSpPr>
            <a:spLocks noGrp="1"/>
          </p:cNvSpPr>
          <p:nvPr>
            <p:ph type="sldNum" sz="quarter" idx="5"/>
          </p:nvPr>
        </p:nvSpPr>
        <p:spPr/>
        <p:txBody>
          <a:bodyPr/>
          <a:lstStyle/>
          <a:p>
            <a:fld id="{75681A11-3955-4C4A-B883-8F3EA58F0D8B}" type="slidenum">
              <a:rPr lang="en-GB" smtClean="0"/>
              <a:pPr/>
              <a:t>9</a:t>
            </a:fld>
            <a:endParaRPr lang="en-GB"/>
          </a:p>
        </p:txBody>
      </p:sp>
    </p:spTree>
    <p:extLst>
      <p:ext uri="{BB962C8B-B14F-4D97-AF65-F5344CB8AC3E}">
        <p14:creationId xmlns:p14="http://schemas.microsoft.com/office/powerpoint/2010/main" val="166153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F3FB-6EC0-F55B-9033-0D9B4DB8F8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82184-DD94-08FC-EFAF-1EB761455D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494B8-657C-AB0E-392B-2947BBB4F7D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5351554-E0FA-7C60-FECA-B9319A694D82}"/>
              </a:ext>
            </a:extLst>
          </p:cNvPr>
          <p:cNvSpPr>
            <a:spLocks noGrp="1"/>
          </p:cNvSpPr>
          <p:nvPr>
            <p:ph type="sldNum" sz="quarter" idx="5"/>
          </p:nvPr>
        </p:nvSpPr>
        <p:spPr/>
        <p:txBody>
          <a:bodyPr/>
          <a:lstStyle/>
          <a:p>
            <a:fld id="{75681A11-3955-4C4A-B883-8F3EA58F0D8B}" type="slidenum">
              <a:rPr lang="en-GB" smtClean="0"/>
              <a:pPr/>
              <a:t>10</a:t>
            </a:fld>
            <a:endParaRPr lang="en-GB"/>
          </a:p>
        </p:txBody>
      </p:sp>
    </p:spTree>
    <p:extLst>
      <p:ext uri="{BB962C8B-B14F-4D97-AF65-F5344CB8AC3E}">
        <p14:creationId xmlns:p14="http://schemas.microsoft.com/office/powerpoint/2010/main" val="1737477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dirty="0"/>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dirty="0"/>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dirty="0"/>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dirty="0"/>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dirty="0"/>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dirty="0"/>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endParaRPr lang="en-US" dirty="0"/>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endParaRPr lang="en-US" dirty="0"/>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dirty="0"/>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endParaRPr lang="en-GB" dirty="0"/>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endParaRPr lang="en-GB" dirty="0"/>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endParaRPr lang="en-GB" dirty="0"/>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endParaRPr lang="en-GB" dirty="0"/>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endParaRPr lang="en-GB" dirty="0"/>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endParaRPr lang="en-GB" dirty="0"/>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ongodb.com/docs/mongodb-shell/crud/delete/" TargetMode="External"/><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ngodb.com/docs/manual/tutorial/query-embedded-documents/" TargetMode="External"/><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hyperlink" Target="https://www.mongodb.com/docs/manual/tutorial/query-embedded-documents/" TargetMode="External"/><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ongodb.com/docs/manual/tutorial/query-arrays/" TargetMode="External"/><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ngodb.com/docs/manual/tutorial/query-array-of-documents/" TargetMode="External"/><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hyperlink" Target="https://www.mongodb.com/docs/manual/tutorial/query-array-of-documents/" TargetMode="External"/><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s://www.mongodb.com/docs/manual/tutorial/query-array-of-documents/" TargetMode="External"/><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hyperlink" Target="https://www.mongodb.com/docs/manual/core/indexes/index-types/index-single/" TargetMode="Externa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godb.com/docs/manual/core/indexes/index-types/index-compound/"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docs/manual/core/indexes/index-types/index-multikey/" TargetMode="External"/><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www.mongodb.com/docs/manual/core/indexes/index-types/index-text/"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s://www.mongodb.com/docs/manual/core/indexes/index-types/index-geospatial/" TargetMode="External"/><Relationship Id="rId2" Type="http://schemas.openxmlformats.org/officeDocument/2006/relationships/notesSlide" Target="../notesSlides/notesSlide22.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s://www.mongodb.com/docs/manual/core/indexes/index-types/index-geospatial/"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hyperlink" Target="https://www.mongodb.com/try/download/community" TargetMode="External"/><Relationship Id="rId3" Type="http://schemas.openxmlformats.org/officeDocument/2006/relationships/image" Target="../media/image6.png"/><Relationship Id="rId7" Type="http://schemas.openxmlformats.org/officeDocument/2006/relationships/hyperlink" Target="https://www.mongodb.com/try/download/shell"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hyperlink" Target="https://www.mongodb.com/try/download/compass" TargetMode="External"/><Relationship Id="rId5" Type="http://schemas.openxmlformats.org/officeDocument/2006/relationships/hyperlink" Target="https://cloud.mongodb.com/" TargetMode="Externa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docs/mongodb-shell/crud/read/"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docs/mongodb-shell/crud/read/"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hyperlink" Target="https://www.mongodb.com/docs/mongodb-shell/crud/insert/"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hyperlink" Target="https://www.mongodb.com/docs/mongodb-shell/crud/update/"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8D6C-3E06-1584-C6DB-CF71E41389B2}"/>
              </a:ext>
            </a:extLst>
          </p:cNvPr>
          <p:cNvSpPr>
            <a:spLocks noGrp="1"/>
          </p:cNvSpPr>
          <p:nvPr>
            <p:ph type="ctrTitle"/>
          </p:nvPr>
        </p:nvSpPr>
        <p:spPr>
          <a:xfrm>
            <a:off x="457200" y="693888"/>
            <a:ext cx="9144000" cy="1065901"/>
          </a:xfrm>
        </p:spPr>
        <p:txBody>
          <a:bodyPr anchor="t"/>
          <a:lstStyle/>
          <a:p>
            <a:r>
              <a:rPr lang="en-US" sz="7200" b="1" noProof="0" dirty="0"/>
              <a:t>MongoDB – Training</a:t>
            </a:r>
            <a:br>
              <a:rPr lang="en-US" sz="7200" b="1" noProof="0" dirty="0"/>
            </a:br>
            <a:endParaRPr lang="en-US" sz="4600" b="1" noProof="0" dirty="0"/>
          </a:p>
        </p:txBody>
      </p:sp>
      <p:sp>
        <p:nvSpPr>
          <p:cNvPr id="7" name="Subtitle 6">
            <a:extLst>
              <a:ext uri="{FF2B5EF4-FFF2-40B4-BE49-F238E27FC236}">
                <a16:creationId xmlns:a16="http://schemas.microsoft.com/office/drawing/2014/main" id="{CDFE6908-2B53-A8B8-14DF-0F78031824FB}"/>
              </a:ext>
            </a:extLst>
          </p:cNvPr>
          <p:cNvSpPr>
            <a:spLocks noGrp="1"/>
          </p:cNvSpPr>
          <p:nvPr>
            <p:ph type="subTitle" idx="1"/>
          </p:nvPr>
        </p:nvSpPr>
        <p:spPr>
          <a:xfrm>
            <a:off x="638355" y="6151711"/>
            <a:ext cx="9144000" cy="292388"/>
          </a:xfrm>
        </p:spPr>
        <p:txBody>
          <a:bodyPr/>
          <a:lstStyle/>
          <a:p>
            <a:r>
              <a:rPr lang="en-US" noProof="0" dirty="0"/>
              <a:t>Session 1</a:t>
            </a:r>
          </a:p>
        </p:txBody>
      </p:sp>
      <p:sp>
        <p:nvSpPr>
          <p:cNvPr id="3" name="TextBox 2">
            <a:extLst>
              <a:ext uri="{FF2B5EF4-FFF2-40B4-BE49-F238E27FC236}">
                <a16:creationId xmlns:a16="http://schemas.microsoft.com/office/drawing/2014/main" id="{F56D3D1B-6633-92E0-BF6D-AEE26E7987E0}"/>
              </a:ext>
            </a:extLst>
          </p:cNvPr>
          <p:cNvSpPr txBox="1"/>
          <p:nvPr/>
        </p:nvSpPr>
        <p:spPr>
          <a:xfrm>
            <a:off x="1406107" y="2973097"/>
            <a:ext cx="4063041" cy="861774"/>
          </a:xfrm>
          <a:prstGeom prst="rect">
            <a:avLst/>
          </a:prstGeom>
        </p:spPr>
        <p:txBody>
          <a:bodyPr vert="horz" wrap="square" lIns="0" tIns="0" rIns="0" bIns="0" rtlCol="0">
            <a:spAutoFit/>
          </a:bodyPr>
          <a:lstStyle/>
          <a:p>
            <a:pPr algn="l"/>
            <a:r>
              <a:rPr lang="en-US" sz="2800" b="1" dirty="0">
                <a:solidFill>
                  <a:schemeClr val="accent1"/>
                </a:solidFill>
                <a:latin typeface="+mj-lt"/>
                <a:ea typeface="+mj-ea"/>
                <a:cs typeface="+mj-cs"/>
              </a:rPr>
              <a:t>Presented by:</a:t>
            </a:r>
          </a:p>
          <a:p>
            <a:pPr algn="l"/>
            <a:r>
              <a:rPr lang="en-US" sz="2800" b="1" dirty="0">
                <a:solidFill>
                  <a:schemeClr val="accent1"/>
                </a:solidFill>
                <a:latin typeface="+mj-lt"/>
                <a:ea typeface="+mj-ea"/>
                <a:cs typeface="+mj-cs"/>
              </a:rPr>
              <a:t>Christian Leite Dias</a:t>
            </a:r>
          </a:p>
        </p:txBody>
      </p:sp>
    </p:spTree>
    <p:extLst>
      <p:ext uri="{BB962C8B-B14F-4D97-AF65-F5344CB8AC3E}">
        <p14:creationId xmlns:p14="http://schemas.microsoft.com/office/powerpoint/2010/main" val="2854351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EFDE9-AC54-E5D3-DD36-0C00912BEF8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3D87EDE-07DD-3FFD-85E9-3EB1ECB5EA3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10</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9D9CBBD-2F2C-C78D-4943-A690D3C779F3}"/>
              </a:ext>
            </a:extLst>
          </p:cNvPr>
          <p:cNvSpPr>
            <a:spLocks noChangeAspect="1" noChangeArrowheads="1"/>
          </p:cNvSpPr>
          <p:nvPr/>
        </p:nvSpPr>
        <p:spPr bwMode="auto">
          <a:xfrm>
            <a:off x="5943600" y="2845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13FBB95-4085-6ED0-4E98-234B7353E99D}"/>
              </a:ext>
            </a:extLst>
          </p:cNvPr>
          <p:cNvSpPr>
            <a:spLocks noChangeAspect="1" noChangeArrowheads="1"/>
          </p:cNvSpPr>
          <p:nvPr/>
        </p:nvSpPr>
        <p:spPr bwMode="auto">
          <a:xfrm>
            <a:off x="6096000" y="2997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12B684FE-B449-2422-6225-9BCDE5FDAB20}"/>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CRUD operations</a:t>
            </a:r>
          </a:p>
        </p:txBody>
      </p:sp>
      <p:sp>
        <p:nvSpPr>
          <p:cNvPr id="3" name="TextBox 2">
            <a:extLst>
              <a:ext uri="{FF2B5EF4-FFF2-40B4-BE49-F238E27FC236}">
                <a16:creationId xmlns:a16="http://schemas.microsoft.com/office/drawing/2014/main" id="{B9412F77-AD76-44C2-44BF-D98F2E04BC88}"/>
              </a:ext>
            </a:extLst>
          </p:cNvPr>
          <p:cNvSpPr txBox="1"/>
          <p:nvPr/>
        </p:nvSpPr>
        <p:spPr>
          <a:xfrm>
            <a:off x="606659" y="1681695"/>
            <a:ext cx="10972800" cy="2769989"/>
          </a:xfrm>
          <a:prstGeom prst="rect">
            <a:avLst/>
          </a:prstGeom>
        </p:spPr>
        <p:txBody>
          <a:bodyPr vert="horz" wrap="square" lIns="0" tIns="0" rIns="0" bIns="0" rtlCol="0">
            <a:spAutoFit/>
          </a:bodyPr>
          <a:lstStyle/>
          <a:p>
            <a:pPr algn="l"/>
            <a:r>
              <a:rPr lang="en-US" sz="2000" b="1" dirty="0">
                <a:latin typeface="SLB Sans Book" panose="02000503040000020004" pitchFamily="2" charset="0"/>
              </a:rPr>
              <a:t>Delete one document </a:t>
            </a:r>
            <a:endParaRPr lang="en-US" sz="2000" b="1"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a:p>
            <a:pPr algn="l"/>
            <a:endParaRPr lang="en-US" sz="2000" dirty="0">
              <a:latin typeface="SLB Sans Book" panose="02000503040000020004" pitchFamily="2" charset="0"/>
            </a:endParaRPr>
          </a:p>
          <a:p>
            <a:pPr lvl="1"/>
            <a:endParaRPr lang="en-US" sz="2000" b="0" kern="1200" dirty="0">
              <a:solidFill>
                <a:schemeClr val="tx1"/>
              </a:solidFill>
              <a:latin typeface="SLB Sans Book" panose="02000503040000020004" pitchFamily="2" charset="0"/>
              <a:ea typeface="+mn-ea"/>
              <a:cs typeface="+mn-cs"/>
            </a:endParaRPr>
          </a:p>
          <a:p>
            <a:pPr algn="l"/>
            <a:r>
              <a:rPr lang="en-US" sz="2000" b="1" dirty="0">
                <a:latin typeface="SLB Sans Book" panose="02000503040000020004" pitchFamily="2" charset="0"/>
              </a:rPr>
              <a:t>Delete many documents</a:t>
            </a:r>
          </a:p>
          <a:p>
            <a:pPr lvl="1"/>
            <a:endParaRPr lang="en-US" sz="2000" dirty="0">
              <a:latin typeface="SLB Sans Book" panose="02000503040000020004" pitchFamily="2" charset="0"/>
            </a:endParaRPr>
          </a:p>
          <a:p>
            <a:pPr lvl="1"/>
            <a:endParaRPr lang="en-US" sz="2000" dirty="0">
              <a:latin typeface="SLB Sans Book" panose="02000503040000020004" pitchFamily="2" charset="0"/>
            </a:endParaRPr>
          </a:p>
          <a:p>
            <a:pPr lvl="1"/>
            <a:endParaRPr lang="en-US" sz="2000" dirty="0">
              <a:latin typeface="SLB Sans Book" panose="02000503040000020004" pitchFamily="2" charset="0"/>
            </a:endParaRPr>
          </a:p>
          <a:p>
            <a:r>
              <a:rPr lang="en-US" sz="2000" b="1" dirty="0">
                <a:latin typeface="SLB Sans Book" panose="02000503040000020004" pitchFamily="2" charset="0"/>
              </a:rPr>
              <a:t>Delete all documents</a:t>
            </a:r>
          </a:p>
        </p:txBody>
      </p:sp>
      <p:sp>
        <p:nvSpPr>
          <p:cNvPr id="4" name="Title 1">
            <a:extLst>
              <a:ext uri="{FF2B5EF4-FFF2-40B4-BE49-F238E27FC236}">
                <a16:creationId xmlns:a16="http://schemas.microsoft.com/office/drawing/2014/main" id="{4F88CC10-66B0-F3DC-3510-9D0350FF1720}"/>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Delete</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7905E01A-E3C6-C704-A74F-4F36376EDD4E}"/>
              </a:ext>
            </a:extLst>
          </p:cNvPr>
          <p:cNvSpPr txBox="1"/>
          <p:nvPr/>
        </p:nvSpPr>
        <p:spPr>
          <a:xfrm>
            <a:off x="850894" y="2271459"/>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db.users.deleteOne</a:t>
            </a:r>
            <a:r>
              <a:rPr lang="en-US" sz="1600" b="0" kern="1200" dirty="0">
                <a:solidFill>
                  <a:schemeClr val="bg1"/>
                </a:solidFill>
                <a:latin typeface="Consolas" panose="020B0609020204030204" pitchFamily="49" charset="0"/>
              </a:rPr>
              <a:t>( { name: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
        <p:nvSpPr>
          <p:cNvPr id="6" name="TextBox 5">
            <a:extLst>
              <a:ext uri="{FF2B5EF4-FFF2-40B4-BE49-F238E27FC236}">
                <a16:creationId xmlns:a16="http://schemas.microsoft.com/office/drawing/2014/main" id="{EE4D99CC-4672-8AA2-19BD-8C6BB55B8B6F}"/>
              </a:ext>
            </a:extLst>
          </p:cNvPr>
          <p:cNvSpPr txBox="1"/>
          <p:nvPr/>
        </p:nvSpPr>
        <p:spPr>
          <a:xfrm>
            <a:off x="850895" y="3445414"/>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db.users.deleteMany</a:t>
            </a:r>
            <a:r>
              <a:rPr lang="en-US" sz="1600" b="0" kern="1200" dirty="0">
                <a:solidFill>
                  <a:schemeClr val="bg1"/>
                </a:solidFill>
                <a:latin typeface="Consolas" panose="020B0609020204030204" pitchFamily="49" charset="0"/>
              </a:rPr>
              <a:t>( { city: </a:t>
            </a:r>
            <a:r>
              <a:rPr lang="en-US" sz="1600" b="0" kern="1200" dirty="0">
                <a:solidFill>
                  <a:srgbClr val="00B050"/>
                </a:solidFill>
                <a:latin typeface="Consolas" panose="020B0609020204030204" pitchFamily="49" charset="0"/>
              </a:rPr>
              <a:t>“San Francisco” </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
        <p:nvSpPr>
          <p:cNvPr id="7" name="TextBox 6">
            <a:extLst>
              <a:ext uri="{FF2B5EF4-FFF2-40B4-BE49-F238E27FC236}">
                <a16:creationId xmlns:a16="http://schemas.microsoft.com/office/drawing/2014/main" id="{0C998110-387D-4FD5-262B-5939AFF51883}"/>
              </a:ext>
            </a:extLst>
          </p:cNvPr>
          <p:cNvSpPr txBox="1"/>
          <p:nvPr/>
        </p:nvSpPr>
        <p:spPr>
          <a:xfrm>
            <a:off x="850895" y="4674791"/>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db.users.deleteMany</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7488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26E1E-139D-DC45-0558-4A398FA90DA0}"/>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DA8788A-E8DB-A8C9-E2A7-C22A0BE5280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11</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A14CC66-26A9-59D5-9232-6792989683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020C79B-3B2C-7736-FA6A-7C8D1C4F7B8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2002AD26-A92E-B3E1-B2FD-67FD104F3131}"/>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Objects and Arrays</a:t>
            </a:r>
          </a:p>
        </p:txBody>
      </p:sp>
      <p:sp>
        <p:nvSpPr>
          <p:cNvPr id="3" name="TextBox 2">
            <a:extLst>
              <a:ext uri="{FF2B5EF4-FFF2-40B4-BE49-F238E27FC236}">
                <a16:creationId xmlns:a16="http://schemas.microsoft.com/office/drawing/2014/main" id="{618E0068-C613-962D-4D71-0F6F43604E9F}"/>
              </a:ext>
            </a:extLst>
          </p:cNvPr>
          <p:cNvSpPr txBox="1"/>
          <p:nvPr/>
        </p:nvSpPr>
        <p:spPr>
          <a:xfrm>
            <a:off x="609598" y="1931849"/>
            <a:ext cx="10972800" cy="615553"/>
          </a:xfrm>
          <a:prstGeom prst="rect">
            <a:avLst/>
          </a:prstGeom>
        </p:spPr>
        <p:txBody>
          <a:bodyPr vert="horz" wrap="square" lIns="0" tIns="0" rIns="0" bIns="0" rtlCol="0">
            <a:spAutoFit/>
          </a:bodyPr>
          <a:lstStyle/>
          <a:p>
            <a:pPr algn="l"/>
            <a:r>
              <a:rPr lang="en-US" sz="2000" b="1" kern="1200" dirty="0">
                <a:solidFill>
                  <a:schemeClr val="tx1"/>
                </a:solidFill>
                <a:latin typeface="SLB Sans Book" panose="02000503040000020004" pitchFamily="2" charset="0"/>
                <a:ea typeface="+mn-ea"/>
                <a:cs typeface="+mn-cs"/>
              </a:rPr>
              <a:t>Inserting one embedded document</a:t>
            </a:r>
          </a:p>
          <a:p>
            <a:pPr marL="342900" indent="-342900" algn="l">
              <a:buFont typeface="SLB Sans Book" panose="02000503040000020004" pitchFamily="2" charset="0"/>
              <a:buChar char="→"/>
            </a:pPr>
            <a:endParaRPr lang="en-US" sz="2000" dirty="0">
              <a:latin typeface="SLB Sans Book" panose="02000503040000020004" pitchFamily="2" charset="0"/>
            </a:endParaRPr>
          </a:p>
        </p:txBody>
      </p:sp>
      <p:sp>
        <p:nvSpPr>
          <p:cNvPr id="4" name="Title 1">
            <a:extLst>
              <a:ext uri="{FF2B5EF4-FFF2-40B4-BE49-F238E27FC236}">
                <a16:creationId xmlns:a16="http://schemas.microsoft.com/office/drawing/2014/main" id="{419602CC-9770-574B-1D8C-6A1D418703D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Objects (Embedded Documents)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A26DB4E0-2562-6C1B-739A-F4DA86D4EF85}"/>
              </a:ext>
            </a:extLst>
          </p:cNvPr>
          <p:cNvSpPr txBox="1"/>
          <p:nvPr/>
        </p:nvSpPr>
        <p:spPr>
          <a:xfrm>
            <a:off x="853833" y="2525494"/>
            <a:ext cx="10484331" cy="240065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db.users.insertOne</a:t>
            </a:r>
            <a:r>
              <a:rPr lang="en-US" sz="1600" b="0" kern="12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	name: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age: </a:t>
            </a:r>
            <a:r>
              <a:rPr lang="en-US" sz="1600" dirty="0">
                <a:solidFill>
                  <a:srgbClr val="FF0066"/>
                </a:solidFill>
                <a:latin typeface="Consolas" panose="020B0609020204030204" pitchFamily="49" charset="0"/>
              </a:rPr>
              <a:t>25</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address: {</a:t>
            </a:r>
          </a:p>
          <a:p>
            <a:pPr algn="l"/>
            <a:r>
              <a:rPr lang="en-US" sz="1600" b="0" kern="1200" dirty="0">
                <a:solidFill>
                  <a:schemeClr val="bg1"/>
                </a:solidFill>
                <a:latin typeface="Consolas" panose="020B0609020204030204" pitchFamily="49" charset="0"/>
              </a:rPr>
              <a:t>		street: </a:t>
            </a:r>
            <a:r>
              <a:rPr lang="en-US" sz="1600" b="0" kern="1200" dirty="0">
                <a:solidFill>
                  <a:srgbClr val="00B050"/>
                </a:solidFill>
                <a:latin typeface="Consolas" panose="020B0609020204030204" pitchFamily="49" charset="0"/>
              </a:rPr>
              <a:t>“123 Main St”</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city: </a:t>
            </a:r>
            <a:r>
              <a:rPr lang="en-US" sz="1600" dirty="0">
                <a:solidFill>
                  <a:srgbClr val="00B050"/>
                </a:solidFill>
                <a:latin typeface="Consolas" panose="020B0609020204030204" pitchFamily="49" charset="0"/>
              </a:rPr>
              <a:t>“New York”</a:t>
            </a:r>
            <a:r>
              <a:rPr lang="en-US" sz="1600" dirty="0">
                <a:solidFill>
                  <a:schemeClr val="bg1"/>
                </a:solidFill>
                <a:latin typeface="Consolas" panose="020B0609020204030204" pitchFamily="49" charset="0"/>
              </a:rPr>
              <a:t>,</a:t>
            </a:r>
          </a:p>
          <a:p>
            <a:pPr algn="l"/>
            <a:r>
              <a:rPr lang="en-US" sz="1600" b="0" kern="1200" dirty="0">
                <a:solidFill>
                  <a:schemeClr val="bg1"/>
                </a:solidFill>
                <a:latin typeface="Consolas" panose="020B0609020204030204" pitchFamily="49" charset="0"/>
              </a:rPr>
              <a:t>		zip: </a:t>
            </a:r>
            <a:r>
              <a:rPr lang="en-US" sz="1600" b="0" kern="1200" dirty="0">
                <a:solidFill>
                  <a:srgbClr val="00B050"/>
                </a:solidFill>
                <a:latin typeface="Consolas" panose="020B0609020204030204" pitchFamily="49" charset="0"/>
              </a:rPr>
              <a:t>“100011”</a:t>
            </a:r>
          </a:p>
          <a:p>
            <a:pPr algn="l"/>
            <a:r>
              <a:rPr lang="en-US" sz="1600" dirty="0">
                <a:solidFill>
                  <a:schemeClr val="bg1"/>
                </a:solidFill>
                <a:latin typeface="Consolas" panose="020B0609020204030204" pitchFamily="49" charset="0"/>
              </a:rPr>
              <a:t>	}</a:t>
            </a:r>
            <a:endParaRPr lang="en-US" sz="1600" b="0" kern="1200" dirty="0">
              <a:solidFill>
                <a:schemeClr val="bg1"/>
              </a:solidFill>
              <a:latin typeface="Consolas" panose="020B0609020204030204" pitchFamily="49" charset="0"/>
            </a:endParaRP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31607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A09D2-1E8F-9B0E-FFBE-F4F0C717DB6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C7363B1-C301-6C38-74F6-70DE60B5F44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12</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C761758-75EB-DC77-A5F0-EB5BEF86D532}"/>
              </a:ext>
            </a:extLst>
          </p:cNvPr>
          <p:cNvSpPr>
            <a:spLocks noChangeAspect="1" noChangeArrowheads="1"/>
          </p:cNvSpPr>
          <p:nvPr/>
        </p:nvSpPr>
        <p:spPr bwMode="auto">
          <a:xfrm>
            <a:off x="5943600" y="31126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169E42B-04D7-3925-1042-EE31CBB09854}"/>
              </a:ext>
            </a:extLst>
          </p:cNvPr>
          <p:cNvSpPr>
            <a:spLocks noChangeAspect="1" noChangeArrowheads="1"/>
          </p:cNvSpPr>
          <p:nvPr/>
        </p:nvSpPr>
        <p:spPr bwMode="auto">
          <a:xfrm>
            <a:off x="6096000" y="32650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38103A38-E804-C930-C3F7-1A2D191F54D8}"/>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Objects and Arrays</a:t>
            </a:r>
          </a:p>
        </p:txBody>
      </p:sp>
      <p:sp>
        <p:nvSpPr>
          <p:cNvPr id="3" name="TextBox 2">
            <a:extLst>
              <a:ext uri="{FF2B5EF4-FFF2-40B4-BE49-F238E27FC236}">
                <a16:creationId xmlns:a16="http://schemas.microsoft.com/office/drawing/2014/main" id="{6A6A3360-7B3F-B62A-2061-798A6F860670}"/>
              </a:ext>
            </a:extLst>
          </p:cNvPr>
          <p:cNvSpPr txBox="1"/>
          <p:nvPr/>
        </p:nvSpPr>
        <p:spPr>
          <a:xfrm>
            <a:off x="609600" y="2010189"/>
            <a:ext cx="10972800" cy="2462213"/>
          </a:xfrm>
          <a:prstGeom prst="rect">
            <a:avLst/>
          </a:prstGeom>
        </p:spPr>
        <p:txBody>
          <a:bodyPr vert="horz" wrap="square" lIns="0" tIns="0" rIns="0" bIns="0" rtlCol="0">
            <a:spAutoFit/>
          </a:bodyPr>
          <a:lstStyle/>
          <a:p>
            <a:pPr algn="l"/>
            <a:r>
              <a:rPr lang="en-US" sz="2000" b="1" kern="1200" dirty="0">
                <a:solidFill>
                  <a:schemeClr val="tx1"/>
                </a:solidFill>
                <a:latin typeface="SLB Sans Book" panose="02000503040000020004" pitchFamily="2" charset="0"/>
                <a:ea typeface="+mn-ea"/>
                <a:cs typeface="+mn-cs"/>
              </a:rPr>
              <a:t>Query on embedded documents</a:t>
            </a:r>
          </a:p>
          <a:p>
            <a:pPr algn="l"/>
            <a:endParaRPr lang="en-US" sz="2000" b="1" kern="1200" dirty="0">
              <a:solidFill>
                <a:schemeClr val="tx1"/>
              </a:solidFill>
              <a:latin typeface="SLB Sans Book" panose="02000503040000020004" pitchFamily="2" charset="0"/>
              <a:ea typeface="+mn-ea"/>
              <a:cs typeface="+mn-cs"/>
            </a:endParaRPr>
          </a:p>
          <a:p>
            <a:pPr lvl="1"/>
            <a:endParaRPr lang="en-US" sz="2000" b="1" dirty="0">
              <a:latin typeface="SLB Sans Book" panose="02000503040000020004" pitchFamily="2" charset="0"/>
            </a:endParaRPr>
          </a:p>
          <a:p>
            <a:pPr lvl="1"/>
            <a:endParaRPr lang="en-US" sz="2000" b="1" dirty="0">
              <a:latin typeface="SLB Sans Book" panose="02000503040000020004" pitchFamily="2" charset="0"/>
            </a:endParaRPr>
          </a:p>
          <a:p>
            <a:endParaRPr lang="en-US" sz="2000" b="1" kern="1200" dirty="0">
              <a:solidFill>
                <a:schemeClr val="tx1"/>
              </a:solidFill>
              <a:latin typeface="SLB Sans Book" panose="02000503040000020004" pitchFamily="2" charset="0"/>
              <a:ea typeface="+mn-ea"/>
              <a:cs typeface="+mn-cs"/>
            </a:endParaRPr>
          </a:p>
          <a:p>
            <a:r>
              <a:rPr lang="en-US" sz="2000" b="1" kern="1200" dirty="0">
                <a:solidFill>
                  <a:schemeClr val="tx1"/>
                </a:solidFill>
                <a:latin typeface="SLB Sans Book" panose="02000503040000020004" pitchFamily="2" charset="0"/>
                <a:ea typeface="+mn-ea"/>
                <a:cs typeface="+mn-cs"/>
              </a:rPr>
              <a:t>Update on embedded document</a:t>
            </a: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p:txBody>
      </p:sp>
      <p:sp>
        <p:nvSpPr>
          <p:cNvPr id="4" name="Title 1">
            <a:extLst>
              <a:ext uri="{FF2B5EF4-FFF2-40B4-BE49-F238E27FC236}">
                <a16:creationId xmlns:a16="http://schemas.microsoft.com/office/drawing/2014/main" id="{FD240675-E55F-C48C-FA89-E5796A7E7FE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Objects (Embedded Documents)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CEF65BD9-E996-3E27-4340-BE6B82FBDEC2}"/>
              </a:ext>
            </a:extLst>
          </p:cNvPr>
          <p:cNvSpPr txBox="1"/>
          <p:nvPr/>
        </p:nvSpPr>
        <p:spPr>
          <a:xfrm>
            <a:off x="1006233" y="248976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a:t>
            </a:r>
            <a:r>
              <a:rPr lang="en-US" sz="1600" b="0" kern="1200" dirty="0">
                <a:solidFill>
                  <a:srgbClr val="FF0066"/>
                </a:solidFill>
                <a:latin typeface="Consolas" panose="020B0609020204030204" pitchFamily="49" charset="0"/>
              </a:rPr>
              <a:t>“</a:t>
            </a:r>
            <a:r>
              <a:rPr lang="en-US" sz="1600" b="0" kern="1200" dirty="0" err="1">
                <a:solidFill>
                  <a:srgbClr val="FF0066"/>
                </a:solidFill>
                <a:latin typeface="Consolas" panose="020B0609020204030204" pitchFamily="49" charset="0"/>
              </a:rPr>
              <a:t>address.city</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“New York” </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
        <p:nvSpPr>
          <p:cNvPr id="6" name="TextBox 5">
            <a:extLst>
              <a:ext uri="{FF2B5EF4-FFF2-40B4-BE49-F238E27FC236}">
                <a16:creationId xmlns:a16="http://schemas.microsoft.com/office/drawing/2014/main" id="{15F06FA5-CA1F-D3EF-8A3C-B17210984D00}"/>
              </a:ext>
            </a:extLst>
          </p:cNvPr>
          <p:cNvSpPr txBox="1"/>
          <p:nvPr/>
        </p:nvSpPr>
        <p:spPr>
          <a:xfrm>
            <a:off x="1006233" y="4007227"/>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db.users.updateOne</a:t>
            </a:r>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b="0" kern="1200" dirty="0">
                <a:solidFill>
                  <a:srgbClr val="00B050"/>
                </a:solidFill>
                <a:latin typeface="Consolas" panose="020B0609020204030204" pitchFamily="49" charset="0"/>
              </a:rPr>
              <a:t>“New York” </a:t>
            </a:r>
            <a:r>
              <a:rPr lang="en-US" sz="1600" b="0" kern="1200" dirty="0">
                <a:solidFill>
                  <a:schemeClr val="bg1"/>
                </a:solidFill>
                <a:latin typeface="Consolas" panose="020B0609020204030204" pitchFamily="49" charset="0"/>
              </a:rPr>
              <a:t>}</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 $set: { </a:t>
            </a:r>
            <a:r>
              <a:rPr lang="en-US" sz="1600" b="0" kern="1200" dirty="0">
                <a:solidFill>
                  <a:srgbClr val="FF0066"/>
                </a:solidFill>
                <a:latin typeface="Consolas" panose="020B0609020204030204" pitchFamily="49" charset="0"/>
              </a:rPr>
              <a:t>“</a:t>
            </a:r>
            <a:r>
              <a:rPr lang="en-US" sz="1600" b="0" kern="1200" dirty="0" err="1">
                <a:solidFill>
                  <a:srgbClr val="FF0066"/>
                </a:solidFill>
                <a:latin typeface="Consolas" panose="020B0609020204030204" pitchFamily="49" charset="0"/>
              </a:rPr>
              <a:t>address.city</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a:t>
            </a:r>
            <a:r>
              <a:rPr lang="en-US" sz="1600" b="0" kern="1200" dirty="0">
                <a:solidFill>
                  <a:srgbClr val="FF0066"/>
                </a:solidFill>
                <a:latin typeface="Consolas" panose="020B0609020204030204" pitchFamily="49" charset="0"/>
              </a:rPr>
              <a:t> </a:t>
            </a:r>
            <a:r>
              <a:rPr lang="en-US" sz="1600" b="0" kern="1200" dirty="0">
                <a:solidFill>
                  <a:schemeClr val="bg1"/>
                </a:solidFill>
                <a:latin typeface="Consolas" panose="020B0609020204030204" pitchFamily="49" charset="0"/>
              </a:rPr>
              <a:t>“10002”</a:t>
            </a:r>
            <a:r>
              <a:rPr lang="en-US" sz="1600" b="0" kern="1200" dirty="0">
                <a:solidFill>
                  <a:srgbClr val="FF0066"/>
                </a:solidFill>
                <a:latin typeface="Consolas" panose="020B0609020204030204" pitchFamily="49" charset="0"/>
              </a:rPr>
              <a:t> </a:t>
            </a:r>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99059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20F0-DD36-BBE9-8C21-20ABB20A51F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344DBB5-B463-2F93-8CE1-00A330D3DA5C}"/>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B7FAE41-8B94-5A29-CE04-E01E00804C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0C4694C-6A3E-6504-B3CF-4BCB06D67D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26938DE0-C776-E8F4-C2EB-FF3F77C4C88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Objects and Arrays</a:t>
            </a:r>
          </a:p>
        </p:txBody>
      </p:sp>
      <p:sp>
        <p:nvSpPr>
          <p:cNvPr id="3" name="TextBox 2">
            <a:extLst>
              <a:ext uri="{FF2B5EF4-FFF2-40B4-BE49-F238E27FC236}">
                <a16:creationId xmlns:a16="http://schemas.microsoft.com/office/drawing/2014/main" id="{FBB7FA74-5534-67A2-A9B4-A0C0D7FD0734}"/>
              </a:ext>
            </a:extLst>
          </p:cNvPr>
          <p:cNvSpPr txBox="1"/>
          <p:nvPr/>
        </p:nvSpPr>
        <p:spPr>
          <a:xfrm>
            <a:off x="609594" y="2162734"/>
            <a:ext cx="10972800" cy="3385542"/>
          </a:xfrm>
          <a:prstGeom prst="rect">
            <a:avLst/>
          </a:prstGeom>
        </p:spPr>
        <p:txBody>
          <a:bodyPr vert="horz" wrap="square" lIns="0" tIns="0" rIns="0" bIns="0" rtlCol="0">
            <a:spAutoFit/>
          </a:bodyPr>
          <a:lstStyle/>
          <a:p>
            <a:pPr algn="l"/>
            <a:r>
              <a:rPr lang="en-US" sz="2000" b="1" kern="1200" dirty="0">
                <a:solidFill>
                  <a:schemeClr val="tx1"/>
                </a:solidFill>
                <a:latin typeface="SLB Sans Book" panose="02000503040000020004" pitchFamily="2" charset="0"/>
                <a:ea typeface="+mn-ea"/>
                <a:cs typeface="+mn-cs"/>
              </a:rPr>
              <a:t>Inser</a:t>
            </a:r>
            <a:r>
              <a:rPr lang="en-US" sz="2000" b="1" dirty="0">
                <a:latin typeface="SLB Sans Book" panose="02000503040000020004" pitchFamily="2" charset="0"/>
              </a:rPr>
              <a:t>t document with array property</a:t>
            </a:r>
          </a:p>
          <a:p>
            <a:pPr lvl="1"/>
            <a:endParaRPr lang="en-US" sz="2000" b="0" kern="1200" dirty="0">
              <a:solidFill>
                <a:schemeClr val="tx1"/>
              </a:solidFill>
              <a:latin typeface="SLB Sans Book" panose="02000503040000020004" pitchFamily="2" charset="0"/>
              <a:ea typeface="+mn-ea"/>
              <a:cs typeface="+mn-cs"/>
            </a:endParaRPr>
          </a:p>
          <a:p>
            <a:pPr lvl="1"/>
            <a:endParaRPr lang="en-US" sz="2000" b="0" kern="1200" dirty="0">
              <a:solidFill>
                <a:schemeClr val="tx1"/>
              </a:solidFill>
              <a:latin typeface="SLB Sans Book" panose="02000503040000020004" pitchFamily="2" charset="0"/>
              <a:ea typeface="+mn-ea"/>
              <a:cs typeface="+mn-cs"/>
            </a:endParaRPr>
          </a:p>
          <a:p>
            <a:pPr lvl="1"/>
            <a:endParaRPr lang="en-US" sz="2000" b="0" kern="1200" dirty="0">
              <a:solidFill>
                <a:schemeClr val="tx1"/>
              </a:solidFill>
              <a:latin typeface="SLB Sans Book" panose="02000503040000020004" pitchFamily="2" charset="0"/>
              <a:ea typeface="+mn-ea"/>
              <a:cs typeface="+mn-cs"/>
            </a:endParaRPr>
          </a:p>
          <a:p>
            <a:r>
              <a:rPr lang="en-US" sz="2000" b="1" dirty="0">
                <a:latin typeface="SLB Sans Book" panose="02000503040000020004" pitchFamily="2" charset="0"/>
              </a:rPr>
              <a:t>Query documents with arrays</a:t>
            </a:r>
          </a:p>
          <a:p>
            <a:pPr lvl="1"/>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342900"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p:txBody>
      </p:sp>
      <p:sp>
        <p:nvSpPr>
          <p:cNvPr id="4" name="TextBox 3">
            <a:extLst>
              <a:ext uri="{FF2B5EF4-FFF2-40B4-BE49-F238E27FC236}">
                <a16:creationId xmlns:a16="http://schemas.microsoft.com/office/drawing/2014/main" id="{C40599AB-F3D5-8EAF-AB7C-7DDA2CEC21F9}"/>
              </a:ext>
            </a:extLst>
          </p:cNvPr>
          <p:cNvSpPr txBox="1"/>
          <p:nvPr/>
        </p:nvSpPr>
        <p:spPr>
          <a:xfrm>
            <a:off x="853830" y="2769513"/>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db.users.insertOne</a:t>
            </a:r>
            <a:r>
              <a:rPr lang="en-US" sz="1600" b="0" kern="1200" dirty="0">
                <a:solidFill>
                  <a:schemeClr val="bg1"/>
                </a:solidFill>
                <a:latin typeface="Consolas" panose="020B0609020204030204" pitchFamily="49" charset="0"/>
              </a:rPr>
              <a:t>( { </a:t>
            </a:r>
            <a:r>
              <a:rPr lang="en-US" sz="1600" dirty="0">
                <a:solidFill>
                  <a:schemeClr val="bg1"/>
                </a:solidFill>
                <a:latin typeface="Consolas" panose="020B0609020204030204" pitchFamily="49" charset="0"/>
              </a:rPr>
              <a:t>name</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“Bob”</a:t>
            </a:r>
            <a:r>
              <a:rPr lang="en-US" sz="1600" b="0" kern="1200" dirty="0">
                <a:solidFill>
                  <a:schemeClr val="bg1"/>
                </a:solidFill>
                <a:latin typeface="Consolas" panose="020B0609020204030204" pitchFamily="49" charset="0"/>
              </a:rPr>
              <a:t>, hobbies: [ </a:t>
            </a:r>
            <a:r>
              <a:rPr lang="en-US" sz="1600" b="0" kern="1200" dirty="0">
                <a:solidFill>
                  <a:srgbClr val="00B050"/>
                </a:solidFill>
                <a:latin typeface="Consolas" panose="020B0609020204030204" pitchFamily="49" charset="0"/>
              </a:rPr>
              <a:t>“reading”</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“traveling”</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“gaming”</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
        <p:nvSpPr>
          <p:cNvPr id="5" name="Title 1">
            <a:extLst>
              <a:ext uri="{FF2B5EF4-FFF2-40B4-BE49-F238E27FC236}">
                <a16:creationId xmlns:a16="http://schemas.microsoft.com/office/drawing/2014/main" id="{1C6557DA-6207-D9E6-491F-959E29A9D29D}"/>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Arrays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32AE2E90-AFE1-16FF-D075-6E990203E5C5}"/>
              </a:ext>
            </a:extLst>
          </p:cNvPr>
          <p:cNvSpPr txBox="1"/>
          <p:nvPr/>
        </p:nvSpPr>
        <p:spPr>
          <a:xfrm>
            <a:off x="853829" y="4094506"/>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hobbies: </a:t>
            </a:r>
            <a:r>
              <a:rPr lang="en-US" sz="1600" b="0" kern="1200" dirty="0">
                <a:solidFill>
                  <a:srgbClr val="00B050"/>
                </a:solidFill>
                <a:latin typeface="Consolas" panose="020B0609020204030204" pitchFamily="49" charset="0"/>
              </a:rPr>
              <a:t>“gaming” </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hobbies: { $all: [ </a:t>
            </a:r>
            <a:r>
              <a:rPr lang="en-US" sz="1600" b="0" kern="1200" dirty="0">
                <a:solidFill>
                  <a:srgbClr val="00B050"/>
                </a:solidFill>
                <a:latin typeface="Consolas" panose="020B0609020204030204" pitchFamily="49" charset="0"/>
              </a:rPr>
              <a:t>“reading”</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“gaming” </a:t>
            </a:r>
            <a:r>
              <a:rPr lang="en-US" sz="1600" b="0" kern="1200" dirty="0">
                <a:solidFill>
                  <a:schemeClr val="bg1"/>
                </a:solidFill>
                <a:latin typeface="Consolas" panose="020B0609020204030204" pitchFamily="49" charset="0"/>
              </a:rPr>
              <a:t>] } }</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60121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704C-C2BA-53A4-E422-355E7DFB996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426EDBD-700F-359B-310A-8EDB8F408A9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BCC1E57-BC76-649A-89EE-D07B97BB094C}"/>
              </a:ext>
            </a:extLst>
          </p:cNvPr>
          <p:cNvSpPr>
            <a:spLocks noChangeAspect="1" noChangeArrowheads="1"/>
          </p:cNvSpPr>
          <p:nvPr/>
        </p:nvSpPr>
        <p:spPr bwMode="auto">
          <a:xfrm>
            <a:off x="5943600" y="376830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3C98D5A-CDB8-B8F6-D09A-DCEF89614199}"/>
              </a:ext>
            </a:extLst>
          </p:cNvPr>
          <p:cNvSpPr>
            <a:spLocks noChangeAspect="1" noChangeArrowheads="1"/>
          </p:cNvSpPr>
          <p:nvPr/>
        </p:nvSpPr>
        <p:spPr bwMode="auto">
          <a:xfrm>
            <a:off x="6096000" y="392070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EBE2209A-6D28-B55E-A453-BF14AD9B28D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Objects and Arrays</a:t>
            </a:r>
          </a:p>
        </p:txBody>
      </p:sp>
      <p:sp>
        <p:nvSpPr>
          <p:cNvPr id="3" name="TextBox 2">
            <a:extLst>
              <a:ext uri="{FF2B5EF4-FFF2-40B4-BE49-F238E27FC236}">
                <a16:creationId xmlns:a16="http://schemas.microsoft.com/office/drawing/2014/main" id="{EB12348A-5AB8-3565-58E8-171FFB7F6681}"/>
              </a:ext>
            </a:extLst>
          </p:cNvPr>
          <p:cNvSpPr txBox="1"/>
          <p:nvPr/>
        </p:nvSpPr>
        <p:spPr>
          <a:xfrm>
            <a:off x="609598" y="1789170"/>
            <a:ext cx="10972800" cy="3693319"/>
          </a:xfrm>
          <a:prstGeom prst="rect">
            <a:avLst/>
          </a:prstGeom>
        </p:spPr>
        <p:txBody>
          <a:bodyPr vert="horz" wrap="square" lIns="0" tIns="0" rIns="0" bIns="0" rtlCol="0">
            <a:spAutoFit/>
          </a:bodyPr>
          <a:lstStyle/>
          <a:p>
            <a:pPr algn="l"/>
            <a:r>
              <a:rPr lang="en-US" sz="2000" b="1" kern="1200" dirty="0">
                <a:solidFill>
                  <a:schemeClr val="tx1"/>
                </a:solidFill>
                <a:latin typeface="SLB Sans Book" panose="02000503040000020004" pitchFamily="2" charset="0"/>
                <a:ea typeface="+mn-ea"/>
                <a:cs typeface="+mn-cs"/>
              </a:rPr>
              <a:t>Query a document with an array of objects</a:t>
            </a:r>
          </a:p>
          <a:p>
            <a:pPr algn="l"/>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a:p>
            <a:pPr algn="l"/>
            <a:endParaRPr lang="en-US" sz="2000" b="0" kern="1200" dirty="0">
              <a:solidFill>
                <a:schemeClr val="tx1"/>
              </a:solidFill>
              <a:latin typeface="SLB Sans Book" panose="02000503040000020004" pitchFamily="2" charset="0"/>
              <a:ea typeface="+mn-ea"/>
              <a:cs typeface="+mn-cs"/>
            </a:endParaRPr>
          </a:p>
          <a:p>
            <a:pPr algn="l"/>
            <a:r>
              <a:rPr lang="en-US" sz="2000" b="1" dirty="0">
                <a:latin typeface="SLB Sans Book" panose="02000503040000020004" pitchFamily="2" charset="0"/>
              </a:rPr>
              <a:t>Insert one array of objects</a:t>
            </a:r>
          </a:p>
          <a:p>
            <a:pPr marL="342900" indent="-342900" algn="l">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342900"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p:txBody>
      </p:sp>
      <p:sp>
        <p:nvSpPr>
          <p:cNvPr id="4" name="Title 1">
            <a:extLst>
              <a:ext uri="{FF2B5EF4-FFF2-40B4-BE49-F238E27FC236}">
                <a16:creationId xmlns:a16="http://schemas.microsoft.com/office/drawing/2014/main" id="{501AC783-E79B-D9A9-A095-BFA4EE1CA45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Arrays of objects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30E02EDA-536A-E7C1-8DEA-AAE01A0725A3}"/>
              </a:ext>
            </a:extLst>
          </p:cNvPr>
          <p:cNvSpPr txBox="1"/>
          <p:nvPr/>
        </p:nvSpPr>
        <p:spPr>
          <a:xfrm>
            <a:off x="853832" y="2217794"/>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db.orders.find</a:t>
            </a:r>
            <a:r>
              <a:rPr lang="en-US" sz="1600" b="0" kern="1200" dirty="0">
                <a:solidFill>
                  <a:schemeClr val="bg1"/>
                </a:solidFill>
                <a:latin typeface="Consolas" panose="020B0609020204030204" pitchFamily="49" charset="0"/>
              </a:rPr>
              <a:t>( { </a:t>
            </a:r>
            <a:r>
              <a:rPr lang="en-US" sz="1600" b="0" kern="1200" dirty="0">
                <a:solidFill>
                  <a:srgbClr val="FF0066"/>
                </a:solidFill>
                <a:latin typeface="Consolas" panose="020B0609020204030204" pitchFamily="49" charset="0"/>
              </a:rPr>
              <a:t>“</a:t>
            </a:r>
            <a:r>
              <a:rPr lang="en-US" sz="1600" b="0" kern="1200" dirty="0" err="1">
                <a:solidFill>
                  <a:srgbClr val="FF0066"/>
                </a:solidFill>
                <a:latin typeface="Consolas" panose="020B0609020204030204" pitchFamily="49" charset="0"/>
              </a:rPr>
              <a:t>items.product</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“Laptop” </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a:p>
            <a:r>
              <a:rPr lang="en-US" sz="1600" dirty="0" err="1">
                <a:solidFill>
                  <a:srgbClr val="A6E22E"/>
                </a:solidFill>
                <a:latin typeface="Consolas" panose="020B0609020204030204" pitchFamily="49" charset="0"/>
              </a:rPr>
              <a:t>db.orders.find</a:t>
            </a:r>
            <a:r>
              <a:rPr lang="en-US" sz="1600" dirty="0">
                <a:solidFill>
                  <a:schemeClr val="bg1"/>
                </a:solidFill>
                <a:latin typeface="Consolas" panose="020B0609020204030204" pitchFamily="49" charset="0"/>
              </a:rPr>
              <a:t>( { </a:t>
            </a:r>
            <a:r>
              <a:rPr lang="en-US" sz="1600" dirty="0">
                <a:solidFill>
                  <a:srgbClr val="FF0066"/>
                </a:solidFill>
                <a:latin typeface="Consolas" panose="020B0609020204030204" pitchFamily="49" charset="0"/>
              </a:rPr>
              <a:t>items</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elemMatch</a:t>
            </a:r>
            <a:r>
              <a:rPr lang="en-US" sz="1600" dirty="0">
                <a:solidFill>
                  <a:schemeClr val="bg1"/>
                </a:solidFill>
                <a:latin typeface="Consolas" panose="020B0609020204030204" pitchFamily="49" charset="0"/>
              </a:rPr>
              <a:t>: { product: </a:t>
            </a:r>
            <a:r>
              <a:rPr lang="en-US" sz="1600" dirty="0">
                <a:solidFill>
                  <a:srgbClr val="00B050"/>
                </a:solidFill>
                <a:latin typeface="Consolas" panose="020B0609020204030204" pitchFamily="49" charset="0"/>
              </a:rPr>
              <a:t>“Laptop”</a:t>
            </a:r>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purchaseMethod</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“Online”</a:t>
            </a:r>
            <a:r>
              <a:rPr lang="en-US" sz="1600" dirty="0">
                <a:solidFill>
                  <a:schemeClr val="bg1"/>
                </a:solidFill>
                <a:latin typeface="Consolas" panose="020B0609020204030204" pitchFamily="49" charset="0"/>
              </a:rPr>
              <a:t> } } }</a:t>
            </a:r>
            <a:r>
              <a:rPr lang="en-US" sz="1600" dirty="0">
                <a:solidFill>
                  <a:srgbClr val="00B050"/>
                </a:solidFill>
                <a:latin typeface="Consolas" panose="020B0609020204030204" pitchFamily="49" charset="0"/>
              </a:rPr>
              <a:t> </a:t>
            </a:r>
            <a:r>
              <a:rPr lang="en-US" sz="1600" dirty="0">
                <a:solidFill>
                  <a:schemeClr val="bg1"/>
                </a:solidFill>
                <a:latin typeface="Consolas" panose="020B0609020204030204" pitchFamily="49" charset="0"/>
              </a:rPr>
              <a:t>)</a:t>
            </a:r>
            <a:endParaRPr lang="en-US" sz="1600" b="0" kern="1200"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5B668084-81D3-9052-3456-786126D2303E}"/>
              </a:ext>
            </a:extLst>
          </p:cNvPr>
          <p:cNvSpPr txBox="1"/>
          <p:nvPr/>
        </p:nvSpPr>
        <p:spPr>
          <a:xfrm>
            <a:off x="853833" y="3508193"/>
            <a:ext cx="10484331" cy="1908215"/>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db.orders.insertOne</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customer: </a:t>
            </a:r>
            <a:r>
              <a:rPr lang="en-US" sz="1600" dirty="0">
                <a:solidFill>
                  <a:srgbClr val="00B050"/>
                </a:solidFill>
                <a:latin typeface="Consolas" panose="020B0609020204030204" pitchFamily="49" charset="0"/>
              </a:rPr>
              <a:t>“Charlie”</a:t>
            </a:r>
            <a:r>
              <a:rPr lang="en-US" sz="1600" dirty="0">
                <a:solidFill>
                  <a:schemeClr val="bg1"/>
                </a:solidFill>
                <a:latin typeface="Consolas" panose="020B0609020204030204" pitchFamily="49" charset="0"/>
              </a:rPr>
              <a:t>,</a:t>
            </a:r>
          </a:p>
          <a:p>
            <a:pPr algn="l"/>
            <a:r>
              <a:rPr lang="en-US" sz="1600" b="0" kern="1200" dirty="0">
                <a:solidFill>
                  <a:schemeClr val="bg1"/>
                </a:solidFill>
                <a:latin typeface="Consolas" panose="020B0609020204030204" pitchFamily="49" charset="0"/>
              </a:rPr>
              <a:t>	items: [</a:t>
            </a:r>
          </a:p>
          <a:p>
            <a:pPr algn="l"/>
            <a:r>
              <a:rPr lang="en-US" sz="1600" dirty="0">
                <a:solidFill>
                  <a:schemeClr val="bg1"/>
                </a:solidFill>
                <a:latin typeface="Consolas" panose="020B0609020204030204" pitchFamily="49" charset="0"/>
              </a:rPr>
              <a:t>		{ product: </a:t>
            </a:r>
            <a:r>
              <a:rPr lang="en-US" sz="1600" dirty="0">
                <a:solidFill>
                  <a:srgbClr val="00B050"/>
                </a:solidFill>
                <a:latin typeface="Consolas" panose="020B0609020204030204" pitchFamily="49" charset="0"/>
              </a:rPr>
              <a:t>“Laptop”</a:t>
            </a:r>
            <a:r>
              <a:rPr lang="en-US" sz="1600" dirty="0">
                <a:solidFill>
                  <a:schemeClr val="bg1"/>
                </a:solidFill>
                <a:latin typeface="Consolas" panose="020B0609020204030204" pitchFamily="49" charset="0"/>
              </a:rPr>
              <a:t>, price: </a:t>
            </a:r>
            <a:r>
              <a:rPr lang="en-US" sz="1600" dirty="0">
                <a:solidFill>
                  <a:srgbClr val="FF0066"/>
                </a:solidFill>
                <a:latin typeface="Consolas" panose="020B0609020204030204" pitchFamily="49" charset="0"/>
              </a:rPr>
              <a:t>1200</a:t>
            </a:r>
            <a:r>
              <a:rPr lang="en-US" sz="1600" dirty="0">
                <a:solidFill>
                  <a:schemeClr val="bg1"/>
                </a:solidFill>
                <a:latin typeface="Consolas" panose="020B0609020204030204" pitchFamily="49" charset="0"/>
              </a:rPr>
              <a:t>, quantity: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		</a:t>
            </a:r>
            <a:r>
              <a:rPr lang="en-US" sz="1600" dirty="0">
                <a:solidFill>
                  <a:schemeClr val="bg1"/>
                </a:solidFill>
                <a:latin typeface="Consolas" panose="020B0609020204030204" pitchFamily="49" charset="0"/>
              </a:rPr>
              <a:t>{ product: </a:t>
            </a:r>
            <a:r>
              <a:rPr lang="en-US" sz="1600" dirty="0">
                <a:solidFill>
                  <a:srgbClr val="00B050"/>
                </a:solidFill>
                <a:latin typeface="Consolas" panose="020B0609020204030204" pitchFamily="49" charset="0"/>
              </a:rPr>
              <a:t>“Mouse”</a:t>
            </a:r>
            <a:r>
              <a:rPr lang="en-US" sz="1600" dirty="0">
                <a:solidFill>
                  <a:schemeClr val="bg1"/>
                </a:solidFill>
                <a:latin typeface="Consolas" panose="020B0609020204030204" pitchFamily="49" charset="0"/>
              </a:rPr>
              <a:t>, price: </a:t>
            </a:r>
            <a:r>
              <a:rPr lang="en-US" sz="1600" dirty="0">
                <a:solidFill>
                  <a:srgbClr val="FF0066"/>
                </a:solidFill>
                <a:latin typeface="Consolas" panose="020B0609020204030204" pitchFamily="49" charset="0"/>
              </a:rPr>
              <a:t>50</a:t>
            </a:r>
            <a:r>
              <a:rPr lang="en-US" sz="1600" dirty="0">
                <a:solidFill>
                  <a:schemeClr val="bg1"/>
                </a:solidFill>
                <a:latin typeface="Consolas" panose="020B0609020204030204" pitchFamily="49" charset="0"/>
              </a:rPr>
              <a:t>, quantity: </a:t>
            </a:r>
            <a:r>
              <a:rPr lang="en-US" sz="1600" dirty="0">
                <a:solidFill>
                  <a:srgbClr val="FF0066"/>
                </a:solidFill>
                <a:latin typeface="Consolas" panose="020B0609020204030204" pitchFamily="49" charset="0"/>
              </a:rPr>
              <a:t>2</a:t>
            </a:r>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	]</a:t>
            </a:r>
            <a:endParaRPr lang="en-US" sz="1600" b="0" kern="1200" dirty="0">
              <a:solidFill>
                <a:srgbClr val="FF0066"/>
              </a:solidFill>
              <a:latin typeface="Consolas" panose="020B0609020204030204" pitchFamily="49" charset="0"/>
            </a:endParaRPr>
          </a:p>
          <a:p>
            <a:pPr algn="l"/>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8088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B03C-1C35-340C-E1D2-8C0F2A939C3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816C85D6-7A4F-1B63-2A5E-50CC3259364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15</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B621327-481F-1A65-092A-F8BDF409A736}"/>
              </a:ext>
            </a:extLst>
          </p:cNvPr>
          <p:cNvSpPr>
            <a:spLocks noChangeAspect="1" noChangeArrowheads="1"/>
          </p:cNvSpPr>
          <p:nvPr/>
        </p:nvSpPr>
        <p:spPr bwMode="auto">
          <a:xfrm>
            <a:off x="5943600" y="42945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7756362-5539-7E58-77B4-E6D895AC08A2}"/>
              </a:ext>
            </a:extLst>
          </p:cNvPr>
          <p:cNvSpPr>
            <a:spLocks noChangeAspect="1" noChangeArrowheads="1"/>
          </p:cNvSpPr>
          <p:nvPr/>
        </p:nvSpPr>
        <p:spPr bwMode="auto">
          <a:xfrm>
            <a:off x="6096000" y="44469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CD742056-962E-7193-9AE9-9969CCD3ECC9}"/>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Objects and Arrays</a:t>
            </a:r>
          </a:p>
        </p:txBody>
      </p:sp>
      <p:sp>
        <p:nvSpPr>
          <p:cNvPr id="3" name="TextBox 2">
            <a:extLst>
              <a:ext uri="{FF2B5EF4-FFF2-40B4-BE49-F238E27FC236}">
                <a16:creationId xmlns:a16="http://schemas.microsoft.com/office/drawing/2014/main" id="{5A25BC87-2E15-1C3D-C0DA-D1796C1FE801}"/>
              </a:ext>
            </a:extLst>
          </p:cNvPr>
          <p:cNvSpPr txBox="1"/>
          <p:nvPr/>
        </p:nvSpPr>
        <p:spPr>
          <a:xfrm>
            <a:off x="609600" y="1134251"/>
            <a:ext cx="10972800" cy="4308872"/>
          </a:xfrm>
          <a:prstGeom prst="rect">
            <a:avLst/>
          </a:prstGeom>
        </p:spPr>
        <p:txBody>
          <a:bodyPr vert="horz" wrap="square" lIns="0" tIns="0" rIns="0" bIns="0" rtlCol="0">
            <a:spAutoFit/>
          </a:bodyPr>
          <a:lstStyle/>
          <a:p>
            <a:pPr algn="l"/>
            <a:endParaRPr lang="en-US" sz="2000" dirty="0">
              <a:latin typeface="SLB Sans Book" panose="02000503040000020004" pitchFamily="2" charset="0"/>
            </a:endParaRPr>
          </a:p>
          <a:p>
            <a:pPr algn="l"/>
            <a:r>
              <a:rPr lang="en-US" sz="2000" b="1" kern="1200" dirty="0">
                <a:solidFill>
                  <a:schemeClr val="tx1"/>
                </a:solidFill>
                <a:latin typeface="SLB Sans Book" panose="02000503040000020004" pitchFamily="2" charset="0"/>
                <a:ea typeface="+mn-ea"/>
                <a:cs typeface="+mn-cs"/>
              </a:rPr>
              <a:t>Updating an array of objects:</a:t>
            </a:r>
          </a:p>
          <a:p>
            <a:pPr algn="l"/>
            <a:endParaRPr lang="en-US" sz="2000" b="1" dirty="0">
              <a:latin typeface="SLB Sans Book" panose="02000503040000020004" pitchFamily="2" charset="0"/>
            </a:endParaRPr>
          </a:p>
          <a:p>
            <a:pPr algn="l"/>
            <a:endParaRPr lang="en-US" sz="2000" b="1" kern="1200" dirty="0">
              <a:solidFill>
                <a:schemeClr val="tx1"/>
              </a:solidFill>
              <a:latin typeface="SLB Sans Book" panose="02000503040000020004" pitchFamily="2" charset="0"/>
              <a:ea typeface="+mn-ea"/>
              <a:cs typeface="+mn-cs"/>
            </a:endParaRPr>
          </a:p>
          <a:p>
            <a:pPr algn="l"/>
            <a:endParaRPr lang="en-US" sz="2000" b="1" dirty="0">
              <a:latin typeface="SLB Sans Book" panose="02000503040000020004" pitchFamily="2" charset="0"/>
            </a:endParaRPr>
          </a:p>
          <a:p>
            <a:pPr algn="l"/>
            <a:endParaRPr lang="en-US" sz="2000" b="1" kern="1200" dirty="0">
              <a:solidFill>
                <a:schemeClr val="tx1"/>
              </a:solidFill>
              <a:latin typeface="SLB Sans Book" panose="02000503040000020004" pitchFamily="2" charset="0"/>
              <a:ea typeface="+mn-ea"/>
              <a:cs typeface="+mn-cs"/>
            </a:endParaRPr>
          </a:p>
          <a:p>
            <a:pPr algn="l"/>
            <a:endParaRPr lang="en-US" sz="2000" b="1" dirty="0">
              <a:latin typeface="SLB Sans Book" panose="02000503040000020004" pitchFamily="2" charset="0"/>
            </a:endParaRPr>
          </a:p>
          <a:p>
            <a:pPr algn="l"/>
            <a:endParaRPr lang="en-US" sz="2000" b="1" kern="1200" dirty="0">
              <a:solidFill>
                <a:schemeClr val="tx1"/>
              </a:solidFill>
              <a:latin typeface="SLB Sans Book" panose="02000503040000020004" pitchFamily="2" charset="0"/>
              <a:ea typeface="+mn-ea"/>
              <a:cs typeface="+mn-cs"/>
            </a:endParaRPr>
          </a:p>
          <a:p>
            <a:pPr algn="l"/>
            <a:r>
              <a:rPr lang="en-US" sz="2000" b="1" dirty="0">
                <a:latin typeface="SLB Sans Book" panose="02000503040000020004" pitchFamily="2" charset="0"/>
              </a:rPr>
              <a:t>Updating all elements on an array</a:t>
            </a:r>
          </a:p>
          <a:p>
            <a:pPr algn="l"/>
            <a:endParaRPr lang="en-US" sz="2000" b="1"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p:txBody>
      </p:sp>
      <p:sp>
        <p:nvSpPr>
          <p:cNvPr id="5" name="TextBox 4">
            <a:extLst>
              <a:ext uri="{FF2B5EF4-FFF2-40B4-BE49-F238E27FC236}">
                <a16:creationId xmlns:a16="http://schemas.microsoft.com/office/drawing/2014/main" id="{AA3E45F5-D862-37B9-6B3E-EAF84501C18D}"/>
              </a:ext>
            </a:extLst>
          </p:cNvPr>
          <p:cNvSpPr txBox="1"/>
          <p:nvPr/>
        </p:nvSpPr>
        <p:spPr>
          <a:xfrm>
            <a:off x="853835" y="2057581"/>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db.orders.updateOne</a:t>
            </a:r>
            <a:r>
              <a:rPr lang="en-US" sz="1600" b="0" kern="1200" dirty="0">
                <a:solidFill>
                  <a:schemeClr val="bg1"/>
                </a:solidFill>
                <a:latin typeface="Consolas" panose="020B0609020204030204" pitchFamily="49" charset="0"/>
              </a:rPr>
              <a:t>(</a:t>
            </a:r>
          </a:p>
          <a:p>
            <a:pPr algn="l"/>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customer: </a:t>
            </a:r>
            <a:r>
              <a:rPr lang="en-US" sz="1600" b="0" kern="1200" dirty="0">
                <a:solidFill>
                  <a:srgbClr val="00B050"/>
                </a:solidFill>
                <a:latin typeface="Consolas" panose="020B0609020204030204" pitchFamily="49" charset="0"/>
              </a:rPr>
              <a:t>"Charlie"</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b="0" kern="1200" dirty="0">
                <a:solidFill>
                  <a:srgbClr val="FF0066"/>
                </a:solidFill>
                <a:latin typeface="Consolas" panose="020B0609020204030204" pitchFamily="49" charset="0"/>
              </a:rPr>
              <a:t>"</a:t>
            </a:r>
            <a:r>
              <a:rPr lang="en-US" sz="1600" b="0" kern="1200" dirty="0" err="1">
                <a:solidFill>
                  <a:srgbClr val="FF0066"/>
                </a:solidFill>
                <a:latin typeface="Consolas" panose="020B0609020204030204" pitchFamily="49" charset="0"/>
              </a:rPr>
              <a:t>items.product</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b="0" kern="1200" dirty="0">
                <a:solidFill>
                  <a:srgbClr val="00B050"/>
                </a:solidFill>
                <a:latin typeface="Consolas" panose="020B0609020204030204" pitchFamily="49" charset="0"/>
              </a:rPr>
              <a:t>"Laptop"</a:t>
            </a:r>
            <a:r>
              <a:rPr lang="en-US" sz="1600" b="0" kern="12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a:t>
            </a:r>
          </a:p>
          <a:p>
            <a:pPr algn="l"/>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$set: { </a:t>
            </a:r>
            <a:r>
              <a:rPr lang="en-US" sz="1600" b="0" kern="1200" dirty="0">
                <a:solidFill>
                  <a:srgbClr val="FF0066"/>
                </a:solidFill>
                <a:latin typeface="Consolas" panose="020B0609020204030204" pitchFamily="49" charset="0"/>
              </a:rPr>
              <a:t>"</a:t>
            </a:r>
            <a:r>
              <a:rPr lang="en-US" sz="1600" b="0" kern="1200" dirty="0" err="1">
                <a:solidFill>
                  <a:srgbClr val="FF0066"/>
                </a:solidFill>
                <a:latin typeface="Consolas" panose="020B0609020204030204" pitchFamily="49" charset="0"/>
              </a:rPr>
              <a:t>items.$.price</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b="0" kern="1200" dirty="0">
                <a:solidFill>
                  <a:srgbClr val="FF0066"/>
                </a:solidFill>
                <a:latin typeface="Consolas" panose="020B0609020204030204" pitchFamily="49" charset="0"/>
              </a:rPr>
              <a:t>1300</a:t>
            </a:r>
            <a:r>
              <a:rPr lang="en-US" sz="1600" b="0" kern="12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 </a:t>
            </a:r>
          </a:p>
          <a:p>
            <a:pPr algn="l"/>
            <a:r>
              <a:rPr lang="en-US" sz="1600" b="0" kern="1200" dirty="0">
                <a:solidFill>
                  <a:schemeClr val="bg1"/>
                </a:solidFill>
                <a:latin typeface="Consolas" panose="020B0609020204030204" pitchFamily="49" charset="0"/>
              </a:rPr>
              <a:t>)</a:t>
            </a:r>
          </a:p>
        </p:txBody>
      </p:sp>
      <p:sp>
        <p:nvSpPr>
          <p:cNvPr id="10" name="Title 1">
            <a:extLst>
              <a:ext uri="{FF2B5EF4-FFF2-40B4-BE49-F238E27FC236}">
                <a16:creationId xmlns:a16="http://schemas.microsoft.com/office/drawing/2014/main" id="{129DFC28-F9D3-9350-0157-E06A53E4EC4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Arrays of objects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8932FF1D-2D69-B9FA-E506-BA26A71F7BD7}"/>
              </a:ext>
            </a:extLst>
          </p:cNvPr>
          <p:cNvSpPr txBox="1"/>
          <p:nvPr/>
        </p:nvSpPr>
        <p:spPr>
          <a:xfrm>
            <a:off x="853834" y="4183358"/>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db.orders.updateOne</a:t>
            </a:r>
            <a:r>
              <a:rPr lang="en-US" sz="1600" b="0" kern="1200" dirty="0">
                <a:solidFill>
                  <a:schemeClr val="bg1"/>
                </a:solidFill>
                <a:latin typeface="Consolas" panose="020B0609020204030204" pitchFamily="49" charset="0"/>
              </a:rPr>
              <a:t>(</a:t>
            </a:r>
          </a:p>
          <a:p>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_id: </a:t>
            </a:r>
            <a:r>
              <a:rPr lang="en-US" sz="1600" dirty="0" err="1">
                <a:solidFill>
                  <a:srgbClr val="FF0066"/>
                </a:solidFill>
                <a:latin typeface="Consolas" panose="020B0609020204030204" pitchFamily="49" charset="0"/>
              </a:rPr>
              <a:t>ObjectId</a:t>
            </a:r>
            <a:r>
              <a:rPr lang="en-US" sz="1600" dirty="0">
                <a:solidFill>
                  <a:srgbClr val="FF0066"/>
                </a:solidFill>
                <a:latin typeface="Consolas" panose="020B0609020204030204" pitchFamily="49" charset="0"/>
              </a:rPr>
              <a:t>(</a:t>
            </a:r>
            <a:r>
              <a:rPr lang="en-US" sz="1600" dirty="0">
                <a:solidFill>
                  <a:srgbClr val="00B050"/>
                </a:solidFill>
                <a:latin typeface="Consolas" panose="020B0609020204030204" pitchFamily="49" charset="0"/>
              </a:rPr>
              <a:t>“5bd761dcae323e45a93cd050”</a:t>
            </a:r>
            <a:r>
              <a:rPr lang="en-US" sz="1600" dirty="0">
                <a:solidFill>
                  <a:srgbClr val="FF0066"/>
                </a:solidFill>
                <a:latin typeface="Consolas" panose="020B0609020204030204" pitchFamily="49" charset="0"/>
              </a:rPr>
              <a:t>) </a:t>
            </a:r>
            <a:r>
              <a:rPr lang="en-US" sz="1600" b="0" kern="1200" dirty="0">
                <a:solidFill>
                  <a:schemeClr val="bg1"/>
                </a:solidFill>
                <a:latin typeface="Consolas" panose="020B0609020204030204" pitchFamily="49" charset="0"/>
              </a:rPr>
              <a:t>},</a:t>
            </a:r>
          </a:p>
          <a:p>
            <a:pPr algn="l"/>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$set: { </a:t>
            </a:r>
            <a:r>
              <a:rPr lang="en-US" sz="1600" b="0" kern="1200" dirty="0">
                <a:solidFill>
                  <a:srgbClr val="FF0066"/>
                </a:solidFill>
                <a:latin typeface="Consolas" panose="020B0609020204030204" pitchFamily="49" charset="0"/>
              </a:rPr>
              <a:t>"items.$[].discount "</a:t>
            </a:r>
            <a:r>
              <a:rPr lang="en-US" sz="1600" b="0" kern="1200" dirty="0">
                <a:solidFill>
                  <a:schemeClr val="bg1"/>
                </a:solidFill>
                <a:latin typeface="Consolas" panose="020B0609020204030204" pitchFamily="49" charset="0"/>
              </a:rPr>
              <a:t>: </a:t>
            </a:r>
            <a:r>
              <a:rPr lang="en-US" sz="1600" b="0" kern="1200" dirty="0">
                <a:solidFill>
                  <a:srgbClr val="00B0F0"/>
                </a:solidFill>
                <a:latin typeface="Consolas" panose="020B0609020204030204" pitchFamily="49" charset="0"/>
              </a:rPr>
              <a:t>true</a:t>
            </a:r>
            <a:r>
              <a:rPr lang="en-US" sz="1600" b="0" kern="1200" dirty="0">
                <a:solidFill>
                  <a:schemeClr val="bg1"/>
                </a:solidFill>
                <a:latin typeface="Consolas" panose="020B0609020204030204" pitchFamily="49" charset="0"/>
              </a:rPr>
              <a:t> } } </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55579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8C6A1-F389-66CF-7E0F-4B79A661D50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D7D47F8-F025-95C7-AFF6-37695EF4C07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16</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FA13A9D-1FC4-EBAF-04C6-535722BA0F45}"/>
              </a:ext>
            </a:extLst>
          </p:cNvPr>
          <p:cNvSpPr>
            <a:spLocks noChangeAspect="1" noChangeArrowheads="1"/>
          </p:cNvSpPr>
          <p:nvPr/>
        </p:nvSpPr>
        <p:spPr bwMode="auto">
          <a:xfrm>
            <a:off x="5943600" y="42945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1663DEA-A59F-1CB3-7C6A-BF6290989269}"/>
              </a:ext>
            </a:extLst>
          </p:cNvPr>
          <p:cNvSpPr>
            <a:spLocks noChangeAspect="1" noChangeArrowheads="1"/>
          </p:cNvSpPr>
          <p:nvPr/>
        </p:nvSpPr>
        <p:spPr bwMode="auto">
          <a:xfrm>
            <a:off x="6096000" y="44469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4311AEB9-E672-DFF1-75F7-D7FC77FDD268}"/>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Objects and Arrays</a:t>
            </a:r>
          </a:p>
        </p:txBody>
      </p:sp>
      <p:sp>
        <p:nvSpPr>
          <p:cNvPr id="3" name="TextBox 2">
            <a:extLst>
              <a:ext uri="{FF2B5EF4-FFF2-40B4-BE49-F238E27FC236}">
                <a16:creationId xmlns:a16="http://schemas.microsoft.com/office/drawing/2014/main" id="{188888F2-EF84-0933-3DDD-379990C8429A}"/>
              </a:ext>
            </a:extLst>
          </p:cNvPr>
          <p:cNvSpPr txBox="1"/>
          <p:nvPr/>
        </p:nvSpPr>
        <p:spPr>
          <a:xfrm>
            <a:off x="609600" y="1134251"/>
            <a:ext cx="10972800" cy="4001095"/>
          </a:xfrm>
          <a:prstGeom prst="rect">
            <a:avLst/>
          </a:prstGeom>
        </p:spPr>
        <p:txBody>
          <a:bodyPr vert="horz" wrap="square" lIns="0" tIns="0" rIns="0" bIns="0" rtlCol="0">
            <a:spAutoFit/>
          </a:bodyPr>
          <a:lstStyle/>
          <a:p>
            <a:pPr algn="l"/>
            <a:endParaRPr lang="en-US" sz="2000" dirty="0">
              <a:latin typeface="SLB Sans Book" panose="02000503040000020004" pitchFamily="2" charset="0"/>
            </a:endParaRPr>
          </a:p>
          <a:p>
            <a:pPr algn="l"/>
            <a:r>
              <a:rPr lang="en-US" sz="2000" b="1" kern="1200" dirty="0">
                <a:solidFill>
                  <a:schemeClr val="tx1"/>
                </a:solidFill>
                <a:latin typeface="SLB Sans Book" panose="02000503040000020004" pitchFamily="2" charset="0"/>
                <a:ea typeface="+mn-ea"/>
                <a:cs typeface="+mn-cs"/>
              </a:rPr>
              <a:t>Updating elements from an array that matches a filter:</a:t>
            </a:r>
          </a:p>
          <a:p>
            <a:pPr algn="l"/>
            <a:endParaRPr lang="en-US" sz="2000" b="1" dirty="0">
              <a:latin typeface="SLB Sans Book" panose="02000503040000020004" pitchFamily="2" charset="0"/>
            </a:endParaRPr>
          </a:p>
          <a:p>
            <a:pPr algn="l"/>
            <a:endParaRPr lang="en-US" sz="2000" b="1" kern="1200" dirty="0">
              <a:solidFill>
                <a:schemeClr val="tx1"/>
              </a:solidFill>
              <a:latin typeface="SLB Sans Book" panose="02000503040000020004" pitchFamily="2" charset="0"/>
              <a:ea typeface="+mn-ea"/>
              <a:cs typeface="+mn-cs"/>
            </a:endParaRPr>
          </a:p>
          <a:p>
            <a:pPr algn="l"/>
            <a:endParaRPr lang="en-US" sz="2000" b="1" dirty="0">
              <a:latin typeface="SLB Sans Book" panose="02000503040000020004" pitchFamily="2" charset="0"/>
            </a:endParaRPr>
          </a:p>
          <a:p>
            <a:pPr algn="l"/>
            <a:endParaRPr lang="en-US" sz="2000" b="1" kern="1200" dirty="0">
              <a:solidFill>
                <a:schemeClr val="tx1"/>
              </a:solidFill>
              <a:latin typeface="SLB Sans Book" panose="02000503040000020004" pitchFamily="2" charset="0"/>
              <a:ea typeface="+mn-ea"/>
              <a:cs typeface="+mn-cs"/>
            </a:endParaRPr>
          </a:p>
          <a:p>
            <a:pPr algn="l"/>
            <a:endParaRPr lang="en-US" sz="2000" b="1" dirty="0">
              <a:latin typeface="SLB Sans Book" panose="02000503040000020004" pitchFamily="2" charset="0"/>
            </a:endParaRPr>
          </a:p>
          <a:p>
            <a:pPr algn="l"/>
            <a:endParaRPr lang="en-US" sz="2000" b="1" kern="1200" dirty="0">
              <a:solidFill>
                <a:schemeClr val="tx1"/>
              </a:solidFill>
              <a:latin typeface="SLB Sans Book" panose="02000503040000020004" pitchFamily="2" charset="0"/>
              <a:ea typeface="+mn-ea"/>
              <a:cs typeface="+mn-cs"/>
            </a:endParaRPr>
          </a:p>
          <a:p>
            <a:pPr algn="l"/>
            <a:endParaRPr lang="en-US" sz="2000" b="1"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800100" lvl="1" indent="-342900">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p:txBody>
      </p:sp>
      <p:sp>
        <p:nvSpPr>
          <p:cNvPr id="5" name="TextBox 4">
            <a:extLst>
              <a:ext uri="{FF2B5EF4-FFF2-40B4-BE49-F238E27FC236}">
                <a16:creationId xmlns:a16="http://schemas.microsoft.com/office/drawing/2014/main" id="{6E33EB90-B33E-6281-F57D-C13067461D4B}"/>
              </a:ext>
            </a:extLst>
          </p:cNvPr>
          <p:cNvSpPr txBox="1"/>
          <p:nvPr/>
        </p:nvSpPr>
        <p:spPr>
          <a:xfrm>
            <a:off x="853835" y="2057581"/>
            <a:ext cx="10484331" cy="1415772"/>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db.orders.updateOne</a:t>
            </a:r>
            <a:r>
              <a:rPr lang="en-US" sz="1600" b="0" kern="1200" dirty="0">
                <a:solidFill>
                  <a:schemeClr val="bg1"/>
                </a:solidFill>
                <a:latin typeface="Consolas" panose="020B0609020204030204" pitchFamily="49" charset="0"/>
              </a:rPr>
              <a:t>(</a:t>
            </a:r>
          </a:p>
          <a:p>
            <a:r>
              <a:rPr lang="en-US" sz="1600" dirty="0">
                <a:solidFill>
                  <a:srgbClr val="A6E22E"/>
                </a:solidFill>
                <a:latin typeface="Consolas" panose="020B0609020204030204" pitchFamily="49" charset="0"/>
              </a:rPr>
              <a:t>	</a:t>
            </a:r>
            <a:r>
              <a:rPr lang="en-US" sz="1600" dirty="0">
                <a:solidFill>
                  <a:schemeClr val="bg1"/>
                </a:solidFill>
                <a:latin typeface="Consolas" panose="020B0609020204030204" pitchFamily="49" charset="0"/>
              </a:rPr>
              <a:t>{ _id: </a:t>
            </a:r>
            <a:r>
              <a:rPr lang="en-US" sz="1600" dirty="0" err="1">
                <a:solidFill>
                  <a:srgbClr val="FF0066"/>
                </a:solidFill>
                <a:latin typeface="Consolas" panose="020B0609020204030204" pitchFamily="49" charset="0"/>
              </a:rPr>
              <a:t>ObjectId</a:t>
            </a:r>
            <a:r>
              <a:rPr lang="en-US" sz="1600" dirty="0">
                <a:solidFill>
                  <a:srgbClr val="FF0066"/>
                </a:solidFill>
                <a:latin typeface="Consolas" panose="020B0609020204030204" pitchFamily="49" charset="0"/>
              </a:rPr>
              <a:t>(</a:t>
            </a:r>
            <a:r>
              <a:rPr lang="en-US" sz="1600" dirty="0">
                <a:solidFill>
                  <a:srgbClr val="00B050"/>
                </a:solidFill>
                <a:latin typeface="Consolas" panose="020B0609020204030204" pitchFamily="49" charset="0"/>
              </a:rPr>
              <a:t>“5bd761dcae323e45a93cd050”</a:t>
            </a:r>
            <a:r>
              <a:rPr lang="en-US" sz="1600" dirty="0">
                <a:solidFill>
                  <a:srgbClr val="FF0066"/>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$set: { </a:t>
            </a:r>
            <a:r>
              <a:rPr lang="en-US" sz="1600" b="0" kern="1200" dirty="0">
                <a:solidFill>
                  <a:srgbClr val="FF0066"/>
                </a:solidFill>
                <a:latin typeface="Consolas" panose="020B0609020204030204" pitchFamily="49" charset="0"/>
              </a:rPr>
              <a:t>"items.$[element].discount"</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dirty="0">
                <a:solidFill>
                  <a:srgbClr val="00B0F0"/>
                </a:solidFill>
                <a:latin typeface="Consolas" panose="020B0609020204030204" pitchFamily="49" charset="0"/>
              </a:rPr>
              <a:t>true</a:t>
            </a:r>
            <a:r>
              <a:rPr lang="en-US" sz="1600" b="0" kern="12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arrayFilters</a:t>
            </a:r>
            <a:r>
              <a:rPr lang="en-US" sz="1600" dirty="0">
                <a:solidFill>
                  <a:schemeClr val="bg1"/>
                </a:solidFill>
                <a:latin typeface="Consolas" panose="020B0609020204030204" pitchFamily="49" charset="0"/>
              </a:rPr>
              <a:t>: [ { </a:t>
            </a:r>
            <a:r>
              <a:rPr lang="en-US" sz="1600" dirty="0">
                <a:solidFill>
                  <a:srgbClr val="00B050"/>
                </a:solidFill>
                <a:latin typeface="Consolas" panose="020B0609020204030204" pitchFamily="49" charset="0"/>
              </a:rPr>
              <a:t>“element.name”</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“laptop”</a:t>
            </a:r>
            <a:r>
              <a:rPr lang="en-US" sz="1600" dirty="0">
                <a:solidFill>
                  <a:schemeClr val="bg1"/>
                </a:solidFill>
                <a:latin typeface="Consolas" panose="020B0609020204030204" pitchFamily="49" charset="0"/>
              </a:rPr>
              <a:t> } ] }</a:t>
            </a:r>
            <a:r>
              <a:rPr lang="en-US" sz="1600" b="0" kern="12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a:t>
            </a:r>
          </a:p>
        </p:txBody>
      </p:sp>
      <p:sp>
        <p:nvSpPr>
          <p:cNvPr id="10" name="Title 1">
            <a:extLst>
              <a:ext uri="{FF2B5EF4-FFF2-40B4-BE49-F238E27FC236}">
                <a16:creationId xmlns:a16="http://schemas.microsoft.com/office/drawing/2014/main" id="{2B0B5B1E-1B32-4A44-F1A2-98C126E57275}"/>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Arrays of objects</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5923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CDD74-27B8-1216-569A-EBD94621D6B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60724C2-2050-FBC8-4B71-A18A15E5CF8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17</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B96BA9F-B432-7C72-DB23-B2C470E8F8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5CBE115-A1BF-AEBF-495D-D18E0FECE5A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88BC387E-D50E-D98B-8976-83B7318963C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5" name="TextBox 4">
            <a:extLst>
              <a:ext uri="{FF2B5EF4-FFF2-40B4-BE49-F238E27FC236}">
                <a16:creationId xmlns:a16="http://schemas.microsoft.com/office/drawing/2014/main" id="{ACEC04F8-4345-1CA8-14DB-E5C9452EA50E}"/>
              </a:ext>
            </a:extLst>
          </p:cNvPr>
          <p:cNvSpPr txBox="1"/>
          <p:nvPr/>
        </p:nvSpPr>
        <p:spPr>
          <a:xfrm>
            <a:off x="609600" y="1219881"/>
            <a:ext cx="10972800" cy="406265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Indexes</a:t>
            </a:r>
          </a:p>
          <a:p>
            <a:pPr marL="800100" lvl="1" indent="-342900">
              <a:buBlip>
                <a:blip r:embed="rId3">
                  <a:extLst>
                    <a:ext uri="{96DAC541-7B7A-43D3-8B79-37D633B846F1}">
                      <asvg:svgBlip xmlns:asvg="http://schemas.microsoft.com/office/drawing/2016/SVG/main" r:embed="rId4"/>
                    </a:ext>
                  </a:extLst>
                </a:blip>
              </a:buBlip>
            </a:pPr>
            <a:r>
              <a:rPr lang="en-US" sz="2400" dirty="0"/>
              <a:t>What is a MongoDB index and how it improves query performance?</a:t>
            </a:r>
          </a:p>
          <a:p>
            <a:pPr marL="800100" lvl="1" indent="-342900">
              <a:buBlip>
                <a:blip r:embed="rId3">
                  <a:extLst>
                    <a:ext uri="{96DAC541-7B7A-43D3-8B79-37D633B846F1}">
                      <asvg:svgBlip xmlns:asvg="http://schemas.microsoft.com/office/drawing/2016/SVG/main" r:embed="rId4"/>
                    </a:ext>
                  </a:extLst>
                </a:blip>
              </a:buBlip>
            </a:pPr>
            <a:r>
              <a:rPr lang="en-US" sz="2400" dirty="0"/>
              <a:t>Trade-off: faster reads but slower writes and additional storage</a:t>
            </a:r>
          </a:p>
          <a:p>
            <a:pPr marL="800100" lvl="1" indent="-342900">
              <a:buBlip>
                <a:blip r:embed="rId3">
                  <a:extLst>
                    <a:ext uri="{96DAC541-7B7A-43D3-8B79-37D633B846F1}">
                      <asvg:svgBlip xmlns:asvg="http://schemas.microsoft.com/office/drawing/2016/SVG/main" r:embed="rId4"/>
                    </a:ext>
                  </a:extLst>
                </a:blip>
              </a:buBlip>
            </a:pPr>
            <a:r>
              <a:rPr lang="en-US" sz="2400" dirty="0"/>
              <a:t>By default, MongoDB creates and index for _id</a:t>
            </a:r>
          </a:p>
          <a:p>
            <a:pPr marL="800100" lvl="1" indent="-342900">
              <a:buBlip>
                <a:blip r:embed="rId3">
                  <a:extLst>
                    <a:ext uri="{96DAC541-7B7A-43D3-8B79-37D633B846F1}">
                      <asvg:svgBlip xmlns:asvg="http://schemas.microsoft.com/office/drawing/2016/SVG/main" r:embed="rId4"/>
                    </a:ext>
                  </a:extLst>
                </a:blip>
              </a:buBlip>
            </a:pPr>
            <a:r>
              <a:rPr lang="en-US" sz="2400" dirty="0"/>
              <a:t>COLLSCAN x IXSCAN</a:t>
            </a:r>
          </a:p>
          <a:p>
            <a:pPr marL="800100" lvl="1" indent="-342900">
              <a:buBlip>
                <a:blip r:embed="rId3">
                  <a:extLst>
                    <a:ext uri="{96DAC541-7B7A-43D3-8B79-37D633B846F1}">
                      <asvg:svgBlip xmlns:asvg="http://schemas.microsoft.com/office/drawing/2016/SVG/main" r:embed="rId4"/>
                    </a:ext>
                  </a:extLst>
                </a:blip>
              </a:buBlip>
            </a:pPr>
            <a:r>
              <a:rPr lang="en-US" sz="2400" dirty="0"/>
              <a:t>Types of indexes:</a:t>
            </a:r>
          </a:p>
          <a:p>
            <a:pPr marL="1257300" lvl="2" indent="-342900">
              <a:buBlip>
                <a:blip r:embed="rId3">
                  <a:extLst>
                    <a:ext uri="{96DAC541-7B7A-43D3-8B79-37D633B846F1}">
                      <asvg:svgBlip xmlns:asvg="http://schemas.microsoft.com/office/drawing/2016/SVG/main" r:embed="rId4"/>
                    </a:ext>
                  </a:extLst>
                </a:blip>
              </a:buBlip>
            </a:pPr>
            <a:r>
              <a:rPr lang="en-US" sz="2400" dirty="0"/>
              <a:t>Single field</a:t>
            </a:r>
          </a:p>
          <a:p>
            <a:pPr marL="1257300" lvl="2" indent="-342900">
              <a:buBlip>
                <a:blip r:embed="rId3">
                  <a:extLst>
                    <a:ext uri="{96DAC541-7B7A-43D3-8B79-37D633B846F1}">
                      <asvg:svgBlip xmlns:asvg="http://schemas.microsoft.com/office/drawing/2016/SVG/main" r:embed="rId4"/>
                    </a:ext>
                  </a:extLst>
                </a:blip>
              </a:buBlip>
            </a:pPr>
            <a:r>
              <a:rPr lang="en-US" sz="2400" dirty="0"/>
              <a:t>Compound </a:t>
            </a:r>
          </a:p>
          <a:p>
            <a:pPr marL="1257300" lvl="2" indent="-342900">
              <a:buBlip>
                <a:blip r:embed="rId3">
                  <a:extLst>
                    <a:ext uri="{96DAC541-7B7A-43D3-8B79-37D633B846F1}">
                      <asvg:svgBlip xmlns:asvg="http://schemas.microsoft.com/office/drawing/2016/SVG/main" r:embed="rId4"/>
                    </a:ext>
                  </a:extLst>
                </a:blip>
              </a:buBlip>
            </a:pPr>
            <a:r>
              <a:rPr lang="en-US" sz="2400" dirty="0"/>
              <a:t>Multikey</a:t>
            </a:r>
          </a:p>
          <a:p>
            <a:pPr marL="1257300" lvl="2" indent="-342900">
              <a:buBlip>
                <a:blip r:embed="rId3">
                  <a:extLst>
                    <a:ext uri="{96DAC541-7B7A-43D3-8B79-37D633B846F1}">
                      <asvg:svgBlip xmlns:asvg="http://schemas.microsoft.com/office/drawing/2016/SVG/main" r:embed="rId4"/>
                    </a:ext>
                  </a:extLst>
                </a:blip>
              </a:buBlip>
            </a:pPr>
            <a:r>
              <a:rPr lang="en-US" sz="2400" dirty="0"/>
              <a:t>Text</a:t>
            </a:r>
          </a:p>
          <a:p>
            <a:pPr marL="1257300" lvl="2" indent="-342900">
              <a:buBlip>
                <a:blip r:embed="rId3">
                  <a:extLst>
                    <a:ext uri="{96DAC541-7B7A-43D3-8B79-37D633B846F1}">
                      <asvg:svgBlip xmlns:asvg="http://schemas.microsoft.com/office/drawing/2016/SVG/main" r:embed="rId4"/>
                    </a:ext>
                  </a:extLst>
                </a:blip>
              </a:buBlip>
            </a:pPr>
            <a:r>
              <a:rPr lang="en-US" sz="2400" dirty="0"/>
              <a:t>Geospatial</a:t>
            </a:r>
          </a:p>
        </p:txBody>
      </p:sp>
    </p:spTree>
    <p:extLst>
      <p:ext uri="{BB962C8B-B14F-4D97-AF65-F5344CB8AC3E}">
        <p14:creationId xmlns:p14="http://schemas.microsoft.com/office/powerpoint/2010/main" val="63672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3BA7F-E50A-E677-13ED-EBC6890A2749}"/>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2FE34F72-0B47-3B79-7542-D81481C643E2}"/>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18</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5348766-39C3-4612-8EB0-4210526A76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1BE66D8-52CB-64BD-18B4-B33663A31CE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19008D0A-0E76-709B-67AF-9E4250CAB1BD}"/>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5" name="TextBox 4">
            <a:extLst>
              <a:ext uri="{FF2B5EF4-FFF2-40B4-BE49-F238E27FC236}">
                <a16:creationId xmlns:a16="http://schemas.microsoft.com/office/drawing/2014/main" id="{E0075CB8-D716-609F-7B44-32DAA7A32113}"/>
              </a:ext>
            </a:extLst>
          </p:cNvPr>
          <p:cNvSpPr txBox="1"/>
          <p:nvPr/>
        </p:nvSpPr>
        <p:spPr>
          <a:xfrm>
            <a:off x="609600" y="1219881"/>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Get all indexes on collection</a:t>
            </a:r>
          </a:p>
        </p:txBody>
      </p:sp>
      <p:sp>
        <p:nvSpPr>
          <p:cNvPr id="3" name="Title 1">
            <a:extLst>
              <a:ext uri="{FF2B5EF4-FFF2-40B4-BE49-F238E27FC236}">
                <a16:creationId xmlns:a16="http://schemas.microsoft.com/office/drawing/2014/main" id="{7AAB88B8-6E4D-706F-B2DB-CB4B0204890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Operations on indexes</a:t>
            </a:r>
          </a:p>
        </p:txBody>
      </p:sp>
      <p:sp>
        <p:nvSpPr>
          <p:cNvPr id="4" name="TextBox 3">
            <a:extLst>
              <a:ext uri="{FF2B5EF4-FFF2-40B4-BE49-F238E27FC236}">
                <a16:creationId xmlns:a16="http://schemas.microsoft.com/office/drawing/2014/main" id="{4BCC3B26-2925-6F03-FD94-E6346990D066}"/>
              </a:ext>
            </a:extLst>
          </p:cNvPr>
          <p:cNvSpPr txBox="1"/>
          <p:nvPr/>
        </p:nvSpPr>
        <p:spPr>
          <a:xfrm>
            <a:off x="609600" y="1686301"/>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db.users.getIndexes</a:t>
            </a:r>
            <a:r>
              <a:rPr lang="en-US" sz="1600" b="0" kern="1200" dirty="0">
                <a:solidFill>
                  <a:schemeClr val="bg1"/>
                </a:solidFill>
                <a:latin typeface="Consolas" panose="020B0609020204030204" pitchFamily="49" charset="0"/>
              </a:rPr>
              <a:t>()</a:t>
            </a:r>
          </a:p>
        </p:txBody>
      </p:sp>
      <p:sp>
        <p:nvSpPr>
          <p:cNvPr id="6" name="TextBox 5">
            <a:extLst>
              <a:ext uri="{FF2B5EF4-FFF2-40B4-BE49-F238E27FC236}">
                <a16:creationId xmlns:a16="http://schemas.microsoft.com/office/drawing/2014/main" id="{1E485AB8-6E18-A814-FEFD-A3021FA0789C}"/>
              </a:ext>
            </a:extLst>
          </p:cNvPr>
          <p:cNvSpPr txBox="1"/>
          <p:nvPr/>
        </p:nvSpPr>
        <p:spPr>
          <a:xfrm>
            <a:off x="609600" y="2226893"/>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Create index</a:t>
            </a:r>
          </a:p>
        </p:txBody>
      </p:sp>
      <p:sp>
        <p:nvSpPr>
          <p:cNvPr id="7" name="TextBox 6">
            <a:extLst>
              <a:ext uri="{FF2B5EF4-FFF2-40B4-BE49-F238E27FC236}">
                <a16:creationId xmlns:a16="http://schemas.microsoft.com/office/drawing/2014/main" id="{C3D872C1-6457-ABEE-E3C3-29A3499BB462}"/>
              </a:ext>
            </a:extLst>
          </p:cNvPr>
          <p:cNvSpPr txBox="1"/>
          <p:nvPr/>
        </p:nvSpPr>
        <p:spPr>
          <a:xfrm>
            <a:off x="609600" y="2693313"/>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 { name: 1 } )</a:t>
            </a:r>
          </a:p>
        </p:txBody>
      </p:sp>
      <p:sp>
        <p:nvSpPr>
          <p:cNvPr id="8" name="TextBox 7">
            <a:extLst>
              <a:ext uri="{FF2B5EF4-FFF2-40B4-BE49-F238E27FC236}">
                <a16:creationId xmlns:a16="http://schemas.microsoft.com/office/drawing/2014/main" id="{03D916C0-3A99-8804-7BA9-80820E5539E3}"/>
              </a:ext>
            </a:extLst>
          </p:cNvPr>
          <p:cNvSpPr txBox="1"/>
          <p:nvPr/>
        </p:nvSpPr>
        <p:spPr>
          <a:xfrm>
            <a:off x="609600" y="3267380"/>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Drop an index</a:t>
            </a:r>
          </a:p>
        </p:txBody>
      </p:sp>
      <p:sp>
        <p:nvSpPr>
          <p:cNvPr id="9" name="TextBox 8">
            <a:extLst>
              <a:ext uri="{FF2B5EF4-FFF2-40B4-BE49-F238E27FC236}">
                <a16:creationId xmlns:a16="http://schemas.microsoft.com/office/drawing/2014/main" id="{42576840-80D7-FFE5-6B37-919BC203D10B}"/>
              </a:ext>
            </a:extLst>
          </p:cNvPr>
          <p:cNvSpPr txBox="1"/>
          <p:nvPr/>
        </p:nvSpPr>
        <p:spPr>
          <a:xfrm>
            <a:off x="609600" y="373380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db.users.dropIndex</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“name_1”</a:t>
            </a:r>
            <a:r>
              <a:rPr lang="en-US" sz="1600" b="0" kern="1200" dirty="0">
                <a:solidFill>
                  <a:schemeClr val="bg1"/>
                </a:solidFill>
                <a:latin typeface="Consolas" panose="020B0609020204030204" pitchFamily="49" charset="0"/>
              </a:rPr>
              <a:t>)</a:t>
            </a:r>
          </a:p>
        </p:txBody>
      </p:sp>
      <p:sp>
        <p:nvSpPr>
          <p:cNvPr id="12" name="TextBox 11">
            <a:extLst>
              <a:ext uri="{FF2B5EF4-FFF2-40B4-BE49-F238E27FC236}">
                <a16:creationId xmlns:a16="http://schemas.microsoft.com/office/drawing/2014/main" id="{D939B002-DE9D-53D0-6C9F-8D51DF2782BB}"/>
              </a:ext>
            </a:extLst>
          </p:cNvPr>
          <p:cNvSpPr txBox="1"/>
          <p:nvPr/>
        </p:nvSpPr>
        <p:spPr>
          <a:xfrm>
            <a:off x="609600" y="4302526"/>
            <a:ext cx="10972800" cy="369332"/>
          </a:xfrm>
          <a:prstGeom prst="rect">
            <a:avLst/>
          </a:prstGeom>
        </p:spPr>
        <p:txBody>
          <a:bodyPr vert="horz" wrap="square" lIns="0" tIns="0" rIns="0" bIns="0" rtlCol="0">
            <a:spAutoFit/>
          </a:bodyPr>
          <a:lstStyle/>
          <a:p>
            <a:r>
              <a:rPr lang="en-US" sz="2400" dirty="0">
                <a:latin typeface="SLB Sans Book" panose="02000503040000020004" pitchFamily="2" charset="0"/>
              </a:rPr>
              <a:t>Return explanation </a:t>
            </a:r>
          </a:p>
        </p:txBody>
      </p:sp>
      <p:sp>
        <p:nvSpPr>
          <p:cNvPr id="13" name="TextBox 12">
            <a:extLst>
              <a:ext uri="{FF2B5EF4-FFF2-40B4-BE49-F238E27FC236}">
                <a16:creationId xmlns:a16="http://schemas.microsoft.com/office/drawing/2014/main" id="{2BD484B5-E732-8586-6DE3-C6A3DC833527}"/>
              </a:ext>
            </a:extLst>
          </p:cNvPr>
          <p:cNvSpPr txBox="1"/>
          <p:nvPr/>
        </p:nvSpPr>
        <p:spPr>
          <a:xfrm>
            <a:off x="609600" y="4768946"/>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name :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 )</a:t>
            </a:r>
            <a:r>
              <a:rPr lang="en-US" sz="1600" b="0" kern="1200" dirty="0">
                <a:solidFill>
                  <a:srgbClr val="A6E22E"/>
                </a:solidFill>
                <a:latin typeface="Consolas" panose="020B0609020204030204" pitchFamily="49" charset="0"/>
              </a:rPr>
              <a:t>.explain</a:t>
            </a:r>
            <a:r>
              <a:rPr lang="en-US" sz="1600" b="0" kern="1200" dirty="0">
                <a:solidFill>
                  <a:schemeClr val="bg1"/>
                </a:solidFill>
                <a:latin typeface="Consolas" panose="020B0609020204030204" pitchFamily="49" charset="0"/>
              </a:rPr>
              <a:t>()</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name :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 )</a:t>
            </a:r>
            <a:r>
              <a:rPr lang="en-US" sz="1600" b="0" kern="1200" dirty="0">
                <a:solidFill>
                  <a:srgbClr val="A6E22E"/>
                </a:solidFill>
                <a:latin typeface="Consolas" panose="020B0609020204030204" pitchFamily="49" charset="0"/>
              </a:rPr>
              <a:t>.explain</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a:t>
            </a:r>
            <a:r>
              <a:rPr lang="en-US" sz="1600" b="0" kern="1200" dirty="0" err="1">
                <a:solidFill>
                  <a:srgbClr val="00B050"/>
                </a:solidFill>
                <a:latin typeface="Consolas" panose="020B0609020204030204" pitchFamily="49" charset="0"/>
              </a:rPr>
              <a:t>executionStats</a:t>
            </a:r>
            <a:r>
              <a:rPr lang="en-US" sz="1600" b="0" kern="1200" dirty="0">
                <a:solidFill>
                  <a:srgbClr val="00B050"/>
                </a:solidFill>
                <a:latin typeface="Consolas" panose="020B0609020204030204" pitchFamily="49" charset="0"/>
              </a:rPr>
              <a:t>”</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3251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5F697-D01E-C73D-3BF4-9A0F64BF90A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270D9DE-DFF3-80C7-8A5C-0FA8DD95106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19</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DE91DBA-EFC2-5A0D-9449-2D91EA93C9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0BC8E08-A412-598E-EC32-CE1A59497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5349BB8C-9E37-7CA2-3605-81952A9EBA2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5" name="TextBox 4">
            <a:extLst>
              <a:ext uri="{FF2B5EF4-FFF2-40B4-BE49-F238E27FC236}">
                <a16:creationId xmlns:a16="http://schemas.microsoft.com/office/drawing/2014/main" id="{EBA96D2F-9A64-2C87-F71A-70E17EC84EB3}"/>
              </a:ext>
            </a:extLst>
          </p:cNvPr>
          <p:cNvSpPr txBox="1"/>
          <p:nvPr/>
        </p:nvSpPr>
        <p:spPr>
          <a:xfrm>
            <a:off x="609600" y="1219881"/>
            <a:ext cx="10972800" cy="1107996"/>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Avoids collection scan</a:t>
            </a:r>
          </a:p>
          <a:p>
            <a:pPr marL="342900"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Index is created on a single field </a:t>
            </a:r>
          </a:p>
          <a:p>
            <a:pPr marL="342900"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Optimizes the sorting</a:t>
            </a:r>
          </a:p>
        </p:txBody>
      </p:sp>
      <p:sp>
        <p:nvSpPr>
          <p:cNvPr id="3" name="Title 1">
            <a:extLst>
              <a:ext uri="{FF2B5EF4-FFF2-40B4-BE49-F238E27FC236}">
                <a16:creationId xmlns:a16="http://schemas.microsoft.com/office/drawing/2014/main" id="{804B1BEA-DFDD-ECC6-E3AA-A35958EA8EA1}"/>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Single Field</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8AD1D92-0F83-F5DB-FB1D-831980853079}"/>
              </a:ext>
            </a:extLst>
          </p:cNvPr>
          <p:cNvSpPr txBox="1"/>
          <p:nvPr/>
        </p:nvSpPr>
        <p:spPr>
          <a:xfrm>
            <a:off x="609600" y="2691824"/>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b="0" kern="1200" dirty="0">
                <a:solidFill>
                  <a:srgbClr val="FF0066"/>
                </a:solidFill>
                <a:latin typeface="Consolas" panose="020B0609020204030204" pitchFamily="49" charset="0"/>
              </a:rPr>
              <a:t>1</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6" name="TextBox 5">
            <a:extLst>
              <a:ext uri="{FF2B5EF4-FFF2-40B4-BE49-F238E27FC236}">
                <a16:creationId xmlns:a16="http://schemas.microsoft.com/office/drawing/2014/main" id="{FF86079F-CD6D-A17D-594F-BD57D89A9ECC}"/>
              </a:ext>
            </a:extLst>
          </p:cNvPr>
          <p:cNvSpPr txBox="1"/>
          <p:nvPr/>
        </p:nvSpPr>
        <p:spPr>
          <a:xfrm>
            <a:off x="609600" y="358140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dirty="0">
                <a:solidFill>
                  <a:srgbClr val="00B050"/>
                </a:solidFill>
                <a:latin typeface="Consolas" panose="020B0609020204030204" pitchFamily="49" charset="0"/>
              </a:rPr>
              <a:t>“Alice”</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F1201094-C2E3-5E63-9CF0-05DB8E2DBFC9}"/>
              </a:ext>
            </a:extLst>
          </p:cNvPr>
          <p:cNvSpPr txBox="1"/>
          <p:nvPr/>
        </p:nvSpPr>
        <p:spPr>
          <a:xfrm>
            <a:off x="609600" y="4470976"/>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 </a:t>
            </a:r>
          </a:p>
        </p:txBody>
      </p:sp>
    </p:spTree>
    <p:extLst>
      <p:ext uri="{BB962C8B-B14F-4D97-AF65-F5344CB8AC3E}">
        <p14:creationId xmlns:p14="http://schemas.microsoft.com/office/powerpoint/2010/main" val="119585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EABBFCB-0FD6-4510-B2D6-6A1F56056B0B}"/>
              </a:ext>
            </a:extLst>
          </p:cNvPr>
          <p:cNvGraphicFramePr/>
          <p:nvPr>
            <p:extLst>
              <p:ext uri="{D42A27DB-BD31-4B8C-83A1-F6EECF244321}">
                <p14:modId xmlns:p14="http://schemas.microsoft.com/office/powerpoint/2010/main" val="1415790900"/>
              </p:ext>
            </p:extLst>
          </p:nvPr>
        </p:nvGraphicFramePr>
        <p:xfrm>
          <a:off x="3541622" y="1228623"/>
          <a:ext cx="8128000" cy="5025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A143E90A-3EF5-DEE2-628D-E08F2240A6BD}"/>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Agenda</a:t>
            </a:r>
          </a:p>
        </p:txBody>
      </p:sp>
      <p:sp>
        <p:nvSpPr>
          <p:cNvPr id="4" name="Arrow: Chevron 3">
            <a:extLst>
              <a:ext uri="{FF2B5EF4-FFF2-40B4-BE49-F238E27FC236}">
                <a16:creationId xmlns:a16="http://schemas.microsoft.com/office/drawing/2014/main" id="{EFC8F97A-DE2F-A35F-F651-5B6A92ABE29F}"/>
              </a:ext>
            </a:extLst>
          </p:cNvPr>
          <p:cNvSpPr/>
          <p:nvPr/>
        </p:nvSpPr>
        <p:spPr>
          <a:xfrm>
            <a:off x="207031" y="2982583"/>
            <a:ext cx="3122762" cy="892834"/>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Session 1</a:t>
            </a:r>
            <a:endParaRPr 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94816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6A209-87BC-17F7-84BD-BD9A6136368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E799C713-9DE6-DFB7-1083-D30C2852B5F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20</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6BC367F-F36A-2B8D-4FF9-3D32B4859B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34D03CC-2AB7-790E-C6C9-7FBD4E2B7E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F125FF41-33DD-CF54-A6FA-636A12982C38}"/>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60E2F34B-E04D-6F7B-BF2D-7AA40785BD4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Compound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F24E3DDD-F942-59C2-C8F2-CAEB32AA359B}"/>
              </a:ext>
            </a:extLst>
          </p:cNvPr>
          <p:cNvSpPr txBox="1"/>
          <p:nvPr/>
        </p:nvSpPr>
        <p:spPr>
          <a:xfrm>
            <a:off x="609600" y="1219881"/>
            <a:ext cx="10972800" cy="738664"/>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Index is created on multiple fields</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Optimizes the sorting</a:t>
            </a:r>
          </a:p>
        </p:txBody>
      </p:sp>
      <p:sp>
        <p:nvSpPr>
          <p:cNvPr id="6" name="TextBox 5">
            <a:extLst>
              <a:ext uri="{FF2B5EF4-FFF2-40B4-BE49-F238E27FC236}">
                <a16:creationId xmlns:a16="http://schemas.microsoft.com/office/drawing/2014/main" id="{8F854B7B-F9BF-206B-0EE1-9B6F9D9A4FD0}"/>
              </a:ext>
            </a:extLst>
          </p:cNvPr>
          <p:cNvSpPr txBox="1"/>
          <p:nvPr/>
        </p:nvSpPr>
        <p:spPr>
          <a:xfrm>
            <a:off x="609600" y="2262885"/>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age:</a:t>
            </a:r>
            <a:r>
              <a:rPr lang="en-US" sz="1600" b="0" kern="1200" dirty="0">
                <a:solidFill>
                  <a:srgbClr val="FF0066"/>
                </a:solidFill>
                <a:latin typeface="Consolas" panose="020B0609020204030204" pitchFamily="49" charset="0"/>
              </a:rPr>
              <a:t> 1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29F75F43-B214-DB95-E2E9-FE565C022602}"/>
              </a:ext>
            </a:extLst>
          </p:cNvPr>
          <p:cNvSpPr txBox="1"/>
          <p:nvPr/>
        </p:nvSpPr>
        <p:spPr>
          <a:xfrm>
            <a:off x="609600" y="2977553"/>
            <a:ext cx="10484331" cy="1415772"/>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dirty="0">
                <a:solidFill>
                  <a:srgbClr val="00B050"/>
                </a:solidFill>
                <a:latin typeface="Consolas" panose="020B0609020204030204" pitchFamily="49" charset="0"/>
              </a:rPr>
              <a:t>“Alice”</a:t>
            </a:r>
            <a:r>
              <a:rPr lang="en-US" sz="1600" dirty="0">
                <a:solidFill>
                  <a:schemeClr val="bg1"/>
                </a:solidFill>
                <a:latin typeface="Consolas" panose="020B0609020204030204" pitchFamily="49" charset="0"/>
              </a:rPr>
              <a:t>, age: 28</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dirty="0">
                <a:solidFill>
                  <a:srgbClr val="00B050"/>
                </a:solidFill>
                <a:latin typeface="Consolas" panose="020B0609020204030204" pitchFamily="49" charset="0"/>
              </a:rPr>
              <a:t>“Alice”</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1, age: 1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-1, age: -1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1 } )</a:t>
            </a:r>
          </a:p>
        </p:txBody>
      </p:sp>
      <p:sp>
        <p:nvSpPr>
          <p:cNvPr id="8" name="TextBox 7">
            <a:extLst>
              <a:ext uri="{FF2B5EF4-FFF2-40B4-BE49-F238E27FC236}">
                <a16:creationId xmlns:a16="http://schemas.microsoft.com/office/drawing/2014/main" id="{9B584CA4-E9F2-351C-89AE-BA434830F6F8}"/>
              </a:ext>
            </a:extLst>
          </p:cNvPr>
          <p:cNvSpPr txBox="1"/>
          <p:nvPr/>
        </p:nvSpPr>
        <p:spPr>
          <a:xfrm>
            <a:off x="609600" y="4701480"/>
            <a:ext cx="10484331" cy="923330"/>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dirty="0">
                <a:solidFill>
                  <a:schemeClr val="bg1"/>
                </a:solidFill>
                <a:latin typeface="Consolas" panose="020B0609020204030204" pitchFamily="49" charset="0"/>
              </a:rPr>
              <a:t>age: 28</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age: 1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1, age: -1 } )</a:t>
            </a:r>
          </a:p>
        </p:txBody>
      </p:sp>
    </p:spTree>
    <p:extLst>
      <p:ext uri="{BB962C8B-B14F-4D97-AF65-F5344CB8AC3E}">
        <p14:creationId xmlns:p14="http://schemas.microsoft.com/office/powerpoint/2010/main" val="19723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B370-490A-9C1C-EBBA-BF1CAE84F63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7152B19-7248-E1D0-8657-9E1A542E644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21</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753FA44-9F2A-433F-48D5-13734575C2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1E20021-6A9A-5F42-FCDF-CC3EFB0858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613F716-4F45-9E4E-D021-3562680C6B22}"/>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E87179CE-CB22-1D26-CBEA-E48CA6EC2CA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Multikey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BAE9AC9-6E2E-5F53-54C5-DE595BC20EDA}"/>
              </a:ext>
            </a:extLst>
          </p:cNvPr>
          <p:cNvSpPr txBox="1"/>
          <p:nvPr/>
        </p:nvSpPr>
        <p:spPr>
          <a:xfrm>
            <a:off x="609600" y="1219881"/>
            <a:ext cx="10972800" cy="1107996"/>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Index is created on array fields</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Optimizes the filtering, sorting and element matching</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Cannot create compound indexes on more than 1 array field</a:t>
            </a:r>
          </a:p>
        </p:txBody>
      </p:sp>
      <p:sp>
        <p:nvSpPr>
          <p:cNvPr id="6" name="TextBox 5">
            <a:extLst>
              <a:ext uri="{FF2B5EF4-FFF2-40B4-BE49-F238E27FC236}">
                <a16:creationId xmlns:a16="http://schemas.microsoft.com/office/drawing/2014/main" id="{91EF69DB-BF5A-0DDC-8B1F-5A726D6B13DE}"/>
              </a:ext>
            </a:extLst>
          </p:cNvPr>
          <p:cNvSpPr txBox="1"/>
          <p:nvPr/>
        </p:nvSpPr>
        <p:spPr>
          <a:xfrm>
            <a:off x="609600" y="2788879"/>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db.products.createIndex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tags: </a:t>
            </a:r>
            <a:r>
              <a:rPr lang="en-US" sz="1600" b="0" kern="1200" dirty="0">
                <a:solidFill>
                  <a:srgbClr val="FF0066"/>
                </a:solidFill>
                <a:latin typeface="Consolas" panose="020B0609020204030204" pitchFamily="49" charset="0"/>
              </a:rPr>
              <a:t>1</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BDCFD56F-9CA3-74B5-7E7D-0C6036E4220A}"/>
              </a:ext>
            </a:extLst>
          </p:cNvPr>
          <p:cNvSpPr txBox="1"/>
          <p:nvPr/>
        </p:nvSpPr>
        <p:spPr>
          <a:xfrm>
            <a:off x="609600" y="3521013"/>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db.products.find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tags: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eletronics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a:t>
            </a:r>
          </a:p>
          <a:p>
            <a:r>
              <a:rPr lang="en-US" sz="1600" b="0" kern="1200" dirty="0" err="1">
                <a:solidFill>
                  <a:srgbClr val="A6E22E"/>
                </a:solidFill>
                <a:latin typeface="Consolas" panose="020B0609020204030204" pitchFamily="49" charset="0"/>
              </a:rPr>
              <a:t>db.products.find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tags: { $in: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eletronics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rgbClr val="00B050"/>
                </a:solidFill>
                <a:latin typeface="Consolas" panose="020B0609020204030204" pitchFamily="49" charset="0"/>
              </a:rPr>
              <a:t>”mobile”</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 )</a:t>
            </a:r>
          </a:p>
          <a:p>
            <a:pPr algn="l"/>
            <a:r>
              <a:rPr lang="en-US" sz="1600" b="0" kern="1200" dirty="0" err="1">
                <a:solidFill>
                  <a:srgbClr val="A6E22E"/>
                </a:solidFill>
                <a:latin typeface="Consolas" panose="020B0609020204030204" pitchFamily="49" charset="0"/>
              </a:rPr>
              <a:t>db.products.find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tags: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eletronics</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a:t>
            </a:r>
            <a:r>
              <a:rPr lang="en-US" sz="1600" b="0" kern="1200" dirty="0">
                <a:solidFill>
                  <a:srgbClr val="00B050"/>
                </a:solidFill>
                <a:latin typeface="Consolas" panose="020B0609020204030204" pitchFamily="49" charset="0"/>
              </a:rPr>
              <a:t>.sort</a:t>
            </a:r>
            <a:r>
              <a:rPr lang="en-US" sz="1600" b="0" kern="1200" dirty="0">
                <a:solidFill>
                  <a:schemeClr val="bg1"/>
                </a:solidFill>
                <a:latin typeface="Consolas" panose="020B0609020204030204" pitchFamily="49" charset="0"/>
              </a:rPr>
              <a:t>( { tags: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a:p>
            <a:r>
              <a:rPr lang="en-US" sz="1600" dirty="0" err="1">
                <a:solidFill>
                  <a:srgbClr val="A6E22E"/>
                </a:solidFill>
                <a:latin typeface="Consolas" panose="020B0609020204030204" pitchFamily="49" charset="0"/>
              </a:rPr>
              <a:t>db.products.find</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.sort</a:t>
            </a:r>
            <a:r>
              <a:rPr lang="en-US" sz="1600" dirty="0">
                <a:solidFill>
                  <a:schemeClr val="bg1"/>
                </a:solidFill>
                <a:latin typeface="Consolas" panose="020B0609020204030204" pitchFamily="49" charset="0"/>
              </a:rPr>
              <a:t>( { tags: </a:t>
            </a:r>
            <a:r>
              <a:rPr lang="en-US" sz="1600" dirty="0">
                <a:solidFill>
                  <a:srgbClr val="FF0066"/>
                </a:solidFill>
                <a:latin typeface="Consolas" panose="020B0609020204030204" pitchFamily="49" charset="0"/>
              </a:rPr>
              <a:t>1</a:t>
            </a:r>
            <a:r>
              <a:rPr lang="en-US" sz="1600" dirty="0">
                <a:solidFill>
                  <a:schemeClr val="bg1"/>
                </a:solidFill>
                <a:latin typeface="Consolas" panose="020B0609020204030204" pitchFamily="49" charset="0"/>
              </a:rPr>
              <a:t> } )</a:t>
            </a:r>
          </a:p>
        </p:txBody>
      </p:sp>
    </p:spTree>
    <p:extLst>
      <p:ext uri="{BB962C8B-B14F-4D97-AF65-F5344CB8AC3E}">
        <p14:creationId xmlns:p14="http://schemas.microsoft.com/office/powerpoint/2010/main" val="19993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287A2-60E5-4700-0E6E-8C6E8200DD3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31139E6-E941-5EFE-6C09-9949C7BBCF9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22</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A550137-ECFC-52AF-B96D-63B5CE4503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9A12823-A33D-0322-4C26-09E30FEF71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4F3EFD89-C2C0-5C03-C938-1C1448201ED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46A54F42-8ACC-52B7-076A-C23C1D795A37}"/>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Text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AB1A43EC-4710-D961-695A-E4DFE90F7A46}"/>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Enables case-insensitive search</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Supports stemming</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Allows ranking by relevance</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Only one text index per collection</a:t>
            </a:r>
          </a:p>
        </p:txBody>
      </p:sp>
      <p:sp>
        <p:nvSpPr>
          <p:cNvPr id="6" name="TextBox 5">
            <a:extLst>
              <a:ext uri="{FF2B5EF4-FFF2-40B4-BE49-F238E27FC236}">
                <a16:creationId xmlns:a16="http://schemas.microsoft.com/office/drawing/2014/main" id="{408D4BEC-9147-FD49-CB6D-732254E37AA8}"/>
              </a:ext>
            </a:extLst>
          </p:cNvPr>
          <p:cNvSpPr txBox="1"/>
          <p:nvPr/>
        </p:nvSpPr>
        <p:spPr>
          <a:xfrm>
            <a:off x="609600" y="2952777"/>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dirty="0">
                <a:solidFill>
                  <a:srgbClr val="00B050"/>
                </a:solidFill>
                <a:latin typeface="Consolas" panose="020B0609020204030204" pitchFamily="49" charset="0"/>
              </a:rPr>
              <a:t>“text”</a:t>
            </a:r>
            <a:r>
              <a:rPr lang="en-US" sz="1600" dirty="0">
                <a:solidFill>
                  <a:schemeClr val="bg1"/>
                </a:solidFill>
                <a:latin typeface="Consolas" panose="020B0609020204030204" pitchFamily="49" charset="0"/>
              </a:rPr>
              <a:t>, city:</a:t>
            </a:r>
            <a:r>
              <a:rPr lang="en-US" sz="1600" dirty="0">
                <a:solidFill>
                  <a:srgbClr val="FF0066"/>
                </a:solidFill>
                <a:latin typeface="Consolas" panose="020B0609020204030204" pitchFamily="49" charset="0"/>
              </a:rPr>
              <a:t> </a:t>
            </a:r>
            <a:r>
              <a:rPr lang="en-US" sz="1600" dirty="0">
                <a:solidFill>
                  <a:srgbClr val="00B050"/>
                </a:solidFill>
                <a:latin typeface="Consolas" panose="020B0609020204030204" pitchFamily="49" charset="0"/>
              </a:rPr>
              <a:t>“text”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20200F52-BDE8-9503-D09F-F8AA1B2897BF}"/>
              </a:ext>
            </a:extLst>
          </p:cNvPr>
          <p:cNvSpPr txBox="1"/>
          <p:nvPr/>
        </p:nvSpPr>
        <p:spPr>
          <a:xfrm>
            <a:off x="609600" y="3733800"/>
            <a:ext cx="10484331" cy="1661993"/>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$text: { $search: {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 } } } )</a:t>
            </a:r>
          </a:p>
          <a:p>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endParaRPr lang="en-US" sz="1600" b="0" kern="1200" dirty="0">
              <a:solidFill>
                <a:srgbClr val="A6E22E"/>
              </a:solidFill>
              <a:latin typeface="Consolas" panose="020B0609020204030204" pitchFamily="49" charset="0"/>
            </a:endParaRPr>
          </a:p>
          <a:p>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$text: { $search: {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 } },</a:t>
            </a:r>
          </a:p>
          <a:p>
            <a:r>
              <a:rPr lang="en-US" sz="1600" dirty="0">
                <a:solidFill>
                  <a:schemeClr val="bg1"/>
                </a:solidFill>
                <a:latin typeface="Consolas" panose="020B0609020204030204" pitchFamily="49" charset="0"/>
              </a:rPr>
              <a:t>	{ score: { $meta: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textScore</a:t>
            </a:r>
            <a:r>
              <a:rPr lang="en-US" sz="1600" dirty="0">
                <a:solidFill>
                  <a:srgbClr val="00B050"/>
                </a:solidFill>
                <a:latin typeface="Consolas" panose="020B0609020204030204" pitchFamily="49" charset="0"/>
              </a:rPr>
              <a:t>”</a:t>
            </a:r>
            <a:r>
              <a:rPr lang="en-US" sz="1600" b="0" kern="1200" dirty="0">
                <a:solidFill>
                  <a:schemeClr val="bg1"/>
                </a:solidFill>
                <a:latin typeface="Consolas" panose="020B0609020204030204" pitchFamily="49" charset="0"/>
              </a:rPr>
              <a:t> }</a:t>
            </a:r>
          </a:p>
          <a:p>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a:t>
            </a:r>
            <a:r>
              <a:rPr lang="en-US" sz="1600" dirty="0">
                <a:solidFill>
                  <a:schemeClr val="bg1"/>
                </a:solidFill>
                <a:latin typeface="Consolas" panose="020B0609020204030204" pitchFamily="49" charset="0"/>
              </a:rPr>
              <a:t> score: { $meta: </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textScore</a:t>
            </a:r>
            <a:r>
              <a:rPr lang="en-US" sz="1600" dirty="0">
                <a:solidFill>
                  <a:srgbClr val="00B050"/>
                </a:solidFill>
                <a:latin typeface="Consolas" panose="020B0609020204030204" pitchFamily="49" charset="0"/>
              </a:rPr>
              <a:t>”</a:t>
            </a:r>
            <a:r>
              <a:rPr lang="en-US" sz="1600" b="0" kern="1200" dirty="0">
                <a:solidFill>
                  <a:schemeClr val="bg1"/>
                </a:solidFill>
                <a:latin typeface="Consolas" panose="020B0609020204030204" pitchFamily="49" charset="0"/>
              </a:rPr>
              <a:t> } } )</a:t>
            </a:r>
          </a:p>
          <a:p>
            <a:pPr algn="l"/>
            <a:endParaRPr lang="en-US" sz="1600" b="0" kern="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4658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83164-99C6-29B9-032E-A6555EF004F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5FD45F5-C5C9-C06B-5E7C-3A339158B37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EEB6939-5A7F-5905-7DD6-B2539F06CD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CFB0DF6-4215-1096-7F81-C7AFB2BB48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C2159FF9-E7FC-99E5-A93A-464884FE306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EE07FCDB-D141-0561-D612-2474AC2A904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Geospatial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EAE50BAA-DBC3-F763-0133-06CA7343E647}"/>
              </a:ext>
            </a:extLst>
          </p:cNvPr>
          <p:cNvSpPr txBox="1"/>
          <p:nvPr/>
        </p:nvSpPr>
        <p:spPr>
          <a:xfrm>
            <a:off x="609600" y="1219881"/>
            <a:ext cx="10972800" cy="738664"/>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Enables queries for points, distances and areas</a:t>
            </a:r>
          </a:p>
          <a:p>
            <a:pPr marL="342900" indent="-342900">
              <a:buBlip>
                <a:blip r:embed="rId4">
                  <a:extLst>
                    <a:ext uri="{96DAC541-7B7A-43D3-8B79-37D633B846F1}">
                      <asvg:svgBlip xmlns:asvg="http://schemas.microsoft.com/office/drawing/2016/SVG/main" r:embed="rId5"/>
                    </a:ext>
                  </a:extLst>
                </a:blip>
              </a:buBlip>
            </a:pPr>
            <a:r>
              <a:rPr lang="en-US" sz="2400" dirty="0">
                <a:latin typeface="SLB Sans Book" panose="02000503040000020004" pitchFamily="2" charset="0"/>
              </a:rPr>
              <a:t>Supports $near, $</a:t>
            </a:r>
            <a:r>
              <a:rPr lang="en-US" sz="2400" dirty="0" err="1">
                <a:latin typeface="SLB Sans Book" panose="02000503040000020004" pitchFamily="2" charset="0"/>
              </a:rPr>
              <a:t>geoWhitin</a:t>
            </a:r>
            <a:r>
              <a:rPr lang="en-US" sz="2400" dirty="0">
                <a:latin typeface="SLB Sans Book" panose="02000503040000020004" pitchFamily="2" charset="0"/>
              </a:rPr>
              <a:t> and $</a:t>
            </a:r>
            <a:r>
              <a:rPr lang="en-US" sz="2400" dirty="0" err="1">
                <a:latin typeface="SLB Sans Book" panose="02000503040000020004" pitchFamily="2" charset="0"/>
              </a:rPr>
              <a:t>geoIntersects</a:t>
            </a:r>
            <a:endParaRPr lang="en-US" sz="2400" dirty="0">
              <a:latin typeface="SLB Sans Book" panose="02000503040000020004" pitchFamily="2" charset="0"/>
            </a:endParaRPr>
          </a:p>
        </p:txBody>
      </p:sp>
      <p:sp>
        <p:nvSpPr>
          <p:cNvPr id="6" name="TextBox 5">
            <a:extLst>
              <a:ext uri="{FF2B5EF4-FFF2-40B4-BE49-F238E27FC236}">
                <a16:creationId xmlns:a16="http://schemas.microsoft.com/office/drawing/2014/main" id="{5DF3A293-8ACC-C558-87BB-3E1C86E62516}"/>
              </a:ext>
            </a:extLst>
          </p:cNvPr>
          <p:cNvSpPr txBox="1"/>
          <p:nvPr/>
        </p:nvSpPr>
        <p:spPr>
          <a:xfrm>
            <a:off x="609600" y="2107398"/>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db.places.createIndex</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location: </a:t>
            </a:r>
            <a:r>
              <a:rPr lang="en-US" sz="1600" b="0" kern="1200" dirty="0">
                <a:solidFill>
                  <a:srgbClr val="00B050"/>
                </a:solidFill>
                <a:latin typeface="Consolas" panose="020B0609020204030204" pitchFamily="49" charset="0"/>
              </a:rPr>
              <a:t>“2dsphere”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BCB9D080-72DC-B29A-6CD5-3F62FDF546FF}"/>
              </a:ext>
            </a:extLst>
          </p:cNvPr>
          <p:cNvSpPr txBox="1"/>
          <p:nvPr/>
        </p:nvSpPr>
        <p:spPr>
          <a:xfrm>
            <a:off x="609600" y="2767647"/>
            <a:ext cx="10484331" cy="240065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db.places.find</a:t>
            </a:r>
            <a:r>
              <a:rPr lang="en-US" sz="1600" b="0" kern="1200" dirty="0">
                <a:solidFill>
                  <a:schemeClr val="bg1"/>
                </a:solidFill>
                <a:latin typeface="Consolas" panose="020B0609020204030204" pitchFamily="49" charset="0"/>
              </a:rPr>
              <a:t>(</a:t>
            </a:r>
            <a:endParaRPr lang="en-US" sz="1600" dirty="0">
              <a:solidFill>
                <a:srgbClr val="A6E22E"/>
              </a:solidFill>
              <a:latin typeface="Consolas" panose="020B0609020204030204" pitchFamily="49" charset="0"/>
            </a:endParaRPr>
          </a:p>
          <a:p>
            <a:pPr algn="l"/>
            <a:r>
              <a:rPr lang="en-US" sz="160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location: {</a:t>
            </a:r>
          </a:p>
          <a:p>
            <a:pPr algn="l"/>
            <a:r>
              <a:rPr lang="en-US" sz="1600" dirty="0">
                <a:solidFill>
                  <a:schemeClr val="bg1"/>
                </a:solidFill>
                <a:latin typeface="Consolas" panose="020B0609020204030204" pitchFamily="49" charset="0"/>
              </a:rPr>
              <a:t>		$near: {</a:t>
            </a:r>
          </a:p>
          <a:p>
            <a:r>
              <a:rPr lang="en-US" sz="1600" dirty="0">
                <a:solidFill>
                  <a:schemeClr val="bg1"/>
                </a:solidFill>
                <a:latin typeface="Consolas" panose="020B0609020204030204" pitchFamily="49" charset="0"/>
              </a:rPr>
              <a:t>			$geometry: { type: </a:t>
            </a:r>
            <a:r>
              <a:rPr lang="en-US" sz="1600" dirty="0">
                <a:solidFill>
                  <a:srgbClr val="00B050"/>
                </a:solidFill>
                <a:latin typeface="Consolas" panose="020B0609020204030204" pitchFamily="49" charset="0"/>
              </a:rPr>
              <a:t>”Point”</a:t>
            </a:r>
            <a:r>
              <a:rPr lang="en-US" sz="1600" dirty="0">
                <a:solidFill>
                  <a:schemeClr val="bg1"/>
                </a:solidFill>
                <a:latin typeface="Consolas" panose="020B0609020204030204" pitchFamily="49" charset="0"/>
              </a:rPr>
              <a:t>, coordinates: [ </a:t>
            </a:r>
            <a:r>
              <a:rPr lang="en-US" sz="1600" dirty="0">
                <a:solidFill>
                  <a:srgbClr val="FF0066"/>
                </a:solidFill>
                <a:latin typeface="Consolas" panose="020B0609020204030204" pitchFamily="49" charset="0"/>
              </a:rPr>
              <a:t>-73.92606</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40.80554</a:t>
            </a:r>
            <a:r>
              <a:rPr lang="en-US" sz="1600" dirty="0">
                <a:solidFill>
                  <a:schemeClr val="bg1"/>
                </a:solidFill>
                <a:latin typeface="Consolas" panose="020B0609020204030204" pitchFamily="49" charset="0"/>
              </a:rPr>
              <a:t> ] },</a:t>
            </a:r>
          </a:p>
          <a:p>
            <a:pPr algn="l"/>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maxDistance</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1000</a:t>
            </a:r>
          </a:p>
          <a:p>
            <a:pPr algn="l"/>
            <a:r>
              <a:rPr lang="en-US" sz="1600" dirty="0">
                <a:solidFill>
                  <a:srgbClr val="FF0066"/>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7369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153CD-F1BC-C6EE-D309-8BF2851E387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66BFB48-A60B-14BC-EA5C-AECC591E32E0}"/>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24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3AEAB7B-6D8F-7ED4-1B98-1FA39C6AE1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EF6256A-D5D0-9C29-11A5-56C4F3DC705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9C8C26D6-9659-69FD-EF47-77E7F83984A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sz="3600" b="1" dirty="0"/>
              <a:t>Indexes</a:t>
            </a:r>
            <a:endParaRPr lang="en-US" sz="3600" dirty="0"/>
          </a:p>
        </p:txBody>
      </p:sp>
      <p:sp>
        <p:nvSpPr>
          <p:cNvPr id="3" name="Title 1">
            <a:extLst>
              <a:ext uri="{FF2B5EF4-FFF2-40B4-BE49-F238E27FC236}">
                <a16:creationId xmlns:a16="http://schemas.microsoft.com/office/drawing/2014/main" id="{3AF726B9-3284-159B-78AE-EC3E75A509C9}"/>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Geospatial index</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3921D3E5-9AD9-C4F0-1361-3C19E250C3D7}"/>
              </a:ext>
            </a:extLst>
          </p:cNvPr>
          <p:cNvSpPr txBox="1"/>
          <p:nvPr/>
        </p:nvSpPr>
        <p:spPr>
          <a:xfrm>
            <a:off x="853834" y="1426964"/>
            <a:ext cx="10484331" cy="4862870"/>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db.places.find</a:t>
            </a:r>
            <a:r>
              <a:rPr lang="en-US" sz="1600" b="0" kern="1200" dirty="0">
                <a:solidFill>
                  <a:schemeClr val="bg1"/>
                </a:solidFill>
                <a:latin typeface="Consolas" panose="020B0609020204030204" pitchFamily="49" charset="0"/>
              </a:rPr>
              <a:t>(</a:t>
            </a:r>
            <a:endParaRPr lang="en-US" sz="1600" dirty="0">
              <a:solidFill>
                <a:srgbClr val="A6E22E"/>
              </a:solidFill>
              <a:latin typeface="Consolas" panose="020B0609020204030204" pitchFamily="49" charset="0"/>
            </a:endParaRPr>
          </a:p>
          <a:p>
            <a:pPr algn="l"/>
            <a:r>
              <a:rPr lang="en-US" sz="1600" b="0" kern="12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location: {</a:t>
            </a:r>
          </a:p>
          <a:p>
            <a:pPr algn="l"/>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geoWithin</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$geometry: {</a:t>
            </a:r>
          </a:p>
          <a:p>
            <a:r>
              <a:rPr lang="en-US" sz="1600" dirty="0">
                <a:solidFill>
                  <a:schemeClr val="bg1"/>
                </a:solidFill>
                <a:latin typeface="Consolas" panose="020B0609020204030204" pitchFamily="49" charset="0"/>
              </a:rPr>
              <a:t>				type: </a:t>
            </a:r>
            <a:r>
              <a:rPr lang="en-US" sz="1600" dirty="0">
                <a:solidFill>
                  <a:srgbClr val="00B050"/>
                </a:solidFill>
                <a:latin typeface="Consolas" panose="020B0609020204030204" pitchFamily="49" charset="0"/>
              </a:rPr>
              <a:t>“Polygon”</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coordinates: [ </a:t>
            </a:r>
            <a:br>
              <a:rPr lang="en-US" sz="1600" dirty="0">
                <a:solidFill>
                  <a:schemeClr val="bg1"/>
                </a:solidFill>
                <a:latin typeface="Consolas" panose="020B0609020204030204" pitchFamily="49" charset="0"/>
              </a:rPr>
            </a:b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-74.2591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40.4774</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-73.7004</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40.4774</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-73.7004</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40.7176</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-74.2591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40.9176</a:t>
            </a: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-74.2591</a:t>
            </a:r>
            <a:r>
              <a:rPr lang="en-US" sz="1600" dirty="0">
                <a:solidFill>
                  <a:schemeClr val="bg1"/>
                </a:solidFill>
                <a:latin typeface="Consolas" panose="020B0609020204030204" pitchFamily="49" charset="0"/>
              </a:rPr>
              <a:t>, </a:t>
            </a:r>
            <a:r>
              <a:rPr lang="en-US" sz="1600" dirty="0">
                <a:solidFill>
                  <a:srgbClr val="FF0066"/>
                </a:solidFill>
                <a:latin typeface="Consolas" panose="020B0609020204030204" pitchFamily="49" charset="0"/>
              </a:rPr>
              <a:t>40.4774</a:t>
            </a:r>
            <a:r>
              <a:rPr lang="en-US" sz="1600" dirty="0">
                <a:solidFill>
                  <a:schemeClr val="bg1"/>
                </a:solidFill>
                <a:latin typeface="Consolas" panose="020B0609020204030204" pitchFamily="49" charset="0"/>
              </a:rPr>
              <a:t>] 								] </a:t>
            </a:r>
            <a:br>
              <a:rPr lang="en-US" sz="1600" dirty="0">
                <a:solidFill>
                  <a:schemeClr val="bg1"/>
                </a:solidFill>
                <a:latin typeface="Consolas" panose="020B0609020204030204" pitchFamily="49" charset="0"/>
              </a:rPr>
            </a:br>
            <a:r>
              <a:rPr lang="en-US" sz="1600" dirty="0">
                <a:solidFill>
                  <a:schemeClr val="bg1"/>
                </a:solidFill>
                <a:latin typeface="Consolas" panose="020B0609020204030204" pitchFamily="49" charset="0"/>
              </a:rPr>
              <a:t>				]</a:t>
            </a:r>
          </a:p>
          <a:p>
            <a:pPr algn="l"/>
            <a:r>
              <a:rPr lang="en-US" sz="1600" dirty="0">
                <a:solidFill>
                  <a:schemeClr val="bg1"/>
                </a:solidFill>
                <a:latin typeface="Consolas" panose="020B0609020204030204" pitchFamily="49" charset="0"/>
              </a:rPr>
              <a:t>			}</a:t>
            </a:r>
          </a:p>
          <a:p>
            <a:pPr algn="l"/>
            <a:r>
              <a:rPr lang="en-US" sz="1600" dirty="0">
                <a:solidFill>
                  <a:srgbClr val="FF0066"/>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7692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239F85-1E5D-F316-EF68-B3C99A2582DD}"/>
              </a:ext>
            </a:extLst>
          </p:cNvPr>
          <p:cNvSpPr>
            <a:spLocks noGrp="1"/>
          </p:cNvSpPr>
          <p:nvPr>
            <p:ph type="sldNum" sz="quarter" idx="12"/>
          </p:nvPr>
        </p:nvSpPr>
        <p:spPr/>
        <p:txBody>
          <a:bodyPr/>
          <a:lstStyle/>
          <a:p>
            <a:fld id="{2737C662-D0ED-4587-B264-5C4F0D975D18}" type="slidenum">
              <a:rPr lang="en-GB" smtClean="0"/>
              <a:t>25</a:t>
            </a:fld>
            <a:endParaRPr lang="en-GB" dirty="0"/>
          </a:p>
        </p:txBody>
      </p:sp>
      <p:sp>
        <p:nvSpPr>
          <p:cNvPr id="4" name="Title 3">
            <a:extLst>
              <a:ext uri="{FF2B5EF4-FFF2-40B4-BE49-F238E27FC236}">
                <a16:creationId xmlns:a16="http://schemas.microsoft.com/office/drawing/2014/main" id="{20D8B6F4-93BC-42D9-851C-39E07A70798E}"/>
              </a:ext>
            </a:extLst>
          </p:cNvPr>
          <p:cNvSpPr>
            <a:spLocks noGrp="1"/>
          </p:cNvSpPr>
          <p:nvPr>
            <p:ph type="title"/>
          </p:nvPr>
        </p:nvSpPr>
        <p:spPr>
          <a:xfrm>
            <a:off x="3098321" y="1580956"/>
            <a:ext cx="5995358" cy="3696087"/>
          </a:xfrm>
        </p:spPr>
        <p:txBody>
          <a:bodyPr anchor="ctr"/>
          <a:lstStyle/>
          <a:p>
            <a:pPr algn="ctr"/>
            <a:r>
              <a:rPr lang="en-US" sz="4800" b="1" dirty="0"/>
              <a:t>Thank you!</a:t>
            </a:r>
          </a:p>
        </p:txBody>
      </p:sp>
    </p:spTree>
    <p:extLst>
      <p:ext uri="{BB962C8B-B14F-4D97-AF65-F5344CB8AC3E}">
        <p14:creationId xmlns:p14="http://schemas.microsoft.com/office/powerpoint/2010/main" val="299821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8782F53-D1BA-A18F-DDD4-4BF3E775AE40}"/>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3</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FD480CD-183C-7FB3-8F0B-76F8AFB34E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1E1CC10-02D8-0E65-DC57-96341D5618F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B663BC7-ECED-555A-F372-DA265D2B8198}"/>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Overview of NoSQL Database</a:t>
            </a:r>
          </a:p>
        </p:txBody>
      </p:sp>
      <p:sp>
        <p:nvSpPr>
          <p:cNvPr id="5" name="TextBox 4">
            <a:extLst>
              <a:ext uri="{FF2B5EF4-FFF2-40B4-BE49-F238E27FC236}">
                <a16:creationId xmlns:a16="http://schemas.microsoft.com/office/drawing/2014/main" id="{13C2389B-93F1-E6D7-E5DC-CDC7FD6B23DE}"/>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SQL x NoSQL</a:t>
            </a:r>
          </a:p>
          <a:p>
            <a:pPr marL="800100" lvl="1" indent="-342900">
              <a:buBlip>
                <a:blip r:embed="rId3">
                  <a:extLst>
                    <a:ext uri="{96DAC541-7B7A-43D3-8B79-37D633B846F1}">
                      <asvg:svgBlip xmlns:asvg="http://schemas.microsoft.com/office/drawing/2016/SVG/main" r:embed="rId4"/>
                    </a:ext>
                  </a:extLst>
                </a:blip>
              </a:buBlip>
            </a:pPr>
            <a:r>
              <a:rPr lang="en-US" sz="2400" dirty="0"/>
              <a:t>Structured vs. unstructured data</a:t>
            </a:r>
          </a:p>
          <a:p>
            <a:pPr marL="800100" lvl="1" indent="-342900">
              <a:buBlip>
                <a:blip r:embed="rId3">
                  <a:extLst>
                    <a:ext uri="{96DAC541-7B7A-43D3-8B79-37D633B846F1}">
                      <asvg:svgBlip xmlns:asvg="http://schemas.microsoft.com/office/drawing/2016/SVG/main" r:embed="rId4"/>
                    </a:ext>
                  </a:extLst>
                </a:blip>
              </a:buBlip>
            </a:pPr>
            <a:r>
              <a:rPr lang="en-US" sz="2400" dirty="0"/>
              <a:t>Schema-based vs. schema-less</a:t>
            </a:r>
          </a:p>
          <a:p>
            <a:pPr marL="800100" lvl="1" indent="-342900">
              <a:buBlip>
                <a:blip r:embed="rId3">
                  <a:extLst>
                    <a:ext uri="{96DAC541-7B7A-43D3-8B79-37D633B846F1}">
                      <asvg:svgBlip xmlns:asvg="http://schemas.microsoft.com/office/drawing/2016/SVG/main" r:embed="rId4"/>
                    </a:ext>
                  </a:extLst>
                </a:blip>
              </a:buBlip>
            </a:pPr>
            <a:r>
              <a:rPr lang="en-US" sz="2400" dirty="0"/>
              <a:t>Scalability (vertical for SQL, horizontal and vertical for NoSQL)</a:t>
            </a:r>
          </a:p>
        </p:txBody>
      </p:sp>
      <p:sp>
        <p:nvSpPr>
          <p:cNvPr id="6" name="TextBox 5">
            <a:extLst>
              <a:ext uri="{FF2B5EF4-FFF2-40B4-BE49-F238E27FC236}">
                <a16:creationId xmlns:a16="http://schemas.microsoft.com/office/drawing/2014/main" id="{0CC282DD-A8E2-CEB2-8788-3B0C92CAC804}"/>
              </a:ext>
            </a:extLst>
          </p:cNvPr>
          <p:cNvSpPr txBox="1"/>
          <p:nvPr/>
        </p:nvSpPr>
        <p:spPr>
          <a:xfrm>
            <a:off x="609600" y="3581400"/>
            <a:ext cx="10972800" cy="1846659"/>
          </a:xfrm>
          <a:prstGeom prst="rect">
            <a:avLst/>
          </a:prstGeom>
        </p:spPr>
        <p:txBody>
          <a:bodyPr vert="horz" wrap="square" lIns="0" tIns="0" rIns="0" bIns="0" rtlCol="0">
            <a:spAutoFit/>
          </a:bodyPr>
          <a:lstStyle/>
          <a:p>
            <a:pPr marL="342900" indent="-342900" algn="l">
              <a:buBlip>
                <a:blip r:embed="rId3">
                  <a:extLst>
                    <a:ext uri="{96DAC541-7B7A-43D3-8B79-37D633B846F1}">
                      <asvg:svgBlip xmlns:asvg="http://schemas.microsoft.com/office/drawing/2016/SVG/main" r:embed="rId4"/>
                    </a:ext>
                  </a:extLst>
                </a:blip>
              </a:buBlip>
            </a:pPr>
            <a:r>
              <a:rPr lang="en-US" sz="2400" b="1" u="sng" kern="1200" dirty="0">
                <a:solidFill>
                  <a:schemeClr val="tx1"/>
                </a:solidFill>
                <a:latin typeface="SLB Sans Book" panose="02000503040000020004" pitchFamily="2" charset="0"/>
                <a:ea typeface="+mn-ea"/>
                <a:cs typeface="+mn-cs"/>
              </a:rPr>
              <a:t>MongoDB</a:t>
            </a:r>
          </a:p>
          <a:p>
            <a:pPr marL="800100" lvl="1" indent="-342900">
              <a:buBlip>
                <a:blip r:embed="rId3">
                  <a:extLst>
                    <a:ext uri="{96DAC541-7B7A-43D3-8B79-37D633B846F1}">
                      <asvg:svgBlip xmlns:asvg="http://schemas.microsoft.com/office/drawing/2016/SVG/main" r:embed="rId4"/>
                    </a:ext>
                  </a:extLst>
                </a:blip>
              </a:buBlip>
            </a:pPr>
            <a:r>
              <a:rPr lang="en-US" sz="2400" dirty="0"/>
              <a:t>Handling unstructured or semi-structured data</a:t>
            </a:r>
          </a:p>
          <a:p>
            <a:pPr marL="800100" lvl="1" indent="-342900">
              <a:buBlip>
                <a:blip r:embed="rId3">
                  <a:extLst>
                    <a:ext uri="{96DAC541-7B7A-43D3-8B79-37D633B846F1}">
                      <asvg:svgBlip xmlns:asvg="http://schemas.microsoft.com/office/drawing/2016/SVG/main" r:embed="rId4"/>
                    </a:ext>
                  </a:extLst>
                </a:blip>
              </a:buBlip>
            </a:pPr>
            <a:r>
              <a:rPr lang="en-US" sz="2400" dirty="0"/>
              <a:t>Document oriented JSON-like format</a:t>
            </a:r>
          </a:p>
          <a:p>
            <a:pPr marL="800100" lvl="1" indent="-342900">
              <a:buBlip>
                <a:blip r:embed="rId3">
                  <a:extLst>
                    <a:ext uri="{96DAC541-7B7A-43D3-8B79-37D633B846F1}">
                      <asvg:svgBlip xmlns:asvg="http://schemas.microsoft.com/office/drawing/2016/SVG/main" r:embed="rId4"/>
                    </a:ext>
                  </a:extLst>
                </a:blip>
              </a:buBlip>
            </a:pPr>
            <a:r>
              <a:rPr lang="en-US" sz="2400" dirty="0"/>
              <a:t>Applications with rapidly changing schemas</a:t>
            </a:r>
          </a:p>
          <a:p>
            <a:pPr marL="800100" lvl="1" indent="-342900">
              <a:buFont typeface="SLB Sans Book" panose="02000503040000020004" pitchFamily="2" charset="0"/>
              <a:buChar char="→"/>
            </a:pPr>
            <a:endParaRPr lang="en-US" sz="2400" b="0" kern="1200" dirty="0">
              <a:solidFill>
                <a:schemeClr val="tx1"/>
              </a:solidFill>
              <a:latin typeface="SLB Sans Book" panose="02000503040000020004" pitchFamily="2" charset="0"/>
              <a:ea typeface="+mn-ea"/>
              <a:cs typeface="+mn-cs"/>
            </a:endParaRPr>
          </a:p>
        </p:txBody>
      </p:sp>
    </p:spTree>
    <p:extLst>
      <p:ext uri="{BB962C8B-B14F-4D97-AF65-F5344CB8AC3E}">
        <p14:creationId xmlns:p14="http://schemas.microsoft.com/office/powerpoint/2010/main" val="30941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88C41-54DC-1FA7-1A06-AF86660EE42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80C7690F-BC90-E85D-25E9-DC724F158A0C}"/>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4</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25F4495-8217-63BF-B7A8-9B4C65E8AC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CE1F2964-AA1E-EEE3-9317-2C80ADFD021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91BDAA4F-AA6B-4217-4052-40A32D3FB78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MongoDB Architecture</a:t>
            </a:r>
          </a:p>
        </p:txBody>
      </p:sp>
      <p:sp>
        <p:nvSpPr>
          <p:cNvPr id="5" name="TextBox 4">
            <a:extLst>
              <a:ext uri="{FF2B5EF4-FFF2-40B4-BE49-F238E27FC236}">
                <a16:creationId xmlns:a16="http://schemas.microsoft.com/office/drawing/2014/main" id="{A9C7EF1E-E3CB-E350-1485-A3C793B2C224}"/>
              </a:ext>
            </a:extLst>
          </p:cNvPr>
          <p:cNvSpPr txBox="1"/>
          <p:nvPr/>
        </p:nvSpPr>
        <p:spPr>
          <a:xfrm>
            <a:off x="609600" y="1216162"/>
            <a:ext cx="10972800" cy="3323987"/>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Databases, Collections and Documents</a:t>
            </a:r>
          </a:p>
          <a:p>
            <a:pPr marL="800100" lvl="1" indent="-342900">
              <a:buBlip>
                <a:blip r:embed="rId3">
                  <a:extLst>
                    <a:ext uri="{96DAC541-7B7A-43D3-8B79-37D633B846F1}">
                      <asvg:svgBlip xmlns:asvg="http://schemas.microsoft.com/office/drawing/2016/SVG/main" r:embed="rId4"/>
                    </a:ext>
                  </a:extLst>
                </a:blip>
              </a:buBlip>
            </a:pPr>
            <a:r>
              <a:rPr lang="en-US" sz="2400" dirty="0">
                <a:latin typeface="SLB Sans Book" panose="02000503040000020004" pitchFamily="2" charset="0"/>
              </a:rPr>
              <a:t>Databases are a group of Collections</a:t>
            </a:r>
          </a:p>
          <a:p>
            <a:pPr marL="800100" lvl="1" indent="-342900">
              <a:buBlip>
                <a:blip r:embed="rId3">
                  <a:extLst>
                    <a:ext uri="{96DAC541-7B7A-43D3-8B79-37D633B846F1}">
                      <asvg:svgBlip xmlns:asvg="http://schemas.microsoft.com/office/drawing/2016/SVG/main" r:embed="rId4"/>
                    </a:ext>
                  </a:extLst>
                </a:blip>
              </a:buBlip>
            </a:pPr>
            <a:r>
              <a:rPr lang="en-US" sz="2400" dirty="0"/>
              <a:t>Collections as the equivalent of tables, and are a group of documents</a:t>
            </a:r>
          </a:p>
          <a:p>
            <a:pPr marL="800100" lvl="1" indent="-342900">
              <a:buBlip>
                <a:blip r:embed="rId3">
                  <a:extLst>
                    <a:ext uri="{96DAC541-7B7A-43D3-8B79-37D633B846F1}">
                      <asvg:svgBlip xmlns:asvg="http://schemas.microsoft.com/office/drawing/2016/SVG/main" r:embed="rId4"/>
                    </a:ext>
                  </a:extLst>
                </a:blip>
              </a:buBlip>
            </a:pPr>
            <a:r>
              <a:rPr lang="en-US" sz="2400" dirty="0"/>
              <a:t>Documents as flexible JSON-like structures</a:t>
            </a:r>
          </a:p>
          <a:p>
            <a:pPr lvl="1"/>
            <a:endParaRPr lang="en-US" sz="2400" dirty="0"/>
          </a:p>
          <a:p>
            <a:pPr lvl="1"/>
            <a:endParaRPr lang="en-US" sz="2400" dirty="0"/>
          </a:p>
          <a:p>
            <a:pPr marL="800100" lvl="1" indent="-342900">
              <a:buBlip>
                <a:blip r:embed="rId3">
                  <a:extLst>
                    <a:ext uri="{96DAC541-7B7A-43D3-8B79-37D633B846F1}">
                      <asvg:svgBlip xmlns:asvg="http://schemas.microsoft.com/office/drawing/2016/SVG/main" r:embed="rId4"/>
                    </a:ext>
                  </a:extLst>
                </a:blip>
              </a:buBlip>
            </a:pPr>
            <a:endParaRPr lang="en-US" sz="2400" dirty="0"/>
          </a:p>
          <a:p>
            <a:pPr marL="800100" lvl="1" indent="-342900">
              <a:buBlip>
                <a:blip r:embed="rId3">
                  <a:extLst>
                    <a:ext uri="{96DAC541-7B7A-43D3-8B79-37D633B846F1}">
                      <asvg:svgBlip xmlns:asvg="http://schemas.microsoft.com/office/drawing/2016/SVG/main" r:embed="rId4"/>
                    </a:ext>
                  </a:extLst>
                </a:blip>
              </a:buBlip>
            </a:pPr>
            <a:r>
              <a:rPr lang="en-US" sz="2400" dirty="0"/>
              <a:t>Embedded vs. referenced documents</a:t>
            </a:r>
          </a:p>
          <a:p>
            <a:pPr marL="800100" lvl="1" indent="-342900">
              <a:buBlip>
                <a:blip r:embed="rId3">
                  <a:extLst>
                    <a:ext uri="{96DAC541-7B7A-43D3-8B79-37D633B846F1}">
                      <asvg:svgBlip xmlns:asvg="http://schemas.microsoft.com/office/drawing/2016/SVG/main" r:embed="rId4"/>
                    </a:ext>
                  </a:extLst>
                </a:blip>
              </a:buBlip>
            </a:pPr>
            <a:r>
              <a:rPr lang="en-US" sz="2400" dirty="0"/>
              <a:t>Indexing strategies for performance</a:t>
            </a:r>
          </a:p>
        </p:txBody>
      </p:sp>
      <p:sp>
        <p:nvSpPr>
          <p:cNvPr id="6" name="TextBox 5">
            <a:extLst>
              <a:ext uri="{FF2B5EF4-FFF2-40B4-BE49-F238E27FC236}">
                <a16:creationId xmlns:a16="http://schemas.microsoft.com/office/drawing/2014/main" id="{51708721-DDB0-F065-A530-A9565E511EC7}"/>
              </a:ext>
            </a:extLst>
          </p:cNvPr>
          <p:cNvSpPr txBox="1"/>
          <p:nvPr/>
        </p:nvSpPr>
        <p:spPr>
          <a:xfrm>
            <a:off x="1063925" y="4933870"/>
            <a:ext cx="10972800" cy="1477328"/>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BSON Format</a:t>
            </a:r>
          </a:p>
          <a:p>
            <a:pPr marL="800100" lvl="1" indent="-342900">
              <a:buBlip>
                <a:blip r:embed="rId3">
                  <a:extLst>
                    <a:ext uri="{96DAC541-7B7A-43D3-8B79-37D633B846F1}">
                      <asvg:svgBlip xmlns:asvg="http://schemas.microsoft.com/office/drawing/2016/SVG/main" r:embed="rId4"/>
                    </a:ext>
                  </a:extLst>
                </a:blip>
              </a:buBlip>
            </a:pPr>
            <a:r>
              <a:rPr lang="en-US" sz="2400" dirty="0"/>
              <a:t>Binary representation of JSON</a:t>
            </a:r>
          </a:p>
          <a:p>
            <a:pPr marL="800100" lvl="1" indent="-342900">
              <a:buBlip>
                <a:blip r:embed="rId3">
                  <a:extLst>
                    <a:ext uri="{96DAC541-7B7A-43D3-8B79-37D633B846F1}">
                      <asvg:svgBlip xmlns:asvg="http://schemas.microsoft.com/office/drawing/2016/SVG/main" r:embed="rId4"/>
                    </a:ext>
                  </a:extLst>
                </a:blip>
              </a:buBlip>
            </a:pPr>
            <a:r>
              <a:rPr lang="en-US" sz="2400" dirty="0"/>
              <a:t>Supports additional data types like Date, </a:t>
            </a:r>
            <a:r>
              <a:rPr lang="en-US" sz="2400" dirty="0" err="1"/>
              <a:t>ObjectId</a:t>
            </a:r>
            <a:r>
              <a:rPr lang="en-US" sz="2400" dirty="0"/>
              <a:t>, and Decimal128</a:t>
            </a:r>
          </a:p>
          <a:p>
            <a:pPr marL="800100" lvl="1" indent="-342900">
              <a:buBlip>
                <a:blip r:embed="rId3">
                  <a:extLst>
                    <a:ext uri="{96DAC541-7B7A-43D3-8B79-37D633B846F1}">
                      <asvg:svgBlip xmlns:asvg="http://schemas.microsoft.com/office/drawing/2016/SVG/main" r:embed="rId4"/>
                    </a:ext>
                  </a:extLst>
                </a:blip>
              </a:buBlip>
            </a:pPr>
            <a:r>
              <a:rPr lang="en-US" sz="2400" dirty="0"/>
              <a:t>More efficient storage and retrieval</a:t>
            </a:r>
          </a:p>
        </p:txBody>
      </p:sp>
      <p:sp>
        <p:nvSpPr>
          <p:cNvPr id="3" name="TextBox 2">
            <a:extLst>
              <a:ext uri="{FF2B5EF4-FFF2-40B4-BE49-F238E27FC236}">
                <a16:creationId xmlns:a16="http://schemas.microsoft.com/office/drawing/2014/main" id="{EDF9C668-6191-D85B-3AF9-CCAC7C49527D}"/>
              </a:ext>
            </a:extLst>
          </p:cNvPr>
          <p:cNvSpPr txBox="1"/>
          <p:nvPr/>
        </p:nvSpPr>
        <p:spPr>
          <a:xfrm>
            <a:off x="853834" y="2773300"/>
            <a:ext cx="10484331" cy="923330"/>
          </a:xfrm>
          <a:prstGeom prst="rect">
            <a:avLst/>
          </a:prstGeom>
          <a:solidFill>
            <a:srgbClr val="2E2E2E"/>
          </a:solidFill>
        </p:spPr>
        <p:txBody>
          <a:bodyPr vert="horz" wrap="square" lIns="182880" tIns="91440" rIns="0" bIns="91440" rtlCol="0">
            <a:spAutoFit/>
          </a:bodyPr>
          <a:lstStyle/>
          <a:p>
            <a:r>
              <a:rPr lang="en-US" sz="1600" b="0" kern="1200" dirty="0">
                <a:solidFill>
                  <a:schemeClr val="bg1"/>
                </a:solidFill>
                <a:latin typeface="Consolas" panose="020B0609020204030204" pitchFamily="49" charset="0"/>
              </a:rPr>
              <a:t>{ _id: </a:t>
            </a:r>
            <a:r>
              <a:rPr lang="en-US" sz="1600" b="0" kern="1200" dirty="0" err="1">
                <a:solidFill>
                  <a:srgbClr val="FF0066"/>
                </a:solidFill>
                <a:latin typeface="Consolas" panose="020B0609020204030204" pitchFamily="49" charset="0"/>
              </a:rPr>
              <a:t>ObjectId</a:t>
            </a:r>
            <a:r>
              <a:rPr lang="en-US" sz="1600" b="0" kern="1200" dirty="0">
                <a:solidFill>
                  <a:srgbClr val="FF0066"/>
                </a:solidFill>
                <a:latin typeface="Consolas" panose="020B0609020204030204" pitchFamily="49" charset="0"/>
              </a:rPr>
              <a:t>(</a:t>
            </a:r>
            <a:r>
              <a:rPr lang="en-US" sz="1600" b="0" kern="1200" dirty="0">
                <a:solidFill>
                  <a:srgbClr val="00B050"/>
                </a:solidFill>
                <a:latin typeface="Consolas" panose="020B0609020204030204" pitchFamily="49" charset="0"/>
              </a:rPr>
              <a:t>“</a:t>
            </a:r>
            <a:r>
              <a:rPr lang="en-US" sz="1600" dirty="0">
                <a:solidFill>
                  <a:srgbClr val="00B050"/>
                </a:solidFill>
                <a:latin typeface="Consolas" panose="020B0609020204030204" pitchFamily="49" charset="0"/>
              </a:rPr>
              <a:t>5bd761dcae323e45a93cd08a</a:t>
            </a:r>
            <a:r>
              <a:rPr lang="en-US" sz="1600" b="0" kern="1200" dirty="0">
                <a:solidFill>
                  <a:srgbClr val="00B050"/>
                </a:solidFill>
                <a:latin typeface="Consolas" panose="020B0609020204030204" pitchFamily="49" charset="0"/>
              </a:rPr>
              <a:t>”</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 name: </a:t>
            </a:r>
            <a:r>
              <a:rPr lang="en-US" sz="1600" b="0" kern="1200" dirty="0">
                <a:solidFill>
                  <a:srgbClr val="00B050"/>
                </a:solidFill>
                <a:latin typeface="Consolas" panose="020B0609020204030204" pitchFamily="49" charset="0"/>
              </a:rPr>
              <a:t>“laptop”</a:t>
            </a:r>
            <a:r>
              <a:rPr lang="en-US" sz="1600" dirty="0">
                <a:solidFill>
                  <a:schemeClr val="bg1"/>
                </a:solidFill>
                <a:latin typeface="Consolas" panose="020B0609020204030204" pitchFamily="49" charset="0"/>
              </a:rPr>
              <a:t>, brand: </a:t>
            </a:r>
            <a:r>
              <a:rPr lang="en-US" sz="1600" dirty="0">
                <a:solidFill>
                  <a:srgbClr val="00B050"/>
                </a:solidFill>
                <a:latin typeface="Consolas" panose="020B0609020204030204" pitchFamily="49" charset="0"/>
              </a:rPr>
              <a:t>“Dell”</a:t>
            </a:r>
            <a:r>
              <a:rPr lang="en-US" sz="1600" dirty="0">
                <a:solidFill>
                  <a:schemeClr val="bg1"/>
                </a:solidFill>
                <a:latin typeface="Consolas" panose="020B0609020204030204" pitchFamily="49" charset="0"/>
              </a:rPr>
              <a:t>, price: </a:t>
            </a:r>
            <a:r>
              <a:rPr lang="en-US" sz="1600" dirty="0">
                <a:solidFill>
                  <a:srgbClr val="FF0066"/>
                </a:solidFill>
                <a:latin typeface="Consolas" panose="020B0609020204030204" pitchFamily="49" charset="0"/>
              </a:rPr>
              <a:t>1200</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a:t>
            </a:r>
          </a:p>
          <a:p>
            <a:r>
              <a:rPr lang="en-US" sz="1600" b="0" kern="1200" dirty="0">
                <a:solidFill>
                  <a:schemeClr val="bg1"/>
                </a:solidFill>
                <a:latin typeface="Consolas" panose="020B0609020204030204" pitchFamily="49" charset="0"/>
              </a:rPr>
              <a:t>{ _id: </a:t>
            </a:r>
            <a:r>
              <a:rPr lang="en-US" sz="1600" b="0" kern="1200" dirty="0" err="1">
                <a:solidFill>
                  <a:srgbClr val="FF0066"/>
                </a:solidFill>
                <a:latin typeface="Consolas" panose="020B0609020204030204" pitchFamily="49" charset="0"/>
              </a:rPr>
              <a:t>ObjectId</a:t>
            </a:r>
            <a:r>
              <a:rPr lang="en-US" sz="1600" b="0" kern="1200" dirty="0">
                <a:solidFill>
                  <a:srgbClr val="FF0066"/>
                </a:solidFill>
                <a:latin typeface="Consolas" panose="020B0609020204030204" pitchFamily="49" charset="0"/>
              </a:rPr>
              <a:t>(</a:t>
            </a:r>
            <a:r>
              <a:rPr lang="en-US" sz="1600" b="0" kern="1200" dirty="0">
                <a:solidFill>
                  <a:srgbClr val="00B050"/>
                </a:solidFill>
                <a:latin typeface="Consolas" panose="020B0609020204030204" pitchFamily="49" charset="0"/>
              </a:rPr>
              <a:t>“</a:t>
            </a:r>
            <a:r>
              <a:rPr lang="en-US" sz="1600" dirty="0">
                <a:solidFill>
                  <a:srgbClr val="00B050"/>
                </a:solidFill>
                <a:latin typeface="Consolas" panose="020B0609020204030204" pitchFamily="49" charset="0"/>
              </a:rPr>
              <a:t>5bd761dcae323e45a93cd050</a:t>
            </a:r>
            <a:r>
              <a:rPr lang="en-US" sz="1600" b="0" kern="1200" dirty="0">
                <a:solidFill>
                  <a:srgbClr val="00B050"/>
                </a:solidFill>
                <a:latin typeface="Consolas" panose="020B0609020204030204" pitchFamily="49" charset="0"/>
              </a:rPr>
              <a:t>”</a:t>
            </a:r>
            <a:r>
              <a:rPr lang="en-US" sz="1600" b="0" kern="1200" dirty="0">
                <a:solidFill>
                  <a:srgbClr val="FF0066"/>
                </a:solidFill>
                <a:latin typeface="Consolas" panose="020B0609020204030204" pitchFamily="49" charset="0"/>
              </a:rPr>
              <a:t>)</a:t>
            </a:r>
            <a:r>
              <a:rPr lang="en-US" sz="1600" b="0" kern="1200" dirty="0">
                <a:solidFill>
                  <a:schemeClr val="bg1"/>
                </a:solidFill>
                <a:latin typeface="Consolas" panose="020B0609020204030204" pitchFamily="49" charset="0"/>
              </a:rPr>
              <a:t>, name: </a:t>
            </a:r>
            <a:r>
              <a:rPr lang="en-US" sz="1600" b="0" kern="1200" dirty="0">
                <a:solidFill>
                  <a:srgbClr val="00B050"/>
                </a:solidFill>
                <a:latin typeface="Consolas" panose="020B0609020204030204" pitchFamily="49" charset="0"/>
              </a:rPr>
              <a:t>“phone”</a:t>
            </a:r>
            <a:r>
              <a:rPr lang="en-US" sz="1600" dirty="0">
                <a:solidFill>
                  <a:schemeClr val="bg1"/>
                </a:solidFill>
                <a:latin typeface="Consolas" panose="020B0609020204030204" pitchFamily="49" charset="0"/>
              </a:rPr>
              <a:t>, brand: </a:t>
            </a:r>
            <a:r>
              <a:rPr lang="en-US" sz="1600" dirty="0">
                <a:solidFill>
                  <a:srgbClr val="00B050"/>
                </a:solidFill>
                <a:latin typeface="Consolas" panose="020B0609020204030204" pitchFamily="49" charset="0"/>
              </a:rPr>
              <a:t>“Apple”</a:t>
            </a:r>
            <a:r>
              <a:rPr lang="en-US" sz="1600" dirty="0">
                <a:solidFill>
                  <a:schemeClr val="bg1"/>
                </a:solidFill>
                <a:latin typeface="Consolas" panose="020B0609020204030204" pitchFamily="49" charset="0"/>
              </a:rPr>
              <a:t>, price: </a:t>
            </a:r>
            <a:r>
              <a:rPr lang="en-US" sz="1600" dirty="0">
                <a:solidFill>
                  <a:srgbClr val="FF0066"/>
                </a:solidFill>
                <a:latin typeface="Consolas" panose="020B0609020204030204" pitchFamily="49" charset="0"/>
              </a:rPr>
              <a:t>999</a:t>
            </a:r>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wirelessCharging</a:t>
            </a:r>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true</a:t>
            </a:r>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52178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7DCDE-0568-13FD-0562-56AF0DC8276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1CC1E76-DB25-FEB3-EC9F-683DD6CE0BF6}"/>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5</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EA8FA0B-A8CB-3E23-301E-83982B4957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17407C2-280B-7257-BE2A-49E915AD405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2DC0989B-E5FF-DD85-988C-2289777681D6}"/>
              </a:ext>
            </a:extLst>
          </p:cNvPr>
          <p:cNvSpPr txBox="1">
            <a:spLocks/>
          </p:cNvSpPr>
          <p:nvPr/>
        </p:nvSpPr>
        <p:spPr>
          <a:xfrm>
            <a:off x="255181" y="142002"/>
            <a:ext cx="9320140"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Introduction to MongoDB Tools and setup</a:t>
            </a:r>
          </a:p>
        </p:txBody>
      </p:sp>
      <p:sp>
        <p:nvSpPr>
          <p:cNvPr id="4" name="TextBox 3">
            <a:extLst>
              <a:ext uri="{FF2B5EF4-FFF2-40B4-BE49-F238E27FC236}">
                <a16:creationId xmlns:a16="http://schemas.microsoft.com/office/drawing/2014/main" id="{A698592B-727E-29E3-9A72-9D1D85949B40}"/>
              </a:ext>
            </a:extLst>
          </p:cNvPr>
          <p:cNvSpPr txBox="1"/>
          <p:nvPr/>
        </p:nvSpPr>
        <p:spPr>
          <a:xfrm>
            <a:off x="609600" y="1428500"/>
            <a:ext cx="10972800" cy="406265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MongoDB Atlas – Cloud service</a:t>
            </a:r>
          </a:p>
          <a:p>
            <a:pPr marL="800100" lvl="1" indent="-342900">
              <a:buFont typeface="Arial" panose="020B0604020202020204" pitchFamily="34" charset="0"/>
              <a:buChar char="•"/>
            </a:pPr>
            <a:r>
              <a:rPr lang="en-US" sz="2400" b="1" u="sng" dirty="0">
                <a:solidFill>
                  <a:schemeClr val="accent2">
                    <a:lumMod val="60000"/>
                    <a:lumOff val="40000"/>
                  </a:schemeClr>
                </a:solidFill>
                <a:latin typeface="SLB Sans Book" panose="02000503040000020004" pitchFamily="2" charset="0"/>
                <a:hlinkClick r:id="rId5"/>
              </a:rPr>
              <a:t>https://cloud.mongodb.com/</a:t>
            </a:r>
            <a:endParaRPr lang="en-US" sz="2400" b="1" u="sng" dirty="0">
              <a:solidFill>
                <a:schemeClr val="accent2">
                  <a:lumMod val="60000"/>
                  <a:lumOff val="40000"/>
                </a:schemeClr>
              </a:solidFill>
              <a:latin typeface="SLB Sans Book" panose="02000503040000020004" pitchFamily="2" charset="0"/>
            </a:endParaRPr>
          </a:p>
          <a:p>
            <a:endParaRPr lang="en-US" sz="2400" b="1" u="sng" dirty="0">
              <a:latin typeface="SLB Sans Book" panose="02000503040000020004" pitchFamily="2" charset="0"/>
            </a:endParaRPr>
          </a:p>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MongoDB Compass – GUI for database management</a:t>
            </a:r>
          </a:p>
          <a:p>
            <a:pPr marL="800100" lvl="1" indent="-342900">
              <a:buFont typeface="Arial" panose="020B0604020202020204" pitchFamily="34" charset="0"/>
              <a:buChar char="•"/>
            </a:pPr>
            <a:r>
              <a:rPr lang="en-US" sz="2400" b="1" u="sng" dirty="0">
                <a:solidFill>
                  <a:schemeClr val="accent2">
                    <a:lumMod val="60000"/>
                    <a:lumOff val="40000"/>
                  </a:schemeClr>
                </a:solidFill>
                <a:latin typeface="SLB Sans Book" panose="02000503040000020004" pitchFamily="2" charset="0"/>
                <a:hlinkClick r:id="rId6"/>
              </a:rPr>
              <a:t>https://www.mongodb.com/try/download/compass</a:t>
            </a:r>
            <a:endParaRPr lang="en-US" sz="2400" b="1" u="sng" dirty="0">
              <a:solidFill>
                <a:schemeClr val="accent2">
                  <a:lumMod val="60000"/>
                  <a:lumOff val="40000"/>
                </a:schemeClr>
              </a:solidFill>
              <a:latin typeface="SLB Sans Book" panose="02000503040000020004" pitchFamily="2" charset="0"/>
            </a:endParaRPr>
          </a:p>
          <a:p>
            <a:endParaRPr lang="en-US" sz="2400" b="1" u="sng" dirty="0">
              <a:latin typeface="SLB Sans Book" panose="02000503040000020004" pitchFamily="2" charset="0"/>
            </a:endParaRPr>
          </a:p>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MongoDB Shell (</a:t>
            </a:r>
            <a:r>
              <a:rPr lang="en-US" sz="2400" b="1" u="sng" dirty="0" err="1">
                <a:latin typeface="SLB Sans Book" panose="02000503040000020004" pitchFamily="2" charset="0"/>
              </a:rPr>
              <a:t>mongosh</a:t>
            </a:r>
            <a:r>
              <a:rPr lang="en-US" sz="2400" b="1" u="sng" dirty="0">
                <a:latin typeface="SLB Sans Book" panose="02000503040000020004" pitchFamily="2" charset="0"/>
              </a:rPr>
              <a:t>)</a:t>
            </a:r>
          </a:p>
          <a:p>
            <a:pPr marL="800100" lvl="1" indent="-342900">
              <a:buFont typeface="Arial" panose="020B0604020202020204" pitchFamily="34" charset="0"/>
              <a:buChar char="•"/>
            </a:pPr>
            <a:r>
              <a:rPr lang="en-US" sz="2400" b="1" u="sng" dirty="0">
                <a:solidFill>
                  <a:schemeClr val="accent2">
                    <a:lumMod val="60000"/>
                    <a:lumOff val="40000"/>
                  </a:schemeClr>
                </a:solidFill>
                <a:latin typeface="SLB Sans Book" panose="02000503040000020004" pitchFamily="2" charset="0"/>
                <a:hlinkClick r:id="rId7"/>
              </a:rPr>
              <a:t>https://www.mongodb.com/try/download/shell</a:t>
            </a:r>
            <a:endParaRPr lang="en-US" sz="2400" b="1" u="sng" dirty="0">
              <a:solidFill>
                <a:schemeClr val="accent2">
                  <a:lumMod val="60000"/>
                  <a:lumOff val="40000"/>
                </a:schemeClr>
              </a:solidFill>
              <a:latin typeface="SLB Sans Book" panose="02000503040000020004" pitchFamily="2" charset="0"/>
            </a:endParaRPr>
          </a:p>
          <a:p>
            <a:endParaRPr lang="en-US" sz="2400" b="1" u="sng" dirty="0">
              <a:latin typeface="SLB Sans Book" panose="02000503040000020004" pitchFamily="2" charset="0"/>
            </a:endParaRPr>
          </a:p>
          <a:p>
            <a:pPr marL="342900" indent="-342900">
              <a:buBlip>
                <a:blip r:embed="rId3">
                  <a:extLst>
                    <a:ext uri="{96DAC541-7B7A-43D3-8B79-37D633B846F1}">
                      <asvg:svgBlip xmlns:asvg="http://schemas.microsoft.com/office/drawing/2016/SVG/main" r:embed="rId4"/>
                    </a:ext>
                  </a:extLst>
                </a:blip>
              </a:buBlip>
            </a:pPr>
            <a:r>
              <a:rPr lang="en-US" sz="2400" b="1" u="sng" dirty="0">
                <a:latin typeface="SLB Sans Book" panose="02000503040000020004" pitchFamily="2" charset="0"/>
              </a:rPr>
              <a:t>MongoDB Server (local)</a:t>
            </a:r>
          </a:p>
          <a:p>
            <a:pPr marL="800100" lvl="1" indent="-342900">
              <a:buFont typeface="Arial" panose="020B0604020202020204" pitchFamily="34" charset="0"/>
              <a:buChar char="•"/>
            </a:pPr>
            <a:r>
              <a:rPr lang="en-US" sz="2400" b="1" u="sng" dirty="0">
                <a:solidFill>
                  <a:schemeClr val="accent2">
                    <a:lumMod val="60000"/>
                    <a:lumOff val="40000"/>
                  </a:schemeClr>
                </a:solidFill>
                <a:latin typeface="SLB Sans Book" panose="02000503040000020004" pitchFamily="2" charset="0"/>
                <a:hlinkClick r:id="rId8"/>
              </a:rPr>
              <a:t>https://www.mongodb.com/try/download/community</a:t>
            </a:r>
            <a:endParaRPr lang="en-US" sz="2400" b="1" u="sng" dirty="0">
              <a:solidFill>
                <a:schemeClr val="accent2">
                  <a:lumMod val="60000"/>
                  <a:lumOff val="40000"/>
                </a:schemeClr>
              </a:solidFill>
              <a:latin typeface="SLB Sans Book" panose="02000503040000020004" pitchFamily="2" charset="0"/>
            </a:endParaRPr>
          </a:p>
        </p:txBody>
      </p:sp>
    </p:spTree>
    <p:extLst>
      <p:ext uri="{BB962C8B-B14F-4D97-AF65-F5344CB8AC3E}">
        <p14:creationId xmlns:p14="http://schemas.microsoft.com/office/powerpoint/2010/main" val="282873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0343-6EED-9253-8128-0E84FA6C784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F800091-E939-B4FA-3A5B-72921B50635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6</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1D96050-FC0F-F23E-D993-F044762070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8F7E657-0BA8-6F53-AC60-D322AEB1BD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D3E0BDDC-FE9B-3B3C-33BB-0B6773971FE9}"/>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CRUD operations</a:t>
            </a:r>
          </a:p>
        </p:txBody>
      </p:sp>
      <p:sp>
        <p:nvSpPr>
          <p:cNvPr id="3" name="TextBox 2">
            <a:extLst>
              <a:ext uri="{FF2B5EF4-FFF2-40B4-BE49-F238E27FC236}">
                <a16:creationId xmlns:a16="http://schemas.microsoft.com/office/drawing/2014/main" id="{0CE076DA-4533-6078-04CE-8A8B3255979C}"/>
              </a:ext>
            </a:extLst>
          </p:cNvPr>
          <p:cNvSpPr txBox="1"/>
          <p:nvPr/>
        </p:nvSpPr>
        <p:spPr>
          <a:xfrm>
            <a:off x="606661" y="1185739"/>
            <a:ext cx="10972800" cy="4001095"/>
          </a:xfrm>
          <a:prstGeom prst="rect">
            <a:avLst/>
          </a:prstGeom>
        </p:spPr>
        <p:txBody>
          <a:bodyPr vert="horz" wrap="square" lIns="0" tIns="0" rIns="0" bIns="0" rtlCol="0">
            <a:spAutoFit/>
          </a:bodyPr>
          <a:lstStyle/>
          <a:p>
            <a:pPr algn="l"/>
            <a:r>
              <a:rPr lang="en-US" sz="2000" b="1" kern="1200" dirty="0">
                <a:solidFill>
                  <a:schemeClr val="tx1"/>
                </a:solidFill>
                <a:latin typeface="SLB Sans Book" panose="02000503040000020004" pitchFamily="2" charset="0"/>
                <a:ea typeface="+mn-ea"/>
                <a:cs typeface="+mn-cs"/>
              </a:rPr>
              <a:t>Find all documents</a:t>
            </a:r>
          </a:p>
          <a:p>
            <a:pPr algn="l"/>
            <a:endParaRPr lang="en-US" sz="2000" dirty="0">
              <a:latin typeface="SLB Sans Book" panose="02000503040000020004" pitchFamily="2" charset="0"/>
            </a:endParaRPr>
          </a:p>
          <a:p>
            <a:pPr lvl="1"/>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a:p>
            <a:pPr algn="l"/>
            <a:r>
              <a:rPr lang="en-US" sz="2000" b="1" dirty="0">
                <a:latin typeface="SLB Sans Book" panose="02000503040000020004" pitchFamily="2" charset="0"/>
              </a:rPr>
              <a:t>Find with filter</a:t>
            </a:r>
          </a:p>
          <a:p>
            <a:pPr lvl="1"/>
            <a:endParaRPr lang="en-US" sz="2000" dirty="0">
              <a:latin typeface="SLB Sans Book" panose="02000503040000020004" pitchFamily="2" charset="0"/>
            </a:endParaRPr>
          </a:p>
          <a:p>
            <a:pPr lvl="1"/>
            <a:endParaRPr lang="en-US" sz="2000" dirty="0">
              <a:latin typeface="SLB Sans Book" panose="02000503040000020004" pitchFamily="2" charset="0"/>
            </a:endParaRPr>
          </a:p>
          <a:p>
            <a:endParaRPr lang="en-US" sz="2000" dirty="0">
              <a:latin typeface="SLB Sans Book" panose="02000503040000020004" pitchFamily="2" charset="0"/>
            </a:endParaRPr>
          </a:p>
          <a:p>
            <a:r>
              <a:rPr lang="en-US" sz="2000" b="1" dirty="0">
                <a:latin typeface="SLB Sans Book" panose="02000503040000020004" pitchFamily="2" charset="0"/>
              </a:rPr>
              <a:t>Find with projection  (specific fields)</a:t>
            </a:r>
          </a:p>
          <a:p>
            <a:endParaRPr lang="en-US" sz="2000" dirty="0">
              <a:latin typeface="SLB Sans Book" panose="02000503040000020004" pitchFamily="2" charset="0"/>
            </a:endParaRPr>
          </a:p>
          <a:p>
            <a:endParaRPr lang="en-US" sz="2000" dirty="0">
              <a:latin typeface="SLB Sans Book" panose="02000503040000020004" pitchFamily="2" charset="0"/>
            </a:endParaRPr>
          </a:p>
          <a:p>
            <a:pPr algn="l"/>
            <a:endParaRPr lang="en-US" sz="2000" b="0" kern="1200" dirty="0">
              <a:solidFill>
                <a:schemeClr val="tx1"/>
              </a:solidFill>
              <a:latin typeface="SLB Sans Book" panose="02000503040000020004" pitchFamily="2" charset="0"/>
              <a:ea typeface="+mn-ea"/>
              <a:cs typeface="+mn-cs"/>
            </a:endParaRPr>
          </a:p>
          <a:p>
            <a:pPr algn="l"/>
            <a:r>
              <a:rPr lang="en-US" sz="2000" b="1" kern="1200" dirty="0">
                <a:solidFill>
                  <a:schemeClr val="tx1"/>
                </a:solidFill>
                <a:latin typeface="SLB Sans Book" panose="02000503040000020004" pitchFamily="2" charset="0"/>
                <a:ea typeface="+mn-ea"/>
                <a:cs typeface="+mn-cs"/>
              </a:rPr>
              <a:t>Find one document</a:t>
            </a:r>
          </a:p>
        </p:txBody>
      </p:sp>
      <p:sp>
        <p:nvSpPr>
          <p:cNvPr id="4" name="Title 1">
            <a:extLst>
              <a:ext uri="{FF2B5EF4-FFF2-40B4-BE49-F238E27FC236}">
                <a16:creationId xmlns:a16="http://schemas.microsoft.com/office/drawing/2014/main" id="{A283740B-F080-E3C9-8882-1C75E52ADF1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Read (find)</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DF9FDC56-F33A-89DA-D551-AC782AD3AFFA}"/>
              </a:ext>
            </a:extLst>
          </p:cNvPr>
          <p:cNvSpPr txBox="1"/>
          <p:nvPr/>
        </p:nvSpPr>
        <p:spPr>
          <a:xfrm>
            <a:off x="850896" y="170842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p>
        </p:txBody>
      </p:sp>
      <p:sp>
        <p:nvSpPr>
          <p:cNvPr id="6" name="TextBox 5">
            <a:extLst>
              <a:ext uri="{FF2B5EF4-FFF2-40B4-BE49-F238E27FC236}">
                <a16:creationId xmlns:a16="http://schemas.microsoft.com/office/drawing/2014/main" id="{7ECFBDED-F100-406E-6488-9139F0AF102F}"/>
              </a:ext>
            </a:extLst>
          </p:cNvPr>
          <p:cNvSpPr txBox="1"/>
          <p:nvPr/>
        </p:nvSpPr>
        <p:spPr>
          <a:xfrm>
            <a:off x="850896" y="2970844"/>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city: </a:t>
            </a:r>
            <a:r>
              <a:rPr lang="en-US" sz="1600" b="0" kern="1200" dirty="0">
                <a:solidFill>
                  <a:srgbClr val="00B050"/>
                </a:solidFill>
                <a:latin typeface="Consolas" panose="020B0609020204030204" pitchFamily="49" charset="0"/>
              </a:rPr>
              <a:t>“New York” </a:t>
            </a:r>
            <a:r>
              <a:rPr lang="en-US" sz="1600" b="0" kern="1200" dirty="0">
                <a:solidFill>
                  <a:schemeClr val="bg1"/>
                </a:solidFill>
                <a:latin typeface="Consolas" panose="020B0609020204030204" pitchFamily="49" charset="0"/>
              </a:rPr>
              <a:t>} )</a:t>
            </a:r>
          </a:p>
        </p:txBody>
      </p:sp>
      <p:sp>
        <p:nvSpPr>
          <p:cNvPr id="7" name="TextBox 6">
            <a:extLst>
              <a:ext uri="{FF2B5EF4-FFF2-40B4-BE49-F238E27FC236}">
                <a16:creationId xmlns:a16="http://schemas.microsoft.com/office/drawing/2014/main" id="{E029ED40-5D90-9D87-BEDE-121166FB9223}"/>
              </a:ext>
            </a:extLst>
          </p:cNvPr>
          <p:cNvSpPr txBox="1"/>
          <p:nvPr/>
        </p:nvSpPr>
        <p:spPr>
          <a:xfrm>
            <a:off x="850897" y="4182171"/>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 { city: </a:t>
            </a:r>
            <a:r>
              <a:rPr lang="en-US" sz="1600" b="0" kern="1200" dirty="0">
                <a:solidFill>
                  <a:srgbClr val="00B050"/>
                </a:solidFill>
                <a:latin typeface="Consolas" panose="020B0609020204030204" pitchFamily="49" charset="0"/>
              </a:rPr>
              <a:t>“New York” </a:t>
            </a:r>
            <a:r>
              <a:rPr lang="en-US" sz="1600" b="0" kern="1200" dirty="0">
                <a:solidFill>
                  <a:schemeClr val="bg1"/>
                </a:solidFill>
                <a:latin typeface="Consolas" panose="020B0609020204030204" pitchFamily="49" charset="0"/>
              </a:rPr>
              <a:t>}, { name: 1, _id: 0 } )</a:t>
            </a:r>
          </a:p>
        </p:txBody>
      </p:sp>
      <p:sp>
        <p:nvSpPr>
          <p:cNvPr id="8" name="TextBox 7">
            <a:extLst>
              <a:ext uri="{FF2B5EF4-FFF2-40B4-BE49-F238E27FC236}">
                <a16:creationId xmlns:a16="http://schemas.microsoft.com/office/drawing/2014/main" id="{C7EC192C-EE0A-B792-2D6D-A059D186B42F}"/>
              </a:ext>
            </a:extLst>
          </p:cNvPr>
          <p:cNvSpPr txBox="1"/>
          <p:nvPr/>
        </p:nvSpPr>
        <p:spPr>
          <a:xfrm>
            <a:off x="917094" y="5322159"/>
            <a:ext cx="10484331" cy="677108"/>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db.users.findOne</a:t>
            </a:r>
            <a:r>
              <a:rPr lang="en-US" sz="1600" b="0" kern="1200" dirty="0">
                <a:solidFill>
                  <a:schemeClr val="bg1"/>
                </a:solidFill>
                <a:latin typeface="Consolas" panose="020B0609020204030204" pitchFamily="49" charset="0"/>
              </a:rPr>
              <a:t>()</a:t>
            </a:r>
          </a:p>
          <a:p>
            <a:r>
              <a:rPr lang="en-US" sz="1600" b="0" kern="1200" dirty="0" err="1">
                <a:solidFill>
                  <a:srgbClr val="A6E22E"/>
                </a:solidFill>
                <a:latin typeface="Consolas" panose="020B0609020204030204" pitchFamily="49" charset="0"/>
              </a:rPr>
              <a:t>db.users.findOne</a:t>
            </a:r>
            <a:r>
              <a:rPr lang="en-US" sz="1600" b="0" kern="1200" dirty="0">
                <a:solidFill>
                  <a:schemeClr val="bg1"/>
                </a:solidFill>
                <a:latin typeface="Consolas" panose="020B0609020204030204" pitchFamily="49" charset="0"/>
              </a:rPr>
              <a:t>( { name: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 } )</a:t>
            </a:r>
          </a:p>
        </p:txBody>
      </p:sp>
    </p:spTree>
    <p:extLst>
      <p:ext uri="{BB962C8B-B14F-4D97-AF65-F5344CB8AC3E}">
        <p14:creationId xmlns:p14="http://schemas.microsoft.com/office/powerpoint/2010/main" val="394863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02DCC-A186-6C5F-CD77-9A44858DBE36}"/>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4BA3706-46DD-D6A1-3764-DFA236633282}"/>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7</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A26FE56-5093-63F5-0D14-279FEC4685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B1486AB-C27B-B8BD-4ABA-1E498CEB18B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AC47E3BD-2959-74D2-062D-ACD594D2B66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CRUD operations</a:t>
            </a:r>
          </a:p>
        </p:txBody>
      </p:sp>
      <p:sp>
        <p:nvSpPr>
          <p:cNvPr id="3" name="TextBox 2">
            <a:extLst>
              <a:ext uri="{FF2B5EF4-FFF2-40B4-BE49-F238E27FC236}">
                <a16:creationId xmlns:a16="http://schemas.microsoft.com/office/drawing/2014/main" id="{BDA7DCBA-A9C0-3496-0EC9-ADB10C4596ED}"/>
              </a:ext>
            </a:extLst>
          </p:cNvPr>
          <p:cNvSpPr txBox="1"/>
          <p:nvPr/>
        </p:nvSpPr>
        <p:spPr>
          <a:xfrm>
            <a:off x="606661" y="1185739"/>
            <a:ext cx="10972800" cy="2462213"/>
          </a:xfrm>
          <a:prstGeom prst="rect">
            <a:avLst/>
          </a:prstGeom>
        </p:spPr>
        <p:txBody>
          <a:bodyPr vert="horz" wrap="square" lIns="0" tIns="0" rIns="0" bIns="0" rtlCol="0">
            <a:spAutoFit/>
          </a:bodyPr>
          <a:lstStyle/>
          <a:p>
            <a:pPr algn="l"/>
            <a:r>
              <a:rPr lang="en-US" sz="2000" b="1" kern="1200" dirty="0">
                <a:solidFill>
                  <a:schemeClr val="tx1"/>
                </a:solidFill>
                <a:latin typeface="SLB Sans Book" panose="02000503040000020004" pitchFamily="2" charset="0"/>
                <a:ea typeface="+mn-ea"/>
                <a:cs typeface="+mn-cs"/>
              </a:rPr>
              <a:t>Find all and sort (1 ascending; -1 descending)</a:t>
            </a:r>
          </a:p>
          <a:p>
            <a:pPr algn="l"/>
            <a:endParaRPr lang="en-US" sz="2000" dirty="0">
              <a:latin typeface="SLB Sans Book" panose="02000503040000020004" pitchFamily="2" charset="0"/>
            </a:endParaRPr>
          </a:p>
          <a:p>
            <a:pPr lvl="1"/>
            <a:endParaRPr lang="en-US" sz="2000" b="0" kern="1200" dirty="0">
              <a:solidFill>
                <a:schemeClr val="tx1"/>
              </a:solidFill>
              <a:latin typeface="SLB Sans Book" panose="02000503040000020004" pitchFamily="2" charset="0"/>
              <a:ea typeface="+mn-ea"/>
              <a:cs typeface="+mn-cs"/>
            </a:endParaRPr>
          </a:p>
          <a:p>
            <a:pPr algn="l"/>
            <a:endParaRPr lang="en-US" sz="2000" dirty="0">
              <a:latin typeface="SLB Sans Book" panose="02000503040000020004" pitchFamily="2" charset="0"/>
            </a:endParaRPr>
          </a:p>
          <a:p>
            <a:pPr algn="l"/>
            <a:r>
              <a:rPr lang="en-US" sz="2000" b="1" dirty="0">
                <a:latin typeface="SLB Sans Book" panose="02000503040000020004" pitchFamily="2" charset="0"/>
              </a:rPr>
              <a:t>Find with pagination</a:t>
            </a:r>
          </a:p>
          <a:p>
            <a:pPr lvl="1"/>
            <a:endParaRPr lang="en-US" sz="2000" dirty="0">
              <a:latin typeface="SLB Sans Book" panose="02000503040000020004" pitchFamily="2" charset="0"/>
            </a:endParaRPr>
          </a:p>
          <a:p>
            <a:pPr lvl="1"/>
            <a:endParaRPr lang="en-US" sz="2000" dirty="0">
              <a:latin typeface="SLB Sans Book" panose="02000503040000020004" pitchFamily="2" charset="0"/>
            </a:endParaRPr>
          </a:p>
          <a:p>
            <a:endParaRPr lang="en-US" sz="2000" dirty="0">
              <a:latin typeface="SLB Sans Book" panose="02000503040000020004" pitchFamily="2" charset="0"/>
            </a:endParaRPr>
          </a:p>
        </p:txBody>
      </p:sp>
      <p:sp>
        <p:nvSpPr>
          <p:cNvPr id="4" name="Title 1">
            <a:extLst>
              <a:ext uri="{FF2B5EF4-FFF2-40B4-BE49-F238E27FC236}">
                <a16:creationId xmlns:a16="http://schemas.microsoft.com/office/drawing/2014/main" id="{A17A2E57-CCB5-823F-D423-82219CCE32EE}"/>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Read (find)</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2056AAB4-1A66-4B02-5719-FB522701630B}"/>
              </a:ext>
            </a:extLst>
          </p:cNvPr>
          <p:cNvSpPr txBox="1"/>
          <p:nvPr/>
        </p:nvSpPr>
        <p:spPr>
          <a:xfrm>
            <a:off x="850896" y="1708420"/>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.sort</a:t>
            </a:r>
            <a:r>
              <a:rPr lang="en-US" sz="1600" b="0" kern="1200" dirty="0">
                <a:solidFill>
                  <a:schemeClr val="bg1"/>
                </a:solidFill>
                <a:latin typeface="Consolas" panose="020B0609020204030204" pitchFamily="49" charset="0"/>
              </a:rPr>
              <a:t>( { name: </a:t>
            </a:r>
            <a:r>
              <a:rPr lang="en-US" sz="1600" b="0" kern="1200" dirty="0">
                <a:solidFill>
                  <a:srgbClr val="FF0066"/>
                </a:solidFill>
                <a:latin typeface="Consolas" panose="020B0609020204030204" pitchFamily="49" charset="0"/>
              </a:rPr>
              <a:t>1</a:t>
            </a:r>
            <a:r>
              <a:rPr lang="en-US" sz="1600" b="0" kern="1200" dirty="0">
                <a:solidFill>
                  <a:schemeClr val="bg1"/>
                </a:solidFill>
                <a:latin typeface="Consolas" panose="020B0609020204030204" pitchFamily="49" charset="0"/>
              </a:rPr>
              <a:t> } )</a:t>
            </a:r>
          </a:p>
        </p:txBody>
      </p:sp>
      <p:sp>
        <p:nvSpPr>
          <p:cNvPr id="6" name="TextBox 5">
            <a:extLst>
              <a:ext uri="{FF2B5EF4-FFF2-40B4-BE49-F238E27FC236}">
                <a16:creationId xmlns:a16="http://schemas.microsoft.com/office/drawing/2014/main" id="{A8277184-8BA7-C8E9-E23E-08C6B5E5B307}"/>
              </a:ext>
            </a:extLst>
          </p:cNvPr>
          <p:cNvSpPr txBox="1"/>
          <p:nvPr/>
        </p:nvSpPr>
        <p:spPr>
          <a:xfrm>
            <a:off x="850896" y="2998113"/>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db.users.find</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.limit</a:t>
            </a:r>
            <a:r>
              <a:rPr lang="en-US" sz="1600" b="0" kern="1200" dirty="0">
                <a:solidFill>
                  <a:schemeClr val="bg1"/>
                </a:solidFill>
                <a:latin typeface="Consolas" panose="020B0609020204030204" pitchFamily="49" charset="0"/>
              </a:rPr>
              <a:t>(</a:t>
            </a:r>
            <a:r>
              <a:rPr lang="en-US" sz="1600" b="0" kern="1200" dirty="0">
                <a:solidFill>
                  <a:srgbClr val="FF0066"/>
                </a:solidFill>
                <a:latin typeface="Consolas" panose="020B0609020204030204" pitchFamily="49" charset="0"/>
              </a:rPr>
              <a:t>5</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.skip</a:t>
            </a:r>
            <a:r>
              <a:rPr lang="en-US" sz="1600" b="0" kern="1200" dirty="0">
                <a:solidFill>
                  <a:schemeClr val="bg1"/>
                </a:solidFill>
                <a:latin typeface="Consolas" panose="020B0609020204030204" pitchFamily="49" charset="0"/>
              </a:rPr>
              <a:t>(</a:t>
            </a:r>
            <a:r>
              <a:rPr lang="en-US" sz="1600" b="0" kern="1200" dirty="0">
                <a:solidFill>
                  <a:srgbClr val="FF0066"/>
                </a:solidFill>
                <a:latin typeface="Consolas" panose="020B0609020204030204" pitchFamily="49" charset="0"/>
              </a:rPr>
              <a:t>5</a:t>
            </a:r>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16568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15068-E3DC-94AE-BF65-2F3EF2B0AC66}"/>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E2F8E6A6-29A5-614B-7EB5-80BC0BBB041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8</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2D9BBC2-BEC9-B537-6323-4C81A420EF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66AF93A-A177-6841-47DE-E73255755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252688A1-CA48-C5D5-0BCC-F7CDB7D99D3D}"/>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CRUD operations</a:t>
            </a:r>
          </a:p>
        </p:txBody>
      </p:sp>
      <p:sp>
        <p:nvSpPr>
          <p:cNvPr id="3" name="TextBox 2">
            <a:extLst>
              <a:ext uri="{FF2B5EF4-FFF2-40B4-BE49-F238E27FC236}">
                <a16:creationId xmlns:a16="http://schemas.microsoft.com/office/drawing/2014/main" id="{140E8D2E-81A2-D9AF-8530-556E63CACACC}"/>
              </a:ext>
            </a:extLst>
          </p:cNvPr>
          <p:cNvSpPr txBox="1"/>
          <p:nvPr/>
        </p:nvSpPr>
        <p:spPr>
          <a:xfrm>
            <a:off x="609600" y="1405123"/>
            <a:ext cx="10972800" cy="3077766"/>
          </a:xfrm>
          <a:prstGeom prst="rect">
            <a:avLst/>
          </a:prstGeom>
        </p:spPr>
        <p:txBody>
          <a:bodyPr vert="horz" wrap="square" lIns="0" tIns="0" rIns="0" bIns="0" rtlCol="0">
            <a:spAutoFit/>
          </a:bodyPr>
          <a:lstStyle/>
          <a:p>
            <a:pPr algn="l"/>
            <a:endParaRPr lang="en-US" sz="2000" b="1" kern="1200" dirty="0">
              <a:solidFill>
                <a:schemeClr val="tx1"/>
              </a:solidFill>
              <a:latin typeface="SLB Sans Book" panose="02000503040000020004" pitchFamily="2" charset="0"/>
              <a:ea typeface="+mn-ea"/>
              <a:cs typeface="+mn-cs"/>
            </a:endParaRPr>
          </a:p>
          <a:p>
            <a:pPr algn="l"/>
            <a:r>
              <a:rPr lang="en-US" sz="2000" b="1" kern="1200" dirty="0">
                <a:solidFill>
                  <a:schemeClr val="tx1"/>
                </a:solidFill>
                <a:latin typeface="SLB Sans Book" panose="02000503040000020004" pitchFamily="2" charset="0"/>
                <a:ea typeface="+mn-ea"/>
                <a:cs typeface="+mn-cs"/>
              </a:rPr>
              <a:t>Insert one document </a:t>
            </a:r>
          </a:p>
          <a:p>
            <a:pPr marL="342900" indent="-342900" algn="l">
              <a:buFont typeface="SLB Sans Book" panose="02000503040000020004" pitchFamily="2" charset="0"/>
              <a:buChar char="→"/>
            </a:pPr>
            <a:endParaRPr lang="en-US" sz="2000" dirty="0">
              <a:latin typeface="SLB Sans Book" panose="02000503040000020004" pitchFamily="2" charset="0"/>
            </a:endParaRPr>
          </a:p>
          <a:p>
            <a:pPr marL="342900" indent="-342900" algn="l">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342900" indent="-342900" algn="l">
              <a:buFont typeface="SLB Sans Book" panose="02000503040000020004" pitchFamily="2" charset="0"/>
              <a:buChar char="→"/>
            </a:pPr>
            <a:endParaRPr lang="en-US" sz="2000" dirty="0">
              <a:latin typeface="SLB Sans Book" panose="02000503040000020004" pitchFamily="2" charset="0"/>
            </a:endParaRPr>
          </a:p>
          <a:p>
            <a:pPr marL="342900" indent="-342900" algn="l">
              <a:buFont typeface="SLB Sans Book" panose="02000503040000020004" pitchFamily="2" charset="0"/>
              <a:buChar char="→"/>
            </a:pPr>
            <a:endParaRPr lang="en-US" sz="2000" dirty="0">
              <a:latin typeface="SLB Sans Book" panose="02000503040000020004" pitchFamily="2" charset="0"/>
            </a:endParaRPr>
          </a:p>
          <a:p>
            <a:pPr algn="l"/>
            <a:r>
              <a:rPr lang="en-US" sz="2000" b="1" dirty="0">
                <a:latin typeface="SLB Sans Book" panose="02000503040000020004" pitchFamily="2" charset="0"/>
              </a:rPr>
              <a:t>Insert multiple documents</a:t>
            </a:r>
          </a:p>
          <a:p>
            <a:pPr marL="342900" indent="-342900" algn="l">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342900" indent="-342900" algn="l">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a:p>
            <a:pPr marL="342900" indent="-342900" algn="l">
              <a:buFont typeface="SLB Sans Book" panose="02000503040000020004" pitchFamily="2" charset="0"/>
              <a:buChar char="→"/>
            </a:pPr>
            <a:endParaRPr lang="en-US" sz="2000" b="0" kern="1200" dirty="0">
              <a:solidFill>
                <a:schemeClr val="tx1"/>
              </a:solidFill>
              <a:latin typeface="SLB Sans Book" panose="02000503040000020004" pitchFamily="2" charset="0"/>
              <a:ea typeface="+mn-ea"/>
              <a:cs typeface="+mn-cs"/>
            </a:endParaRPr>
          </a:p>
        </p:txBody>
      </p:sp>
      <p:sp>
        <p:nvSpPr>
          <p:cNvPr id="4" name="TextBox 3">
            <a:extLst>
              <a:ext uri="{FF2B5EF4-FFF2-40B4-BE49-F238E27FC236}">
                <a16:creationId xmlns:a16="http://schemas.microsoft.com/office/drawing/2014/main" id="{013D1EDA-546D-C6DD-FA22-2DC6B82596BA}"/>
              </a:ext>
            </a:extLst>
          </p:cNvPr>
          <p:cNvSpPr txBox="1"/>
          <p:nvPr/>
        </p:nvSpPr>
        <p:spPr>
          <a:xfrm>
            <a:off x="850898" y="2432787"/>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db.users.insertOne</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 customer: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age:</a:t>
            </a:r>
            <a:r>
              <a:rPr lang="en-US" sz="1600" b="0" kern="1200" dirty="0">
                <a:solidFill>
                  <a:srgbClr val="A6E22E"/>
                </a:solidFill>
                <a:latin typeface="Consolas" panose="020B0609020204030204" pitchFamily="49" charset="0"/>
              </a:rPr>
              <a:t> </a:t>
            </a:r>
            <a:r>
              <a:rPr lang="en-US" sz="1600" b="0" kern="1200" dirty="0">
                <a:solidFill>
                  <a:srgbClr val="FF0066"/>
                </a:solidFill>
                <a:latin typeface="Consolas" panose="020B0609020204030204" pitchFamily="49" charset="0"/>
              </a:rPr>
              <a:t>25</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city:</a:t>
            </a:r>
            <a:r>
              <a:rPr lang="en-US" sz="1600" b="0" kern="1200" dirty="0">
                <a:solidFill>
                  <a:srgbClr val="00B050"/>
                </a:solidFill>
                <a:latin typeface="Consolas" panose="020B0609020204030204" pitchFamily="49" charset="0"/>
              </a:rPr>
              <a:t> ”New York” </a:t>
            </a:r>
            <a:r>
              <a:rPr lang="en-US" sz="1600" b="0" kern="1200" dirty="0">
                <a:solidFill>
                  <a:schemeClr val="bg1"/>
                </a:solidFill>
                <a:latin typeface="Consolas" panose="020B0609020204030204" pitchFamily="49" charset="0"/>
              </a:rPr>
              <a:t>} )</a:t>
            </a:r>
          </a:p>
        </p:txBody>
      </p:sp>
      <p:sp>
        <p:nvSpPr>
          <p:cNvPr id="5" name="TextBox 4">
            <a:extLst>
              <a:ext uri="{FF2B5EF4-FFF2-40B4-BE49-F238E27FC236}">
                <a16:creationId xmlns:a16="http://schemas.microsoft.com/office/drawing/2014/main" id="{E573782F-66DF-605B-A241-3BB85E783692}"/>
              </a:ext>
            </a:extLst>
          </p:cNvPr>
          <p:cNvSpPr txBox="1"/>
          <p:nvPr/>
        </p:nvSpPr>
        <p:spPr>
          <a:xfrm>
            <a:off x="850898" y="3913994"/>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db.users.insertMany</a:t>
            </a:r>
            <a:r>
              <a:rPr lang="en-US" sz="1600" b="0" kern="1200" dirty="0">
                <a:solidFill>
                  <a:schemeClr val="bg1"/>
                </a:solidFill>
                <a:latin typeface="Consolas" panose="020B0609020204030204" pitchFamily="49" charset="0"/>
              </a:rPr>
              <a:t>(</a:t>
            </a:r>
            <a:r>
              <a:rPr lang="en-US" sz="1600" dirty="0">
                <a:solidFill>
                  <a:srgbClr val="A6E22E"/>
                </a:solidFill>
                <a:latin typeface="Consolas" panose="020B0609020204030204" pitchFamily="49" charset="0"/>
              </a:rPr>
              <a:t> </a:t>
            </a:r>
            <a:r>
              <a:rPr lang="en-US" sz="16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customer: </a:t>
            </a:r>
            <a:r>
              <a:rPr lang="en-US" sz="1600" b="0" kern="1200" dirty="0">
                <a:solidFill>
                  <a:srgbClr val="00B050"/>
                </a:solidFill>
                <a:latin typeface="Consolas" panose="020B0609020204030204" pitchFamily="49" charset="0"/>
              </a:rPr>
              <a:t>“Bob"</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age:</a:t>
            </a:r>
            <a:r>
              <a:rPr lang="en-US" sz="1600" b="0" kern="1200" dirty="0">
                <a:solidFill>
                  <a:srgbClr val="A6E22E"/>
                </a:solidFill>
                <a:latin typeface="Consolas" panose="020B0609020204030204" pitchFamily="49" charset="0"/>
              </a:rPr>
              <a:t> </a:t>
            </a:r>
            <a:r>
              <a:rPr lang="en-US" sz="1600" dirty="0">
                <a:solidFill>
                  <a:srgbClr val="FF0066"/>
                </a:solidFill>
                <a:latin typeface="Consolas" panose="020B0609020204030204" pitchFamily="49" charset="0"/>
              </a:rPr>
              <a:t>30</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city:</a:t>
            </a:r>
            <a:r>
              <a:rPr lang="en-US" sz="1600" b="0" kern="1200" dirty="0">
                <a:solidFill>
                  <a:srgbClr val="00B050"/>
                </a:solidFill>
                <a:latin typeface="Consolas" panose="020B0609020204030204" pitchFamily="49" charset="0"/>
              </a:rPr>
              <a:t> ”San Francisco” </a:t>
            </a:r>
            <a:r>
              <a:rPr lang="en-US" sz="1600" b="0" kern="1200" dirty="0">
                <a:solidFill>
                  <a:schemeClr val="bg1"/>
                </a:solidFill>
                <a:latin typeface="Consolas" panose="020B0609020204030204" pitchFamily="49" charset="0"/>
              </a:rPr>
              <a:t>},</a:t>
            </a:r>
            <a:endParaRPr lang="en-US" sz="1600" dirty="0">
              <a:solidFill>
                <a:schemeClr val="bg1"/>
              </a:solidFill>
              <a:latin typeface="Consolas" panose="020B0609020204030204" pitchFamily="49" charset="0"/>
            </a:endParaRPr>
          </a:p>
          <a:p>
            <a:pPr algn="l"/>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customer: </a:t>
            </a:r>
            <a:r>
              <a:rPr lang="en-US" sz="1600" b="0" kern="1200" dirty="0">
                <a:solidFill>
                  <a:srgbClr val="00B050"/>
                </a:solidFill>
                <a:latin typeface="Consolas" panose="020B0609020204030204" pitchFamily="49" charset="0"/>
              </a:rPr>
              <a:t>“Charlie"</a:t>
            </a:r>
            <a:r>
              <a:rPr lang="en-US" sz="1600" b="0" kern="1200" dirty="0">
                <a:solidFill>
                  <a:schemeClr val="bg1"/>
                </a:solidFill>
                <a:latin typeface="Consolas" panose="020B0609020204030204" pitchFamily="49" charset="0"/>
              </a:rPr>
              <a:t>,</a:t>
            </a:r>
            <a:r>
              <a:rPr lang="en-US" sz="1600" b="0" kern="1200" dirty="0">
                <a:solidFill>
                  <a:srgbClr val="A6E22E"/>
                </a:solidFill>
                <a:latin typeface="Consolas" panose="020B0609020204030204" pitchFamily="49" charset="0"/>
              </a:rPr>
              <a:t> </a:t>
            </a:r>
            <a:r>
              <a:rPr lang="en-US" sz="1600" b="0" kern="1200" dirty="0">
                <a:solidFill>
                  <a:schemeClr val="bg1"/>
                </a:solidFill>
                <a:latin typeface="Consolas" panose="020B0609020204030204" pitchFamily="49" charset="0"/>
              </a:rPr>
              <a:t>age:</a:t>
            </a:r>
            <a:r>
              <a:rPr lang="en-US" sz="1600" b="0" kern="1200" dirty="0">
                <a:solidFill>
                  <a:srgbClr val="A6E22E"/>
                </a:solidFill>
                <a:latin typeface="Consolas" panose="020B0609020204030204" pitchFamily="49" charset="0"/>
              </a:rPr>
              <a:t> </a:t>
            </a:r>
            <a:r>
              <a:rPr lang="en-US" sz="1600" b="0" kern="1200" dirty="0">
                <a:solidFill>
                  <a:srgbClr val="FF0066"/>
                </a:solidFill>
                <a:latin typeface="Consolas" panose="020B0609020204030204" pitchFamily="49" charset="0"/>
              </a:rPr>
              <a:t>28</a:t>
            </a:r>
            <a:r>
              <a:rPr lang="en-US" sz="1600" b="0" kern="1200" dirty="0">
                <a:solidFill>
                  <a:schemeClr val="bg1"/>
                </a:solidFill>
                <a:latin typeface="Consolas" panose="020B0609020204030204" pitchFamily="49" charset="0"/>
              </a:rPr>
              <a:t>,</a:t>
            </a:r>
            <a:r>
              <a:rPr lang="en-US" sz="1600" b="0" kern="1200" dirty="0">
                <a:solidFill>
                  <a:srgbClr val="00B050"/>
                </a:solidFill>
                <a:latin typeface="Consolas" panose="020B0609020204030204" pitchFamily="49" charset="0"/>
              </a:rPr>
              <a:t> </a:t>
            </a:r>
            <a:r>
              <a:rPr lang="en-US" sz="1600" b="0" kern="1200" dirty="0">
                <a:solidFill>
                  <a:schemeClr val="bg1"/>
                </a:solidFill>
                <a:latin typeface="Consolas" panose="020B0609020204030204" pitchFamily="49" charset="0"/>
              </a:rPr>
              <a:t>city:</a:t>
            </a:r>
            <a:r>
              <a:rPr lang="en-US" sz="1600" b="0" kern="1200" dirty="0">
                <a:solidFill>
                  <a:srgbClr val="00B050"/>
                </a:solidFill>
                <a:latin typeface="Consolas" panose="020B0609020204030204" pitchFamily="49" charset="0"/>
              </a:rPr>
              <a:t> ”Chicago” </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a:t>
            </a:r>
            <a:r>
              <a:rPr lang="en-US" sz="1600" b="0" kern="1200" dirty="0">
                <a:solidFill>
                  <a:schemeClr val="bg1"/>
                </a:solidFill>
                <a:latin typeface="Consolas" panose="020B0609020204030204" pitchFamily="49" charset="0"/>
              </a:rPr>
              <a:t>)</a:t>
            </a:r>
          </a:p>
        </p:txBody>
      </p:sp>
      <p:sp>
        <p:nvSpPr>
          <p:cNvPr id="6" name="Title 1">
            <a:extLst>
              <a:ext uri="{FF2B5EF4-FFF2-40B4-BE49-F238E27FC236}">
                <a16:creationId xmlns:a16="http://schemas.microsoft.com/office/drawing/2014/main" id="{F5F6059C-C08E-0B42-CC35-DB1B3A876B3E}"/>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Create (insert)</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78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0A42-0596-E343-05B0-4235F5C12629}"/>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E5EF07A8-B9F8-8A94-ABEC-CA83F80E237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GB" smtClean="0"/>
              <a:pPr>
                <a:spcAft>
                  <a:spcPts val="600"/>
                </a:spcAft>
              </a:pPr>
              <a:t>9</a:t>
            </a:fld>
            <a:endParaRPr lang="en-GB"/>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5DFE60B-AF7B-8E8C-5F43-2151109293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F2CFF83-FBE0-A634-87E7-F56D6F7576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BAAAC138-A30B-1197-2FEB-FB0B7F1FEAC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dirty="0">
                <a:latin typeface="SLB Sans" panose="02000503040000020004" pitchFamily="2" charset="0"/>
                <a:ea typeface="Roboto" panose="02000000000000000000" pitchFamily="2" charset="0"/>
                <a:cs typeface="Roboto" panose="02000000000000000000" pitchFamily="2" charset="0"/>
              </a:rPr>
              <a:t>CRUD operations</a:t>
            </a:r>
          </a:p>
        </p:txBody>
      </p:sp>
      <p:sp>
        <p:nvSpPr>
          <p:cNvPr id="3" name="TextBox 2">
            <a:extLst>
              <a:ext uri="{FF2B5EF4-FFF2-40B4-BE49-F238E27FC236}">
                <a16:creationId xmlns:a16="http://schemas.microsoft.com/office/drawing/2014/main" id="{A937B6FC-8596-FCCA-E7C0-9199ED3DBAF8}"/>
              </a:ext>
            </a:extLst>
          </p:cNvPr>
          <p:cNvSpPr txBox="1"/>
          <p:nvPr/>
        </p:nvSpPr>
        <p:spPr>
          <a:xfrm>
            <a:off x="606658" y="1660957"/>
            <a:ext cx="10972800" cy="2769989"/>
          </a:xfrm>
          <a:prstGeom prst="rect">
            <a:avLst/>
          </a:prstGeom>
        </p:spPr>
        <p:txBody>
          <a:bodyPr vert="horz" wrap="square" lIns="0" tIns="0" rIns="0" bIns="0" rtlCol="0">
            <a:spAutoFit/>
          </a:bodyPr>
          <a:lstStyle/>
          <a:p>
            <a:r>
              <a:rPr lang="en-US" sz="2000" b="1" dirty="0">
                <a:latin typeface="SLB Sans Book" panose="02000503040000020004" pitchFamily="2" charset="0"/>
              </a:rPr>
              <a:t>Update one document </a:t>
            </a:r>
            <a:endParaRPr lang="en-US" sz="2000" b="1" kern="1200" dirty="0">
              <a:solidFill>
                <a:schemeClr val="tx1"/>
              </a:solidFill>
              <a:latin typeface="SLB Sans Book" panose="02000503040000020004" pitchFamily="2" charset="0"/>
              <a:ea typeface="+mn-ea"/>
              <a:cs typeface="+mn-cs"/>
            </a:endParaRPr>
          </a:p>
          <a:p>
            <a:endParaRPr lang="en-US" sz="2000" b="1" dirty="0">
              <a:latin typeface="SLB Sans Book" panose="02000503040000020004" pitchFamily="2" charset="0"/>
            </a:endParaRPr>
          </a:p>
          <a:p>
            <a:pPr lvl="1"/>
            <a:endParaRPr lang="en-US" sz="2000" b="1" kern="1200" dirty="0">
              <a:solidFill>
                <a:schemeClr val="tx1"/>
              </a:solidFill>
              <a:latin typeface="SLB Sans Book" panose="02000503040000020004" pitchFamily="2" charset="0"/>
              <a:ea typeface="+mn-ea"/>
              <a:cs typeface="+mn-cs"/>
            </a:endParaRPr>
          </a:p>
          <a:p>
            <a:endParaRPr lang="en-US" sz="2000" b="1" dirty="0">
              <a:latin typeface="SLB Sans Book" panose="02000503040000020004" pitchFamily="2" charset="0"/>
            </a:endParaRPr>
          </a:p>
          <a:p>
            <a:r>
              <a:rPr lang="en-US" sz="2000" b="1" dirty="0">
                <a:latin typeface="SLB Sans Book" panose="02000503040000020004" pitchFamily="2" charset="0"/>
              </a:rPr>
              <a:t>Update many documents</a:t>
            </a:r>
          </a:p>
          <a:p>
            <a:endParaRPr lang="en-US" sz="2000" b="1" dirty="0">
              <a:latin typeface="SLB Sans Book" panose="02000503040000020004" pitchFamily="2" charset="0"/>
            </a:endParaRPr>
          </a:p>
          <a:p>
            <a:pPr lvl="1"/>
            <a:endParaRPr lang="en-US" sz="2000" b="1" dirty="0">
              <a:latin typeface="SLB Sans Book" panose="02000503040000020004" pitchFamily="2" charset="0"/>
            </a:endParaRPr>
          </a:p>
          <a:p>
            <a:endParaRPr lang="en-US" sz="2000" b="1" dirty="0">
              <a:latin typeface="SLB Sans Book" panose="02000503040000020004" pitchFamily="2" charset="0"/>
            </a:endParaRPr>
          </a:p>
          <a:p>
            <a:r>
              <a:rPr lang="en-US" sz="2000" b="1" dirty="0">
                <a:latin typeface="SLB Sans Book" panose="02000503040000020004" pitchFamily="2" charset="0"/>
              </a:rPr>
              <a:t>Replace a document </a:t>
            </a:r>
          </a:p>
        </p:txBody>
      </p:sp>
      <p:sp>
        <p:nvSpPr>
          <p:cNvPr id="4" name="Title 1">
            <a:extLst>
              <a:ext uri="{FF2B5EF4-FFF2-40B4-BE49-F238E27FC236}">
                <a16:creationId xmlns:a16="http://schemas.microsoft.com/office/drawing/2014/main" id="{D14841FC-38A2-7DDB-EA43-81C70A226AD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Update</a:t>
            </a:r>
            <a:endPar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94143095-75A8-9922-F72A-D9C56D851EC2}"/>
              </a:ext>
            </a:extLst>
          </p:cNvPr>
          <p:cNvSpPr txBox="1"/>
          <p:nvPr/>
        </p:nvSpPr>
        <p:spPr>
          <a:xfrm>
            <a:off x="850895" y="2157194"/>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db.users.updateOne</a:t>
            </a:r>
            <a:r>
              <a:rPr lang="en-US" sz="1600" b="0" kern="1200" dirty="0">
                <a:solidFill>
                  <a:schemeClr val="bg1"/>
                </a:solidFill>
                <a:latin typeface="Consolas" panose="020B0609020204030204" pitchFamily="49" charset="0"/>
              </a:rPr>
              <a:t>( { name: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 { $set: {age: </a:t>
            </a:r>
            <a:r>
              <a:rPr lang="en-US" sz="1600" b="0" kern="1200" dirty="0">
                <a:solidFill>
                  <a:srgbClr val="FF0066"/>
                </a:solidFill>
                <a:latin typeface="Consolas" panose="020B0609020204030204" pitchFamily="49" charset="0"/>
              </a:rPr>
              <a:t>26</a:t>
            </a:r>
            <a:r>
              <a:rPr lang="en-US" sz="1600" b="0" kern="1200" dirty="0">
                <a:solidFill>
                  <a:schemeClr val="bg1"/>
                </a:solidFill>
                <a:latin typeface="Consolas" panose="020B0609020204030204" pitchFamily="49" charset="0"/>
              </a:rPr>
              <a:t> } } )</a:t>
            </a:r>
          </a:p>
        </p:txBody>
      </p:sp>
      <p:sp>
        <p:nvSpPr>
          <p:cNvPr id="6" name="TextBox 5">
            <a:extLst>
              <a:ext uri="{FF2B5EF4-FFF2-40B4-BE49-F238E27FC236}">
                <a16:creationId xmlns:a16="http://schemas.microsoft.com/office/drawing/2014/main" id="{B70F99F0-EA36-E421-CD9D-B19AFCD8641E}"/>
              </a:ext>
            </a:extLst>
          </p:cNvPr>
          <p:cNvSpPr txBox="1"/>
          <p:nvPr/>
        </p:nvSpPr>
        <p:spPr>
          <a:xfrm>
            <a:off x="850894" y="3410724"/>
            <a:ext cx="10484331" cy="430887"/>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db.users.updateMany</a:t>
            </a:r>
            <a:r>
              <a:rPr lang="en-US" sz="1600" b="0" kern="1200" dirty="0">
                <a:solidFill>
                  <a:schemeClr val="bg1"/>
                </a:solidFill>
                <a:latin typeface="Consolas" panose="020B0609020204030204" pitchFamily="49" charset="0"/>
              </a:rPr>
              <a:t>( { city: </a:t>
            </a:r>
            <a:r>
              <a:rPr lang="en-US" sz="1600" b="0" kern="1200" dirty="0">
                <a:solidFill>
                  <a:srgbClr val="00B050"/>
                </a:solidFill>
                <a:latin typeface="Consolas" panose="020B0609020204030204" pitchFamily="49" charset="0"/>
              </a:rPr>
              <a:t>“San Francisco” </a:t>
            </a:r>
            <a:r>
              <a:rPr lang="en-US" sz="1600" b="0" kern="1200" dirty="0">
                <a:solidFill>
                  <a:schemeClr val="bg1"/>
                </a:solidFill>
                <a:latin typeface="Consolas" panose="020B0609020204030204" pitchFamily="49" charset="0"/>
              </a:rPr>
              <a:t>}, { $set: {country: </a:t>
            </a:r>
            <a:r>
              <a:rPr lang="en-US" sz="1600" dirty="0">
                <a:solidFill>
                  <a:srgbClr val="00B050"/>
                </a:solidFill>
                <a:latin typeface="Consolas" panose="020B0609020204030204" pitchFamily="49" charset="0"/>
              </a:rPr>
              <a:t>“USA”</a:t>
            </a:r>
            <a:r>
              <a:rPr lang="en-US" sz="1600" b="0" kern="1200" dirty="0">
                <a:solidFill>
                  <a:schemeClr val="bg1"/>
                </a:solidFill>
                <a:latin typeface="Consolas" panose="020B0609020204030204" pitchFamily="49" charset="0"/>
              </a:rPr>
              <a:t> } } )</a:t>
            </a:r>
          </a:p>
        </p:txBody>
      </p:sp>
      <p:sp>
        <p:nvSpPr>
          <p:cNvPr id="7" name="TextBox 6">
            <a:extLst>
              <a:ext uri="{FF2B5EF4-FFF2-40B4-BE49-F238E27FC236}">
                <a16:creationId xmlns:a16="http://schemas.microsoft.com/office/drawing/2014/main" id="{E04F4EB4-F65E-08CB-1CB2-84A73BC23121}"/>
              </a:ext>
            </a:extLst>
          </p:cNvPr>
          <p:cNvSpPr txBox="1"/>
          <p:nvPr/>
        </p:nvSpPr>
        <p:spPr>
          <a:xfrm>
            <a:off x="850893" y="4541629"/>
            <a:ext cx="10484331" cy="1169551"/>
          </a:xfrm>
          <a:prstGeom prst="rect">
            <a:avLst/>
          </a:prstGeom>
          <a:solidFill>
            <a:srgbClr val="2E2E2E"/>
          </a:solidFill>
        </p:spPr>
        <p:txBody>
          <a:bodyPr vert="horz" wrap="square" lIns="182880" tIns="91440" rIns="0" bIns="91440" rtlCol="0">
            <a:spAutoFit/>
          </a:bodyPr>
          <a:lstStyle/>
          <a:p>
            <a:pPr algn="l"/>
            <a:r>
              <a:rPr lang="en-US" sz="1600" b="0" kern="1200" dirty="0" err="1">
                <a:solidFill>
                  <a:srgbClr val="A6E22E"/>
                </a:solidFill>
                <a:latin typeface="Consolas" panose="020B0609020204030204" pitchFamily="49" charset="0"/>
              </a:rPr>
              <a:t>db.users.replaceOne</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b="0" kern="1200" dirty="0">
                <a:solidFill>
                  <a:srgbClr val="00B050"/>
                </a:solidFill>
                <a:latin typeface="Consolas" panose="020B0609020204030204" pitchFamily="49" charset="0"/>
              </a:rPr>
              <a:t>“Alice” </a:t>
            </a:r>
            <a:r>
              <a:rPr lang="en-US" sz="1600" b="0" kern="1200" dirty="0">
                <a:solidFill>
                  <a:schemeClr val="bg1"/>
                </a:solidFill>
                <a:latin typeface="Consolas" panose="020B0609020204030204" pitchFamily="49" charset="0"/>
              </a:rPr>
              <a:t>},</a:t>
            </a:r>
          </a:p>
          <a:p>
            <a:pPr algn="l"/>
            <a:r>
              <a:rPr lang="en-US" sz="1600" dirty="0">
                <a:solidFill>
                  <a:schemeClr val="bg1"/>
                </a:solidFill>
                <a:latin typeface="Consolas" panose="020B0609020204030204" pitchFamily="49" charset="0"/>
              </a:rPr>
              <a:t>	</a:t>
            </a:r>
            <a:r>
              <a:rPr lang="en-US" sz="1600" b="0" kern="1200" dirty="0">
                <a:solidFill>
                  <a:schemeClr val="bg1"/>
                </a:solidFill>
                <a:latin typeface="Consolas" panose="020B0609020204030204" pitchFamily="49" charset="0"/>
              </a:rPr>
              <a:t>{ name: </a:t>
            </a:r>
            <a:r>
              <a:rPr lang="en-US" sz="1600" b="0" kern="1200" dirty="0">
                <a:solidFill>
                  <a:srgbClr val="00B050"/>
                </a:solidFill>
                <a:latin typeface="Consolas" panose="020B0609020204030204" pitchFamily="49" charset="0"/>
              </a:rPr>
              <a:t>“Alice”</a:t>
            </a:r>
            <a:r>
              <a:rPr lang="en-US" sz="1600" b="0" kern="1200" dirty="0">
                <a:solidFill>
                  <a:schemeClr val="bg1"/>
                </a:solidFill>
                <a:latin typeface="Consolas" panose="020B0609020204030204" pitchFamily="49" charset="0"/>
              </a:rPr>
              <a:t>, age: </a:t>
            </a:r>
            <a:r>
              <a:rPr lang="en-US" sz="1600" b="0" kern="1200" dirty="0">
                <a:solidFill>
                  <a:srgbClr val="FF0066"/>
                </a:solidFill>
                <a:latin typeface="Consolas" panose="020B0609020204030204" pitchFamily="49" charset="0"/>
              </a:rPr>
              <a:t>27</a:t>
            </a:r>
            <a:r>
              <a:rPr lang="en-US" sz="1600" b="0" kern="1200" dirty="0">
                <a:solidFill>
                  <a:schemeClr val="bg1"/>
                </a:solidFill>
                <a:latin typeface="Consolas" panose="020B0609020204030204" pitchFamily="49" charset="0"/>
              </a:rPr>
              <a:t>, city: </a:t>
            </a:r>
            <a:r>
              <a:rPr lang="en-US" sz="1600" b="0" kern="1200" dirty="0">
                <a:solidFill>
                  <a:srgbClr val="00B050"/>
                </a:solidFill>
                <a:latin typeface="Consolas" panose="020B0609020204030204" pitchFamily="49" charset="0"/>
              </a:rPr>
              <a:t>“New York”</a:t>
            </a:r>
            <a:r>
              <a:rPr lang="en-US" sz="1600" b="0" kern="1200" dirty="0">
                <a:solidFill>
                  <a:schemeClr val="bg1"/>
                </a:solidFill>
                <a:latin typeface="Consolas" panose="020B0609020204030204" pitchFamily="49" charset="0"/>
              </a:rPr>
              <a:t>, country: </a:t>
            </a:r>
            <a:r>
              <a:rPr lang="en-US" sz="1600" b="0" kern="1200" dirty="0">
                <a:solidFill>
                  <a:srgbClr val="00B050"/>
                </a:solidFill>
                <a:latin typeface="Consolas" panose="020B0609020204030204" pitchFamily="49" charset="0"/>
              </a:rPr>
              <a:t>“USA” </a:t>
            </a:r>
            <a:r>
              <a:rPr lang="en-US" sz="1600" b="0" kern="1200" dirty="0">
                <a:solidFill>
                  <a:schemeClr val="bg1"/>
                </a:solidFill>
                <a:latin typeface="Consolas" panose="020B0609020204030204" pitchFamily="49" charset="0"/>
              </a:rPr>
              <a:t>}</a:t>
            </a:r>
          </a:p>
          <a:p>
            <a:pPr algn="l"/>
            <a:r>
              <a:rPr lang="en-US" sz="1600" b="0" kern="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9109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dc7c756-b2f2-4040-b020-f44afb53fbf9">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TaxCatchAll xmlns="3bfd3c9f-55b4-4322-bb50-41a89459c9a3" xsi:nil="true"/>
    <lcf76f155ced4ddcb4097134ff3c332f xmlns="db1f4d26-6ec2-4faa-aa93-c1dbd34b777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338789B9863E41ABB71983EFDB117D" ma:contentTypeVersion="17" ma:contentTypeDescription="Create a new document." ma:contentTypeScope="" ma:versionID="1673537ac02f9e892fa9e4c891574eb4">
  <xsd:schema xmlns:xsd="http://www.w3.org/2001/XMLSchema" xmlns:xs="http://www.w3.org/2001/XMLSchema" xmlns:p="http://schemas.microsoft.com/office/2006/metadata/properties" xmlns:ns2="db1f4d26-6ec2-4faa-aa93-c1dbd34b777a" xmlns:ns3="0dc7c756-b2f2-4040-b020-f44afb53fbf9" xmlns:ns4="3bfd3c9f-55b4-4322-bb50-41a89459c9a3" targetNamespace="http://schemas.microsoft.com/office/2006/metadata/properties" ma:root="true" ma:fieldsID="bf0608bf02416c5a39bc78d780f0ab7e" ns2:_="" ns3:_="" ns4:_="">
    <xsd:import namespace="db1f4d26-6ec2-4faa-aa93-c1dbd34b777a"/>
    <xsd:import namespace="0dc7c756-b2f2-4040-b020-f44afb53fbf9"/>
    <xsd:import namespace="3bfd3c9f-55b4-4322-bb50-41a89459c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4d26-6ec2-4faa-aa93-c1dbd34b7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6ec6bc-766d-4884-930b-9717138bd8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7c756-b2f2-4040-b020-f44afb53fbf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3c9f-55b4-4322-bb50-41a89459c9a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fed08d7b-154b-4dc6-87de-dfe41f820178}" ma:internalName="TaxCatchAll" ma:showField="CatchAllData" ma:web="0dc7c756-b2f2-4040-b020-f44afb53fb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E8EFFF-B242-43AF-B85A-5DA4A14C2B85}">
  <ds:schemaRefs>
    <ds:schemaRef ds:uri="http://schemas.microsoft.com/office/2006/metadata/properties"/>
    <ds:schemaRef ds:uri="http://schemas.microsoft.com/office/infopath/2007/PartnerControls"/>
    <ds:schemaRef ds:uri="0dc7c756-b2f2-4040-b020-f44afb53fbf9"/>
    <ds:schemaRef ds:uri="3bfd3c9f-55b4-4322-bb50-41a89459c9a3"/>
    <ds:schemaRef ds:uri="db1f4d26-6ec2-4faa-aa93-c1dbd34b777a"/>
  </ds:schemaRefs>
</ds:datastoreItem>
</file>

<file path=customXml/itemProps2.xml><?xml version="1.0" encoding="utf-8"?>
<ds:datastoreItem xmlns:ds="http://schemas.openxmlformats.org/officeDocument/2006/customXml" ds:itemID="{5D78815D-B0AE-4E9A-BE02-156C28DA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4d26-6ec2-4faa-aa93-c1dbd34b777a"/>
    <ds:schemaRef ds:uri="0dc7c756-b2f2-4040-b020-f44afb53fbf9"/>
    <ds:schemaRef ds:uri="3bfd3c9f-55b4-4322-bb50-41a89459c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1CBE9C-F8E5-4908-811F-49D7CB79401A}">
  <ds:schemaRefs>
    <ds:schemaRef ds:uri="http://schemas.microsoft.com/sharepoint/v3/contenttype/forms"/>
  </ds:schemaRefs>
</ds:datastoreItem>
</file>

<file path=docMetadata/LabelInfo.xml><?xml version="1.0" encoding="utf-8"?>
<clbl:labelList xmlns:clbl="http://schemas.microsoft.com/office/2020/mipLabelMetadata">
  <clbl:label id="{703e2fe1-4846-4393-8cf2-1bc71a04fd88}" enabled="1" method="Privileged" siteId="{41ff26dc-250f-4b13-8981-739be8610c21}" removed="0"/>
</clbl:labelList>
</file>

<file path=docProps/app.xml><?xml version="1.0" encoding="utf-8"?>
<Properties xmlns="http://schemas.openxmlformats.org/officeDocument/2006/extended-properties" xmlns:vt="http://schemas.openxmlformats.org/officeDocument/2006/docPropsVTypes">
  <Template>Default Theme</Template>
  <TotalTime>811</TotalTime>
  <Words>2394</Words>
  <Application>Microsoft Office PowerPoint</Application>
  <PresentationFormat>Widescreen</PresentationFormat>
  <Paragraphs>434</Paragraphs>
  <Slides>25</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Consolas</vt:lpstr>
      <vt:lpstr>SLB Sans</vt:lpstr>
      <vt:lpstr>SLB Sans Book</vt:lpstr>
      <vt:lpstr>SLB Sans Light</vt:lpstr>
      <vt:lpstr>SLB White</vt:lpstr>
      <vt:lpstr>SLB Blue</vt:lpstr>
      <vt:lpstr>MongoDB –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Leite Dias</dc:creator>
  <cp:lastModifiedBy>Christian Leite Dias</cp:lastModifiedBy>
  <cp:revision>6</cp:revision>
  <dcterms:created xsi:type="dcterms:W3CDTF">2025-02-20T20:30:06Z</dcterms:created>
  <dcterms:modified xsi:type="dcterms:W3CDTF">2025-02-25T10:44:19Z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0x0101008E338789B9863E41ABB71983EFDB117D</vt:lpwstr>
  </property>
  <property fmtid="{D5CDD505-2E9C-101B-9397-08002B2CF9AE}" pid="3" name="MediaServiceImageTags">
    <vt:lpwstr/>
  </property>
</Properties>
</file>