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6" r:id="rId3"/>
    <p:sldId id="257" r:id="rId4"/>
    <p:sldId id="277" r:id="rId5"/>
    <p:sldId id="274" r:id="rId6"/>
    <p:sldId id="275" r:id="rId7"/>
    <p:sldId id="259" r:id="rId8"/>
    <p:sldId id="260" r:id="rId9"/>
    <p:sldId id="261" r:id="rId10"/>
    <p:sldId id="278" r:id="rId11"/>
    <p:sldId id="267" r:id="rId12"/>
    <p:sldId id="279" r:id="rId13"/>
    <p:sldId id="264" r:id="rId14"/>
    <p:sldId id="262" r:id="rId15"/>
    <p:sldId id="281" r:id="rId16"/>
    <p:sldId id="282" r:id="rId17"/>
    <p:sldId id="283" r:id="rId18"/>
    <p:sldId id="268" r:id="rId19"/>
    <p:sldId id="280" r:id="rId20"/>
    <p:sldId id="273" r:id="rId21"/>
    <p:sldId id="266" r:id="rId22"/>
    <p:sldId id="269"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01"/>
    <p:restoredTop sz="94529"/>
  </p:normalViewPr>
  <p:slideViewPr>
    <p:cSldViewPr snapToGrid="0" snapToObjects="1">
      <p:cViewPr varScale="1">
        <p:scale>
          <a:sx n="105" d="100"/>
          <a:sy n="105" d="100"/>
        </p:scale>
        <p:origin x="2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79D90-E18E-480B-86CA-BFEF5FFC75EB}" type="datetimeFigureOut">
              <a:rPr lang="it-IT" smtClean="0"/>
              <a:t>20/06/2022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7F026-8FB9-4F72-9CF8-FCA6281E2F69}" type="slidenum">
              <a:rPr lang="it-IT" smtClean="0"/>
              <a:t>‹N›</a:t>
            </a:fld>
            <a:endParaRPr lang="it-IT"/>
          </a:p>
        </p:txBody>
      </p:sp>
    </p:spTree>
    <p:extLst>
      <p:ext uri="{BB962C8B-B14F-4D97-AF65-F5344CB8AC3E}">
        <p14:creationId xmlns:p14="http://schemas.microsoft.com/office/powerpoint/2010/main" val="2760400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2D7F026-8FB9-4F72-9CF8-FCA6281E2F69}" type="slidenum">
              <a:rPr lang="it-IT" smtClean="0"/>
              <a:t>3</a:t>
            </a:fld>
            <a:endParaRPr lang="it-IT"/>
          </a:p>
        </p:txBody>
      </p:sp>
    </p:spTree>
    <p:extLst>
      <p:ext uri="{BB962C8B-B14F-4D97-AF65-F5344CB8AC3E}">
        <p14:creationId xmlns:p14="http://schemas.microsoft.com/office/powerpoint/2010/main" val="4033340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338396-380A-6E09-FF59-C87CDAFC3FF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BB55A18-4463-6C04-2CF8-DC076CA9D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1C8E3DE-702D-9441-98A7-52DDAAFC821A}"/>
              </a:ext>
            </a:extLst>
          </p:cNvPr>
          <p:cNvSpPr>
            <a:spLocks noGrp="1"/>
          </p:cNvSpPr>
          <p:nvPr>
            <p:ph type="dt" sz="half" idx="10"/>
          </p:nvPr>
        </p:nvSpPr>
        <p:spPr/>
        <p:txBody>
          <a:bodyPr/>
          <a:lstStyle/>
          <a:p>
            <a:fld id="{AC702DC1-1CFE-A042-AB2B-DEBFBAF92FD1}" type="datetimeFigureOut">
              <a:rPr lang="it-IT" smtClean="0"/>
              <a:t>20/06/2022</a:t>
            </a:fld>
            <a:endParaRPr lang="it-IT"/>
          </a:p>
        </p:txBody>
      </p:sp>
      <p:sp>
        <p:nvSpPr>
          <p:cNvPr id="5" name="Segnaposto piè di pagina 4">
            <a:extLst>
              <a:ext uri="{FF2B5EF4-FFF2-40B4-BE49-F238E27FC236}">
                <a16:creationId xmlns:a16="http://schemas.microsoft.com/office/drawing/2014/main" id="{F2E2A811-27F6-8FCB-A279-DAE85D64B2B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0E57A0B-5F22-FC8A-C313-965E10476F82}"/>
              </a:ext>
            </a:extLst>
          </p:cNvPr>
          <p:cNvSpPr>
            <a:spLocks noGrp="1"/>
          </p:cNvSpPr>
          <p:nvPr>
            <p:ph type="sldNum" sz="quarter" idx="12"/>
          </p:nvPr>
        </p:nvSpPr>
        <p:spPr/>
        <p:txBody>
          <a:bodyPr/>
          <a:lstStyle/>
          <a:p>
            <a:fld id="{6E745177-4B66-E94A-BD33-7C9FF0C140F5}" type="slidenum">
              <a:rPr lang="it-IT" smtClean="0"/>
              <a:t>‹N›</a:t>
            </a:fld>
            <a:endParaRPr lang="it-IT"/>
          </a:p>
        </p:txBody>
      </p:sp>
    </p:spTree>
    <p:extLst>
      <p:ext uri="{BB962C8B-B14F-4D97-AF65-F5344CB8AC3E}">
        <p14:creationId xmlns:p14="http://schemas.microsoft.com/office/powerpoint/2010/main" val="192737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D1DDA5-D3FC-5539-7F50-42106C49D54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E6FF5B2-0BD2-6B6A-411B-144BFB2CD7A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9B97EE4-BD64-5F56-5FBF-A94DBA9DBED3}"/>
              </a:ext>
            </a:extLst>
          </p:cNvPr>
          <p:cNvSpPr>
            <a:spLocks noGrp="1"/>
          </p:cNvSpPr>
          <p:nvPr>
            <p:ph type="dt" sz="half" idx="10"/>
          </p:nvPr>
        </p:nvSpPr>
        <p:spPr/>
        <p:txBody>
          <a:bodyPr/>
          <a:lstStyle/>
          <a:p>
            <a:fld id="{AC702DC1-1CFE-A042-AB2B-DEBFBAF92FD1}" type="datetimeFigureOut">
              <a:rPr lang="it-IT" smtClean="0"/>
              <a:t>20/06/2022</a:t>
            </a:fld>
            <a:endParaRPr lang="it-IT"/>
          </a:p>
        </p:txBody>
      </p:sp>
      <p:sp>
        <p:nvSpPr>
          <p:cNvPr id="5" name="Segnaposto piè di pagina 4">
            <a:extLst>
              <a:ext uri="{FF2B5EF4-FFF2-40B4-BE49-F238E27FC236}">
                <a16:creationId xmlns:a16="http://schemas.microsoft.com/office/drawing/2014/main" id="{89E8E782-4905-371B-10C5-B140AF65505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F7F1883-7C12-2882-B3DC-EAE7209DC298}"/>
              </a:ext>
            </a:extLst>
          </p:cNvPr>
          <p:cNvSpPr>
            <a:spLocks noGrp="1"/>
          </p:cNvSpPr>
          <p:nvPr>
            <p:ph type="sldNum" sz="quarter" idx="12"/>
          </p:nvPr>
        </p:nvSpPr>
        <p:spPr/>
        <p:txBody>
          <a:bodyPr/>
          <a:lstStyle/>
          <a:p>
            <a:fld id="{6E745177-4B66-E94A-BD33-7C9FF0C140F5}" type="slidenum">
              <a:rPr lang="it-IT" smtClean="0"/>
              <a:t>‹N›</a:t>
            </a:fld>
            <a:endParaRPr lang="it-IT"/>
          </a:p>
        </p:txBody>
      </p:sp>
    </p:spTree>
    <p:extLst>
      <p:ext uri="{BB962C8B-B14F-4D97-AF65-F5344CB8AC3E}">
        <p14:creationId xmlns:p14="http://schemas.microsoft.com/office/powerpoint/2010/main" val="428213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B405223-DE02-CB45-F887-3ECCCA8F1A0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F3ACF29-F9FA-4434-7FEC-B6A6552E765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DB6BFC6-379B-56C5-91F9-CFFF97A2A6E7}"/>
              </a:ext>
            </a:extLst>
          </p:cNvPr>
          <p:cNvSpPr>
            <a:spLocks noGrp="1"/>
          </p:cNvSpPr>
          <p:nvPr>
            <p:ph type="dt" sz="half" idx="10"/>
          </p:nvPr>
        </p:nvSpPr>
        <p:spPr/>
        <p:txBody>
          <a:bodyPr/>
          <a:lstStyle/>
          <a:p>
            <a:fld id="{AC702DC1-1CFE-A042-AB2B-DEBFBAF92FD1}" type="datetimeFigureOut">
              <a:rPr lang="it-IT" smtClean="0"/>
              <a:t>20/06/2022</a:t>
            </a:fld>
            <a:endParaRPr lang="it-IT"/>
          </a:p>
        </p:txBody>
      </p:sp>
      <p:sp>
        <p:nvSpPr>
          <p:cNvPr id="5" name="Segnaposto piè di pagina 4">
            <a:extLst>
              <a:ext uri="{FF2B5EF4-FFF2-40B4-BE49-F238E27FC236}">
                <a16:creationId xmlns:a16="http://schemas.microsoft.com/office/drawing/2014/main" id="{757530D4-6EBC-0DA6-8005-660A862A24F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AE8B6BF-6298-CEB9-A618-2EAC4FC30B6B}"/>
              </a:ext>
            </a:extLst>
          </p:cNvPr>
          <p:cNvSpPr>
            <a:spLocks noGrp="1"/>
          </p:cNvSpPr>
          <p:nvPr>
            <p:ph type="sldNum" sz="quarter" idx="12"/>
          </p:nvPr>
        </p:nvSpPr>
        <p:spPr/>
        <p:txBody>
          <a:bodyPr/>
          <a:lstStyle/>
          <a:p>
            <a:fld id="{6E745177-4B66-E94A-BD33-7C9FF0C140F5}" type="slidenum">
              <a:rPr lang="it-IT" smtClean="0"/>
              <a:t>‹N›</a:t>
            </a:fld>
            <a:endParaRPr lang="it-IT"/>
          </a:p>
        </p:txBody>
      </p:sp>
    </p:spTree>
    <p:extLst>
      <p:ext uri="{BB962C8B-B14F-4D97-AF65-F5344CB8AC3E}">
        <p14:creationId xmlns:p14="http://schemas.microsoft.com/office/powerpoint/2010/main" val="1527454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60FCE1-11FE-E7D2-DF2B-CBA6401383F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124EB2-F56C-0A37-D3A5-B9B298FC4B11}"/>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2CE1B70-2B39-DD3C-494B-A480728657E6}"/>
              </a:ext>
            </a:extLst>
          </p:cNvPr>
          <p:cNvSpPr>
            <a:spLocks noGrp="1"/>
          </p:cNvSpPr>
          <p:nvPr>
            <p:ph type="dt" sz="half" idx="10"/>
          </p:nvPr>
        </p:nvSpPr>
        <p:spPr/>
        <p:txBody>
          <a:bodyPr/>
          <a:lstStyle/>
          <a:p>
            <a:fld id="{AC702DC1-1CFE-A042-AB2B-DEBFBAF92FD1}" type="datetimeFigureOut">
              <a:rPr lang="it-IT" smtClean="0"/>
              <a:t>20/06/2022</a:t>
            </a:fld>
            <a:endParaRPr lang="it-IT"/>
          </a:p>
        </p:txBody>
      </p:sp>
      <p:sp>
        <p:nvSpPr>
          <p:cNvPr id="5" name="Segnaposto piè di pagina 4">
            <a:extLst>
              <a:ext uri="{FF2B5EF4-FFF2-40B4-BE49-F238E27FC236}">
                <a16:creationId xmlns:a16="http://schemas.microsoft.com/office/drawing/2014/main" id="{50E2769D-20D5-AD8A-3333-1063F695F46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544CF6E-A856-EEF0-90B0-515284838072}"/>
              </a:ext>
            </a:extLst>
          </p:cNvPr>
          <p:cNvSpPr>
            <a:spLocks noGrp="1"/>
          </p:cNvSpPr>
          <p:nvPr>
            <p:ph type="sldNum" sz="quarter" idx="12"/>
          </p:nvPr>
        </p:nvSpPr>
        <p:spPr/>
        <p:txBody>
          <a:bodyPr/>
          <a:lstStyle/>
          <a:p>
            <a:fld id="{6E745177-4B66-E94A-BD33-7C9FF0C140F5}" type="slidenum">
              <a:rPr lang="it-IT" smtClean="0"/>
              <a:t>‹N›</a:t>
            </a:fld>
            <a:endParaRPr lang="it-IT"/>
          </a:p>
        </p:txBody>
      </p:sp>
    </p:spTree>
    <p:extLst>
      <p:ext uri="{BB962C8B-B14F-4D97-AF65-F5344CB8AC3E}">
        <p14:creationId xmlns:p14="http://schemas.microsoft.com/office/powerpoint/2010/main" val="2368249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57D945-F20D-2B65-C30D-89B703B13D8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7E456E9-4BC3-A6D3-2ED6-43269B937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93AB7D7-D340-EE5D-3A1B-EF79E1ED71B2}"/>
              </a:ext>
            </a:extLst>
          </p:cNvPr>
          <p:cNvSpPr>
            <a:spLocks noGrp="1"/>
          </p:cNvSpPr>
          <p:nvPr>
            <p:ph type="dt" sz="half" idx="10"/>
          </p:nvPr>
        </p:nvSpPr>
        <p:spPr/>
        <p:txBody>
          <a:bodyPr/>
          <a:lstStyle/>
          <a:p>
            <a:fld id="{AC702DC1-1CFE-A042-AB2B-DEBFBAF92FD1}" type="datetimeFigureOut">
              <a:rPr lang="it-IT" smtClean="0"/>
              <a:t>20/06/2022</a:t>
            </a:fld>
            <a:endParaRPr lang="it-IT"/>
          </a:p>
        </p:txBody>
      </p:sp>
      <p:sp>
        <p:nvSpPr>
          <p:cNvPr id="5" name="Segnaposto piè di pagina 4">
            <a:extLst>
              <a:ext uri="{FF2B5EF4-FFF2-40B4-BE49-F238E27FC236}">
                <a16:creationId xmlns:a16="http://schemas.microsoft.com/office/drawing/2014/main" id="{967C6471-E7AE-D903-3E8F-817ACC0FFCE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1F48D6B-15F8-CF14-E3BA-E2DB08C0B0DC}"/>
              </a:ext>
            </a:extLst>
          </p:cNvPr>
          <p:cNvSpPr>
            <a:spLocks noGrp="1"/>
          </p:cNvSpPr>
          <p:nvPr>
            <p:ph type="sldNum" sz="quarter" idx="12"/>
          </p:nvPr>
        </p:nvSpPr>
        <p:spPr/>
        <p:txBody>
          <a:bodyPr/>
          <a:lstStyle/>
          <a:p>
            <a:fld id="{6E745177-4B66-E94A-BD33-7C9FF0C140F5}" type="slidenum">
              <a:rPr lang="it-IT" smtClean="0"/>
              <a:t>‹N›</a:t>
            </a:fld>
            <a:endParaRPr lang="it-IT"/>
          </a:p>
        </p:txBody>
      </p:sp>
    </p:spTree>
    <p:extLst>
      <p:ext uri="{BB962C8B-B14F-4D97-AF65-F5344CB8AC3E}">
        <p14:creationId xmlns:p14="http://schemas.microsoft.com/office/powerpoint/2010/main" val="313056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62555B-AA8A-F544-2711-27D774905DC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C547E77-148A-DB3E-F422-54A795ECBC4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56B3E68-0C4A-A8D3-CA04-D584F88AB35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E7D8C2A-2507-A8F6-0A49-A99E662B2960}"/>
              </a:ext>
            </a:extLst>
          </p:cNvPr>
          <p:cNvSpPr>
            <a:spLocks noGrp="1"/>
          </p:cNvSpPr>
          <p:nvPr>
            <p:ph type="dt" sz="half" idx="10"/>
          </p:nvPr>
        </p:nvSpPr>
        <p:spPr/>
        <p:txBody>
          <a:bodyPr/>
          <a:lstStyle/>
          <a:p>
            <a:fld id="{AC702DC1-1CFE-A042-AB2B-DEBFBAF92FD1}" type="datetimeFigureOut">
              <a:rPr lang="it-IT" smtClean="0"/>
              <a:t>20/06/2022</a:t>
            </a:fld>
            <a:endParaRPr lang="it-IT"/>
          </a:p>
        </p:txBody>
      </p:sp>
      <p:sp>
        <p:nvSpPr>
          <p:cNvPr id="6" name="Segnaposto piè di pagina 5">
            <a:extLst>
              <a:ext uri="{FF2B5EF4-FFF2-40B4-BE49-F238E27FC236}">
                <a16:creationId xmlns:a16="http://schemas.microsoft.com/office/drawing/2014/main" id="{E3118FBD-8A12-8B9B-E0B5-D83552034FB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3303977-D0AC-F95C-F688-564A379DA493}"/>
              </a:ext>
            </a:extLst>
          </p:cNvPr>
          <p:cNvSpPr>
            <a:spLocks noGrp="1"/>
          </p:cNvSpPr>
          <p:nvPr>
            <p:ph type="sldNum" sz="quarter" idx="12"/>
          </p:nvPr>
        </p:nvSpPr>
        <p:spPr/>
        <p:txBody>
          <a:bodyPr/>
          <a:lstStyle/>
          <a:p>
            <a:fld id="{6E745177-4B66-E94A-BD33-7C9FF0C140F5}" type="slidenum">
              <a:rPr lang="it-IT" smtClean="0"/>
              <a:t>‹N›</a:t>
            </a:fld>
            <a:endParaRPr lang="it-IT"/>
          </a:p>
        </p:txBody>
      </p:sp>
    </p:spTree>
    <p:extLst>
      <p:ext uri="{BB962C8B-B14F-4D97-AF65-F5344CB8AC3E}">
        <p14:creationId xmlns:p14="http://schemas.microsoft.com/office/powerpoint/2010/main" val="2616392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6B37CC-2516-6897-0F84-24E0F2B321B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1724032-5CA5-72A5-1E7A-2E35B87425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A8306FD-5567-590B-7B1E-63BE8B90F56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1858ED8E-905C-17CF-4D11-34F8A1253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6B6023B-9F08-4BDB-8735-300029474A7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429426C-E5F6-B0D5-4616-8D138DE266DA}"/>
              </a:ext>
            </a:extLst>
          </p:cNvPr>
          <p:cNvSpPr>
            <a:spLocks noGrp="1"/>
          </p:cNvSpPr>
          <p:nvPr>
            <p:ph type="dt" sz="half" idx="10"/>
          </p:nvPr>
        </p:nvSpPr>
        <p:spPr/>
        <p:txBody>
          <a:bodyPr/>
          <a:lstStyle/>
          <a:p>
            <a:fld id="{AC702DC1-1CFE-A042-AB2B-DEBFBAF92FD1}" type="datetimeFigureOut">
              <a:rPr lang="it-IT" smtClean="0"/>
              <a:t>20/06/2022</a:t>
            </a:fld>
            <a:endParaRPr lang="it-IT"/>
          </a:p>
        </p:txBody>
      </p:sp>
      <p:sp>
        <p:nvSpPr>
          <p:cNvPr id="8" name="Segnaposto piè di pagina 7">
            <a:extLst>
              <a:ext uri="{FF2B5EF4-FFF2-40B4-BE49-F238E27FC236}">
                <a16:creationId xmlns:a16="http://schemas.microsoft.com/office/drawing/2014/main" id="{6DE10AFD-B42E-6954-F95A-163F38096BD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FA50D3D-AF37-00DA-BFE5-B328CDE09E6B}"/>
              </a:ext>
            </a:extLst>
          </p:cNvPr>
          <p:cNvSpPr>
            <a:spLocks noGrp="1"/>
          </p:cNvSpPr>
          <p:nvPr>
            <p:ph type="sldNum" sz="quarter" idx="12"/>
          </p:nvPr>
        </p:nvSpPr>
        <p:spPr/>
        <p:txBody>
          <a:bodyPr/>
          <a:lstStyle/>
          <a:p>
            <a:fld id="{6E745177-4B66-E94A-BD33-7C9FF0C140F5}" type="slidenum">
              <a:rPr lang="it-IT" smtClean="0"/>
              <a:t>‹N›</a:t>
            </a:fld>
            <a:endParaRPr lang="it-IT"/>
          </a:p>
        </p:txBody>
      </p:sp>
    </p:spTree>
    <p:extLst>
      <p:ext uri="{BB962C8B-B14F-4D97-AF65-F5344CB8AC3E}">
        <p14:creationId xmlns:p14="http://schemas.microsoft.com/office/powerpoint/2010/main" val="3362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13BBAC-7B7F-8E55-C751-FE788D05543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1A551DE-9141-54D7-445C-3C1497A8881E}"/>
              </a:ext>
            </a:extLst>
          </p:cNvPr>
          <p:cNvSpPr>
            <a:spLocks noGrp="1"/>
          </p:cNvSpPr>
          <p:nvPr>
            <p:ph type="dt" sz="half" idx="10"/>
          </p:nvPr>
        </p:nvSpPr>
        <p:spPr/>
        <p:txBody>
          <a:bodyPr/>
          <a:lstStyle/>
          <a:p>
            <a:fld id="{AC702DC1-1CFE-A042-AB2B-DEBFBAF92FD1}" type="datetimeFigureOut">
              <a:rPr lang="it-IT" smtClean="0"/>
              <a:t>20/06/2022</a:t>
            </a:fld>
            <a:endParaRPr lang="it-IT"/>
          </a:p>
        </p:txBody>
      </p:sp>
      <p:sp>
        <p:nvSpPr>
          <p:cNvPr id="4" name="Segnaposto piè di pagina 3">
            <a:extLst>
              <a:ext uri="{FF2B5EF4-FFF2-40B4-BE49-F238E27FC236}">
                <a16:creationId xmlns:a16="http://schemas.microsoft.com/office/drawing/2014/main" id="{DFB6A738-EA24-0685-01E2-BA8E16A58E16}"/>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9F036B4-3022-E1CE-3A8B-68D0E0BCA58C}"/>
              </a:ext>
            </a:extLst>
          </p:cNvPr>
          <p:cNvSpPr>
            <a:spLocks noGrp="1"/>
          </p:cNvSpPr>
          <p:nvPr>
            <p:ph type="sldNum" sz="quarter" idx="12"/>
          </p:nvPr>
        </p:nvSpPr>
        <p:spPr/>
        <p:txBody>
          <a:bodyPr/>
          <a:lstStyle/>
          <a:p>
            <a:fld id="{6E745177-4B66-E94A-BD33-7C9FF0C140F5}" type="slidenum">
              <a:rPr lang="it-IT" smtClean="0"/>
              <a:t>‹N›</a:t>
            </a:fld>
            <a:endParaRPr lang="it-IT"/>
          </a:p>
        </p:txBody>
      </p:sp>
    </p:spTree>
    <p:extLst>
      <p:ext uri="{BB962C8B-B14F-4D97-AF65-F5344CB8AC3E}">
        <p14:creationId xmlns:p14="http://schemas.microsoft.com/office/powerpoint/2010/main" val="159632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4E8883C-43B5-1403-82D6-37066E825D4B}"/>
              </a:ext>
            </a:extLst>
          </p:cNvPr>
          <p:cNvSpPr>
            <a:spLocks noGrp="1"/>
          </p:cNvSpPr>
          <p:nvPr>
            <p:ph type="dt" sz="half" idx="10"/>
          </p:nvPr>
        </p:nvSpPr>
        <p:spPr/>
        <p:txBody>
          <a:bodyPr/>
          <a:lstStyle/>
          <a:p>
            <a:fld id="{AC702DC1-1CFE-A042-AB2B-DEBFBAF92FD1}" type="datetimeFigureOut">
              <a:rPr lang="it-IT" smtClean="0"/>
              <a:t>20/06/2022</a:t>
            </a:fld>
            <a:endParaRPr lang="it-IT"/>
          </a:p>
        </p:txBody>
      </p:sp>
      <p:sp>
        <p:nvSpPr>
          <p:cNvPr id="3" name="Segnaposto piè di pagina 2">
            <a:extLst>
              <a:ext uri="{FF2B5EF4-FFF2-40B4-BE49-F238E27FC236}">
                <a16:creationId xmlns:a16="http://schemas.microsoft.com/office/drawing/2014/main" id="{DC763E78-3BE7-52DD-7378-66751DBCF11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6489334-52C0-BDED-7938-2893573085B2}"/>
              </a:ext>
            </a:extLst>
          </p:cNvPr>
          <p:cNvSpPr>
            <a:spLocks noGrp="1"/>
          </p:cNvSpPr>
          <p:nvPr>
            <p:ph type="sldNum" sz="quarter" idx="12"/>
          </p:nvPr>
        </p:nvSpPr>
        <p:spPr/>
        <p:txBody>
          <a:bodyPr/>
          <a:lstStyle/>
          <a:p>
            <a:fld id="{6E745177-4B66-E94A-BD33-7C9FF0C140F5}" type="slidenum">
              <a:rPr lang="it-IT" smtClean="0"/>
              <a:t>‹N›</a:t>
            </a:fld>
            <a:endParaRPr lang="it-IT"/>
          </a:p>
        </p:txBody>
      </p:sp>
    </p:spTree>
    <p:extLst>
      <p:ext uri="{BB962C8B-B14F-4D97-AF65-F5344CB8AC3E}">
        <p14:creationId xmlns:p14="http://schemas.microsoft.com/office/powerpoint/2010/main" val="35648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9A8484-2624-8F2C-E71B-F8692097D34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A277895-DDFA-50A0-5B95-C4CEA6925D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309989A-5BA5-5A06-9EE8-F7C7ACA8A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9EACC1D-95F3-F955-DE9A-3EED00460320}"/>
              </a:ext>
            </a:extLst>
          </p:cNvPr>
          <p:cNvSpPr>
            <a:spLocks noGrp="1"/>
          </p:cNvSpPr>
          <p:nvPr>
            <p:ph type="dt" sz="half" idx="10"/>
          </p:nvPr>
        </p:nvSpPr>
        <p:spPr/>
        <p:txBody>
          <a:bodyPr/>
          <a:lstStyle/>
          <a:p>
            <a:fld id="{AC702DC1-1CFE-A042-AB2B-DEBFBAF92FD1}" type="datetimeFigureOut">
              <a:rPr lang="it-IT" smtClean="0"/>
              <a:t>20/06/2022</a:t>
            </a:fld>
            <a:endParaRPr lang="it-IT"/>
          </a:p>
        </p:txBody>
      </p:sp>
      <p:sp>
        <p:nvSpPr>
          <p:cNvPr id="6" name="Segnaposto piè di pagina 5">
            <a:extLst>
              <a:ext uri="{FF2B5EF4-FFF2-40B4-BE49-F238E27FC236}">
                <a16:creationId xmlns:a16="http://schemas.microsoft.com/office/drawing/2014/main" id="{F7626F97-1912-3E76-2042-0AA37C4C30E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7D66F12-12CE-250A-9BA2-A23FDF66F683}"/>
              </a:ext>
            </a:extLst>
          </p:cNvPr>
          <p:cNvSpPr>
            <a:spLocks noGrp="1"/>
          </p:cNvSpPr>
          <p:nvPr>
            <p:ph type="sldNum" sz="quarter" idx="12"/>
          </p:nvPr>
        </p:nvSpPr>
        <p:spPr/>
        <p:txBody>
          <a:bodyPr/>
          <a:lstStyle/>
          <a:p>
            <a:fld id="{6E745177-4B66-E94A-BD33-7C9FF0C140F5}" type="slidenum">
              <a:rPr lang="it-IT" smtClean="0"/>
              <a:t>‹N›</a:t>
            </a:fld>
            <a:endParaRPr lang="it-IT"/>
          </a:p>
        </p:txBody>
      </p:sp>
    </p:spTree>
    <p:extLst>
      <p:ext uri="{BB962C8B-B14F-4D97-AF65-F5344CB8AC3E}">
        <p14:creationId xmlns:p14="http://schemas.microsoft.com/office/powerpoint/2010/main" val="891886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B79EDE-6A26-FBEA-F9AA-310D6F2CEB6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0A6C6C6-541D-D4B7-21E2-C3AECA4282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F6EB03E3-F36E-F2A8-ED85-A6EEB7B39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69FDC2F-35C3-9B59-0F99-8FCC3F0936AA}"/>
              </a:ext>
            </a:extLst>
          </p:cNvPr>
          <p:cNvSpPr>
            <a:spLocks noGrp="1"/>
          </p:cNvSpPr>
          <p:nvPr>
            <p:ph type="dt" sz="half" idx="10"/>
          </p:nvPr>
        </p:nvSpPr>
        <p:spPr/>
        <p:txBody>
          <a:bodyPr/>
          <a:lstStyle/>
          <a:p>
            <a:fld id="{AC702DC1-1CFE-A042-AB2B-DEBFBAF92FD1}" type="datetimeFigureOut">
              <a:rPr lang="it-IT" smtClean="0"/>
              <a:t>20/06/2022</a:t>
            </a:fld>
            <a:endParaRPr lang="it-IT"/>
          </a:p>
        </p:txBody>
      </p:sp>
      <p:sp>
        <p:nvSpPr>
          <p:cNvPr id="6" name="Segnaposto piè di pagina 5">
            <a:extLst>
              <a:ext uri="{FF2B5EF4-FFF2-40B4-BE49-F238E27FC236}">
                <a16:creationId xmlns:a16="http://schemas.microsoft.com/office/drawing/2014/main" id="{BAA59346-5DCD-59C9-1D7C-AAEFB5FEF4E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3EF9469-9E1E-2AE0-5004-1390BD457CEE}"/>
              </a:ext>
            </a:extLst>
          </p:cNvPr>
          <p:cNvSpPr>
            <a:spLocks noGrp="1"/>
          </p:cNvSpPr>
          <p:nvPr>
            <p:ph type="sldNum" sz="quarter" idx="12"/>
          </p:nvPr>
        </p:nvSpPr>
        <p:spPr/>
        <p:txBody>
          <a:bodyPr/>
          <a:lstStyle/>
          <a:p>
            <a:fld id="{6E745177-4B66-E94A-BD33-7C9FF0C140F5}" type="slidenum">
              <a:rPr lang="it-IT" smtClean="0"/>
              <a:t>‹N›</a:t>
            </a:fld>
            <a:endParaRPr lang="it-IT"/>
          </a:p>
        </p:txBody>
      </p:sp>
    </p:spTree>
    <p:extLst>
      <p:ext uri="{BB962C8B-B14F-4D97-AF65-F5344CB8AC3E}">
        <p14:creationId xmlns:p14="http://schemas.microsoft.com/office/powerpoint/2010/main" val="2621908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43B576E-8D4B-1916-EDD9-A040B95CEB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F3C2D29-38CB-40D2-96D2-B9C6034466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07A1846-A687-CD9E-6862-A1F12375C9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02DC1-1CFE-A042-AB2B-DEBFBAF92FD1}" type="datetimeFigureOut">
              <a:rPr lang="it-IT" smtClean="0"/>
              <a:t>20/06/2022</a:t>
            </a:fld>
            <a:endParaRPr lang="it-IT"/>
          </a:p>
        </p:txBody>
      </p:sp>
      <p:sp>
        <p:nvSpPr>
          <p:cNvPr id="5" name="Segnaposto piè di pagina 4">
            <a:extLst>
              <a:ext uri="{FF2B5EF4-FFF2-40B4-BE49-F238E27FC236}">
                <a16:creationId xmlns:a16="http://schemas.microsoft.com/office/drawing/2014/main" id="{4062A49E-2140-1F17-F731-E659507189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54EF422-F9EB-C1C9-2821-55740BE5D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45177-4B66-E94A-BD33-7C9FF0C140F5}" type="slidenum">
              <a:rPr lang="it-IT" smtClean="0"/>
              <a:t>‹N›</a:t>
            </a:fld>
            <a:endParaRPr lang="it-IT"/>
          </a:p>
        </p:txBody>
      </p:sp>
    </p:spTree>
    <p:extLst>
      <p:ext uri="{BB962C8B-B14F-4D97-AF65-F5344CB8AC3E}">
        <p14:creationId xmlns:p14="http://schemas.microsoft.com/office/powerpoint/2010/main" val="2828452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5C066A-060A-5C70-1AD4-E0D8104BE21F}"/>
              </a:ext>
            </a:extLst>
          </p:cNvPr>
          <p:cNvSpPr>
            <a:spLocks noGrp="1"/>
          </p:cNvSpPr>
          <p:nvPr>
            <p:ph type="ctrTitle"/>
          </p:nvPr>
        </p:nvSpPr>
        <p:spPr>
          <a:xfrm>
            <a:off x="1524000" y="300789"/>
            <a:ext cx="9144000" cy="3209174"/>
          </a:xfrm>
        </p:spPr>
        <p:txBody>
          <a:bodyPr>
            <a:normAutofit/>
          </a:bodyPr>
          <a:lstStyle/>
          <a:p>
            <a:r>
              <a:rPr lang="it-IT" sz="4400" dirty="0">
                <a:latin typeface="+mn-lt"/>
              </a:rPr>
              <a:t># HASH CODE 2017</a:t>
            </a:r>
            <a:br>
              <a:rPr lang="it-IT" sz="4400" dirty="0">
                <a:latin typeface="+mn-lt"/>
              </a:rPr>
            </a:br>
            <a:r>
              <a:rPr lang="it-IT" sz="3600" i="1" dirty="0">
                <a:latin typeface="+mn-lt"/>
              </a:rPr>
              <a:t>Streaming </a:t>
            </a:r>
            <a:r>
              <a:rPr lang="it-IT" sz="3600" i="1" dirty="0" err="1">
                <a:latin typeface="+mn-lt"/>
              </a:rPr>
              <a:t>Videos</a:t>
            </a:r>
            <a:br>
              <a:rPr lang="it-IT" sz="3600" i="1" dirty="0">
                <a:latin typeface="+mn-lt"/>
              </a:rPr>
            </a:br>
            <a:br>
              <a:rPr lang="it-IT" sz="3600" i="1" dirty="0">
                <a:latin typeface="+mn-lt"/>
              </a:rPr>
            </a:br>
            <a:r>
              <a:rPr lang="it-IT" sz="3600" i="1" dirty="0" err="1">
                <a:latin typeface="+mn-lt"/>
              </a:rPr>
              <a:t>Problem</a:t>
            </a:r>
            <a:r>
              <a:rPr lang="it-IT" sz="3600" i="1" dirty="0">
                <a:latin typeface="+mn-lt"/>
              </a:rPr>
              <a:t> </a:t>
            </a:r>
            <a:r>
              <a:rPr lang="it-IT" sz="3600" i="1" dirty="0" err="1">
                <a:latin typeface="+mn-lt"/>
              </a:rPr>
              <a:t>statement</a:t>
            </a:r>
            <a:r>
              <a:rPr lang="it-IT" sz="3600" i="1" dirty="0">
                <a:latin typeface="+mn-lt"/>
              </a:rPr>
              <a:t> for Online </a:t>
            </a:r>
            <a:r>
              <a:rPr lang="it-IT" sz="3600" i="1" dirty="0" err="1">
                <a:latin typeface="+mn-lt"/>
              </a:rPr>
              <a:t>Qualification</a:t>
            </a:r>
            <a:r>
              <a:rPr lang="it-IT" sz="3600" i="1" dirty="0">
                <a:latin typeface="+mn-lt"/>
              </a:rPr>
              <a:t> Round, Hash Code 2017 </a:t>
            </a:r>
          </a:p>
        </p:txBody>
      </p:sp>
      <p:sp>
        <p:nvSpPr>
          <p:cNvPr id="3" name="Sottotitolo 2">
            <a:extLst>
              <a:ext uri="{FF2B5EF4-FFF2-40B4-BE49-F238E27FC236}">
                <a16:creationId xmlns:a16="http://schemas.microsoft.com/office/drawing/2014/main" id="{FA415D87-2182-A921-9238-5E2C47A485AB}"/>
              </a:ext>
            </a:extLst>
          </p:cNvPr>
          <p:cNvSpPr>
            <a:spLocks noGrp="1"/>
          </p:cNvSpPr>
          <p:nvPr>
            <p:ph type="subTitle" idx="1"/>
          </p:nvPr>
        </p:nvSpPr>
        <p:spPr>
          <a:xfrm>
            <a:off x="1524000" y="4311901"/>
            <a:ext cx="9144000" cy="1655762"/>
          </a:xfrm>
        </p:spPr>
        <p:txBody>
          <a:bodyPr>
            <a:normAutofit fontScale="92500" lnSpcReduction="20000"/>
          </a:bodyPr>
          <a:lstStyle/>
          <a:p>
            <a:endParaRPr lang="it-IT" dirty="0"/>
          </a:p>
          <a:p>
            <a:pPr algn="l"/>
            <a:r>
              <a:rPr lang="it-IT" sz="3200" dirty="0"/>
              <a:t>Candidati:</a:t>
            </a:r>
          </a:p>
          <a:p>
            <a:pPr algn="l"/>
            <a:r>
              <a:rPr lang="it-IT" sz="2600" dirty="0"/>
              <a:t>Marcello Davide </a:t>
            </a:r>
            <a:r>
              <a:rPr lang="it-IT" sz="2600" dirty="0" err="1"/>
              <a:t>mat</a:t>
            </a:r>
            <a:r>
              <a:rPr lang="it-IT" sz="2600" dirty="0"/>
              <a:t>.</a:t>
            </a:r>
            <a:r>
              <a:rPr lang="en-US" sz="2600" dirty="0"/>
              <a:t> M63001375</a:t>
            </a:r>
          </a:p>
          <a:p>
            <a:pPr algn="l"/>
            <a:r>
              <a:rPr lang="it-IT" sz="2600" dirty="0"/>
              <a:t>Marescalco Christian </a:t>
            </a:r>
            <a:r>
              <a:rPr lang="it-IT" sz="2600" dirty="0" err="1"/>
              <a:t>mat</a:t>
            </a:r>
            <a:r>
              <a:rPr lang="it-IT" sz="2600" dirty="0"/>
              <a:t>. </a:t>
            </a:r>
            <a:r>
              <a:rPr lang="en-US" sz="2600" dirty="0"/>
              <a:t>M63001367</a:t>
            </a:r>
            <a:endParaRPr lang="it-IT" sz="2600" dirty="0"/>
          </a:p>
        </p:txBody>
      </p:sp>
    </p:spTree>
    <p:extLst>
      <p:ext uri="{BB962C8B-B14F-4D97-AF65-F5344CB8AC3E}">
        <p14:creationId xmlns:p14="http://schemas.microsoft.com/office/powerpoint/2010/main" val="887984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1A8C3C8F-D83B-BE93-1967-FB668237C74E}"/>
              </a:ext>
            </a:extLst>
          </p:cNvPr>
          <p:cNvSpPr>
            <a:spLocks noGrp="1"/>
          </p:cNvSpPr>
          <p:nvPr>
            <p:ph type="title"/>
          </p:nvPr>
        </p:nvSpPr>
        <p:spPr>
          <a:xfrm>
            <a:off x="663695" y="82439"/>
            <a:ext cx="10515600" cy="791409"/>
          </a:xfrm>
        </p:spPr>
        <p:txBody>
          <a:bodyPr>
            <a:normAutofit/>
          </a:bodyPr>
          <a:lstStyle/>
          <a:p>
            <a:pPr algn="ctr"/>
            <a:r>
              <a:rPr lang="it-IT" sz="3600" i="1" dirty="0">
                <a:latin typeface="+mn-lt"/>
              </a:rPr>
              <a:t>Funzione </a:t>
            </a:r>
            <a:r>
              <a:rPr lang="it-IT" sz="3600" i="1" dirty="0" err="1">
                <a:latin typeface="+mn-lt"/>
              </a:rPr>
              <a:t>checkSolution</a:t>
            </a:r>
            <a:endParaRPr lang="it-IT" sz="3600" i="1" dirty="0">
              <a:latin typeface="+mn-lt"/>
            </a:endParaRPr>
          </a:p>
        </p:txBody>
      </p:sp>
      <p:sp>
        <p:nvSpPr>
          <p:cNvPr id="5" name="CasellaDiTesto 4">
            <a:extLst>
              <a:ext uri="{FF2B5EF4-FFF2-40B4-BE49-F238E27FC236}">
                <a16:creationId xmlns:a16="http://schemas.microsoft.com/office/drawing/2014/main" id="{CC1D1F10-CBE4-A0A7-12CA-4FB4E1B2874B}"/>
              </a:ext>
            </a:extLst>
          </p:cNvPr>
          <p:cNvSpPr txBox="1"/>
          <p:nvPr/>
        </p:nvSpPr>
        <p:spPr>
          <a:xfrm>
            <a:off x="2954020" y="758195"/>
            <a:ext cx="6079805" cy="830997"/>
          </a:xfrm>
          <a:prstGeom prst="rect">
            <a:avLst/>
          </a:prstGeom>
          <a:noFill/>
        </p:spPr>
        <p:txBody>
          <a:bodyPr wrap="none" rtlCol="0">
            <a:spAutoFit/>
          </a:bodyPr>
          <a:lstStyle/>
          <a:p>
            <a:pPr algn="ctr"/>
            <a:r>
              <a:rPr lang="it-IT" sz="2400" b="1" i="1" dirty="0"/>
              <a:t>Permette di calcolare il valore della soluzione </a:t>
            </a:r>
          </a:p>
          <a:p>
            <a:pPr algn="ctr"/>
            <a:endParaRPr lang="it-IT" sz="2400" dirty="0"/>
          </a:p>
        </p:txBody>
      </p:sp>
      <p:sp>
        <p:nvSpPr>
          <p:cNvPr id="2" name="CasellaDiTesto 1">
            <a:extLst>
              <a:ext uri="{FF2B5EF4-FFF2-40B4-BE49-F238E27FC236}">
                <a16:creationId xmlns:a16="http://schemas.microsoft.com/office/drawing/2014/main" id="{26AEF9DB-B0F6-9F3B-09FB-2D2F33A2644C}"/>
              </a:ext>
            </a:extLst>
          </p:cNvPr>
          <p:cNvSpPr txBox="1"/>
          <p:nvPr/>
        </p:nvSpPr>
        <p:spPr>
          <a:xfrm>
            <a:off x="1090126" y="1289346"/>
            <a:ext cx="10089169" cy="646331"/>
          </a:xfrm>
          <a:prstGeom prst="rect">
            <a:avLst/>
          </a:prstGeom>
          <a:noFill/>
        </p:spPr>
        <p:txBody>
          <a:bodyPr wrap="square" rtlCol="0">
            <a:spAutoFit/>
          </a:bodyPr>
          <a:lstStyle/>
          <a:p>
            <a:r>
              <a:rPr lang="it-IT" dirty="0"/>
              <a:t>A partire dalla soluzione ottenuta con la configurazione dei cache server, calcola per ogni video e per ogni endpoint il corrispondente cache server con latenza minore e salva il corrispondente </a:t>
            </a:r>
            <a:r>
              <a:rPr lang="it-IT" dirty="0" err="1"/>
              <a:t>saving</a:t>
            </a:r>
            <a:r>
              <a:rPr lang="it-IT" dirty="0"/>
              <a:t> in una matrice.</a:t>
            </a:r>
          </a:p>
        </p:txBody>
      </p:sp>
      <p:pic>
        <p:nvPicPr>
          <p:cNvPr id="6" name="Immagine 5" descr="Immagine che contiene testo&#10;&#10;Descrizione generata automaticamente">
            <a:extLst>
              <a:ext uri="{FF2B5EF4-FFF2-40B4-BE49-F238E27FC236}">
                <a16:creationId xmlns:a16="http://schemas.microsoft.com/office/drawing/2014/main" id="{0D07C25D-97C1-B148-DDC8-60EF264C39C6}"/>
              </a:ext>
            </a:extLst>
          </p:cNvPr>
          <p:cNvPicPr>
            <a:picLocks noChangeAspect="1"/>
          </p:cNvPicPr>
          <p:nvPr/>
        </p:nvPicPr>
        <p:blipFill>
          <a:blip r:embed="rId2"/>
          <a:stretch>
            <a:fillRect/>
          </a:stretch>
        </p:blipFill>
        <p:spPr>
          <a:xfrm>
            <a:off x="934967" y="1935677"/>
            <a:ext cx="10244328" cy="4638180"/>
          </a:xfrm>
          <a:prstGeom prst="rect">
            <a:avLst/>
          </a:prstGeom>
        </p:spPr>
      </p:pic>
    </p:spTree>
    <p:extLst>
      <p:ext uri="{BB962C8B-B14F-4D97-AF65-F5344CB8AC3E}">
        <p14:creationId xmlns:p14="http://schemas.microsoft.com/office/powerpoint/2010/main" val="3839982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1A8C3C8F-D83B-BE93-1967-FB668237C74E}"/>
              </a:ext>
            </a:extLst>
          </p:cNvPr>
          <p:cNvSpPr>
            <a:spLocks noGrp="1"/>
          </p:cNvSpPr>
          <p:nvPr>
            <p:ph type="title"/>
          </p:nvPr>
        </p:nvSpPr>
        <p:spPr>
          <a:xfrm>
            <a:off x="838198" y="0"/>
            <a:ext cx="10515600" cy="1325563"/>
          </a:xfrm>
        </p:spPr>
        <p:txBody>
          <a:bodyPr>
            <a:normAutofit/>
          </a:bodyPr>
          <a:lstStyle/>
          <a:p>
            <a:pPr algn="ctr"/>
            <a:r>
              <a:rPr lang="it-IT" sz="3600" i="1" dirty="0">
                <a:latin typeface="+mn-lt"/>
              </a:rPr>
              <a:t>Funzione </a:t>
            </a:r>
            <a:r>
              <a:rPr lang="it-IT" sz="3600" i="1" dirty="0" err="1">
                <a:latin typeface="+mn-lt"/>
              </a:rPr>
              <a:t>checkSolution</a:t>
            </a:r>
            <a:endParaRPr lang="it-IT" sz="3600" i="1" dirty="0">
              <a:latin typeface="+mn-lt"/>
            </a:endParaRPr>
          </a:p>
        </p:txBody>
      </p:sp>
      <p:sp>
        <p:nvSpPr>
          <p:cNvPr id="2" name="CasellaDiTesto 1">
            <a:extLst>
              <a:ext uri="{FF2B5EF4-FFF2-40B4-BE49-F238E27FC236}">
                <a16:creationId xmlns:a16="http://schemas.microsoft.com/office/drawing/2014/main" id="{A68F9BE0-CD33-6375-A6A2-CCE5211085D9}"/>
              </a:ext>
            </a:extLst>
          </p:cNvPr>
          <p:cNvSpPr txBox="1"/>
          <p:nvPr/>
        </p:nvSpPr>
        <p:spPr>
          <a:xfrm>
            <a:off x="838198" y="1460201"/>
            <a:ext cx="8828571" cy="369332"/>
          </a:xfrm>
          <a:prstGeom prst="rect">
            <a:avLst/>
          </a:prstGeom>
          <a:noFill/>
        </p:spPr>
        <p:txBody>
          <a:bodyPr wrap="none" rtlCol="0">
            <a:spAutoFit/>
          </a:bodyPr>
          <a:lstStyle/>
          <a:p>
            <a:r>
              <a:rPr lang="it-IT" dirty="0"/>
              <a:t>Calcola la funzione obiettivo come descritta precedentemente, usando la matrice dei </a:t>
            </a:r>
            <a:r>
              <a:rPr lang="it-IT" dirty="0" err="1"/>
              <a:t>saving</a:t>
            </a:r>
            <a:r>
              <a:rPr lang="it-IT" dirty="0"/>
              <a:t>.</a:t>
            </a:r>
          </a:p>
        </p:txBody>
      </p:sp>
      <p:pic>
        <p:nvPicPr>
          <p:cNvPr id="9" name="Immagine 8" descr="Immagine che contiene testo&#10;&#10;Descrizione generata automaticamente">
            <a:extLst>
              <a:ext uri="{FF2B5EF4-FFF2-40B4-BE49-F238E27FC236}">
                <a16:creationId xmlns:a16="http://schemas.microsoft.com/office/drawing/2014/main" id="{ED7EBB05-A3BE-C96F-1A1A-6EE504E4C042}"/>
              </a:ext>
            </a:extLst>
          </p:cNvPr>
          <p:cNvPicPr>
            <a:picLocks noChangeAspect="1"/>
          </p:cNvPicPr>
          <p:nvPr/>
        </p:nvPicPr>
        <p:blipFill>
          <a:blip r:embed="rId2"/>
          <a:stretch>
            <a:fillRect/>
          </a:stretch>
        </p:blipFill>
        <p:spPr>
          <a:xfrm>
            <a:off x="3928760" y="2147708"/>
            <a:ext cx="4334480" cy="2562583"/>
          </a:xfrm>
          <a:prstGeom prst="rect">
            <a:avLst/>
          </a:prstGeom>
        </p:spPr>
      </p:pic>
    </p:spTree>
    <p:extLst>
      <p:ext uri="{BB962C8B-B14F-4D97-AF65-F5344CB8AC3E}">
        <p14:creationId xmlns:p14="http://schemas.microsoft.com/office/powerpoint/2010/main" val="844353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3651A68D-1C22-C712-DAB6-D1B934C3A98E}"/>
              </a:ext>
            </a:extLst>
          </p:cNvPr>
          <p:cNvSpPr txBox="1"/>
          <p:nvPr/>
        </p:nvSpPr>
        <p:spPr>
          <a:xfrm>
            <a:off x="769532" y="755351"/>
            <a:ext cx="10363222" cy="2554545"/>
          </a:xfrm>
          <a:prstGeom prst="rect">
            <a:avLst/>
          </a:prstGeom>
          <a:noFill/>
        </p:spPr>
        <p:txBody>
          <a:bodyPr wrap="none" rtlCol="0">
            <a:spAutoFit/>
          </a:bodyPr>
          <a:lstStyle/>
          <a:p>
            <a:pPr algn="just"/>
            <a:r>
              <a:rPr lang="it-IT" sz="2000" dirty="0"/>
              <a:t>Viene invocata la funzione </a:t>
            </a:r>
            <a:r>
              <a:rPr lang="it-IT" sz="2000" i="1" dirty="0" err="1"/>
              <a:t>cacheScore</a:t>
            </a:r>
            <a:r>
              <a:rPr lang="it-IT" sz="2000" dirty="0"/>
              <a:t> e prelevate, in ordine decrescente per score, le varie cache.</a:t>
            </a:r>
          </a:p>
          <a:p>
            <a:pPr algn="just"/>
            <a:r>
              <a:rPr lang="it-IT" sz="2000" dirty="0"/>
              <a:t>Da qui in poi si scorrono tutti i video e, tra i video non presenti nella cache vi sono 2 possibilità:</a:t>
            </a:r>
          </a:p>
          <a:p>
            <a:pPr marL="1257300" lvl="2" indent="-342900" algn="just">
              <a:buFont typeface="Arial" panose="020B0604020202020204" pitchFamily="34" charset="0"/>
              <a:buChar char="•"/>
            </a:pPr>
            <a:r>
              <a:rPr lang="it-IT" sz="2000" dirty="0"/>
              <a:t>La dimensione del video permette l’inserimento senza alcuna rimozione;</a:t>
            </a:r>
          </a:p>
          <a:p>
            <a:pPr marL="1257300" lvl="2" indent="-342900" algn="just">
              <a:buFont typeface="Arial" panose="020B0604020202020204" pitchFamily="34" charset="0"/>
              <a:buChar char="•"/>
            </a:pPr>
            <a:r>
              <a:rPr lang="it-IT" sz="2000" dirty="0"/>
              <a:t>Si prova ad effettuare sostituzioni con i video presenti; </a:t>
            </a:r>
          </a:p>
          <a:p>
            <a:pPr algn="just"/>
            <a:r>
              <a:rPr lang="it-IT" sz="2000" dirty="0"/>
              <a:t>L’intorno della soluzione corrente è dato dalla valutazione delle cache restituite dalla funzione </a:t>
            </a:r>
          </a:p>
          <a:p>
            <a:pPr algn="just"/>
            <a:r>
              <a:rPr lang="it-IT" sz="2000" dirty="0" err="1"/>
              <a:t>cacheScore</a:t>
            </a:r>
            <a:r>
              <a:rPr lang="it-IT" sz="2000" dirty="0"/>
              <a:t>.</a:t>
            </a:r>
          </a:p>
          <a:p>
            <a:pPr algn="just"/>
            <a:r>
              <a:rPr lang="it-IT" sz="2000" dirty="0"/>
              <a:t>Si è inoltre applicata una scelta di tipo </a:t>
            </a:r>
            <a:r>
              <a:rPr lang="it-IT" sz="2000" i="1" dirty="0"/>
              <a:t>First </a:t>
            </a:r>
            <a:r>
              <a:rPr lang="it-IT" sz="2000" i="1" dirty="0" err="1"/>
              <a:t>Improvement</a:t>
            </a:r>
            <a:r>
              <a:rPr lang="it-IT" sz="2000" i="1" dirty="0"/>
              <a:t>,</a:t>
            </a:r>
            <a:r>
              <a:rPr lang="it-IT" sz="2000" dirty="0"/>
              <a:t> ovvero alla prima soluzione migliorativa</a:t>
            </a:r>
          </a:p>
          <a:p>
            <a:pPr algn="just"/>
            <a:r>
              <a:rPr lang="it-IT" sz="2000" dirty="0"/>
              <a:t>trovata, finisce la valutazione dell’intorno precedente e si riparte con il nuovo.</a:t>
            </a:r>
          </a:p>
        </p:txBody>
      </p:sp>
      <p:sp>
        <p:nvSpPr>
          <p:cNvPr id="7" name="Titolo 1">
            <a:extLst>
              <a:ext uri="{FF2B5EF4-FFF2-40B4-BE49-F238E27FC236}">
                <a16:creationId xmlns:a16="http://schemas.microsoft.com/office/drawing/2014/main" id="{85FF0CFF-47C2-C4E2-4C26-CC0522C379C0}"/>
              </a:ext>
            </a:extLst>
          </p:cNvPr>
          <p:cNvSpPr>
            <a:spLocks noGrp="1"/>
          </p:cNvSpPr>
          <p:nvPr>
            <p:ph type="title"/>
          </p:nvPr>
        </p:nvSpPr>
        <p:spPr>
          <a:xfrm>
            <a:off x="500191" y="626"/>
            <a:ext cx="10515600" cy="781885"/>
          </a:xfrm>
        </p:spPr>
        <p:txBody>
          <a:bodyPr>
            <a:normAutofit/>
          </a:bodyPr>
          <a:lstStyle/>
          <a:p>
            <a:pPr algn="ctr"/>
            <a:r>
              <a:rPr lang="it-IT" sz="3600" i="1" dirty="0">
                <a:latin typeface="+mn-lt"/>
              </a:rPr>
              <a:t>Algoritmo Local </a:t>
            </a:r>
            <a:r>
              <a:rPr lang="it-IT" sz="3600" i="1" dirty="0" err="1">
                <a:latin typeface="+mn-lt"/>
              </a:rPr>
              <a:t>Search</a:t>
            </a:r>
            <a:endParaRPr lang="it-IT" sz="3600" i="1" dirty="0">
              <a:latin typeface="+mn-lt"/>
            </a:endParaRPr>
          </a:p>
        </p:txBody>
      </p:sp>
      <p:pic>
        <p:nvPicPr>
          <p:cNvPr id="8" name="Immagine 7" descr="Immagine che contiene testo&#10;&#10;Descrizione generata automaticamente">
            <a:extLst>
              <a:ext uri="{FF2B5EF4-FFF2-40B4-BE49-F238E27FC236}">
                <a16:creationId xmlns:a16="http://schemas.microsoft.com/office/drawing/2014/main" id="{5D5FB93A-A936-FACD-8787-210F5B01D708}"/>
              </a:ext>
            </a:extLst>
          </p:cNvPr>
          <p:cNvPicPr>
            <a:picLocks noChangeAspect="1"/>
          </p:cNvPicPr>
          <p:nvPr/>
        </p:nvPicPr>
        <p:blipFill>
          <a:blip r:embed="rId2"/>
          <a:stretch>
            <a:fillRect/>
          </a:stretch>
        </p:blipFill>
        <p:spPr>
          <a:xfrm>
            <a:off x="500191" y="3309896"/>
            <a:ext cx="10808270" cy="3227538"/>
          </a:xfrm>
          <a:prstGeom prst="rect">
            <a:avLst/>
          </a:prstGeom>
        </p:spPr>
      </p:pic>
    </p:spTree>
    <p:extLst>
      <p:ext uri="{BB962C8B-B14F-4D97-AF65-F5344CB8AC3E}">
        <p14:creationId xmlns:p14="http://schemas.microsoft.com/office/powerpoint/2010/main" val="271383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6054070F-58AC-A2CC-3859-4A80B94FE610}"/>
              </a:ext>
            </a:extLst>
          </p:cNvPr>
          <p:cNvSpPr>
            <a:spLocks noGrp="1"/>
          </p:cNvSpPr>
          <p:nvPr>
            <p:ph type="title"/>
          </p:nvPr>
        </p:nvSpPr>
        <p:spPr>
          <a:xfrm>
            <a:off x="838198" y="0"/>
            <a:ext cx="10515600" cy="1325563"/>
          </a:xfrm>
        </p:spPr>
        <p:txBody>
          <a:bodyPr>
            <a:normAutofit/>
          </a:bodyPr>
          <a:lstStyle/>
          <a:p>
            <a:pPr algn="ctr"/>
            <a:r>
              <a:rPr lang="it-IT" sz="3600" i="1" dirty="0">
                <a:latin typeface="+mn-lt"/>
              </a:rPr>
              <a:t>Algoritmo Local </a:t>
            </a:r>
            <a:r>
              <a:rPr lang="it-IT" sz="3600" i="1" dirty="0" err="1">
                <a:latin typeface="+mn-lt"/>
              </a:rPr>
              <a:t>Search</a:t>
            </a:r>
            <a:endParaRPr lang="it-IT" sz="3600" i="1" dirty="0">
              <a:latin typeface="+mn-lt"/>
            </a:endParaRPr>
          </a:p>
        </p:txBody>
      </p:sp>
      <p:pic>
        <p:nvPicPr>
          <p:cNvPr id="9" name="Immagine 8" descr="Immagine che contiene testo&#10;&#10;Descrizione generata automaticamente">
            <a:extLst>
              <a:ext uri="{FF2B5EF4-FFF2-40B4-BE49-F238E27FC236}">
                <a16:creationId xmlns:a16="http://schemas.microsoft.com/office/drawing/2014/main" id="{EE92B631-7D63-BFC7-275E-F2ACC3C1C4AD}"/>
              </a:ext>
            </a:extLst>
          </p:cNvPr>
          <p:cNvPicPr>
            <a:picLocks noChangeAspect="1"/>
          </p:cNvPicPr>
          <p:nvPr/>
        </p:nvPicPr>
        <p:blipFill>
          <a:blip r:embed="rId2"/>
          <a:stretch>
            <a:fillRect/>
          </a:stretch>
        </p:blipFill>
        <p:spPr>
          <a:xfrm>
            <a:off x="1378359" y="1083377"/>
            <a:ext cx="9435278" cy="5422185"/>
          </a:xfrm>
          <a:prstGeom prst="rect">
            <a:avLst/>
          </a:prstGeom>
        </p:spPr>
      </p:pic>
    </p:spTree>
    <p:extLst>
      <p:ext uri="{BB962C8B-B14F-4D97-AF65-F5344CB8AC3E}">
        <p14:creationId xmlns:p14="http://schemas.microsoft.com/office/powerpoint/2010/main" val="3880818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037969F3-F420-52E3-81D8-4AD2E0BAA4BC}"/>
              </a:ext>
            </a:extLst>
          </p:cNvPr>
          <p:cNvSpPr txBox="1"/>
          <p:nvPr/>
        </p:nvSpPr>
        <p:spPr>
          <a:xfrm>
            <a:off x="1052927" y="241205"/>
            <a:ext cx="9795793" cy="2154436"/>
          </a:xfrm>
          <a:prstGeom prst="rect">
            <a:avLst/>
          </a:prstGeom>
          <a:noFill/>
        </p:spPr>
        <p:txBody>
          <a:bodyPr wrap="square" rtlCol="0">
            <a:spAutoFit/>
          </a:bodyPr>
          <a:lstStyle/>
          <a:p>
            <a:pPr algn="ctr"/>
            <a:r>
              <a:rPr lang="it-IT" sz="2400" b="1" i="1" dirty="0"/>
              <a:t>Local </a:t>
            </a:r>
            <a:r>
              <a:rPr lang="it-IT" sz="2400" b="1" i="1" dirty="0" err="1"/>
              <a:t>Search</a:t>
            </a:r>
            <a:r>
              <a:rPr lang="it-IT" sz="2400" dirty="0"/>
              <a:t>: </a:t>
            </a:r>
            <a:r>
              <a:rPr lang="it-IT" sz="2400" b="1" i="1" dirty="0"/>
              <a:t>funzione </a:t>
            </a:r>
            <a:r>
              <a:rPr lang="it-IT" sz="2400" b="1" i="1" dirty="0" err="1"/>
              <a:t>cacheScore</a:t>
            </a:r>
            <a:endParaRPr lang="it-IT" sz="2400" b="1" i="1" dirty="0"/>
          </a:p>
          <a:p>
            <a:pPr algn="just"/>
            <a:endParaRPr lang="it-IT" sz="2000" b="1" i="1" dirty="0"/>
          </a:p>
          <a:p>
            <a:pPr algn="just"/>
            <a:r>
              <a:rPr lang="it-IT" dirty="0"/>
              <a:t>È una funzione definita per calcolare uno score per ogni cache, </a:t>
            </a:r>
            <a:r>
              <a:rPr lang="it-IT" b="1" dirty="0"/>
              <a:t>in modo da valutare per prima le cache</a:t>
            </a:r>
          </a:p>
          <a:p>
            <a:pPr algn="just"/>
            <a:r>
              <a:rPr lang="it-IT" b="1" dirty="0"/>
              <a:t>con maggiore possibilità di portare ad un incremento del </a:t>
            </a:r>
            <a:r>
              <a:rPr lang="it-IT" b="1" dirty="0" err="1"/>
              <a:t>saving</a:t>
            </a:r>
            <a:r>
              <a:rPr lang="it-IT" dirty="0"/>
              <a:t>. Tanto più una cache ha richieste associate a video che contiene, tanto più alto sarà lo score associato ad essa. La funzione restituisce solo una frazione delle cache. Il numero di cache restituite può variare per ottenere uno score maggiore.</a:t>
            </a:r>
          </a:p>
        </p:txBody>
      </p:sp>
      <p:pic>
        <p:nvPicPr>
          <p:cNvPr id="6" name="Picture 2" descr="Immagine">
            <a:extLst>
              <a:ext uri="{FF2B5EF4-FFF2-40B4-BE49-F238E27FC236}">
                <a16:creationId xmlns:a16="http://schemas.microsoft.com/office/drawing/2014/main" id="{1E8964FB-4D76-8CE0-B6C0-FF4EB4F8A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171" y="2394785"/>
            <a:ext cx="8677657" cy="4310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052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79908F6D-2423-1191-ACAD-C3BB08CD1482}"/>
              </a:ext>
            </a:extLst>
          </p:cNvPr>
          <p:cNvSpPr txBox="1">
            <a:spLocks/>
          </p:cNvSpPr>
          <p:nvPr/>
        </p:nvSpPr>
        <p:spPr>
          <a:xfrm>
            <a:off x="955547" y="-91439"/>
            <a:ext cx="10280906" cy="996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3600" i="1" dirty="0">
                <a:latin typeface="+mn-lt"/>
              </a:rPr>
              <a:t>Algoritmo </a:t>
            </a:r>
            <a:r>
              <a:rPr lang="it-IT" sz="3600" i="1" dirty="0" err="1">
                <a:latin typeface="+mn-lt"/>
              </a:rPr>
              <a:t>Knapsack</a:t>
            </a:r>
            <a:endParaRPr lang="it-IT" sz="3600" i="1" dirty="0">
              <a:latin typeface="+mn-lt"/>
            </a:endParaRPr>
          </a:p>
        </p:txBody>
      </p:sp>
      <p:sp>
        <p:nvSpPr>
          <p:cNvPr id="8" name="CasellaDiTesto 7">
            <a:extLst>
              <a:ext uri="{FF2B5EF4-FFF2-40B4-BE49-F238E27FC236}">
                <a16:creationId xmlns:a16="http://schemas.microsoft.com/office/drawing/2014/main" id="{EF0BCCE4-5F41-9E9A-9E22-EFCBF417A611}"/>
              </a:ext>
            </a:extLst>
          </p:cNvPr>
          <p:cNvSpPr txBox="1"/>
          <p:nvPr/>
        </p:nvSpPr>
        <p:spPr>
          <a:xfrm>
            <a:off x="1149094" y="689800"/>
            <a:ext cx="9546336" cy="1477328"/>
          </a:xfrm>
          <a:prstGeom prst="rect">
            <a:avLst/>
          </a:prstGeom>
          <a:noFill/>
        </p:spPr>
        <p:txBody>
          <a:bodyPr wrap="square" rtlCol="0">
            <a:spAutoFit/>
          </a:bodyPr>
          <a:lstStyle/>
          <a:p>
            <a:pPr algn="just"/>
            <a:r>
              <a:rPr lang="it-IT" dirty="0"/>
              <a:t>Utilizza la funzione </a:t>
            </a:r>
            <a:r>
              <a:rPr lang="it-IT" dirty="0" err="1"/>
              <a:t>cache_Score</a:t>
            </a:r>
            <a:r>
              <a:rPr lang="it-IT" dirty="0"/>
              <a:t>() come l’algoritmo di Local </a:t>
            </a:r>
            <a:r>
              <a:rPr lang="it-IT" dirty="0" err="1"/>
              <a:t>Search</a:t>
            </a:r>
            <a:r>
              <a:rPr lang="it-IT" dirty="0"/>
              <a:t>, seleziona la cache con score maggiore e calcola gli score dei potenziali video per la cache considerata. Applica l’algoritmo di </a:t>
            </a:r>
            <a:r>
              <a:rPr lang="it-IT" dirty="0" err="1"/>
              <a:t>knapsack</a:t>
            </a:r>
            <a:r>
              <a:rPr lang="it-IT" dirty="0"/>
              <a:t> per calcolare quali video inserire in cache in base al risultato di </a:t>
            </a:r>
            <a:r>
              <a:rPr lang="it-IT" dirty="0" err="1"/>
              <a:t>video_Score</a:t>
            </a:r>
            <a:r>
              <a:rPr lang="it-IT" dirty="0"/>
              <a:t>(). Se ci sono stati aggiornamenti ricalcolo lo score di ogni cache. Il ciclo continua </a:t>
            </a:r>
            <a:r>
              <a:rPr lang="it-IT" dirty="0" err="1"/>
              <a:t>finchè</a:t>
            </a:r>
            <a:r>
              <a:rPr lang="it-IT" dirty="0"/>
              <a:t> non si hanno aggiornamenti in nessuna cache.</a:t>
            </a:r>
          </a:p>
        </p:txBody>
      </p:sp>
      <p:pic>
        <p:nvPicPr>
          <p:cNvPr id="10" name="Immagine 9" descr="Immagine che contiene testo&#10;&#10;Descrizione generata automaticamente">
            <a:extLst>
              <a:ext uri="{FF2B5EF4-FFF2-40B4-BE49-F238E27FC236}">
                <a16:creationId xmlns:a16="http://schemas.microsoft.com/office/drawing/2014/main" id="{48124F01-9DE8-145B-3780-EC8FA204A578}"/>
              </a:ext>
            </a:extLst>
          </p:cNvPr>
          <p:cNvPicPr>
            <a:picLocks noChangeAspect="1"/>
          </p:cNvPicPr>
          <p:nvPr/>
        </p:nvPicPr>
        <p:blipFill>
          <a:blip r:embed="rId2"/>
          <a:stretch>
            <a:fillRect/>
          </a:stretch>
        </p:blipFill>
        <p:spPr>
          <a:xfrm>
            <a:off x="1169952" y="2139338"/>
            <a:ext cx="9719025" cy="4704271"/>
          </a:xfrm>
          <a:prstGeom prst="rect">
            <a:avLst/>
          </a:prstGeom>
        </p:spPr>
      </p:pic>
    </p:spTree>
    <p:extLst>
      <p:ext uri="{BB962C8B-B14F-4D97-AF65-F5344CB8AC3E}">
        <p14:creationId xmlns:p14="http://schemas.microsoft.com/office/powerpoint/2010/main" val="375622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6D5ED740-66EB-C3A2-9933-B75BBC949E4F}"/>
              </a:ext>
            </a:extLst>
          </p:cNvPr>
          <p:cNvSpPr txBox="1">
            <a:spLocks/>
          </p:cNvSpPr>
          <p:nvPr/>
        </p:nvSpPr>
        <p:spPr>
          <a:xfrm>
            <a:off x="955547" y="-91439"/>
            <a:ext cx="10280906" cy="996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3600" b="1" i="1" dirty="0" err="1"/>
              <a:t>Knapsack</a:t>
            </a:r>
            <a:r>
              <a:rPr lang="it-IT" sz="3600" dirty="0"/>
              <a:t>: </a:t>
            </a:r>
            <a:r>
              <a:rPr lang="it-IT" sz="3600" b="1" i="1" dirty="0"/>
              <a:t>funzione knapsack01</a:t>
            </a:r>
          </a:p>
        </p:txBody>
      </p:sp>
      <p:pic>
        <p:nvPicPr>
          <p:cNvPr id="8" name="Immagine 7" descr="Immagine che contiene testo&#10;&#10;Descrizione generata automaticamente">
            <a:extLst>
              <a:ext uri="{FF2B5EF4-FFF2-40B4-BE49-F238E27FC236}">
                <a16:creationId xmlns:a16="http://schemas.microsoft.com/office/drawing/2014/main" id="{C7CE52D5-9B59-CE8F-6605-7971D9AA5CE2}"/>
              </a:ext>
            </a:extLst>
          </p:cNvPr>
          <p:cNvPicPr>
            <a:picLocks noChangeAspect="1"/>
          </p:cNvPicPr>
          <p:nvPr/>
        </p:nvPicPr>
        <p:blipFill>
          <a:blip r:embed="rId2"/>
          <a:stretch>
            <a:fillRect/>
          </a:stretch>
        </p:blipFill>
        <p:spPr>
          <a:xfrm>
            <a:off x="475225" y="851495"/>
            <a:ext cx="11241550" cy="5631107"/>
          </a:xfrm>
          <a:prstGeom prst="rect">
            <a:avLst/>
          </a:prstGeom>
        </p:spPr>
      </p:pic>
    </p:spTree>
    <p:extLst>
      <p:ext uri="{BB962C8B-B14F-4D97-AF65-F5344CB8AC3E}">
        <p14:creationId xmlns:p14="http://schemas.microsoft.com/office/powerpoint/2010/main" val="1673899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6D5ED740-66EB-C3A2-9933-B75BBC949E4F}"/>
              </a:ext>
            </a:extLst>
          </p:cNvPr>
          <p:cNvSpPr txBox="1">
            <a:spLocks/>
          </p:cNvSpPr>
          <p:nvPr/>
        </p:nvSpPr>
        <p:spPr>
          <a:xfrm>
            <a:off x="955546" y="256033"/>
            <a:ext cx="10280906" cy="996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3600" b="1" i="1" dirty="0" err="1"/>
              <a:t>Knapsack</a:t>
            </a:r>
            <a:r>
              <a:rPr lang="it-IT" sz="3600" dirty="0"/>
              <a:t>: </a:t>
            </a:r>
            <a:r>
              <a:rPr lang="it-IT" sz="3600" b="1" i="1" dirty="0"/>
              <a:t>funzione </a:t>
            </a:r>
            <a:r>
              <a:rPr lang="it-IT" sz="3600" b="1" i="1" dirty="0" err="1"/>
              <a:t>video_Score</a:t>
            </a:r>
            <a:r>
              <a:rPr lang="it-IT" sz="3600" b="1" i="1" dirty="0"/>
              <a:t>()</a:t>
            </a:r>
          </a:p>
        </p:txBody>
      </p:sp>
      <p:pic>
        <p:nvPicPr>
          <p:cNvPr id="3" name="Immagine 2" descr="Immagine che contiene testo&#10;&#10;Descrizione generata automaticamente">
            <a:extLst>
              <a:ext uri="{FF2B5EF4-FFF2-40B4-BE49-F238E27FC236}">
                <a16:creationId xmlns:a16="http://schemas.microsoft.com/office/drawing/2014/main" id="{8B9C4761-D7AB-A886-75B2-8EDA7BF4713B}"/>
              </a:ext>
            </a:extLst>
          </p:cNvPr>
          <p:cNvPicPr>
            <a:picLocks noChangeAspect="1"/>
          </p:cNvPicPr>
          <p:nvPr/>
        </p:nvPicPr>
        <p:blipFill>
          <a:blip r:embed="rId2"/>
          <a:stretch>
            <a:fillRect/>
          </a:stretch>
        </p:blipFill>
        <p:spPr>
          <a:xfrm>
            <a:off x="755374" y="2691059"/>
            <a:ext cx="10681249" cy="2756042"/>
          </a:xfrm>
          <a:prstGeom prst="rect">
            <a:avLst/>
          </a:prstGeom>
        </p:spPr>
      </p:pic>
      <p:sp>
        <p:nvSpPr>
          <p:cNvPr id="7" name="CasellaDiTesto 6">
            <a:extLst>
              <a:ext uri="{FF2B5EF4-FFF2-40B4-BE49-F238E27FC236}">
                <a16:creationId xmlns:a16="http://schemas.microsoft.com/office/drawing/2014/main" id="{651A6D5A-97E3-E9AD-7E00-B3CB286B862B}"/>
              </a:ext>
            </a:extLst>
          </p:cNvPr>
          <p:cNvSpPr txBox="1"/>
          <p:nvPr/>
        </p:nvSpPr>
        <p:spPr>
          <a:xfrm>
            <a:off x="700697" y="1274564"/>
            <a:ext cx="10644295" cy="1107996"/>
          </a:xfrm>
          <a:prstGeom prst="rect">
            <a:avLst/>
          </a:prstGeom>
          <a:noFill/>
        </p:spPr>
        <p:txBody>
          <a:bodyPr wrap="square" rtlCol="0">
            <a:spAutoFit/>
          </a:bodyPr>
          <a:lstStyle/>
          <a:p>
            <a:pPr algn="just"/>
            <a:r>
              <a:rPr lang="it-IT" sz="2200" dirty="0"/>
              <a:t>Funzione che associa uno score ai video non presenti nella cache che si sta valutando nell’algoritmo. Lo score è calcolato in base alle richieste totali per quel video e al </a:t>
            </a:r>
            <a:r>
              <a:rPr lang="it-IT" sz="2200" dirty="0" err="1"/>
              <a:t>saving</a:t>
            </a:r>
            <a:r>
              <a:rPr lang="it-IT" sz="2200" dirty="0"/>
              <a:t> generato.</a:t>
            </a:r>
          </a:p>
        </p:txBody>
      </p:sp>
    </p:spTree>
    <p:extLst>
      <p:ext uri="{BB962C8B-B14F-4D97-AF65-F5344CB8AC3E}">
        <p14:creationId xmlns:p14="http://schemas.microsoft.com/office/powerpoint/2010/main" val="66584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D8EBFC86-3A37-4022-F334-F6D967C070BD}"/>
              </a:ext>
            </a:extLst>
          </p:cNvPr>
          <p:cNvSpPr>
            <a:spLocks noGrp="1"/>
          </p:cNvSpPr>
          <p:nvPr>
            <p:ph type="title"/>
          </p:nvPr>
        </p:nvSpPr>
        <p:spPr>
          <a:xfrm>
            <a:off x="3769892" y="-301372"/>
            <a:ext cx="4652209" cy="1325563"/>
          </a:xfrm>
        </p:spPr>
        <p:txBody>
          <a:bodyPr>
            <a:normAutofit/>
          </a:bodyPr>
          <a:lstStyle/>
          <a:p>
            <a:pPr algn="ctr"/>
            <a:r>
              <a:rPr lang="it-IT" sz="3600" i="1" dirty="0">
                <a:latin typeface="+mn-lt"/>
              </a:rPr>
              <a:t>Random Local </a:t>
            </a:r>
            <a:r>
              <a:rPr lang="it-IT" sz="3600" i="1" dirty="0" err="1">
                <a:latin typeface="+mn-lt"/>
              </a:rPr>
              <a:t>Search</a:t>
            </a:r>
            <a:endParaRPr lang="it-IT" sz="3600" i="1" dirty="0">
              <a:latin typeface="+mn-lt"/>
            </a:endParaRPr>
          </a:p>
        </p:txBody>
      </p:sp>
      <p:sp>
        <p:nvSpPr>
          <p:cNvPr id="5" name="CasellaDiTesto 4">
            <a:extLst>
              <a:ext uri="{FF2B5EF4-FFF2-40B4-BE49-F238E27FC236}">
                <a16:creationId xmlns:a16="http://schemas.microsoft.com/office/drawing/2014/main" id="{7EA5CFE5-5129-537F-EEB2-75E659B5B363}"/>
              </a:ext>
            </a:extLst>
          </p:cNvPr>
          <p:cNvSpPr txBox="1"/>
          <p:nvPr/>
        </p:nvSpPr>
        <p:spPr>
          <a:xfrm>
            <a:off x="1053059" y="684683"/>
            <a:ext cx="9928794" cy="1107996"/>
          </a:xfrm>
          <a:prstGeom prst="rect">
            <a:avLst/>
          </a:prstGeom>
          <a:noFill/>
        </p:spPr>
        <p:txBody>
          <a:bodyPr wrap="square" rtlCol="0">
            <a:spAutoFit/>
          </a:bodyPr>
          <a:lstStyle/>
          <a:p>
            <a:pPr algn="just"/>
            <a:r>
              <a:rPr lang="it-IT" sz="2200" dirty="0"/>
              <a:t>Calcola in modo casuale l’indice di una cache e di 2 video, da provare a inserire o scambiare nella cache selezionata, se non sono già presenti in essa. Aggiorno la soluzione solo se è migliore.</a:t>
            </a:r>
          </a:p>
        </p:txBody>
      </p:sp>
      <p:pic>
        <p:nvPicPr>
          <p:cNvPr id="8" name="Immagine 7" descr="Immagine che contiene testo&#10;&#10;Descrizione generata automaticamente">
            <a:extLst>
              <a:ext uri="{FF2B5EF4-FFF2-40B4-BE49-F238E27FC236}">
                <a16:creationId xmlns:a16="http://schemas.microsoft.com/office/drawing/2014/main" id="{2CD10345-EB49-A3B9-349D-AF2BC77E1C28}"/>
              </a:ext>
            </a:extLst>
          </p:cNvPr>
          <p:cNvPicPr>
            <a:picLocks noChangeAspect="1"/>
          </p:cNvPicPr>
          <p:nvPr/>
        </p:nvPicPr>
        <p:blipFill>
          <a:blip r:embed="rId2"/>
          <a:stretch>
            <a:fillRect/>
          </a:stretch>
        </p:blipFill>
        <p:spPr>
          <a:xfrm>
            <a:off x="977462" y="1792679"/>
            <a:ext cx="10489324" cy="5022921"/>
          </a:xfrm>
          <a:prstGeom prst="rect">
            <a:avLst/>
          </a:prstGeom>
        </p:spPr>
      </p:pic>
    </p:spTree>
    <p:extLst>
      <p:ext uri="{BB962C8B-B14F-4D97-AF65-F5344CB8AC3E}">
        <p14:creationId xmlns:p14="http://schemas.microsoft.com/office/powerpoint/2010/main" val="797773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F70391B-3F06-EB0C-2397-8210F2963467}"/>
                  </a:ext>
                </a:extLst>
              </p:cNvPr>
              <p:cNvSpPr>
                <a:spLocks noGrp="1"/>
              </p:cNvSpPr>
              <p:nvPr>
                <p:ph idx="1"/>
              </p:nvPr>
            </p:nvSpPr>
            <p:spPr>
              <a:xfrm>
                <a:off x="320040" y="1825625"/>
                <a:ext cx="11551920" cy="4351338"/>
              </a:xfrm>
            </p:spPr>
            <p:txBody>
              <a:bodyPr>
                <a:normAutofit/>
              </a:bodyPr>
              <a:lstStyle/>
              <a:p>
                <a:r>
                  <a:rPr lang="it-IT" b="1" dirty="0"/>
                  <a:t>Greedy + Local </a:t>
                </a:r>
                <a:r>
                  <a:rPr lang="it-IT" b="1" dirty="0" err="1"/>
                  <a:t>Search</a:t>
                </a:r>
                <a:r>
                  <a:rPr lang="it-IT" b="1" dirty="0"/>
                  <a:t> </a:t>
                </a:r>
                <a:r>
                  <a:rPr lang="it-IT" dirty="0"/>
                  <a:t>con vari valori di </a:t>
                </a:r>
                <a14:m>
                  <m:oMath xmlns:m="http://schemas.openxmlformats.org/officeDocument/2006/math">
                    <m:r>
                      <a:rPr lang="it-IT" i="1" dirty="0" smtClean="0">
                        <a:latin typeface="Cambria Math" panose="02040503050406030204" pitchFamily="18" charset="0"/>
                        <a:ea typeface="Cambria Math" panose="02040503050406030204" pitchFamily="18" charset="0"/>
                      </a:rPr>
                      <m:t>𝛼</m:t>
                    </m:r>
                  </m:oMath>
                </a14:m>
                <a:r>
                  <a:rPr lang="it-IT" dirty="0"/>
                  <a:t> (0.5,0.75,1) (più lenta, ma score maggiore);</a:t>
                </a:r>
              </a:p>
              <a:p>
                <a:r>
                  <a:rPr lang="it-IT" dirty="0" err="1"/>
                  <a:t>Greedy</a:t>
                </a:r>
                <a:r>
                  <a:rPr lang="it-IT" dirty="0"/>
                  <a:t> + Random Local </a:t>
                </a:r>
                <a:r>
                  <a:rPr lang="it-IT" dirty="0" err="1"/>
                  <a:t>Search</a:t>
                </a:r>
                <a:r>
                  <a:rPr lang="it-IT" dirty="0"/>
                  <a:t> al variare di n. interazioni (</a:t>
                </a:r>
                <a14:m>
                  <m:oMath xmlns:m="http://schemas.openxmlformats.org/officeDocument/2006/math">
                    <m:r>
                      <a:rPr lang="en-US" i="1" dirty="0">
                        <a:latin typeface="Cambria Math" panose="02040503050406030204" pitchFamily="18" charset="0"/>
                      </a:rPr>
                      <m:t>1</m:t>
                    </m:r>
                    <m:r>
                      <a:rPr lang="en-US" i="1" dirty="0" smtClean="0">
                        <a:latin typeface="Cambria Math" panose="02040503050406030204" pitchFamily="18" charset="0"/>
                      </a:rPr>
                      <m:t>0</m:t>
                    </m:r>
                    <m:r>
                      <a:rPr lang="it-IT" b="0" i="1" dirty="0" smtClean="0">
                        <a:latin typeface="Cambria Math" panose="02040503050406030204" pitchFamily="18" charset="0"/>
                      </a:rPr>
                      <m:t>⋅</m:t>
                    </m:r>
                    <m:r>
                      <a:rPr lang="en-US" i="1" dirty="0" smtClean="0">
                        <a:latin typeface="Cambria Math" panose="02040503050406030204" pitchFamily="18" charset="0"/>
                      </a:rPr>
                      <m:t>𝑉</m:t>
                    </m:r>
                  </m:oMath>
                </a14:m>
                <a:r>
                  <a:rPr lang="en-US" dirty="0"/>
                  <a:t> </a:t>
                </a:r>
                <a:r>
                  <a:rPr lang="it-IT" dirty="0"/>
                  <a:t>,</a:t>
                </a:r>
                <a:r>
                  <a:rPr lang="en-US" i="1" dirty="0"/>
                  <a:t> </a:t>
                </a:r>
                <a:r>
                  <a:rPr lang="en-US" dirty="0"/>
                  <a:t> </a:t>
                </a:r>
                <a14:m>
                  <m:oMath xmlns:m="http://schemas.openxmlformats.org/officeDocument/2006/math">
                    <m:r>
                      <a:rPr lang="en-US" i="1" dirty="0" smtClean="0">
                        <a:latin typeface="Cambria Math" panose="02040503050406030204" pitchFamily="18" charset="0"/>
                      </a:rPr>
                      <m:t>1</m:t>
                    </m:r>
                    <m:r>
                      <a:rPr lang="en-US" i="1" dirty="0">
                        <a:latin typeface="Cambria Math" panose="02040503050406030204" pitchFamily="18" charset="0"/>
                      </a:rPr>
                      <m:t>00</m:t>
                    </m:r>
                    <m:r>
                      <a:rPr lang="it-IT" i="1" dirty="0">
                        <a:latin typeface="Cambria Math" panose="02040503050406030204" pitchFamily="18" charset="0"/>
                      </a:rPr>
                      <m:t>⋅</m:t>
                    </m:r>
                    <m:r>
                      <a:rPr lang="en-US" i="1" dirty="0">
                        <a:latin typeface="Cambria Math" panose="02040503050406030204" pitchFamily="18" charset="0"/>
                      </a:rPr>
                      <m:t>𝑉</m:t>
                    </m:r>
                    <m:r>
                      <a:rPr lang="it-IT" b="0" i="1" dirty="0" smtClean="0">
                        <a:latin typeface="Cambria Math" panose="02040503050406030204" pitchFamily="18" charset="0"/>
                      </a:rPr>
                      <m:t>,20</m:t>
                    </m:r>
                    <m:r>
                      <a:rPr lang="en-US" i="1" dirty="0">
                        <a:latin typeface="Cambria Math" panose="02040503050406030204" pitchFamily="18" charset="0"/>
                      </a:rPr>
                      <m:t>0</m:t>
                    </m:r>
                    <m:r>
                      <a:rPr lang="it-IT" i="1" dirty="0">
                        <a:latin typeface="Cambria Math" panose="02040503050406030204" pitchFamily="18" charset="0"/>
                      </a:rPr>
                      <m:t>⋅</m:t>
                    </m:r>
                    <m:r>
                      <a:rPr lang="en-US" i="1" dirty="0">
                        <a:latin typeface="Cambria Math" panose="02040503050406030204" pitchFamily="18" charset="0"/>
                      </a:rPr>
                      <m:t>𝑉</m:t>
                    </m:r>
                  </m:oMath>
                </a14:m>
                <a:r>
                  <a:rPr lang="it-IT" dirty="0"/>
                  <a:t>);</a:t>
                </a:r>
              </a:p>
              <a:p>
                <a:r>
                  <a:rPr lang="it-IT" dirty="0" err="1"/>
                  <a:t>Greedy</a:t>
                </a:r>
                <a:r>
                  <a:rPr lang="it-IT" dirty="0"/>
                  <a:t> + Random Local </a:t>
                </a:r>
                <a:r>
                  <a:rPr lang="it-IT" dirty="0" err="1"/>
                  <a:t>Search</a:t>
                </a:r>
                <a:r>
                  <a:rPr lang="it-IT" dirty="0"/>
                  <a:t> + Local </a:t>
                </a:r>
                <a:r>
                  <a:rPr lang="it-IT" dirty="0" err="1"/>
                  <a:t>Search</a:t>
                </a:r>
                <a:r>
                  <a:rPr lang="it-IT" dirty="0"/>
                  <a:t> al variare di n. iterazioni;</a:t>
                </a:r>
              </a:p>
              <a:p>
                <a:r>
                  <a:rPr lang="it-IT" b="1" dirty="0" err="1"/>
                  <a:t>Greedy_knapsack</a:t>
                </a:r>
                <a:r>
                  <a:rPr lang="it-IT" b="1" dirty="0"/>
                  <a:t> + Random Local </a:t>
                </a:r>
                <a:r>
                  <a:rPr lang="it-IT" b="1" dirty="0" err="1"/>
                  <a:t>Search</a:t>
                </a:r>
                <a:r>
                  <a:rPr lang="it-IT" dirty="0"/>
                  <a:t> (più veloce, ma score minore);</a:t>
                </a:r>
              </a:p>
              <a:p>
                <a:r>
                  <a:rPr lang="it-IT" dirty="0" err="1"/>
                  <a:t>Greedy_knapsack</a:t>
                </a:r>
                <a:r>
                  <a:rPr lang="it-IT" dirty="0"/>
                  <a:t> + Random Local </a:t>
                </a:r>
                <a:r>
                  <a:rPr lang="it-IT" dirty="0" err="1"/>
                  <a:t>Search</a:t>
                </a:r>
                <a:r>
                  <a:rPr lang="it-IT" dirty="0"/>
                  <a:t> + Local </a:t>
                </a:r>
                <a:r>
                  <a:rPr lang="it-IT" dirty="0" err="1"/>
                  <a:t>search</a:t>
                </a:r>
                <a:r>
                  <a:rPr lang="it-IT" dirty="0"/>
                  <a:t>;</a:t>
                </a:r>
              </a:p>
              <a:p>
                <a:r>
                  <a:rPr lang="it-IT" dirty="0" err="1"/>
                  <a:t>Greedy</a:t>
                </a:r>
                <a:r>
                  <a:rPr lang="it-IT" dirty="0"/>
                  <a:t> + Local </a:t>
                </a:r>
                <a:r>
                  <a:rPr lang="it-IT" dirty="0" err="1"/>
                  <a:t>Search</a:t>
                </a:r>
                <a:r>
                  <a:rPr lang="it-IT" dirty="0"/>
                  <a:t> + Random Local </a:t>
                </a:r>
                <a:r>
                  <a:rPr lang="it-IT" dirty="0" err="1"/>
                  <a:t>Search</a:t>
                </a:r>
                <a:r>
                  <a:rPr lang="it-IT" dirty="0"/>
                  <a:t> al variare di #iter (</a:t>
                </a:r>
                <a14:m>
                  <m:oMath xmlns:m="http://schemas.openxmlformats.org/officeDocument/2006/math">
                    <m:r>
                      <a:rPr lang="en-US" i="1" dirty="0">
                        <a:latin typeface="Cambria Math" panose="02040503050406030204" pitchFamily="18" charset="0"/>
                      </a:rPr>
                      <m:t>5</m:t>
                    </m:r>
                    <m:r>
                      <a:rPr lang="en-US" i="1" dirty="0" smtClean="0">
                        <a:latin typeface="Cambria Math" panose="02040503050406030204" pitchFamily="18" charset="0"/>
                      </a:rPr>
                      <m:t>0</m:t>
                    </m:r>
                    <m:r>
                      <a:rPr lang="it-IT" b="0" i="1" dirty="0" smtClean="0">
                        <a:latin typeface="Cambria Math" panose="02040503050406030204" pitchFamily="18" charset="0"/>
                      </a:rPr>
                      <m:t>⋅</m:t>
                    </m:r>
                    <m:r>
                      <a:rPr lang="en-US" i="1" dirty="0" smtClean="0">
                        <a:latin typeface="Cambria Math" panose="02040503050406030204" pitchFamily="18" charset="0"/>
                      </a:rPr>
                      <m:t>𝑉</m:t>
                    </m:r>
                  </m:oMath>
                </a14:m>
                <a:r>
                  <a:rPr lang="en-US" dirty="0"/>
                  <a:t> </a:t>
                </a:r>
                <a:r>
                  <a:rPr lang="it-IT" dirty="0"/>
                  <a:t>); </a:t>
                </a:r>
              </a:p>
              <a:p>
                <a:pPr marL="0" indent="0">
                  <a:buNone/>
                </a:pPr>
                <a:endParaRPr lang="it-IT" dirty="0"/>
              </a:p>
            </p:txBody>
          </p:sp>
        </mc:Choice>
        <mc:Fallback xmlns="">
          <p:sp>
            <p:nvSpPr>
              <p:cNvPr id="3" name="Segnaposto contenuto 2">
                <a:extLst>
                  <a:ext uri="{FF2B5EF4-FFF2-40B4-BE49-F238E27FC236}">
                    <a16:creationId xmlns:a16="http://schemas.microsoft.com/office/drawing/2014/main" id="{0F70391B-3F06-EB0C-2397-8210F2963467}"/>
                  </a:ext>
                </a:extLst>
              </p:cNvPr>
              <p:cNvSpPr>
                <a:spLocks noGrp="1" noRot="1" noChangeAspect="1" noMove="1" noResize="1" noEditPoints="1" noAdjustHandles="1" noChangeArrowheads="1" noChangeShapeType="1" noTextEdit="1"/>
              </p:cNvSpPr>
              <p:nvPr>
                <p:ph idx="1"/>
              </p:nvPr>
            </p:nvSpPr>
            <p:spPr>
              <a:xfrm>
                <a:off x="320040" y="1825625"/>
                <a:ext cx="11551920" cy="4351338"/>
              </a:xfrm>
              <a:blipFill>
                <a:blip r:embed="rId2"/>
                <a:stretch>
                  <a:fillRect l="-950" t="-2241"/>
                </a:stretch>
              </a:blipFill>
            </p:spPr>
            <p:txBody>
              <a:bodyPr/>
              <a:lstStyle/>
              <a:p>
                <a:r>
                  <a:rPr lang="it-IT">
                    <a:noFill/>
                  </a:rPr>
                  <a:t> </a:t>
                </a:r>
              </a:p>
            </p:txBody>
          </p:sp>
        </mc:Fallback>
      </mc:AlternateContent>
      <p:sp>
        <p:nvSpPr>
          <p:cNvPr id="4" name="Titolo 1">
            <a:extLst>
              <a:ext uri="{FF2B5EF4-FFF2-40B4-BE49-F238E27FC236}">
                <a16:creationId xmlns:a16="http://schemas.microsoft.com/office/drawing/2014/main" id="{1F12C041-3C6D-A781-F0BC-692E55A1FE50}"/>
              </a:ext>
            </a:extLst>
          </p:cNvPr>
          <p:cNvSpPr>
            <a:spLocks noGrp="1"/>
          </p:cNvSpPr>
          <p:nvPr>
            <p:ph type="title"/>
          </p:nvPr>
        </p:nvSpPr>
        <p:spPr>
          <a:xfrm>
            <a:off x="838200" y="365125"/>
            <a:ext cx="10515600" cy="1325563"/>
          </a:xfrm>
        </p:spPr>
        <p:txBody>
          <a:bodyPr>
            <a:normAutofit/>
          </a:bodyPr>
          <a:lstStyle/>
          <a:p>
            <a:pPr algn="ctr"/>
            <a:r>
              <a:rPr lang="it-IT" sz="3600" i="1" dirty="0">
                <a:latin typeface="+mn-lt"/>
              </a:rPr>
              <a:t>Approcci sperimentati </a:t>
            </a:r>
            <a:br>
              <a:rPr lang="it-IT" sz="3600" i="1" dirty="0">
                <a:latin typeface="+mn-lt"/>
              </a:rPr>
            </a:br>
            <a:r>
              <a:rPr lang="it-IT" sz="2600" i="1" dirty="0">
                <a:latin typeface="+mn-lt"/>
              </a:rPr>
              <a:t>su file ’</a:t>
            </a:r>
            <a:r>
              <a:rPr lang="it-IT" sz="2600" i="1" dirty="0" err="1">
                <a:latin typeface="+mn-lt"/>
              </a:rPr>
              <a:t>me_at_the_zoo.in</a:t>
            </a:r>
            <a:r>
              <a:rPr lang="it-IT" sz="2600" i="1" dirty="0">
                <a:latin typeface="+mn-lt"/>
              </a:rPr>
              <a:t>’</a:t>
            </a:r>
          </a:p>
        </p:txBody>
      </p:sp>
    </p:spTree>
    <p:extLst>
      <p:ext uri="{BB962C8B-B14F-4D97-AF65-F5344CB8AC3E}">
        <p14:creationId xmlns:p14="http://schemas.microsoft.com/office/powerpoint/2010/main" val="439643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60B0C9AC-44C6-2F14-8E33-3182C97539A6}"/>
              </a:ext>
            </a:extLst>
          </p:cNvPr>
          <p:cNvSpPr>
            <a:spLocks noGrp="1"/>
          </p:cNvSpPr>
          <p:nvPr>
            <p:ph type="title"/>
          </p:nvPr>
        </p:nvSpPr>
        <p:spPr>
          <a:xfrm>
            <a:off x="720505" y="182886"/>
            <a:ext cx="10515600" cy="1325563"/>
          </a:xfrm>
        </p:spPr>
        <p:txBody>
          <a:bodyPr>
            <a:normAutofit/>
          </a:bodyPr>
          <a:lstStyle/>
          <a:p>
            <a:pPr algn="ctr"/>
            <a:r>
              <a:rPr lang="it-IT" sz="3600" i="1" dirty="0">
                <a:latin typeface="+mn-lt"/>
              </a:rPr>
              <a:t>Presentazione problema</a:t>
            </a:r>
          </a:p>
        </p:txBody>
      </p:sp>
      <p:pic>
        <p:nvPicPr>
          <p:cNvPr id="5" name="Segnaposto contenuto 8">
            <a:extLst>
              <a:ext uri="{FF2B5EF4-FFF2-40B4-BE49-F238E27FC236}">
                <a16:creationId xmlns:a16="http://schemas.microsoft.com/office/drawing/2014/main" id="{1BA40E7F-79EA-863B-47D0-5B0C6C7C8ECE}"/>
              </a:ext>
            </a:extLst>
          </p:cNvPr>
          <p:cNvPicPr>
            <a:picLocks noGrp="1" noChangeAspect="1"/>
          </p:cNvPicPr>
          <p:nvPr>
            <p:ph idx="1"/>
          </p:nvPr>
        </p:nvPicPr>
        <p:blipFill rotWithShape="1">
          <a:blip r:embed="rId2"/>
          <a:srcRect t="8029"/>
          <a:stretch/>
        </p:blipFill>
        <p:spPr>
          <a:xfrm>
            <a:off x="4532570" y="1884173"/>
            <a:ext cx="7659430" cy="3859613"/>
          </a:xfrm>
        </p:spPr>
      </p:pic>
      <p:sp>
        <p:nvSpPr>
          <p:cNvPr id="7" name="CasellaDiTesto 6">
            <a:extLst>
              <a:ext uri="{FF2B5EF4-FFF2-40B4-BE49-F238E27FC236}">
                <a16:creationId xmlns:a16="http://schemas.microsoft.com/office/drawing/2014/main" id="{05451CA2-92A3-9614-8F16-26C4E25583C6}"/>
              </a:ext>
            </a:extLst>
          </p:cNvPr>
          <p:cNvSpPr txBox="1"/>
          <p:nvPr/>
        </p:nvSpPr>
        <p:spPr>
          <a:xfrm>
            <a:off x="337032" y="1687325"/>
            <a:ext cx="6824259" cy="923330"/>
          </a:xfrm>
          <a:prstGeom prst="rect">
            <a:avLst/>
          </a:prstGeom>
          <a:noFill/>
        </p:spPr>
        <p:txBody>
          <a:bodyPr wrap="square" rtlCol="0">
            <a:spAutoFit/>
          </a:bodyPr>
          <a:lstStyle/>
          <a:p>
            <a:pPr algn="just"/>
            <a:r>
              <a:rPr lang="it-IT" dirty="0"/>
              <a:t>Il problema consiste nell’assegnazione in modo efficiente del servizio di streaming di un video quando un endpoint ne effettua la richiesta, considerando una capacità finita dei cache server.</a:t>
            </a:r>
          </a:p>
        </p:txBody>
      </p:sp>
      <p:sp>
        <p:nvSpPr>
          <p:cNvPr id="8" name="CasellaDiTesto 7">
            <a:extLst>
              <a:ext uri="{FF2B5EF4-FFF2-40B4-BE49-F238E27FC236}">
                <a16:creationId xmlns:a16="http://schemas.microsoft.com/office/drawing/2014/main" id="{003455A5-7F56-60DD-F191-A725145C0F26}"/>
              </a:ext>
            </a:extLst>
          </p:cNvPr>
          <p:cNvSpPr txBox="1"/>
          <p:nvPr/>
        </p:nvSpPr>
        <p:spPr>
          <a:xfrm>
            <a:off x="1543905" y="2800437"/>
            <a:ext cx="2953822" cy="1908215"/>
          </a:xfrm>
          <a:prstGeom prst="rect">
            <a:avLst/>
          </a:prstGeom>
          <a:noFill/>
        </p:spPr>
        <p:txBody>
          <a:bodyPr wrap="none" rtlCol="0">
            <a:spAutoFit/>
          </a:bodyPr>
          <a:lstStyle/>
          <a:p>
            <a:r>
              <a:rPr lang="it-IT" sz="2000" dirty="0"/>
              <a:t>Composizione del sistema:</a:t>
            </a:r>
          </a:p>
          <a:p>
            <a:pPr marL="285750" indent="-285750">
              <a:buFont typeface="Arial" panose="020B0604020202020204" pitchFamily="34" charset="0"/>
              <a:buChar char="•"/>
            </a:pPr>
            <a:r>
              <a:rPr lang="it-IT" sz="2000" dirty="0"/>
              <a:t>1 Data center;</a:t>
            </a:r>
          </a:p>
          <a:p>
            <a:pPr marL="285750" indent="-285750">
              <a:buFont typeface="Arial" panose="020B0604020202020204" pitchFamily="34" charset="0"/>
              <a:buChar char="•"/>
            </a:pPr>
            <a:r>
              <a:rPr lang="it-IT" sz="2000" dirty="0"/>
              <a:t>C Cache server;</a:t>
            </a:r>
          </a:p>
          <a:p>
            <a:pPr marL="285750" indent="-285750">
              <a:buFont typeface="Arial" panose="020B0604020202020204" pitchFamily="34" charset="0"/>
              <a:buChar char="•"/>
            </a:pPr>
            <a:r>
              <a:rPr lang="it-IT" sz="2000" dirty="0"/>
              <a:t>E Endpoints;</a:t>
            </a:r>
          </a:p>
          <a:p>
            <a:pPr marL="285750" indent="-285750">
              <a:buFont typeface="Arial" panose="020B0604020202020204" pitchFamily="34" charset="0"/>
              <a:buChar char="•"/>
            </a:pPr>
            <a:r>
              <a:rPr lang="it-IT" sz="2000" dirty="0"/>
              <a:t>V Video;</a:t>
            </a:r>
          </a:p>
          <a:p>
            <a:endParaRPr lang="it-IT" dirty="0"/>
          </a:p>
        </p:txBody>
      </p:sp>
      <p:sp>
        <p:nvSpPr>
          <p:cNvPr id="9" name="CasellaDiTesto 8">
            <a:extLst>
              <a:ext uri="{FF2B5EF4-FFF2-40B4-BE49-F238E27FC236}">
                <a16:creationId xmlns:a16="http://schemas.microsoft.com/office/drawing/2014/main" id="{CDABBC72-DCC0-66F2-6EB9-9CC9639BEB31}"/>
              </a:ext>
            </a:extLst>
          </p:cNvPr>
          <p:cNvSpPr txBox="1"/>
          <p:nvPr/>
        </p:nvSpPr>
        <p:spPr>
          <a:xfrm>
            <a:off x="548867" y="4705772"/>
            <a:ext cx="4539182" cy="1754326"/>
          </a:xfrm>
          <a:prstGeom prst="rect">
            <a:avLst/>
          </a:prstGeom>
          <a:noFill/>
        </p:spPr>
        <p:txBody>
          <a:bodyPr wrap="square" rtlCol="0">
            <a:spAutoFit/>
          </a:bodyPr>
          <a:lstStyle/>
          <a:p>
            <a:pPr algn="just"/>
            <a:r>
              <a:rPr lang="it-IT" dirty="0"/>
              <a:t>Ogni endpoint effettua delle richieste R di video, che andranno gestite da uno dei cache server collegati, </a:t>
            </a:r>
            <a:r>
              <a:rPr lang="it-IT" b="1" dirty="0"/>
              <a:t>se il video è presente nella cache</a:t>
            </a:r>
            <a:r>
              <a:rPr lang="it-IT" dirty="0"/>
              <a:t>, altrimenti dal Datacenter. L’obiettivo è quello di </a:t>
            </a:r>
            <a:r>
              <a:rPr lang="it-IT" b="1" dirty="0"/>
              <a:t>massimizzare la latenza salvata per le richieste degli endpoint</a:t>
            </a:r>
            <a:r>
              <a:rPr lang="it-IT" dirty="0"/>
              <a:t>.</a:t>
            </a:r>
          </a:p>
        </p:txBody>
      </p:sp>
    </p:spTree>
    <p:extLst>
      <p:ext uri="{BB962C8B-B14F-4D97-AF65-F5344CB8AC3E}">
        <p14:creationId xmlns:p14="http://schemas.microsoft.com/office/powerpoint/2010/main" val="2855758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BC32D01E-DE11-97ED-59E8-48A8CE46FC24}"/>
              </a:ext>
            </a:extLst>
          </p:cNvPr>
          <p:cNvSpPr>
            <a:spLocks noGrp="1"/>
          </p:cNvSpPr>
          <p:nvPr>
            <p:ph type="title"/>
          </p:nvPr>
        </p:nvSpPr>
        <p:spPr>
          <a:xfrm>
            <a:off x="453927" y="96983"/>
            <a:ext cx="10515600" cy="1325563"/>
          </a:xfrm>
        </p:spPr>
        <p:txBody>
          <a:bodyPr>
            <a:normAutofit/>
          </a:bodyPr>
          <a:lstStyle/>
          <a:p>
            <a:pPr algn="ctr"/>
            <a:r>
              <a:rPr lang="it-IT" sz="3600" i="1" dirty="0">
                <a:latin typeface="+mn-lt"/>
              </a:rPr>
              <a:t>Risultati ottenuti</a:t>
            </a:r>
            <a:br>
              <a:rPr lang="it-IT" sz="3600" i="1" dirty="0">
                <a:latin typeface="+mn-lt"/>
              </a:rPr>
            </a:br>
            <a:r>
              <a:rPr lang="it-IT" sz="2600" i="1" dirty="0">
                <a:latin typeface="+mn-lt"/>
              </a:rPr>
              <a:t>file ’</a:t>
            </a:r>
            <a:r>
              <a:rPr lang="it-IT" sz="2600" i="1" dirty="0" err="1">
                <a:latin typeface="+mn-lt"/>
              </a:rPr>
              <a:t>me_at_the_zoo.in</a:t>
            </a:r>
            <a:r>
              <a:rPr lang="it-IT" sz="2600" i="1" dirty="0">
                <a:latin typeface="+mn-lt"/>
              </a:rPr>
              <a:t>’</a:t>
            </a:r>
          </a:p>
        </p:txBody>
      </p:sp>
      <p:sp>
        <p:nvSpPr>
          <p:cNvPr id="9" name="CasellaDiTesto 8">
            <a:extLst>
              <a:ext uri="{FF2B5EF4-FFF2-40B4-BE49-F238E27FC236}">
                <a16:creationId xmlns:a16="http://schemas.microsoft.com/office/drawing/2014/main" id="{01E50B40-BA49-F2EE-2AFE-5452CE24FA45}"/>
              </a:ext>
            </a:extLst>
          </p:cNvPr>
          <p:cNvSpPr txBox="1"/>
          <p:nvPr/>
        </p:nvSpPr>
        <p:spPr>
          <a:xfrm>
            <a:off x="6608904" y="1725067"/>
            <a:ext cx="4360623" cy="830997"/>
          </a:xfrm>
          <a:prstGeom prst="rect">
            <a:avLst/>
          </a:prstGeom>
          <a:noFill/>
        </p:spPr>
        <p:txBody>
          <a:bodyPr wrap="square" rtlCol="0">
            <a:spAutoFit/>
          </a:bodyPr>
          <a:lstStyle/>
          <a:p>
            <a:pPr algn="ctr"/>
            <a:r>
              <a:rPr lang="it-IT" sz="2400" dirty="0"/>
              <a:t>Risultato </a:t>
            </a:r>
            <a:r>
              <a:rPr lang="it-IT" sz="2400" b="1" dirty="0" err="1"/>
              <a:t>Greedy</a:t>
            </a:r>
            <a:r>
              <a:rPr lang="it-IT" sz="2400" b="1" dirty="0"/>
              <a:t> + Local </a:t>
            </a:r>
            <a:r>
              <a:rPr lang="it-IT" sz="2400" b="1" dirty="0" err="1"/>
              <a:t>Search</a:t>
            </a:r>
            <a:r>
              <a:rPr lang="it-IT" sz="2400" b="1" dirty="0"/>
              <a:t> </a:t>
            </a:r>
            <a:r>
              <a:rPr lang="it-IT" sz="2400" dirty="0"/>
              <a:t>con 𝛼 = 0.8 :</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61510B27-F1D0-9EB7-7342-307856B258FA}"/>
                  </a:ext>
                </a:extLst>
              </p:cNvPr>
              <p:cNvSpPr txBox="1"/>
              <p:nvPr/>
            </p:nvSpPr>
            <p:spPr>
              <a:xfrm>
                <a:off x="6096000" y="3869101"/>
                <a:ext cx="5476817" cy="830997"/>
              </a:xfrm>
              <a:prstGeom prst="rect">
                <a:avLst/>
              </a:prstGeom>
              <a:noFill/>
            </p:spPr>
            <p:txBody>
              <a:bodyPr wrap="square" rtlCol="0">
                <a:spAutoFit/>
              </a:bodyPr>
              <a:lstStyle/>
              <a:p>
                <a:pPr algn="ctr"/>
                <a:r>
                  <a:rPr lang="it-IT" sz="2400" dirty="0"/>
                  <a:t>Risultato </a:t>
                </a:r>
                <a:r>
                  <a:rPr lang="en-US" sz="2400" b="1" dirty="0" err="1"/>
                  <a:t>Greedy_knapsack</a:t>
                </a:r>
                <a:r>
                  <a:rPr lang="en-US" sz="2400" b="1" dirty="0"/>
                  <a:t> + Random Local Search</a:t>
                </a:r>
                <a:r>
                  <a:rPr lang="en-US" sz="2400" dirty="0"/>
                  <a:t> con </a:t>
                </a:r>
                <a:r>
                  <a:rPr lang="en-US" sz="2400" i="1" dirty="0"/>
                  <a:t>limit</a:t>
                </a:r>
                <a:r>
                  <a:rPr lang="en-US" sz="2400" dirty="0"/>
                  <a:t> = </a:t>
                </a:r>
                <a14:m>
                  <m:oMath xmlns:m="http://schemas.openxmlformats.org/officeDocument/2006/math">
                    <m:r>
                      <a:rPr lang="en-US" sz="2400" i="1" dirty="0" smtClean="0">
                        <a:latin typeface="Cambria Math" panose="02040503050406030204" pitchFamily="18" charset="0"/>
                      </a:rPr>
                      <m:t>200</m:t>
                    </m:r>
                    <m:r>
                      <a:rPr lang="it-IT" sz="2400" b="0" i="1" dirty="0" smtClean="0">
                        <a:latin typeface="Cambria Math" panose="02040503050406030204" pitchFamily="18" charset="0"/>
                      </a:rPr>
                      <m:t>⋅</m:t>
                    </m:r>
                    <m:r>
                      <a:rPr lang="en-US" sz="2400" i="1" dirty="0" smtClean="0">
                        <a:latin typeface="Cambria Math" panose="02040503050406030204" pitchFamily="18" charset="0"/>
                      </a:rPr>
                      <m:t>𝑉</m:t>
                    </m:r>
                  </m:oMath>
                </a14:m>
                <a:r>
                  <a:rPr lang="en-US" sz="2400" dirty="0"/>
                  <a:t> :</a:t>
                </a:r>
                <a:endParaRPr lang="it-IT" sz="2400" b="1" dirty="0"/>
              </a:p>
            </p:txBody>
          </p:sp>
        </mc:Choice>
        <mc:Fallback xmlns="">
          <p:sp>
            <p:nvSpPr>
              <p:cNvPr id="10" name="CasellaDiTesto 9">
                <a:extLst>
                  <a:ext uri="{FF2B5EF4-FFF2-40B4-BE49-F238E27FC236}">
                    <a16:creationId xmlns:a16="http://schemas.microsoft.com/office/drawing/2014/main" id="{61510B27-F1D0-9EB7-7342-307856B258FA}"/>
                  </a:ext>
                </a:extLst>
              </p:cNvPr>
              <p:cNvSpPr txBox="1">
                <a:spLocks noRot="1" noChangeAspect="1" noMove="1" noResize="1" noEditPoints="1" noAdjustHandles="1" noChangeArrowheads="1" noChangeShapeType="1" noTextEdit="1"/>
              </p:cNvSpPr>
              <p:nvPr/>
            </p:nvSpPr>
            <p:spPr>
              <a:xfrm>
                <a:off x="6096000" y="3869101"/>
                <a:ext cx="5476817" cy="830997"/>
              </a:xfrm>
              <a:prstGeom prst="rect">
                <a:avLst/>
              </a:prstGeom>
              <a:blipFill>
                <a:blip r:embed="rId2"/>
                <a:stretch>
                  <a:fillRect t="-5882" b="-16176"/>
                </a:stretch>
              </a:blipFill>
            </p:spPr>
            <p:txBody>
              <a:bodyPr/>
              <a:lstStyle/>
              <a:p>
                <a:r>
                  <a:rPr lang="it-IT">
                    <a:noFill/>
                  </a:rPr>
                  <a:t> </a:t>
                </a:r>
              </a:p>
            </p:txBody>
          </p:sp>
        </mc:Fallback>
      </mc:AlternateContent>
      <p:sp>
        <p:nvSpPr>
          <p:cNvPr id="18" name="CasellaDiTesto 17">
            <a:extLst>
              <a:ext uri="{FF2B5EF4-FFF2-40B4-BE49-F238E27FC236}">
                <a16:creationId xmlns:a16="http://schemas.microsoft.com/office/drawing/2014/main" id="{9913BCFB-26E5-023A-381B-0468B65E5311}"/>
              </a:ext>
            </a:extLst>
          </p:cNvPr>
          <p:cNvSpPr txBox="1"/>
          <p:nvPr/>
        </p:nvSpPr>
        <p:spPr>
          <a:xfrm>
            <a:off x="360517" y="1742283"/>
            <a:ext cx="4360623" cy="830997"/>
          </a:xfrm>
          <a:prstGeom prst="rect">
            <a:avLst/>
          </a:prstGeom>
          <a:noFill/>
        </p:spPr>
        <p:txBody>
          <a:bodyPr wrap="square" rtlCol="0">
            <a:spAutoFit/>
          </a:bodyPr>
          <a:lstStyle/>
          <a:p>
            <a:pPr algn="ctr"/>
            <a:r>
              <a:rPr lang="it-IT" sz="2400" dirty="0"/>
              <a:t>Risultato </a:t>
            </a:r>
            <a:r>
              <a:rPr lang="it-IT" sz="2400" b="1" dirty="0" err="1"/>
              <a:t>Greedy</a:t>
            </a:r>
            <a:r>
              <a:rPr lang="it-IT" sz="2400" b="1" dirty="0"/>
              <a:t> + Local </a:t>
            </a:r>
            <a:r>
              <a:rPr lang="it-IT" sz="2400" b="1" dirty="0" err="1"/>
              <a:t>Search</a:t>
            </a:r>
            <a:r>
              <a:rPr lang="it-IT" sz="2400" b="1" dirty="0"/>
              <a:t> </a:t>
            </a:r>
            <a:r>
              <a:rPr lang="it-IT" sz="2400" dirty="0"/>
              <a:t>con 𝛼 = 0.5 :</a:t>
            </a:r>
          </a:p>
        </p:txBody>
      </p:sp>
      <p:sp>
        <p:nvSpPr>
          <p:cNvPr id="19" name="CasellaDiTesto 18">
            <a:extLst>
              <a:ext uri="{FF2B5EF4-FFF2-40B4-BE49-F238E27FC236}">
                <a16:creationId xmlns:a16="http://schemas.microsoft.com/office/drawing/2014/main" id="{9397C955-7E05-1FDF-00F7-E63F0AF194BB}"/>
              </a:ext>
            </a:extLst>
          </p:cNvPr>
          <p:cNvSpPr txBox="1"/>
          <p:nvPr/>
        </p:nvSpPr>
        <p:spPr>
          <a:xfrm>
            <a:off x="307848" y="3884412"/>
            <a:ext cx="4465962" cy="830997"/>
          </a:xfrm>
          <a:prstGeom prst="rect">
            <a:avLst/>
          </a:prstGeom>
          <a:noFill/>
        </p:spPr>
        <p:txBody>
          <a:bodyPr wrap="square" rtlCol="0">
            <a:spAutoFit/>
          </a:bodyPr>
          <a:lstStyle/>
          <a:p>
            <a:pPr algn="ctr"/>
            <a:r>
              <a:rPr lang="it-IT" sz="2400" dirty="0"/>
              <a:t>Risultato </a:t>
            </a:r>
            <a:r>
              <a:rPr lang="it-IT" sz="2400" b="1" dirty="0" err="1"/>
              <a:t>Greedy</a:t>
            </a:r>
            <a:r>
              <a:rPr lang="it-IT" sz="2400" b="1" dirty="0"/>
              <a:t> + Local </a:t>
            </a:r>
            <a:r>
              <a:rPr lang="it-IT" sz="2400" b="1" dirty="0" err="1"/>
              <a:t>Search</a:t>
            </a:r>
            <a:r>
              <a:rPr lang="it-IT" sz="2400" b="1" dirty="0"/>
              <a:t> </a:t>
            </a:r>
            <a:r>
              <a:rPr lang="it-IT" sz="2400" dirty="0"/>
              <a:t>con 𝛼 = 1 :</a:t>
            </a:r>
          </a:p>
        </p:txBody>
      </p:sp>
      <p:pic>
        <p:nvPicPr>
          <p:cNvPr id="1034" name="Picture 10" descr="Immagine">
            <a:extLst>
              <a:ext uri="{FF2B5EF4-FFF2-40B4-BE49-F238E27FC236}">
                <a16:creationId xmlns:a16="http://schemas.microsoft.com/office/drawing/2014/main" id="{94EF3D47-AD7C-5EBF-01E6-B507BAAB4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8904" y="4758249"/>
            <a:ext cx="4476296" cy="85684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magine">
            <a:extLst>
              <a:ext uri="{FF2B5EF4-FFF2-40B4-BE49-F238E27FC236}">
                <a16:creationId xmlns:a16="http://schemas.microsoft.com/office/drawing/2014/main" id="{85F48268-94C1-9176-D0F5-3A819BE008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628" y="4700098"/>
            <a:ext cx="4704708" cy="102478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magine">
            <a:extLst>
              <a:ext uri="{FF2B5EF4-FFF2-40B4-BE49-F238E27FC236}">
                <a16:creationId xmlns:a16="http://schemas.microsoft.com/office/drawing/2014/main" id="{8D2F0F03-A3E5-D296-6870-347C9BEE77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1523" y="2484140"/>
            <a:ext cx="4360622" cy="949839"/>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magine">
            <a:extLst>
              <a:ext uri="{FF2B5EF4-FFF2-40B4-BE49-F238E27FC236}">
                <a16:creationId xmlns:a16="http://schemas.microsoft.com/office/drawing/2014/main" id="{EA473463-5FB0-4A0A-5CCB-99E85B9CEE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927" y="2481735"/>
            <a:ext cx="4165014" cy="907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136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B23403CA-F01F-30F9-68ED-50018B33CD5C}"/>
              </a:ext>
            </a:extLst>
          </p:cNvPr>
          <p:cNvSpPr>
            <a:spLocks noGrp="1"/>
          </p:cNvSpPr>
          <p:nvPr>
            <p:ph type="title"/>
          </p:nvPr>
        </p:nvSpPr>
        <p:spPr>
          <a:xfrm>
            <a:off x="3769893" y="0"/>
            <a:ext cx="4652209" cy="1325563"/>
          </a:xfrm>
        </p:spPr>
        <p:txBody>
          <a:bodyPr>
            <a:normAutofit/>
          </a:bodyPr>
          <a:lstStyle/>
          <a:p>
            <a:pPr algn="ctr"/>
            <a:r>
              <a:rPr lang="it-IT" sz="3600" i="1" dirty="0">
                <a:latin typeface="+mn-lt"/>
              </a:rPr>
              <a:t>Soluzioni Scartate </a:t>
            </a:r>
          </a:p>
        </p:txBody>
      </p:sp>
      <p:sp>
        <p:nvSpPr>
          <p:cNvPr id="6" name="CasellaDiTesto 5">
            <a:extLst>
              <a:ext uri="{FF2B5EF4-FFF2-40B4-BE49-F238E27FC236}">
                <a16:creationId xmlns:a16="http://schemas.microsoft.com/office/drawing/2014/main" id="{A1F518C8-3511-C548-5718-8F3E2B2AD2E3}"/>
              </a:ext>
            </a:extLst>
          </p:cNvPr>
          <p:cNvSpPr txBox="1"/>
          <p:nvPr/>
        </p:nvSpPr>
        <p:spPr>
          <a:xfrm>
            <a:off x="773849" y="1613118"/>
            <a:ext cx="10644296" cy="1815882"/>
          </a:xfrm>
          <a:prstGeom prst="rect">
            <a:avLst/>
          </a:prstGeom>
          <a:noFill/>
        </p:spPr>
        <p:txBody>
          <a:bodyPr wrap="square" rtlCol="0">
            <a:spAutoFit/>
          </a:bodyPr>
          <a:lstStyle/>
          <a:p>
            <a:pPr algn="ctr"/>
            <a:r>
              <a:rPr lang="it-IT" sz="2400" b="1" i="1" dirty="0"/>
              <a:t>Algoritmo </a:t>
            </a:r>
            <a:r>
              <a:rPr lang="it-IT" sz="2400" b="1" i="1" dirty="0" err="1"/>
              <a:t>greedy</a:t>
            </a:r>
            <a:r>
              <a:rPr lang="it-IT" sz="2400" b="1" i="1" dirty="0"/>
              <a:t> alternativo</a:t>
            </a:r>
            <a:r>
              <a:rPr lang="it-IT" sz="2200" dirty="0"/>
              <a:t>:</a:t>
            </a:r>
          </a:p>
          <a:p>
            <a:pPr algn="just"/>
            <a:r>
              <a:rPr lang="it-IT" sz="2200" dirty="0"/>
              <a:t>Trova l’endpoint con la maggior latenza dal </a:t>
            </a:r>
            <a:r>
              <a:rPr lang="it-IT" sz="2200" dirty="0" err="1"/>
              <a:t>dataStore</a:t>
            </a:r>
            <a:r>
              <a:rPr lang="it-IT" sz="2200" dirty="0"/>
              <a:t>, verifica per quale video effettua più richieste e prova ad inserire tale video nella cache con il </a:t>
            </a:r>
            <a:r>
              <a:rPr lang="it-IT" sz="2200" dirty="0" err="1"/>
              <a:t>ping</a:t>
            </a:r>
            <a:r>
              <a:rPr lang="it-IT" sz="2200" dirty="0"/>
              <a:t> minore rispetto ad esso.</a:t>
            </a:r>
          </a:p>
          <a:p>
            <a:pPr algn="just"/>
            <a:r>
              <a:rPr lang="it-IT" sz="2200" b="1" i="1" dirty="0"/>
              <a:t>Problema</a:t>
            </a:r>
            <a:r>
              <a:rPr lang="it-IT" sz="2200" i="1" dirty="0"/>
              <a:t>:</a:t>
            </a:r>
            <a:r>
              <a:rPr lang="it-IT" sz="2200" dirty="0"/>
              <a:t> soluzione valida, ma con </a:t>
            </a:r>
            <a:r>
              <a:rPr lang="it-IT" sz="2200" dirty="0" err="1"/>
              <a:t>saving</a:t>
            </a:r>
            <a:r>
              <a:rPr lang="it-IT" sz="2200" dirty="0"/>
              <a:t> molto basso, che non viene migliorato in modo significativo dall’algoritmo di ricerca locale.</a:t>
            </a:r>
          </a:p>
        </p:txBody>
      </p:sp>
      <p:sp>
        <p:nvSpPr>
          <p:cNvPr id="5" name="CasellaDiTesto 4">
            <a:extLst>
              <a:ext uri="{FF2B5EF4-FFF2-40B4-BE49-F238E27FC236}">
                <a16:creationId xmlns:a16="http://schemas.microsoft.com/office/drawing/2014/main" id="{BFFFBFFD-98DB-90CA-74AF-728363180F13}"/>
              </a:ext>
            </a:extLst>
          </p:cNvPr>
          <p:cNvSpPr txBox="1"/>
          <p:nvPr/>
        </p:nvSpPr>
        <p:spPr>
          <a:xfrm>
            <a:off x="773850" y="4352330"/>
            <a:ext cx="10644295" cy="769441"/>
          </a:xfrm>
          <a:prstGeom prst="rect">
            <a:avLst/>
          </a:prstGeom>
          <a:noFill/>
        </p:spPr>
        <p:txBody>
          <a:bodyPr wrap="square" rtlCol="0">
            <a:spAutoFit/>
          </a:bodyPr>
          <a:lstStyle/>
          <a:p>
            <a:pPr algn="just"/>
            <a:r>
              <a:rPr lang="it-IT" sz="2200" b="1" i="1" dirty="0"/>
              <a:t>Problema</a:t>
            </a:r>
            <a:r>
              <a:rPr lang="it-IT" sz="2200" i="1" dirty="0"/>
              <a:t>: </a:t>
            </a:r>
            <a:r>
              <a:rPr lang="it-IT" sz="2200" dirty="0"/>
              <a:t>converge verso un minimo locale molto più basso della soluzione migliore trovata senza tale funzione.</a:t>
            </a:r>
          </a:p>
        </p:txBody>
      </p:sp>
      <p:sp>
        <p:nvSpPr>
          <p:cNvPr id="2" name="CasellaDiTesto 1">
            <a:extLst>
              <a:ext uri="{FF2B5EF4-FFF2-40B4-BE49-F238E27FC236}">
                <a16:creationId xmlns:a16="http://schemas.microsoft.com/office/drawing/2014/main" id="{995B0B10-376E-77F3-CD69-39698CBE3EBB}"/>
              </a:ext>
            </a:extLst>
          </p:cNvPr>
          <p:cNvSpPr txBox="1"/>
          <p:nvPr/>
        </p:nvSpPr>
        <p:spPr>
          <a:xfrm>
            <a:off x="3202965" y="3885986"/>
            <a:ext cx="6401561" cy="461665"/>
          </a:xfrm>
          <a:prstGeom prst="rect">
            <a:avLst/>
          </a:prstGeom>
          <a:noFill/>
        </p:spPr>
        <p:txBody>
          <a:bodyPr wrap="none" rtlCol="0">
            <a:spAutoFit/>
          </a:bodyPr>
          <a:lstStyle/>
          <a:p>
            <a:r>
              <a:rPr lang="it-IT" sz="2400" b="1" i="1" dirty="0"/>
              <a:t>Algoritmo Local </a:t>
            </a:r>
            <a:r>
              <a:rPr lang="it-IT" sz="2400" b="1" i="1" dirty="0" err="1"/>
              <a:t>Search</a:t>
            </a:r>
            <a:r>
              <a:rPr lang="it-IT" sz="2400" b="1" i="1" dirty="0"/>
              <a:t> con funzione </a:t>
            </a:r>
            <a:r>
              <a:rPr lang="it-IT" sz="2400" b="1" i="1" dirty="0" err="1"/>
              <a:t>VideoScore</a:t>
            </a:r>
            <a:r>
              <a:rPr lang="it-IT" sz="2400" b="1" i="1" dirty="0"/>
              <a:t>:</a:t>
            </a:r>
          </a:p>
        </p:txBody>
      </p:sp>
    </p:spTree>
    <p:extLst>
      <p:ext uri="{BB962C8B-B14F-4D97-AF65-F5344CB8AC3E}">
        <p14:creationId xmlns:p14="http://schemas.microsoft.com/office/powerpoint/2010/main" val="456373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10;&#10;Descrizione generata automaticamente">
            <a:extLst>
              <a:ext uri="{FF2B5EF4-FFF2-40B4-BE49-F238E27FC236}">
                <a16:creationId xmlns:a16="http://schemas.microsoft.com/office/drawing/2014/main" id="{52647F2A-68C2-28F1-EB80-CAE4BF1ADB69}"/>
              </a:ext>
            </a:extLst>
          </p:cNvPr>
          <p:cNvPicPr>
            <a:picLocks noGrp="1" noChangeAspect="1"/>
          </p:cNvPicPr>
          <p:nvPr>
            <p:ph idx="1"/>
          </p:nvPr>
        </p:nvPicPr>
        <p:blipFill>
          <a:blip r:embed="rId2"/>
          <a:stretch>
            <a:fillRect/>
          </a:stretch>
        </p:blipFill>
        <p:spPr>
          <a:xfrm>
            <a:off x="0" y="1342575"/>
            <a:ext cx="8820295" cy="4743618"/>
          </a:xfrm>
        </p:spPr>
      </p:pic>
      <p:sp>
        <p:nvSpPr>
          <p:cNvPr id="6" name="Titolo 1">
            <a:extLst>
              <a:ext uri="{FF2B5EF4-FFF2-40B4-BE49-F238E27FC236}">
                <a16:creationId xmlns:a16="http://schemas.microsoft.com/office/drawing/2014/main" id="{86E17143-136E-1F08-0B04-0B84E4BD932D}"/>
              </a:ext>
            </a:extLst>
          </p:cNvPr>
          <p:cNvSpPr>
            <a:spLocks noGrp="1"/>
          </p:cNvSpPr>
          <p:nvPr>
            <p:ph type="title"/>
          </p:nvPr>
        </p:nvSpPr>
        <p:spPr>
          <a:xfrm>
            <a:off x="838198" y="0"/>
            <a:ext cx="10515600" cy="1325563"/>
          </a:xfrm>
        </p:spPr>
        <p:txBody>
          <a:bodyPr>
            <a:normAutofit/>
          </a:bodyPr>
          <a:lstStyle/>
          <a:p>
            <a:pPr algn="ctr"/>
            <a:r>
              <a:rPr lang="it-IT" sz="3600" i="1" dirty="0">
                <a:latin typeface="+mn-lt"/>
              </a:rPr>
              <a:t>Algoritmo </a:t>
            </a:r>
            <a:r>
              <a:rPr lang="it-IT" sz="3600" i="1" dirty="0" err="1">
                <a:latin typeface="+mn-lt"/>
              </a:rPr>
              <a:t>Greedy</a:t>
            </a:r>
            <a:r>
              <a:rPr lang="it-IT" sz="3600" i="1" dirty="0">
                <a:latin typeface="+mn-lt"/>
              </a:rPr>
              <a:t> alternativo</a:t>
            </a:r>
          </a:p>
        </p:txBody>
      </p:sp>
      <p:pic>
        <p:nvPicPr>
          <p:cNvPr id="8" name="Immagine 7" descr="Immagine che contiene testo&#10;&#10;Descrizione generata automaticamente">
            <a:extLst>
              <a:ext uri="{FF2B5EF4-FFF2-40B4-BE49-F238E27FC236}">
                <a16:creationId xmlns:a16="http://schemas.microsoft.com/office/drawing/2014/main" id="{2077C088-2B3E-C849-1F96-B522A2B4EFB8}"/>
              </a:ext>
            </a:extLst>
          </p:cNvPr>
          <p:cNvPicPr>
            <a:picLocks noChangeAspect="1"/>
          </p:cNvPicPr>
          <p:nvPr/>
        </p:nvPicPr>
        <p:blipFill>
          <a:blip r:embed="rId3"/>
          <a:stretch>
            <a:fillRect/>
          </a:stretch>
        </p:blipFill>
        <p:spPr>
          <a:xfrm>
            <a:off x="6749715" y="4561687"/>
            <a:ext cx="5358063" cy="2296313"/>
          </a:xfrm>
          <a:prstGeom prst="rect">
            <a:avLst/>
          </a:prstGeom>
        </p:spPr>
      </p:pic>
    </p:spTree>
    <p:extLst>
      <p:ext uri="{BB962C8B-B14F-4D97-AF65-F5344CB8AC3E}">
        <p14:creationId xmlns:p14="http://schemas.microsoft.com/office/powerpoint/2010/main" val="172250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8F6156-E908-1AF8-93DD-C69A13B498F0}"/>
              </a:ext>
            </a:extLst>
          </p:cNvPr>
          <p:cNvSpPr>
            <a:spLocks noGrp="1"/>
          </p:cNvSpPr>
          <p:nvPr>
            <p:ph type="title"/>
          </p:nvPr>
        </p:nvSpPr>
        <p:spPr>
          <a:xfrm>
            <a:off x="838200" y="104699"/>
            <a:ext cx="10515600" cy="1325563"/>
          </a:xfrm>
        </p:spPr>
        <p:txBody>
          <a:bodyPr>
            <a:normAutofit/>
          </a:bodyPr>
          <a:lstStyle/>
          <a:p>
            <a:pPr algn="ctr"/>
            <a:r>
              <a:rPr lang="it-IT" sz="3600" i="1" dirty="0">
                <a:latin typeface="+mn-lt"/>
              </a:rPr>
              <a:t>Presentazione problema</a:t>
            </a:r>
          </a:p>
        </p:txBody>
      </p:sp>
      <p:pic>
        <p:nvPicPr>
          <p:cNvPr id="9" name="Segnaposto contenuto 8">
            <a:extLst>
              <a:ext uri="{FF2B5EF4-FFF2-40B4-BE49-F238E27FC236}">
                <a16:creationId xmlns:a16="http://schemas.microsoft.com/office/drawing/2014/main" id="{12701B75-FEE6-EBDC-C499-9FC11BA0C92C}"/>
              </a:ext>
            </a:extLst>
          </p:cNvPr>
          <p:cNvPicPr>
            <a:picLocks noGrp="1" noChangeAspect="1"/>
          </p:cNvPicPr>
          <p:nvPr>
            <p:ph idx="1"/>
          </p:nvPr>
        </p:nvPicPr>
        <p:blipFill rotWithShape="1">
          <a:blip r:embed="rId3"/>
          <a:srcRect t="7049"/>
          <a:stretch/>
        </p:blipFill>
        <p:spPr>
          <a:xfrm>
            <a:off x="6096000" y="1810692"/>
            <a:ext cx="6096425" cy="3104771"/>
          </a:xfrm>
        </p:spPr>
      </p:pic>
      <p:sp>
        <p:nvSpPr>
          <p:cNvPr id="10" name="CasellaDiTesto 9">
            <a:extLst>
              <a:ext uri="{FF2B5EF4-FFF2-40B4-BE49-F238E27FC236}">
                <a16:creationId xmlns:a16="http://schemas.microsoft.com/office/drawing/2014/main" id="{E705C5E9-225F-8362-4894-1AC25E72D263}"/>
              </a:ext>
            </a:extLst>
          </p:cNvPr>
          <p:cNvSpPr txBox="1"/>
          <p:nvPr/>
        </p:nvSpPr>
        <p:spPr>
          <a:xfrm>
            <a:off x="402222" y="1139976"/>
            <a:ext cx="5820526" cy="1661993"/>
          </a:xfrm>
          <a:prstGeom prst="rect">
            <a:avLst/>
          </a:prstGeom>
          <a:noFill/>
        </p:spPr>
        <p:txBody>
          <a:bodyPr wrap="square" rtlCol="0">
            <a:spAutoFit/>
          </a:bodyPr>
          <a:lstStyle/>
          <a:p>
            <a:r>
              <a:rPr lang="it-IT" sz="2200" b="1" i="1" dirty="0"/>
              <a:t>Video:</a:t>
            </a:r>
          </a:p>
          <a:p>
            <a:pPr algn="just"/>
            <a:r>
              <a:rPr lang="it-IT" sz="2000" dirty="0"/>
              <a:t>Ogni video ha una dimensione in MB. Il Data center contiene tutti i video, i quali possono essere inseriti in</a:t>
            </a:r>
          </a:p>
          <a:p>
            <a:pPr algn="just"/>
            <a:r>
              <a:rPr lang="it-IT" sz="2000" dirty="0"/>
              <a:t>0, 1 o più Cache server. Ogni cache ha una dimensione massima in MB.</a:t>
            </a:r>
          </a:p>
        </p:txBody>
      </p:sp>
      <p:sp>
        <p:nvSpPr>
          <p:cNvPr id="12" name="CasellaDiTesto 11">
            <a:extLst>
              <a:ext uri="{FF2B5EF4-FFF2-40B4-BE49-F238E27FC236}">
                <a16:creationId xmlns:a16="http://schemas.microsoft.com/office/drawing/2014/main" id="{BF995B68-E690-B753-CE04-5006683A462B}"/>
              </a:ext>
            </a:extLst>
          </p:cNvPr>
          <p:cNvSpPr txBox="1"/>
          <p:nvPr/>
        </p:nvSpPr>
        <p:spPr>
          <a:xfrm>
            <a:off x="402222" y="2786430"/>
            <a:ext cx="5749568" cy="2616101"/>
          </a:xfrm>
          <a:prstGeom prst="rect">
            <a:avLst/>
          </a:prstGeom>
          <a:noFill/>
        </p:spPr>
        <p:txBody>
          <a:bodyPr wrap="square" rtlCol="0">
            <a:spAutoFit/>
          </a:bodyPr>
          <a:lstStyle/>
          <a:p>
            <a:r>
              <a:rPr lang="it-IT" sz="2200" b="1" i="1" dirty="0"/>
              <a:t>Endpoints</a:t>
            </a:r>
            <a:r>
              <a:rPr lang="it-IT" sz="2200" i="1" dirty="0"/>
              <a:t>:</a:t>
            </a:r>
          </a:p>
          <a:p>
            <a:pPr algn="just"/>
            <a:r>
              <a:rPr lang="it-IT" sz="2000" dirty="0"/>
              <a:t>Ogni endpoint rappresenta un gruppo di utenti connessi alla rete nella stesa area geografica. Ogni endpoint è connesso al Data center e può essere connesso o meno a 1 o più Cache server. Ogni endpoint è inoltre  caratterizzato  dalla latenza della sua connessione al Data center e dalla latenza dai Cache server a cui è collegato</a:t>
            </a:r>
            <a:r>
              <a:rPr lang="it-IT" sz="2200" dirty="0"/>
              <a:t>.</a:t>
            </a:r>
            <a:endParaRPr lang="it-IT" sz="2000" dirty="0"/>
          </a:p>
        </p:txBody>
      </p:sp>
      <p:sp>
        <p:nvSpPr>
          <p:cNvPr id="13" name="CasellaDiTesto 12">
            <a:extLst>
              <a:ext uri="{FF2B5EF4-FFF2-40B4-BE49-F238E27FC236}">
                <a16:creationId xmlns:a16="http://schemas.microsoft.com/office/drawing/2014/main" id="{32F4E01F-B571-BA42-CD69-6B7F64268A51}"/>
              </a:ext>
            </a:extLst>
          </p:cNvPr>
          <p:cNvSpPr txBox="1"/>
          <p:nvPr/>
        </p:nvSpPr>
        <p:spPr>
          <a:xfrm>
            <a:off x="402222" y="5519572"/>
            <a:ext cx="7120347" cy="738664"/>
          </a:xfrm>
          <a:prstGeom prst="rect">
            <a:avLst/>
          </a:prstGeom>
          <a:noFill/>
        </p:spPr>
        <p:txBody>
          <a:bodyPr wrap="none" rtlCol="0">
            <a:spAutoFit/>
          </a:bodyPr>
          <a:lstStyle/>
          <a:p>
            <a:r>
              <a:rPr lang="it-IT" sz="2200" b="1" i="1" dirty="0"/>
              <a:t>Richieste:</a:t>
            </a:r>
            <a:endParaRPr lang="it-IT" sz="2200" dirty="0"/>
          </a:p>
          <a:p>
            <a:r>
              <a:rPr lang="it-IT" sz="2000" dirty="0"/>
              <a:t>Ogni endpoint ha una lista di numeri di richieste per ciascun video.</a:t>
            </a:r>
          </a:p>
        </p:txBody>
      </p:sp>
    </p:spTree>
    <p:extLst>
      <p:ext uri="{BB962C8B-B14F-4D97-AF65-F5344CB8AC3E}">
        <p14:creationId xmlns:p14="http://schemas.microsoft.com/office/powerpoint/2010/main" val="1692676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62B4EEDB-3A73-3B69-AE50-0F5BD8766D15}"/>
              </a:ext>
            </a:extLst>
          </p:cNvPr>
          <p:cNvSpPr>
            <a:spLocks noGrp="1"/>
          </p:cNvSpPr>
          <p:nvPr>
            <p:ph type="title"/>
          </p:nvPr>
        </p:nvSpPr>
        <p:spPr>
          <a:xfrm>
            <a:off x="838200" y="149945"/>
            <a:ext cx="10515600" cy="1325563"/>
          </a:xfrm>
        </p:spPr>
        <p:txBody>
          <a:bodyPr>
            <a:normAutofit/>
          </a:bodyPr>
          <a:lstStyle/>
          <a:p>
            <a:pPr algn="ctr"/>
            <a:r>
              <a:rPr lang="it-IT" sz="3600" i="1" dirty="0">
                <a:latin typeface="+mn-lt"/>
              </a:rPr>
              <a:t>Presentazione problema</a:t>
            </a:r>
          </a:p>
        </p:txBody>
      </p:sp>
      <p:sp>
        <p:nvSpPr>
          <p:cNvPr id="6" name="CasellaDiTesto 5">
            <a:extLst>
              <a:ext uri="{FF2B5EF4-FFF2-40B4-BE49-F238E27FC236}">
                <a16:creationId xmlns:a16="http://schemas.microsoft.com/office/drawing/2014/main" id="{A0F9AB2E-35C1-3B90-5AC6-A85689AC9FE6}"/>
              </a:ext>
            </a:extLst>
          </p:cNvPr>
          <p:cNvSpPr txBox="1"/>
          <p:nvPr/>
        </p:nvSpPr>
        <p:spPr>
          <a:xfrm>
            <a:off x="404280" y="1467449"/>
            <a:ext cx="7220402" cy="2400657"/>
          </a:xfrm>
          <a:prstGeom prst="rect">
            <a:avLst/>
          </a:prstGeom>
          <a:noFill/>
        </p:spPr>
        <p:txBody>
          <a:bodyPr wrap="square" rtlCol="0">
            <a:spAutoFit/>
          </a:bodyPr>
          <a:lstStyle/>
          <a:p>
            <a:r>
              <a:rPr lang="it-IT" sz="2200" b="1" i="1" dirty="0"/>
              <a:t>Richiesta problema:  	</a:t>
            </a:r>
          </a:p>
          <a:p>
            <a:pPr algn="ctr"/>
            <a:r>
              <a:rPr lang="it-IT" sz="2200" dirty="0"/>
              <a:t>Fissato l’endpoint E, il </a:t>
            </a:r>
            <a:r>
              <a:rPr lang="it-IT" sz="2200" dirty="0" err="1"/>
              <a:t>saving</a:t>
            </a:r>
            <a:r>
              <a:rPr lang="it-IT" sz="2200" dirty="0"/>
              <a:t> S su un video richiesto è dato da:</a:t>
            </a:r>
          </a:p>
          <a:p>
            <a:pPr algn="ctr"/>
            <a:endParaRPr lang="it-IT" sz="2200" i="1" dirty="0"/>
          </a:p>
          <a:p>
            <a:pPr algn="ctr"/>
            <a:endParaRPr lang="it-IT" sz="2200" i="1" dirty="0"/>
          </a:p>
          <a:p>
            <a:pPr algn="ctr"/>
            <a:r>
              <a:rPr lang="it-IT" sz="2000" i="1" dirty="0" err="1"/>
              <a:t>L</a:t>
            </a:r>
            <a:r>
              <a:rPr lang="it-IT" sz="2000" i="1" baseline="-25000" dirty="0" err="1"/>
              <a:t>d</a:t>
            </a:r>
            <a:r>
              <a:rPr lang="it-IT" sz="2000" dirty="0"/>
              <a:t> latenza di un endpoint dal Data center; </a:t>
            </a:r>
          </a:p>
          <a:p>
            <a:pPr algn="ctr"/>
            <a:r>
              <a:rPr lang="it-IT" sz="2000" i="1" dirty="0"/>
              <a:t>L</a:t>
            </a:r>
            <a:r>
              <a:rPr lang="it-IT" sz="2000" dirty="0"/>
              <a:t> latenza dal cache server dove è inserito il video richiesto;</a:t>
            </a:r>
          </a:p>
          <a:p>
            <a:endParaRPr lang="it-IT" sz="2200" b="1" i="1" dirty="0"/>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E7664651-9202-B2E2-3887-189177E22C05}"/>
                  </a:ext>
                </a:extLst>
              </p:cNvPr>
              <p:cNvSpPr txBox="1"/>
              <p:nvPr/>
            </p:nvSpPr>
            <p:spPr>
              <a:xfrm>
                <a:off x="2820225" y="2345990"/>
                <a:ext cx="2388511"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2000" b="0" i="1" smtClean="0">
                          <a:latin typeface="Cambria Math" panose="02040503050406030204" pitchFamily="18" charset="0"/>
                        </a:rPr>
                        <m:t>𝑆</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𝑅</m:t>
                          </m:r>
                        </m:e>
                        <m:sub>
                          <m:r>
                            <a:rPr lang="it-IT" sz="2000" b="0" i="1" smtClean="0">
                              <a:latin typeface="Cambria Math" panose="02040503050406030204" pitchFamily="18" charset="0"/>
                            </a:rPr>
                            <m:t>𝑛</m:t>
                          </m:r>
                        </m:sub>
                      </m:sSub>
                      <m:r>
                        <a:rPr lang="it-IT" sz="2000" b="0" i="0" smtClean="0">
                          <a:latin typeface="Cambria Math" panose="02040503050406030204" pitchFamily="18" charset="0"/>
                        </a:rPr>
                        <m:t>∗(</m:t>
                      </m:r>
                      <m:sSub>
                        <m:sSubPr>
                          <m:ctrlPr>
                            <a:rPr lang="it-IT" sz="2000" b="0" i="1" smtClean="0">
                              <a:latin typeface="Cambria Math" panose="02040503050406030204" pitchFamily="18" charset="0"/>
                            </a:rPr>
                          </m:ctrlPr>
                        </m:sSubPr>
                        <m:e>
                          <m:r>
                            <m:rPr>
                              <m:sty m:val="p"/>
                            </m:rPr>
                            <a:rPr lang="it-IT" sz="2000" b="0" i="0" smtClean="0">
                              <a:latin typeface="Cambria Math" panose="02040503050406030204" pitchFamily="18" charset="0"/>
                            </a:rPr>
                            <m:t>L</m:t>
                          </m:r>
                        </m:e>
                        <m:sub>
                          <m:r>
                            <m:rPr>
                              <m:sty m:val="p"/>
                            </m:rPr>
                            <a:rPr lang="it-IT" sz="2000" b="0" i="0" smtClean="0">
                              <a:latin typeface="Cambria Math" panose="02040503050406030204" pitchFamily="18" charset="0"/>
                            </a:rPr>
                            <m:t>d</m:t>
                          </m:r>
                        </m:sub>
                      </m:sSub>
                      <m:r>
                        <a:rPr lang="it-IT" sz="2000" b="0" i="0" smtClean="0">
                          <a:latin typeface="Cambria Math" panose="02040503050406030204" pitchFamily="18" charset="0"/>
                        </a:rPr>
                        <m:t>−</m:t>
                      </m:r>
                      <m:r>
                        <m:rPr>
                          <m:sty m:val="p"/>
                        </m:rPr>
                        <a:rPr lang="it-IT" sz="2000" b="0" i="0" smtClean="0">
                          <a:latin typeface="Cambria Math" panose="02040503050406030204" pitchFamily="18" charset="0"/>
                        </a:rPr>
                        <m:t>L</m:t>
                      </m:r>
                      <m:r>
                        <a:rPr lang="it-IT" sz="2000" b="0" i="0" smtClean="0">
                          <a:latin typeface="Cambria Math" panose="02040503050406030204" pitchFamily="18" charset="0"/>
                        </a:rPr>
                        <m:t>)</m:t>
                      </m:r>
                    </m:oMath>
                  </m:oMathPara>
                </a14:m>
                <a:endParaRPr lang="it-IT" sz="2000" b="0" dirty="0"/>
              </a:p>
            </p:txBody>
          </p:sp>
        </mc:Choice>
        <mc:Fallback xmlns="">
          <p:sp>
            <p:nvSpPr>
              <p:cNvPr id="7" name="CasellaDiTesto 6">
                <a:extLst>
                  <a:ext uri="{FF2B5EF4-FFF2-40B4-BE49-F238E27FC236}">
                    <a16:creationId xmlns:a16="http://schemas.microsoft.com/office/drawing/2014/main" id="{E7664651-9202-B2E2-3887-189177E22C05}"/>
                  </a:ext>
                </a:extLst>
              </p:cNvPr>
              <p:cNvSpPr txBox="1">
                <a:spLocks noRot="1" noChangeAspect="1" noMove="1" noResize="1" noEditPoints="1" noAdjustHandles="1" noChangeArrowheads="1" noChangeShapeType="1" noTextEdit="1"/>
              </p:cNvSpPr>
              <p:nvPr/>
            </p:nvSpPr>
            <p:spPr>
              <a:xfrm>
                <a:off x="2820225" y="2345990"/>
                <a:ext cx="2388511" cy="307777"/>
              </a:xfrm>
              <a:prstGeom prst="rect">
                <a:avLst/>
              </a:prstGeom>
              <a:blipFill>
                <a:blip r:embed="rId2"/>
                <a:stretch>
                  <a:fillRect t="-2000" b="-36000"/>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81332AB2-3CC2-8607-7006-29D6A736BE55}"/>
              </a:ext>
            </a:extLst>
          </p:cNvPr>
          <p:cNvSpPr txBox="1"/>
          <p:nvPr/>
        </p:nvSpPr>
        <p:spPr>
          <a:xfrm>
            <a:off x="404280" y="3922980"/>
            <a:ext cx="6786484" cy="1631216"/>
          </a:xfrm>
          <a:prstGeom prst="rect">
            <a:avLst/>
          </a:prstGeom>
          <a:noFill/>
        </p:spPr>
        <p:txBody>
          <a:bodyPr wrap="square" rtlCol="0">
            <a:spAutoFit/>
          </a:bodyPr>
          <a:lstStyle/>
          <a:p>
            <a:r>
              <a:rPr lang="it-IT" sz="2000" dirty="0"/>
              <a:t>L’obiettivo è quello di </a:t>
            </a:r>
            <a:r>
              <a:rPr lang="it-IT" sz="2000" b="1" dirty="0"/>
              <a:t>massimizzare il </a:t>
            </a:r>
            <a:r>
              <a:rPr lang="it-IT" sz="2000" b="1" dirty="0" err="1"/>
              <a:t>saving</a:t>
            </a:r>
            <a:r>
              <a:rPr lang="it-IT" sz="2000" b="1" dirty="0"/>
              <a:t> per tutti gli endpoint su tutte le richieste di video associate</a:t>
            </a:r>
            <a:r>
              <a:rPr lang="it-IT" sz="2000" dirty="0"/>
              <a:t>. </a:t>
            </a:r>
          </a:p>
          <a:p>
            <a:endParaRPr lang="it-IT" sz="2000" dirty="0"/>
          </a:p>
          <a:p>
            <a:r>
              <a:rPr lang="it-IT" sz="2000" dirty="0"/>
              <a:t>Il </a:t>
            </a:r>
            <a:r>
              <a:rPr lang="it-IT" sz="2000" dirty="0" err="1"/>
              <a:t>saving</a:t>
            </a:r>
            <a:r>
              <a:rPr lang="it-IT" sz="2000" dirty="0"/>
              <a:t> totale viene moltiplicato per 1000 e diviso per la somma di tutte le richieste degli endpoint.</a:t>
            </a:r>
          </a:p>
        </p:txBody>
      </p:sp>
      <p:pic>
        <p:nvPicPr>
          <p:cNvPr id="9" name="Immagine 8">
            <a:extLst>
              <a:ext uri="{FF2B5EF4-FFF2-40B4-BE49-F238E27FC236}">
                <a16:creationId xmlns:a16="http://schemas.microsoft.com/office/drawing/2014/main" id="{37A59F87-CA0E-C161-7B88-FCB1B7185022}"/>
              </a:ext>
            </a:extLst>
          </p:cNvPr>
          <p:cNvPicPr>
            <a:picLocks noChangeAspect="1"/>
          </p:cNvPicPr>
          <p:nvPr/>
        </p:nvPicPr>
        <p:blipFill rotWithShape="1">
          <a:blip r:embed="rId3"/>
          <a:srcRect l="8839" r="12699"/>
          <a:stretch/>
        </p:blipFill>
        <p:spPr>
          <a:xfrm>
            <a:off x="7344812" y="2171246"/>
            <a:ext cx="4523793" cy="3779108"/>
          </a:xfrm>
          <a:prstGeom prst="rect">
            <a:avLst/>
          </a:prstGeom>
        </p:spPr>
      </p:pic>
    </p:spTree>
    <p:extLst>
      <p:ext uri="{BB962C8B-B14F-4D97-AF65-F5344CB8AC3E}">
        <p14:creationId xmlns:p14="http://schemas.microsoft.com/office/powerpoint/2010/main" val="3604413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008E1CD6-54B9-5813-746B-96F7E756F01A}"/>
              </a:ext>
            </a:extLst>
          </p:cNvPr>
          <p:cNvSpPr>
            <a:spLocks noGrp="1"/>
          </p:cNvSpPr>
          <p:nvPr>
            <p:ph type="title"/>
          </p:nvPr>
        </p:nvSpPr>
        <p:spPr>
          <a:xfrm>
            <a:off x="3016848" y="491725"/>
            <a:ext cx="6129755" cy="1325563"/>
          </a:xfrm>
        </p:spPr>
        <p:txBody>
          <a:bodyPr>
            <a:normAutofit/>
          </a:bodyPr>
          <a:lstStyle/>
          <a:p>
            <a:pPr algn="ctr"/>
            <a:r>
              <a:rPr lang="it-IT" sz="3600" i="1" dirty="0">
                <a:latin typeface="+mn-lt"/>
              </a:rPr>
              <a:t>Formulazione Problema</a:t>
            </a:r>
          </a:p>
        </p:txBody>
      </p:sp>
      <p:pic>
        <p:nvPicPr>
          <p:cNvPr id="8" name="Immagine 7">
            <a:extLst>
              <a:ext uri="{FF2B5EF4-FFF2-40B4-BE49-F238E27FC236}">
                <a16:creationId xmlns:a16="http://schemas.microsoft.com/office/drawing/2014/main" id="{00BEF27F-3EAE-39BD-587D-855590CF911C}"/>
              </a:ext>
            </a:extLst>
          </p:cNvPr>
          <p:cNvPicPr>
            <a:picLocks noChangeAspect="1"/>
          </p:cNvPicPr>
          <p:nvPr/>
        </p:nvPicPr>
        <p:blipFill>
          <a:blip r:embed="rId2"/>
          <a:stretch>
            <a:fillRect/>
          </a:stretch>
        </p:blipFill>
        <p:spPr>
          <a:xfrm>
            <a:off x="3014821" y="2243620"/>
            <a:ext cx="1762371" cy="390580"/>
          </a:xfrm>
          <a:prstGeom prst="rect">
            <a:avLst/>
          </a:prstGeom>
        </p:spPr>
      </p:pic>
      <p:sp>
        <p:nvSpPr>
          <p:cNvPr id="10" name="CasellaDiTesto 9">
            <a:extLst>
              <a:ext uri="{FF2B5EF4-FFF2-40B4-BE49-F238E27FC236}">
                <a16:creationId xmlns:a16="http://schemas.microsoft.com/office/drawing/2014/main" id="{501555D1-0B9B-B51C-F9A4-2046B84AB280}"/>
              </a:ext>
            </a:extLst>
          </p:cNvPr>
          <p:cNvSpPr txBox="1"/>
          <p:nvPr/>
        </p:nvSpPr>
        <p:spPr>
          <a:xfrm>
            <a:off x="1475714" y="2058954"/>
            <a:ext cx="805029" cy="369332"/>
          </a:xfrm>
          <a:prstGeom prst="rect">
            <a:avLst/>
          </a:prstGeom>
          <a:noFill/>
        </p:spPr>
        <p:txBody>
          <a:bodyPr wrap="none" rtlCol="0">
            <a:spAutoFit/>
          </a:bodyPr>
          <a:lstStyle/>
          <a:p>
            <a:r>
              <a:rPr lang="it-IT" dirty="0"/>
              <a:t>Indici: </a:t>
            </a:r>
          </a:p>
        </p:txBody>
      </p:sp>
      <p:pic>
        <p:nvPicPr>
          <p:cNvPr id="12" name="Immagine 11">
            <a:extLst>
              <a:ext uri="{FF2B5EF4-FFF2-40B4-BE49-F238E27FC236}">
                <a16:creationId xmlns:a16="http://schemas.microsoft.com/office/drawing/2014/main" id="{525AEB10-7535-9237-BF12-DB7BDF06C651}"/>
              </a:ext>
            </a:extLst>
          </p:cNvPr>
          <p:cNvPicPr>
            <a:picLocks noChangeAspect="1"/>
          </p:cNvPicPr>
          <p:nvPr/>
        </p:nvPicPr>
        <p:blipFill>
          <a:blip r:embed="rId3"/>
          <a:stretch>
            <a:fillRect/>
          </a:stretch>
        </p:blipFill>
        <p:spPr>
          <a:xfrm>
            <a:off x="5716572" y="2232303"/>
            <a:ext cx="1790950" cy="381053"/>
          </a:xfrm>
          <a:prstGeom prst="rect">
            <a:avLst/>
          </a:prstGeom>
        </p:spPr>
      </p:pic>
      <p:pic>
        <p:nvPicPr>
          <p:cNvPr id="15" name="Immagine 14" descr="Immagine che contiene testo&#10;&#10;Descrizione generata automaticamente">
            <a:extLst>
              <a:ext uri="{FF2B5EF4-FFF2-40B4-BE49-F238E27FC236}">
                <a16:creationId xmlns:a16="http://schemas.microsoft.com/office/drawing/2014/main" id="{1FB85CAD-DF82-F69A-8FD1-432E5AF2FA38}"/>
              </a:ext>
            </a:extLst>
          </p:cNvPr>
          <p:cNvPicPr>
            <a:picLocks noChangeAspect="1"/>
          </p:cNvPicPr>
          <p:nvPr/>
        </p:nvPicPr>
        <p:blipFill>
          <a:blip r:embed="rId4"/>
          <a:stretch>
            <a:fillRect/>
          </a:stretch>
        </p:blipFill>
        <p:spPr>
          <a:xfrm>
            <a:off x="8446902" y="2119778"/>
            <a:ext cx="1819529" cy="514422"/>
          </a:xfrm>
          <a:prstGeom prst="rect">
            <a:avLst/>
          </a:prstGeom>
        </p:spPr>
      </p:pic>
      <p:sp>
        <p:nvSpPr>
          <p:cNvPr id="16" name="CasellaDiTesto 15">
            <a:extLst>
              <a:ext uri="{FF2B5EF4-FFF2-40B4-BE49-F238E27FC236}">
                <a16:creationId xmlns:a16="http://schemas.microsoft.com/office/drawing/2014/main" id="{3F0F48D6-CEF0-7686-370B-F201BD11551F}"/>
              </a:ext>
            </a:extLst>
          </p:cNvPr>
          <p:cNvSpPr txBox="1"/>
          <p:nvPr/>
        </p:nvSpPr>
        <p:spPr>
          <a:xfrm>
            <a:off x="3385968" y="1923574"/>
            <a:ext cx="1033745" cy="369332"/>
          </a:xfrm>
          <a:prstGeom prst="rect">
            <a:avLst/>
          </a:prstGeom>
          <a:noFill/>
        </p:spPr>
        <p:txBody>
          <a:bodyPr wrap="none" rtlCol="0">
            <a:spAutoFit/>
          </a:bodyPr>
          <a:lstStyle/>
          <a:p>
            <a:r>
              <a:rPr lang="it-IT" dirty="0"/>
              <a:t>Endpoint</a:t>
            </a:r>
          </a:p>
        </p:txBody>
      </p:sp>
      <p:sp>
        <p:nvSpPr>
          <p:cNvPr id="17" name="CasellaDiTesto 16">
            <a:extLst>
              <a:ext uri="{FF2B5EF4-FFF2-40B4-BE49-F238E27FC236}">
                <a16:creationId xmlns:a16="http://schemas.microsoft.com/office/drawing/2014/main" id="{38BF24EF-136C-10DC-0F04-AFFB23730E34}"/>
              </a:ext>
            </a:extLst>
          </p:cNvPr>
          <p:cNvSpPr txBox="1"/>
          <p:nvPr/>
        </p:nvSpPr>
        <p:spPr>
          <a:xfrm>
            <a:off x="6014197" y="1923574"/>
            <a:ext cx="1391599" cy="369332"/>
          </a:xfrm>
          <a:prstGeom prst="rect">
            <a:avLst/>
          </a:prstGeom>
          <a:noFill/>
        </p:spPr>
        <p:txBody>
          <a:bodyPr wrap="none" rtlCol="0">
            <a:spAutoFit/>
          </a:bodyPr>
          <a:lstStyle/>
          <a:p>
            <a:r>
              <a:rPr lang="it-IT" dirty="0"/>
              <a:t>Cache server</a:t>
            </a:r>
          </a:p>
        </p:txBody>
      </p:sp>
      <p:sp>
        <p:nvSpPr>
          <p:cNvPr id="18" name="CasellaDiTesto 17">
            <a:extLst>
              <a:ext uri="{FF2B5EF4-FFF2-40B4-BE49-F238E27FC236}">
                <a16:creationId xmlns:a16="http://schemas.microsoft.com/office/drawing/2014/main" id="{4E2010F0-BB14-E6E6-D126-FD22584D4699}"/>
              </a:ext>
            </a:extLst>
          </p:cNvPr>
          <p:cNvSpPr txBox="1"/>
          <p:nvPr/>
        </p:nvSpPr>
        <p:spPr>
          <a:xfrm>
            <a:off x="9000280" y="1935112"/>
            <a:ext cx="728084" cy="369332"/>
          </a:xfrm>
          <a:prstGeom prst="rect">
            <a:avLst/>
          </a:prstGeom>
          <a:noFill/>
        </p:spPr>
        <p:txBody>
          <a:bodyPr wrap="none" rtlCol="0">
            <a:spAutoFit/>
          </a:bodyPr>
          <a:lstStyle/>
          <a:p>
            <a:r>
              <a:rPr lang="it-IT" dirty="0"/>
              <a:t>Video</a:t>
            </a:r>
          </a:p>
        </p:txBody>
      </p:sp>
      <p:sp>
        <p:nvSpPr>
          <p:cNvPr id="21" name="CasellaDiTesto 20">
            <a:extLst>
              <a:ext uri="{FF2B5EF4-FFF2-40B4-BE49-F238E27FC236}">
                <a16:creationId xmlns:a16="http://schemas.microsoft.com/office/drawing/2014/main" id="{2769142A-6E21-FAA2-73F0-FE01162ADCBA}"/>
              </a:ext>
            </a:extLst>
          </p:cNvPr>
          <p:cNvSpPr txBox="1"/>
          <p:nvPr/>
        </p:nvSpPr>
        <p:spPr>
          <a:xfrm>
            <a:off x="1475714" y="2901594"/>
            <a:ext cx="1053494" cy="369332"/>
          </a:xfrm>
          <a:prstGeom prst="rect">
            <a:avLst/>
          </a:prstGeom>
          <a:noFill/>
        </p:spPr>
        <p:txBody>
          <a:bodyPr wrap="none" rtlCol="0">
            <a:spAutoFit/>
          </a:bodyPr>
          <a:lstStyle/>
          <a:p>
            <a:r>
              <a:rPr lang="it-IT" dirty="0"/>
              <a:t>Variabili: </a:t>
            </a:r>
          </a:p>
        </p:txBody>
      </p:sp>
      <p:pic>
        <p:nvPicPr>
          <p:cNvPr id="24" name="Immagine 23">
            <a:extLst>
              <a:ext uri="{FF2B5EF4-FFF2-40B4-BE49-F238E27FC236}">
                <a16:creationId xmlns:a16="http://schemas.microsoft.com/office/drawing/2014/main" id="{DF76B559-A5AD-44FB-CCF0-CDD99C554C3D}"/>
              </a:ext>
            </a:extLst>
          </p:cNvPr>
          <p:cNvPicPr>
            <a:picLocks noChangeAspect="1"/>
          </p:cNvPicPr>
          <p:nvPr/>
        </p:nvPicPr>
        <p:blipFill>
          <a:blip r:embed="rId5"/>
          <a:stretch>
            <a:fillRect/>
          </a:stretch>
        </p:blipFill>
        <p:spPr>
          <a:xfrm>
            <a:off x="3252243" y="4108144"/>
            <a:ext cx="828791" cy="371527"/>
          </a:xfrm>
          <a:prstGeom prst="rect">
            <a:avLst/>
          </a:prstGeom>
        </p:spPr>
      </p:pic>
      <p:sp>
        <p:nvSpPr>
          <p:cNvPr id="25" name="CasellaDiTesto 24">
            <a:extLst>
              <a:ext uri="{FF2B5EF4-FFF2-40B4-BE49-F238E27FC236}">
                <a16:creationId xmlns:a16="http://schemas.microsoft.com/office/drawing/2014/main" id="{2D2FF294-3F6E-523A-5102-FCA19EDB3DB4}"/>
              </a:ext>
            </a:extLst>
          </p:cNvPr>
          <p:cNvSpPr txBox="1"/>
          <p:nvPr/>
        </p:nvSpPr>
        <p:spPr>
          <a:xfrm>
            <a:off x="1477893" y="3636099"/>
            <a:ext cx="628185" cy="369332"/>
          </a:xfrm>
          <a:prstGeom prst="rect">
            <a:avLst/>
          </a:prstGeom>
          <a:noFill/>
        </p:spPr>
        <p:txBody>
          <a:bodyPr wrap="none" rtlCol="0">
            <a:spAutoFit/>
          </a:bodyPr>
          <a:lstStyle/>
          <a:p>
            <a:r>
              <a:rPr lang="it-IT" dirty="0"/>
              <a:t>Dati:</a:t>
            </a:r>
          </a:p>
        </p:txBody>
      </p:sp>
      <p:sp>
        <p:nvSpPr>
          <p:cNvPr id="26" name="CasellaDiTesto 25">
            <a:extLst>
              <a:ext uri="{FF2B5EF4-FFF2-40B4-BE49-F238E27FC236}">
                <a16:creationId xmlns:a16="http://schemas.microsoft.com/office/drawing/2014/main" id="{ABF4B025-C7EB-4240-9650-686FDD332AD2}"/>
              </a:ext>
            </a:extLst>
          </p:cNvPr>
          <p:cNvSpPr txBox="1"/>
          <p:nvPr/>
        </p:nvSpPr>
        <p:spPr>
          <a:xfrm>
            <a:off x="5625182" y="4087300"/>
            <a:ext cx="4064254" cy="369332"/>
          </a:xfrm>
          <a:prstGeom prst="rect">
            <a:avLst/>
          </a:prstGeom>
          <a:noFill/>
        </p:spPr>
        <p:txBody>
          <a:bodyPr wrap="none" rtlCol="0">
            <a:spAutoFit/>
          </a:bodyPr>
          <a:lstStyle/>
          <a:p>
            <a:r>
              <a:rPr lang="it-IT" dirty="0"/>
              <a:t>Matrice di richieste di video per endpoint</a:t>
            </a:r>
          </a:p>
        </p:txBody>
      </p:sp>
      <p:pic>
        <p:nvPicPr>
          <p:cNvPr id="28" name="Immagine 27">
            <a:extLst>
              <a:ext uri="{FF2B5EF4-FFF2-40B4-BE49-F238E27FC236}">
                <a16:creationId xmlns:a16="http://schemas.microsoft.com/office/drawing/2014/main" id="{0E8FCC84-50C3-4C4A-A898-079F2DEA53E5}"/>
              </a:ext>
            </a:extLst>
          </p:cNvPr>
          <p:cNvPicPr>
            <a:picLocks noChangeAspect="1"/>
          </p:cNvPicPr>
          <p:nvPr/>
        </p:nvPicPr>
        <p:blipFill>
          <a:blip r:embed="rId6"/>
          <a:stretch>
            <a:fillRect/>
          </a:stretch>
        </p:blipFill>
        <p:spPr>
          <a:xfrm>
            <a:off x="3221353" y="4583923"/>
            <a:ext cx="962159" cy="409632"/>
          </a:xfrm>
          <a:prstGeom prst="rect">
            <a:avLst/>
          </a:prstGeom>
        </p:spPr>
      </p:pic>
      <p:sp>
        <p:nvSpPr>
          <p:cNvPr id="29" name="CasellaDiTesto 28">
            <a:extLst>
              <a:ext uri="{FF2B5EF4-FFF2-40B4-BE49-F238E27FC236}">
                <a16:creationId xmlns:a16="http://schemas.microsoft.com/office/drawing/2014/main" id="{53999253-A004-8E1E-FB72-B23B0B841354}"/>
              </a:ext>
            </a:extLst>
          </p:cNvPr>
          <p:cNvSpPr txBox="1"/>
          <p:nvPr/>
        </p:nvSpPr>
        <p:spPr>
          <a:xfrm>
            <a:off x="5624605" y="4595745"/>
            <a:ext cx="4331892" cy="369332"/>
          </a:xfrm>
          <a:prstGeom prst="rect">
            <a:avLst/>
          </a:prstGeom>
          <a:noFill/>
        </p:spPr>
        <p:txBody>
          <a:bodyPr wrap="none" rtlCol="0">
            <a:spAutoFit/>
          </a:bodyPr>
          <a:lstStyle/>
          <a:p>
            <a:r>
              <a:rPr lang="it-IT" dirty="0"/>
              <a:t>Matrice delle latenze Endpoint-Cache server</a:t>
            </a:r>
          </a:p>
        </p:txBody>
      </p:sp>
      <p:pic>
        <p:nvPicPr>
          <p:cNvPr id="31" name="Immagine 30">
            <a:extLst>
              <a:ext uri="{FF2B5EF4-FFF2-40B4-BE49-F238E27FC236}">
                <a16:creationId xmlns:a16="http://schemas.microsoft.com/office/drawing/2014/main" id="{899E01AD-BEE9-F20D-D49F-CE5AEF718BAC}"/>
              </a:ext>
            </a:extLst>
          </p:cNvPr>
          <p:cNvPicPr>
            <a:picLocks noChangeAspect="1"/>
          </p:cNvPicPr>
          <p:nvPr/>
        </p:nvPicPr>
        <p:blipFill>
          <a:blip r:embed="rId7"/>
          <a:stretch>
            <a:fillRect/>
          </a:stretch>
        </p:blipFill>
        <p:spPr>
          <a:xfrm>
            <a:off x="3252243" y="4993555"/>
            <a:ext cx="780509" cy="432282"/>
          </a:xfrm>
          <a:prstGeom prst="rect">
            <a:avLst/>
          </a:prstGeom>
        </p:spPr>
      </p:pic>
      <p:sp>
        <p:nvSpPr>
          <p:cNvPr id="32" name="CasellaDiTesto 31">
            <a:extLst>
              <a:ext uri="{FF2B5EF4-FFF2-40B4-BE49-F238E27FC236}">
                <a16:creationId xmlns:a16="http://schemas.microsoft.com/office/drawing/2014/main" id="{D849DAF1-C9E1-D613-E664-D33107D9CCC6}"/>
              </a:ext>
            </a:extLst>
          </p:cNvPr>
          <p:cNvSpPr txBox="1"/>
          <p:nvPr/>
        </p:nvSpPr>
        <p:spPr>
          <a:xfrm>
            <a:off x="5625182" y="5036110"/>
            <a:ext cx="3015569" cy="369332"/>
          </a:xfrm>
          <a:prstGeom prst="rect">
            <a:avLst/>
          </a:prstGeom>
          <a:noFill/>
        </p:spPr>
        <p:txBody>
          <a:bodyPr wrap="none" rtlCol="0">
            <a:spAutoFit/>
          </a:bodyPr>
          <a:lstStyle/>
          <a:p>
            <a:r>
              <a:rPr lang="it-IT" dirty="0"/>
              <a:t>Vettore di grandezza dei video</a:t>
            </a:r>
          </a:p>
        </p:txBody>
      </p:sp>
      <p:pic>
        <p:nvPicPr>
          <p:cNvPr id="34" name="Immagine 33">
            <a:extLst>
              <a:ext uri="{FF2B5EF4-FFF2-40B4-BE49-F238E27FC236}">
                <a16:creationId xmlns:a16="http://schemas.microsoft.com/office/drawing/2014/main" id="{7497F930-3D8D-5E04-BAEC-636AFC198607}"/>
              </a:ext>
            </a:extLst>
          </p:cNvPr>
          <p:cNvPicPr>
            <a:picLocks noChangeAspect="1"/>
          </p:cNvPicPr>
          <p:nvPr/>
        </p:nvPicPr>
        <p:blipFill>
          <a:blip r:embed="rId8"/>
          <a:stretch>
            <a:fillRect/>
          </a:stretch>
        </p:blipFill>
        <p:spPr>
          <a:xfrm>
            <a:off x="3478804" y="5425837"/>
            <a:ext cx="362001" cy="438211"/>
          </a:xfrm>
          <a:prstGeom prst="rect">
            <a:avLst/>
          </a:prstGeom>
        </p:spPr>
      </p:pic>
      <p:sp>
        <p:nvSpPr>
          <p:cNvPr id="35" name="CasellaDiTesto 34">
            <a:extLst>
              <a:ext uri="{FF2B5EF4-FFF2-40B4-BE49-F238E27FC236}">
                <a16:creationId xmlns:a16="http://schemas.microsoft.com/office/drawing/2014/main" id="{CDDD2B4C-B50D-6334-8268-485EE131FE3A}"/>
              </a:ext>
            </a:extLst>
          </p:cNvPr>
          <p:cNvSpPr txBox="1"/>
          <p:nvPr/>
        </p:nvSpPr>
        <p:spPr>
          <a:xfrm>
            <a:off x="5625182" y="5460276"/>
            <a:ext cx="2915542" cy="369332"/>
          </a:xfrm>
          <a:prstGeom prst="rect">
            <a:avLst/>
          </a:prstGeom>
          <a:noFill/>
        </p:spPr>
        <p:txBody>
          <a:bodyPr wrap="none" rtlCol="0">
            <a:spAutoFit/>
          </a:bodyPr>
          <a:lstStyle/>
          <a:p>
            <a:r>
              <a:rPr lang="it-IT" dirty="0"/>
              <a:t>Latenze Endpoint-Datacenter</a:t>
            </a:r>
          </a:p>
        </p:txBody>
      </p:sp>
      <p:pic>
        <p:nvPicPr>
          <p:cNvPr id="37" name="Immagine 36">
            <a:extLst>
              <a:ext uri="{FF2B5EF4-FFF2-40B4-BE49-F238E27FC236}">
                <a16:creationId xmlns:a16="http://schemas.microsoft.com/office/drawing/2014/main" id="{23ABEA37-B112-90AA-B859-F3F4F3FBE9AF}"/>
              </a:ext>
            </a:extLst>
          </p:cNvPr>
          <p:cNvPicPr>
            <a:picLocks noChangeAspect="1"/>
          </p:cNvPicPr>
          <p:nvPr/>
        </p:nvPicPr>
        <p:blipFill>
          <a:blip r:embed="rId9"/>
          <a:stretch>
            <a:fillRect/>
          </a:stretch>
        </p:blipFill>
        <p:spPr>
          <a:xfrm>
            <a:off x="3418628" y="5858119"/>
            <a:ext cx="447737" cy="400106"/>
          </a:xfrm>
          <a:prstGeom prst="rect">
            <a:avLst/>
          </a:prstGeom>
        </p:spPr>
      </p:pic>
      <p:sp>
        <p:nvSpPr>
          <p:cNvPr id="38" name="CasellaDiTesto 37">
            <a:extLst>
              <a:ext uri="{FF2B5EF4-FFF2-40B4-BE49-F238E27FC236}">
                <a16:creationId xmlns:a16="http://schemas.microsoft.com/office/drawing/2014/main" id="{55CF1F49-DE79-5558-E9D1-8D9E1B0CBD8D}"/>
              </a:ext>
            </a:extLst>
          </p:cNvPr>
          <p:cNvSpPr txBox="1"/>
          <p:nvPr/>
        </p:nvSpPr>
        <p:spPr>
          <a:xfrm>
            <a:off x="5624605" y="5884442"/>
            <a:ext cx="2561855" cy="369332"/>
          </a:xfrm>
          <a:prstGeom prst="rect">
            <a:avLst/>
          </a:prstGeom>
          <a:noFill/>
        </p:spPr>
        <p:txBody>
          <a:bodyPr wrap="none" rtlCol="0">
            <a:spAutoFit/>
          </a:bodyPr>
          <a:lstStyle/>
          <a:p>
            <a:r>
              <a:rPr lang="it-IT" dirty="0"/>
              <a:t>Capacità dei cache server</a:t>
            </a:r>
          </a:p>
        </p:txBody>
      </p:sp>
      <mc:AlternateContent xmlns:mc="http://schemas.openxmlformats.org/markup-compatibility/2006" xmlns:a14="http://schemas.microsoft.com/office/drawing/2010/main">
        <mc:Choice Requires="a14">
          <p:sp>
            <p:nvSpPr>
              <p:cNvPr id="39" name="CasellaDiTesto 38">
                <a:extLst>
                  <a:ext uri="{FF2B5EF4-FFF2-40B4-BE49-F238E27FC236}">
                    <a16:creationId xmlns:a16="http://schemas.microsoft.com/office/drawing/2014/main" id="{73DB5FA3-9023-CB4F-6202-8E591477C284}"/>
                  </a:ext>
                </a:extLst>
              </p:cNvPr>
              <p:cNvSpPr txBox="1"/>
              <p:nvPr/>
            </p:nvSpPr>
            <p:spPr>
              <a:xfrm>
                <a:off x="3328654" y="2956146"/>
                <a:ext cx="120424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 </m:t>
                          </m:r>
                        </m:sub>
                      </m:sSub>
                      <m:r>
                        <a:rPr lang="it-IT" b="0" i="1" smtClean="0">
                          <a:latin typeface="Cambria Math" panose="02040503050406030204" pitchFamily="18" charset="0"/>
                        </a:rPr>
                        <m:t>∈{0,1}</m:t>
                      </m:r>
                    </m:oMath>
                  </m:oMathPara>
                </a14:m>
                <a:endParaRPr lang="it-IT" dirty="0"/>
              </a:p>
            </p:txBody>
          </p:sp>
        </mc:Choice>
        <mc:Fallback xmlns="">
          <p:sp>
            <p:nvSpPr>
              <p:cNvPr id="39" name="CasellaDiTesto 38">
                <a:extLst>
                  <a:ext uri="{FF2B5EF4-FFF2-40B4-BE49-F238E27FC236}">
                    <a16:creationId xmlns:a16="http://schemas.microsoft.com/office/drawing/2014/main" id="{73DB5FA3-9023-CB4F-6202-8E591477C284}"/>
                  </a:ext>
                </a:extLst>
              </p:cNvPr>
              <p:cNvSpPr txBox="1">
                <a:spLocks noRot="1" noChangeAspect="1" noMove="1" noResize="1" noEditPoints="1" noAdjustHandles="1" noChangeArrowheads="1" noChangeShapeType="1" noTextEdit="1"/>
              </p:cNvSpPr>
              <p:nvPr/>
            </p:nvSpPr>
            <p:spPr>
              <a:xfrm>
                <a:off x="3328654" y="2956146"/>
                <a:ext cx="1204240" cy="299313"/>
              </a:xfrm>
              <a:prstGeom prst="rect">
                <a:avLst/>
              </a:prstGeom>
              <a:blipFill>
                <a:blip r:embed="rId10"/>
                <a:stretch>
                  <a:fillRect l="-2525" t="-2041" r="-7071" b="-28571"/>
                </a:stretch>
              </a:blipFill>
            </p:spPr>
            <p:txBody>
              <a:bodyPr/>
              <a:lstStyle/>
              <a:p>
                <a:r>
                  <a:rPr lang="it-IT">
                    <a:noFill/>
                  </a:rPr>
                  <a:t> </a:t>
                </a:r>
              </a:p>
            </p:txBody>
          </p:sp>
        </mc:Fallback>
      </mc:AlternateContent>
      <p:sp>
        <p:nvSpPr>
          <p:cNvPr id="30" name="CasellaDiTesto 29">
            <a:extLst>
              <a:ext uri="{FF2B5EF4-FFF2-40B4-BE49-F238E27FC236}">
                <a16:creationId xmlns:a16="http://schemas.microsoft.com/office/drawing/2014/main" id="{FC98B9D2-1DC0-BC07-A34D-D9C159DC41DD}"/>
              </a:ext>
            </a:extLst>
          </p:cNvPr>
          <p:cNvSpPr txBox="1"/>
          <p:nvPr/>
        </p:nvSpPr>
        <p:spPr>
          <a:xfrm>
            <a:off x="6014197" y="2922085"/>
            <a:ext cx="1814599" cy="369332"/>
          </a:xfrm>
          <a:prstGeom prst="rect">
            <a:avLst/>
          </a:prstGeom>
          <a:noFill/>
        </p:spPr>
        <p:txBody>
          <a:bodyPr wrap="none" rtlCol="0">
            <a:spAutoFit/>
          </a:bodyPr>
          <a:lstStyle/>
          <a:p>
            <a:r>
              <a:rPr lang="it-IT" dirty="0"/>
              <a:t>Video k in cache j</a:t>
            </a:r>
          </a:p>
        </p:txBody>
      </p:sp>
      <p:sp>
        <p:nvSpPr>
          <p:cNvPr id="36" name="CasellaDiTesto 35">
            <a:extLst>
              <a:ext uri="{FF2B5EF4-FFF2-40B4-BE49-F238E27FC236}">
                <a16:creationId xmlns:a16="http://schemas.microsoft.com/office/drawing/2014/main" id="{4C777053-0132-C398-CDE2-BC0770EE6B32}"/>
              </a:ext>
            </a:extLst>
          </p:cNvPr>
          <p:cNvSpPr txBox="1"/>
          <p:nvPr/>
        </p:nvSpPr>
        <p:spPr>
          <a:xfrm>
            <a:off x="5605946" y="3582184"/>
            <a:ext cx="3688126" cy="369332"/>
          </a:xfrm>
          <a:prstGeom prst="rect">
            <a:avLst/>
          </a:prstGeom>
          <a:noFill/>
        </p:spPr>
        <p:txBody>
          <a:bodyPr wrap="none" rtlCol="0">
            <a:spAutoFit/>
          </a:bodyPr>
          <a:lstStyle/>
          <a:p>
            <a:r>
              <a:rPr lang="it-IT" dirty="0"/>
              <a:t>Matrice Endpoint i collegato a cache j</a:t>
            </a:r>
          </a:p>
        </p:txBody>
      </p:sp>
      <mc:AlternateContent xmlns:mc="http://schemas.openxmlformats.org/markup-compatibility/2006" xmlns:a14="http://schemas.microsoft.com/office/drawing/2010/main">
        <mc:Choice Requires="a14">
          <p:sp>
            <p:nvSpPr>
              <p:cNvPr id="40" name="CasellaDiTesto 39">
                <a:extLst>
                  <a:ext uri="{FF2B5EF4-FFF2-40B4-BE49-F238E27FC236}">
                    <a16:creationId xmlns:a16="http://schemas.microsoft.com/office/drawing/2014/main" id="{27F2EC68-3C9C-0B49-97D6-A108EC74EC20}"/>
                  </a:ext>
                </a:extLst>
              </p:cNvPr>
              <p:cNvSpPr txBox="1"/>
              <p:nvPr/>
            </p:nvSpPr>
            <p:spPr>
              <a:xfrm>
                <a:off x="3256253" y="3630641"/>
                <a:ext cx="116346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 </m:t>
                          </m:r>
                        </m:sub>
                      </m:sSub>
                      <m:r>
                        <a:rPr lang="it-IT" b="0" i="1" smtClean="0">
                          <a:latin typeface="Cambria Math" panose="02040503050406030204" pitchFamily="18" charset="0"/>
                        </a:rPr>
                        <m:t>∈{0,1}</m:t>
                      </m:r>
                    </m:oMath>
                  </m:oMathPara>
                </a14:m>
                <a:endParaRPr lang="it-IT" dirty="0"/>
              </a:p>
            </p:txBody>
          </p:sp>
        </mc:Choice>
        <mc:Fallback xmlns="">
          <p:sp>
            <p:nvSpPr>
              <p:cNvPr id="40" name="CasellaDiTesto 39">
                <a:extLst>
                  <a:ext uri="{FF2B5EF4-FFF2-40B4-BE49-F238E27FC236}">
                    <a16:creationId xmlns:a16="http://schemas.microsoft.com/office/drawing/2014/main" id="{27F2EC68-3C9C-0B49-97D6-A108EC74EC20}"/>
                  </a:ext>
                </a:extLst>
              </p:cNvPr>
              <p:cNvSpPr txBox="1">
                <a:spLocks noRot="1" noChangeAspect="1" noMove="1" noResize="1" noEditPoints="1" noAdjustHandles="1" noChangeArrowheads="1" noChangeShapeType="1" noTextEdit="1"/>
              </p:cNvSpPr>
              <p:nvPr/>
            </p:nvSpPr>
            <p:spPr>
              <a:xfrm>
                <a:off x="3256253" y="3630641"/>
                <a:ext cx="1163460" cy="299313"/>
              </a:xfrm>
              <a:prstGeom prst="rect">
                <a:avLst/>
              </a:prstGeom>
              <a:blipFill>
                <a:blip r:embed="rId11"/>
                <a:stretch>
                  <a:fillRect l="-4712" t="-2041" r="-7853" b="-28571"/>
                </a:stretch>
              </a:blipFill>
            </p:spPr>
            <p:txBody>
              <a:bodyPr/>
              <a:lstStyle/>
              <a:p>
                <a:r>
                  <a:rPr lang="it-IT">
                    <a:noFill/>
                  </a:rPr>
                  <a:t> </a:t>
                </a:r>
              </a:p>
            </p:txBody>
          </p:sp>
        </mc:Fallback>
      </mc:AlternateContent>
    </p:spTree>
    <p:extLst>
      <p:ext uri="{BB962C8B-B14F-4D97-AF65-F5344CB8AC3E}">
        <p14:creationId xmlns:p14="http://schemas.microsoft.com/office/powerpoint/2010/main" val="89071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03460408-12DB-6CFC-BAD2-0BFA8BA9110C}"/>
              </a:ext>
            </a:extLst>
          </p:cNvPr>
          <p:cNvSpPr txBox="1">
            <a:spLocks/>
          </p:cNvSpPr>
          <p:nvPr/>
        </p:nvSpPr>
        <p:spPr>
          <a:xfrm>
            <a:off x="3095764" y="322427"/>
            <a:ext cx="60004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3600" i="1" dirty="0">
                <a:latin typeface="+mn-lt"/>
              </a:rPr>
              <a:t>Formulazione Problema</a:t>
            </a:r>
          </a:p>
        </p:txBody>
      </p:sp>
      <p:pic>
        <p:nvPicPr>
          <p:cNvPr id="3" name="Immagine 2" descr="Immagine che contiene testo&#10;&#10;Descrizione generata automaticamente">
            <a:extLst>
              <a:ext uri="{FF2B5EF4-FFF2-40B4-BE49-F238E27FC236}">
                <a16:creationId xmlns:a16="http://schemas.microsoft.com/office/drawing/2014/main" id="{D423FDDF-24BD-E1B4-FA4C-C10539374D36}"/>
              </a:ext>
            </a:extLst>
          </p:cNvPr>
          <p:cNvPicPr>
            <a:picLocks noChangeAspect="1"/>
          </p:cNvPicPr>
          <p:nvPr/>
        </p:nvPicPr>
        <p:blipFill>
          <a:blip r:embed="rId2"/>
          <a:stretch>
            <a:fillRect/>
          </a:stretch>
        </p:blipFill>
        <p:spPr>
          <a:xfrm>
            <a:off x="3876364" y="1980355"/>
            <a:ext cx="4439270" cy="609685"/>
          </a:xfrm>
          <a:prstGeom prst="rect">
            <a:avLst/>
          </a:prstGeom>
        </p:spPr>
      </p:pic>
      <p:sp>
        <p:nvSpPr>
          <p:cNvPr id="8" name="CasellaDiTesto 7">
            <a:extLst>
              <a:ext uri="{FF2B5EF4-FFF2-40B4-BE49-F238E27FC236}">
                <a16:creationId xmlns:a16="http://schemas.microsoft.com/office/drawing/2014/main" id="{A8C38489-64E4-2B47-1540-65E09FF0F17C}"/>
              </a:ext>
            </a:extLst>
          </p:cNvPr>
          <p:cNvSpPr txBox="1"/>
          <p:nvPr/>
        </p:nvSpPr>
        <p:spPr>
          <a:xfrm>
            <a:off x="624689" y="2058954"/>
            <a:ext cx="2043957" cy="369332"/>
          </a:xfrm>
          <a:prstGeom prst="rect">
            <a:avLst/>
          </a:prstGeom>
          <a:noFill/>
        </p:spPr>
        <p:txBody>
          <a:bodyPr wrap="none" rtlCol="0">
            <a:spAutoFit/>
          </a:bodyPr>
          <a:lstStyle/>
          <a:p>
            <a:r>
              <a:rPr lang="it-IT" dirty="0"/>
              <a:t>Funzione obiettivo: </a:t>
            </a:r>
          </a:p>
        </p:txBody>
      </p:sp>
      <p:sp>
        <p:nvSpPr>
          <p:cNvPr id="9" name="CasellaDiTesto 8">
            <a:extLst>
              <a:ext uri="{FF2B5EF4-FFF2-40B4-BE49-F238E27FC236}">
                <a16:creationId xmlns:a16="http://schemas.microsoft.com/office/drawing/2014/main" id="{D19ACB5C-B342-4534-787E-1E1EE923EF9D}"/>
              </a:ext>
            </a:extLst>
          </p:cNvPr>
          <p:cNvSpPr txBox="1"/>
          <p:nvPr/>
        </p:nvSpPr>
        <p:spPr>
          <a:xfrm>
            <a:off x="1208245" y="3244333"/>
            <a:ext cx="876843" cy="369332"/>
          </a:xfrm>
          <a:prstGeom prst="rect">
            <a:avLst/>
          </a:prstGeom>
          <a:noFill/>
        </p:spPr>
        <p:txBody>
          <a:bodyPr wrap="none" rtlCol="0">
            <a:spAutoFit/>
          </a:bodyPr>
          <a:lstStyle/>
          <a:p>
            <a:r>
              <a:rPr lang="it-IT" dirty="0"/>
              <a:t>Vincoli:</a:t>
            </a:r>
          </a:p>
        </p:txBody>
      </p:sp>
      <p:sp>
        <p:nvSpPr>
          <p:cNvPr id="12" name="CasellaDiTesto 11">
            <a:extLst>
              <a:ext uri="{FF2B5EF4-FFF2-40B4-BE49-F238E27FC236}">
                <a16:creationId xmlns:a16="http://schemas.microsoft.com/office/drawing/2014/main" id="{1C480D00-8255-C405-0ED1-9F4726648DC3}"/>
              </a:ext>
            </a:extLst>
          </p:cNvPr>
          <p:cNvSpPr txBox="1"/>
          <p:nvPr/>
        </p:nvSpPr>
        <p:spPr>
          <a:xfrm>
            <a:off x="6370141" y="3128920"/>
            <a:ext cx="4223658" cy="646331"/>
          </a:xfrm>
          <a:prstGeom prst="rect">
            <a:avLst/>
          </a:prstGeom>
          <a:noFill/>
        </p:spPr>
        <p:txBody>
          <a:bodyPr wrap="square" rtlCol="0">
            <a:spAutoFit/>
          </a:bodyPr>
          <a:lstStyle/>
          <a:p>
            <a:pPr algn="just"/>
            <a:r>
              <a:rPr lang="it-IT" dirty="0"/>
              <a:t>La size dei video presenti nel Cache server non deve superare la capacita.</a:t>
            </a:r>
          </a:p>
        </p:txBody>
      </p:sp>
      <p:pic>
        <p:nvPicPr>
          <p:cNvPr id="10" name="Immagine 9">
            <a:extLst>
              <a:ext uri="{FF2B5EF4-FFF2-40B4-BE49-F238E27FC236}">
                <a16:creationId xmlns:a16="http://schemas.microsoft.com/office/drawing/2014/main" id="{8C248C14-3E85-B90D-59D7-24F4008F89E9}"/>
              </a:ext>
            </a:extLst>
          </p:cNvPr>
          <p:cNvPicPr>
            <a:picLocks noChangeAspect="1"/>
          </p:cNvPicPr>
          <p:nvPr/>
        </p:nvPicPr>
        <p:blipFill>
          <a:blip r:embed="rId3"/>
          <a:stretch>
            <a:fillRect/>
          </a:stretch>
        </p:blipFill>
        <p:spPr>
          <a:xfrm>
            <a:off x="2821066" y="4383986"/>
            <a:ext cx="2848373" cy="590632"/>
          </a:xfrm>
          <a:prstGeom prst="rect">
            <a:avLst/>
          </a:prstGeom>
        </p:spPr>
      </p:pic>
      <p:sp>
        <p:nvSpPr>
          <p:cNvPr id="14" name="CasellaDiTesto 13">
            <a:extLst>
              <a:ext uri="{FF2B5EF4-FFF2-40B4-BE49-F238E27FC236}">
                <a16:creationId xmlns:a16="http://schemas.microsoft.com/office/drawing/2014/main" id="{27FFBAC3-CEF2-F66C-5C06-DB8DF0D276FD}"/>
              </a:ext>
            </a:extLst>
          </p:cNvPr>
          <p:cNvSpPr txBox="1"/>
          <p:nvPr/>
        </p:nvSpPr>
        <p:spPr>
          <a:xfrm>
            <a:off x="6370141" y="4328287"/>
            <a:ext cx="4223658" cy="646331"/>
          </a:xfrm>
          <a:prstGeom prst="rect">
            <a:avLst/>
          </a:prstGeom>
          <a:noFill/>
        </p:spPr>
        <p:txBody>
          <a:bodyPr wrap="square" rtlCol="0">
            <a:spAutoFit/>
          </a:bodyPr>
          <a:lstStyle/>
          <a:p>
            <a:pPr algn="just"/>
            <a:r>
              <a:rPr lang="it-IT" dirty="0"/>
              <a:t>Solo un Cache server può servire un endpoint per un determinato video.</a:t>
            </a:r>
          </a:p>
        </p:txBody>
      </p:sp>
      <p:pic>
        <p:nvPicPr>
          <p:cNvPr id="4" name="Immagine 3" descr="Immagine che contiene testo, antenna&#10;&#10;Descrizione generata automaticamente">
            <a:extLst>
              <a:ext uri="{FF2B5EF4-FFF2-40B4-BE49-F238E27FC236}">
                <a16:creationId xmlns:a16="http://schemas.microsoft.com/office/drawing/2014/main" id="{3CB86B2F-78D1-44E9-8568-697CF6A90C82}"/>
              </a:ext>
            </a:extLst>
          </p:cNvPr>
          <p:cNvPicPr>
            <a:picLocks noChangeAspect="1"/>
          </p:cNvPicPr>
          <p:nvPr/>
        </p:nvPicPr>
        <p:blipFill>
          <a:blip r:embed="rId4"/>
          <a:stretch>
            <a:fillRect/>
          </a:stretch>
        </p:blipFill>
        <p:spPr>
          <a:xfrm>
            <a:off x="2811540" y="3153185"/>
            <a:ext cx="3010320" cy="638264"/>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63AD0CBE-99D9-1B83-C629-16F7213793B1}"/>
              </a:ext>
            </a:extLst>
          </p:cNvPr>
          <p:cNvPicPr>
            <a:picLocks noChangeAspect="1"/>
          </p:cNvPicPr>
          <p:nvPr/>
        </p:nvPicPr>
        <p:blipFill>
          <a:blip r:embed="rId5"/>
          <a:stretch>
            <a:fillRect/>
          </a:stretch>
        </p:blipFill>
        <p:spPr>
          <a:xfrm>
            <a:off x="2169030" y="5567155"/>
            <a:ext cx="4201111" cy="495369"/>
          </a:xfrm>
          <a:prstGeom prst="rect">
            <a:avLst/>
          </a:prstGeom>
        </p:spPr>
      </p:pic>
      <p:sp>
        <p:nvSpPr>
          <p:cNvPr id="15" name="CasellaDiTesto 14">
            <a:extLst>
              <a:ext uri="{FF2B5EF4-FFF2-40B4-BE49-F238E27FC236}">
                <a16:creationId xmlns:a16="http://schemas.microsoft.com/office/drawing/2014/main" id="{3E00780C-3221-A3C0-F3A2-336CA025C907}"/>
              </a:ext>
            </a:extLst>
          </p:cNvPr>
          <p:cNvSpPr txBox="1"/>
          <p:nvPr/>
        </p:nvSpPr>
        <p:spPr>
          <a:xfrm>
            <a:off x="6370141" y="5491673"/>
            <a:ext cx="4223658" cy="830997"/>
          </a:xfrm>
          <a:prstGeom prst="rect">
            <a:avLst/>
          </a:prstGeom>
          <a:noFill/>
        </p:spPr>
        <p:txBody>
          <a:bodyPr wrap="square" rtlCol="0">
            <a:spAutoFit/>
          </a:bodyPr>
          <a:lstStyle/>
          <a:p>
            <a:pPr algn="l"/>
            <a:r>
              <a:rPr lang="it-IT" sz="1600" b="0" i="0" dirty="0">
                <a:solidFill>
                  <a:srgbClr val="212121"/>
                </a:solidFill>
                <a:effectLst/>
                <a:latin typeface="Roboto" panose="02000000000000000000" pitchFamily="2" charset="0"/>
              </a:rPr>
              <a:t>Endpoint i può fare afferenza per video k solo se è presente in cache j ed esiste il collegamento tra i e j.</a:t>
            </a:r>
          </a:p>
        </p:txBody>
      </p:sp>
    </p:spTree>
    <p:extLst>
      <p:ext uri="{BB962C8B-B14F-4D97-AF65-F5344CB8AC3E}">
        <p14:creationId xmlns:p14="http://schemas.microsoft.com/office/powerpoint/2010/main" val="13129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868F1DE-404B-5E5F-ADE9-0F8611D3B885}"/>
              </a:ext>
            </a:extLst>
          </p:cNvPr>
          <p:cNvSpPr>
            <a:spLocks noGrp="1"/>
          </p:cNvSpPr>
          <p:nvPr>
            <p:ph type="title"/>
          </p:nvPr>
        </p:nvSpPr>
        <p:spPr>
          <a:xfrm>
            <a:off x="838198" y="0"/>
            <a:ext cx="10515600" cy="1325563"/>
          </a:xfrm>
        </p:spPr>
        <p:txBody>
          <a:bodyPr>
            <a:normAutofit/>
          </a:bodyPr>
          <a:lstStyle/>
          <a:p>
            <a:pPr algn="ctr"/>
            <a:r>
              <a:rPr lang="it-IT" sz="3600" i="1" dirty="0">
                <a:latin typeface="+mn-lt"/>
              </a:rPr>
              <a:t>Soluzione</a:t>
            </a:r>
          </a:p>
        </p:txBody>
      </p:sp>
      <p:sp>
        <p:nvSpPr>
          <p:cNvPr id="6" name="CasellaDiTesto 5">
            <a:extLst>
              <a:ext uri="{FF2B5EF4-FFF2-40B4-BE49-F238E27FC236}">
                <a16:creationId xmlns:a16="http://schemas.microsoft.com/office/drawing/2014/main" id="{608A0723-0E4D-AB57-8C99-8642DD94B027}"/>
              </a:ext>
            </a:extLst>
          </p:cNvPr>
          <p:cNvSpPr txBox="1"/>
          <p:nvPr/>
        </p:nvSpPr>
        <p:spPr>
          <a:xfrm>
            <a:off x="-427034" y="2018847"/>
            <a:ext cx="6150780" cy="461665"/>
          </a:xfrm>
          <a:prstGeom prst="rect">
            <a:avLst/>
          </a:prstGeom>
          <a:noFill/>
        </p:spPr>
        <p:txBody>
          <a:bodyPr wrap="square" rtlCol="0">
            <a:spAutoFit/>
          </a:bodyPr>
          <a:lstStyle/>
          <a:p>
            <a:pPr algn="ctr"/>
            <a:r>
              <a:rPr lang="it-IT" sz="2400" b="1" i="1" dirty="0"/>
              <a:t>Approcci utilizzati</a:t>
            </a:r>
            <a:endParaRPr lang="it-IT" sz="2200" dirty="0"/>
          </a:p>
        </p:txBody>
      </p:sp>
      <p:sp>
        <p:nvSpPr>
          <p:cNvPr id="7" name="CasellaDiTesto 6">
            <a:extLst>
              <a:ext uri="{FF2B5EF4-FFF2-40B4-BE49-F238E27FC236}">
                <a16:creationId xmlns:a16="http://schemas.microsoft.com/office/drawing/2014/main" id="{264451DE-70EF-CEEA-A21D-B36B0573EE1E}"/>
              </a:ext>
            </a:extLst>
          </p:cNvPr>
          <p:cNvSpPr txBox="1"/>
          <p:nvPr/>
        </p:nvSpPr>
        <p:spPr>
          <a:xfrm>
            <a:off x="1447918" y="3782268"/>
            <a:ext cx="9296159" cy="2154436"/>
          </a:xfrm>
          <a:prstGeom prst="rect">
            <a:avLst/>
          </a:prstGeom>
          <a:noFill/>
        </p:spPr>
        <p:txBody>
          <a:bodyPr wrap="square" rtlCol="0">
            <a:spAutoFit/>
          </a:bodyPr>
          <a:lstStyle/>
          <a:p>
            <a:pPr algn="ctr"/>
            <a:r>
              <a:rPr lang="it-IT" sz="2400" b="1" i="1" dirty="0"/>
              <a:t>Algoritmo </a:t>
            </a:r>
            <a:r>
              <a:rPr lang="it-IT" sz="2400" b="1" i="1" dirty="0" err="1"/>
              <a:t>greedy</a:t>
            </a:r>
            <a:r>
              <a:rPr lang="it-IT" sz="2200" dirty="0"/>
              <a:t>:</a:t>
            </a:r>
          </a:p>
          <a:p>
            <a:pPr algn="ctr"/>
            <a:endParaRPr lang="it-IT" sz="2200" dirty="0"/>
          </a:p>
          <a:p>
            <a:pPr algn="just"/>
            <a:r>
              <a:rPr lang="it-IT" sz="2200" dirty="0"/>
              <a:t>Viene scelta la coppia Endpoint-cache che massimizza la differenza </a:t>
            </a:r>
            <a:r>
              <a:rPr lang="it-IT" sz="2200" dirty="0" err="1"/>
              <a:t>Ld-Lcache</a:t>
            </a:r>
            <a:r>
              <a:rPr lang="it-IT" sz="2200" dirty="0"/>
              <a:t>. Vengono inseriti nella cache selezionata i video con più richieste da quell’endpoint finché la cache non è piena o non ci sono più video per quell’endpoint. Si massimizza il contenuto per ogni cache.</a:t>
            </a:r>
          </a:p>
        </p:txBody>
      </p:sp>
      <p:sp>
        <p:nvSpPr>
          <p:cNvPr id="4" name="CasellaDiTesto 3">
            <a:extLst>
              <a:ext uri="{FF2B5EF4-FFF2-40B4-BE49-F238E27FC236}">
                <a16:creationId xmlns:a16="http://schemas.microsoft.com/office/drawing/2014/main" id="{823E2E53-216B-A770-81D6-86444BD862FD}"/>
              </a:ext>
            </a:extLst>
          </p:cNvPr>
          <p:cNvSpPr txBox="1"/>
          <p:nvPr/>
        </p:nvSpPr>
        <p:spPr>
          <a:xfrm>
            <a:off x="5014138" y="2257987"/>
            <a:ext cx="874598" cy="369332"/>
          </a:xfrm>
          <a:prstGeom prst="rect">
            <a:avLst/>
          </a:prstGeom>
          <a:noFill/>
        </p:spPr>
        <p:txBody>
          <a:bodyPr wrap="none" rtlCol="0">
            <a:spAutoFit/>
          </a:bodyPr>
          <a:lstStyle/>
          <a:p>
            <a:r>
              <a:rPr lang="it-IT" b="1" dirty="0" err="1"/>
              <a:t>Greedy</a:t>
            </a:r>
            <a:endParaRPr lang="it-IT" b="1" dirty="0"/>
          </a:p>
        </p:txBody>
      </p:sp>
      <p:cxnSp>
        <p:nvCxnSpPr>
          <p:cNvPr id="11" name="Connettore 2 10">
            <a:extLst>
              <a:ext uri="{FF2B5EF4-FFF2-40B4-BE49-F238E27FC236}">
                <a16:creationId xmlns:a16="http://schemas.microsoft.com/office/drawing/2014/main" id="{F1081325-27D6-F088-0199-EDE8BC849452}"/>
              </a:ext>
            </a:extLst>
          </p:cNvPr>
          <p:cNvCxnSpPr>
            <a:cxnSpLocks/>
          </p:cNvCxnSpPr>
          <p:nvPr/>
        </p:nvCxnSpPr>
        <p:spPr>
          <a:xfrm flipV="1">
            <a:off x="4002833" y="2018847"/>
            <a:ext cx="842208" cy="230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CasellaDiTesto 11">
            <a:extLst>
              <a:ext uri="{FF2B5EF4-FFF2-40B4-BE49-F238E27FC236}">
                <a16:creationId xmlns:a16="http://schemas.microsoft.com/office/drawing/2014/main" id="{FBD2F9EC-62A2-A0CC-B6A3-1DBE563B7836}"/>
              </a:ext>
            </a:extLst>
          </p:cNvPr>
          <p:cNvSpPr txBox="1"/>
          <p:nvPr/>
        </p:nvSpPr>
        <p:spPr>
          <a:xfrm>
            <a:off x="4845041" y="1693743"/>
            <a:ext cx="1397822" cy="369332"/>
          </a:xfrm>
          <a:prstGeom prst="rect">
            <a:avLst/>
          </a:prstGeom>
          <a:noFill/>
        </p:spPr>
        <p:txBody>
          <a:bodyPr wrap="square" rtlCol="0">
            <a:spAutoFit/>
          </a:bodyPr>
          <a:lstStyle/>
          <a:p>
            <a:pPr algn="just"/>
            <a:r>
              <a:rPr lang="it-IT" b="1" dirty="0"/>
              <a:t>Local </a:t>
            </a:r>
            <a:r>
              <a:rPr lang="it-IT" b="1" dirty="0" err="1"/>
              <a:t>Search</a:t>
            </a:r>
            <a:endParaRPr lang="it-IT" b="1" dirty="0"/>
          </a:p>
        </p:txBody>
      </p:sp>
      <p:cxnSp>
        <p:nvCxnSpPr>
          <p:cNvPr id="16" name="Connettore 2 15">
            <a:extLst>
              <a:ext uri="{FF2B5EF4-FFF2-40B4-BE49-F238E27FC236}">
                <a16:creationId xmlns:a16="http://schemas.microsoft.com/office/drawing/2014/main" id="{04EC48E8-F824-6298-45CA-265AF83E0592}"/>
              </a:ext>
            </a:extLst>
          </p:cNvPr>
          <p:cNvCxnSpPr>
            <a:cxnSpLocks/>
          </p:cNvCxnSpPr>
          <p:nvPr/>
        </p:nvCxnSpPr>
        <p:spPr>
          <a:xfrm flipV="1">
            <a:off x="6257023" y="1419306"/>
            <a:ext cx="987873" cy="4171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ttore 2 18">
            <a:extLst>
              <a:ext uri="{FF2B5EF4-FFF2-40B4-BE49-F238E27FC236}">
                <a16:creationId xmlns:a16="http://schemas.microsoft.com/office/drawing/2014/main" id="{BC0E5AD2-6FD3-2C75-2A5F-B7E53DA92F3E}"/>
              </a:ext>
            </a:extLst>
          </p:cNvPr>
          <p:cNvCxnSpPr>
            <a:cxnSpLocks/>
            <a:endCxn id="4" idx="1"/>
          </p:cNvCxnSpPr>
          <p:nvPr/>
        </p:nvCxnSpPr>
        <p:spPr>
          <a:xfrm>
            <a:off x="3895560" y="2408788"/>
            <a:ext cx="1118578" cy="33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CasellaDiTesto 22">
            <a:extLst>
              <a:ext uri="{FF2B5EF4-FFF2-40B4-BE49-F238E27FC236}">
                <a16:creationId xmlns:a16="http://schemas.microsoft.com/office/drawing/2014/main" id="{2D9B848D-EB4B-6BC9-B70E-A9F750069D1F}"/>
              </a:ext>
            </a:extLst>
          </p:cNvPr>
          <p:cNvSpPr txBox="1"/>
          <p:nvPr/>
        </p:nvSpPr>
        <p:spPr>
          <a:xfrm>
            <a:off x="7345477" y="1220542"/>
            <a:ext cx="2218099" cy="369332"/>
          </a:xfrm>
          <a:prstGeom prst="rect">
            <a:avLst/>
          </a:prstGeom>
          <a:noFill/>
        </p:spPr>
        <p:txBody>
          <a:bodyPr wrap="square" rtlCol="0">
            <a:spAutoFit/>
          </a:bodyPr>
          <a:lstStyle/>
          <a:p>
            <a:pPr algn="just"/>
            <a:r>
              <a:rPr lang="it-IT" i="1" dirty="0"/>
              <a:t>Random Local </a:t>
            </a:r>
            <a:r>
              <a:rPr lang="it-IT" i="1" dirty="0" err="1"/>
              <a:t>Search</a:t>
            </a:r>
            <a:endParaRPr lang="it-IT" i="1" dirty="0"/>
          </a:p>
        </p:txBody>
      </p:sp>
      <p:sp>
        <p:nvSpPr>
          <p:cNvPr id="24" name="CasellaDiTesto 23">
            <a:extLst>
              <a:ext uri="{FF2B5EF4-FFF2-40B4-BE49-F238E27FC236}">
                <a16:creationId xmlns:a16="http://schemas.microsoft.com/office/drawing/2014/main" id="{522A7C74-5528-61F2-BC87-C2CDCE762D69}"/>
              </a:ext>
            </a:extLst>
          </p:cNvPr>
          <p:cNvSpPr txBox="1"/>
          <p:nvPr/>
        </p:nvSpPr>
        <p:spPr>
          <a:xfrm>
            <a:off x="7345477" y="1949597"/>
            <a:ext cx="3491521" cy="369332"/>
          </a:xfrm>
          <a:prstGeom prst="rect">
            <a:avLst/>
          </a:prstGeom>
          <a:noFill/>
        </p:spPr>
        <p:txBody>
          <a:bodyPr wrap="square" rtlCol="0">
            <a:spAutoFit/>
          </a:bodyPr>
          <a:lstStyle/>
          <a:p>
            <a:pPr algn="just"/>
            <a:r>
              <a:rPr lang="it-IT" i="1" dirty="0"/>
              <a:t>Local </a:t>
            </a:r>
            <a:r>
              <a:rPr lang="it-IT" i="1" dirty="0" err="1"/>
              <a:t>Search</a:t>
            </a:r>
            <a:r>
              <a:rPr lang="it-IT" i="1" dirty="0"/>
              <a:t> con Cache/Video score</a:t>
            </a:r>
          </a:p>
        </p:txBody>
      </p:sp>
      <p:cxnSp>
        <p:nvCxnSpPr>
          <p:cNvPr id="26" name="Connettore 2 25">
            <a:extLst>
              <a:ext uri="{FF2B5EF4-FFF2-40B4-BE49-F238E27FC236}">
                <a16:creationId xmlns:a16="http://schemas.microsoft.com/office/drawing/2014/main" id="{B98FBBB7-9973-7DF1-B920-1AC8B8BB03F9}"/>
              </a:ext>
            </a:extLst>
          </p:cNvPr>
          <p:cNvCxnSpPr>
            <a:cxnSpLocks/>
            <a:stCxn id="12" idx="3"/>
          </p:cNvCxnSpPr>
          <p:nvPr/>
        </p:nvCxnSpPr>
        <p:spPr>
          <a:xfrm>
            <a:off x="6242863" y="1878409"/>
            <a:ext cx="987873"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ttore 2 9">
            <a:extLst>
              <a:ext uri="{FF2B5EF4-FFF2-40B4-BE49-F238E27FC236}">
                <a16:creationId xmlns:a16="http://schemas.microsoft.com/office/drawing/2014/main" id="{B09C6CA4-938C-38C3-8DA6-6428B5BF08C9}"/>
              </a:ext>
            </a:extLst>
          </p:cNvPr>
          <p:cNvCxnSpPr>
            <a:cxnSpLocks/>
          </p:cNvCxnSpPr>
          <p:nvPr/>
        </p:nvCxnSpPr>
        <p:spPr>
          <a:xfrm>
            <a:off x="3843706" y="2504822"/>
            <a:ext cx="1170432" cy="5124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CasellaDiTesto 26">
            <a:extLst>
              <a:ext uri="{FF2B5EF4-FFF2-40B4-BE49-F238E27FC236}">
                <a16:creationId xmlns:a16="http://schemas.microsoft.com/office/drawing/2014/main" id="{B70A94FF-90BD-3C8A-7A78-0D6E0D0E1F9B}"/>
              </a:ext>
            </a:extLst>
          </p:cNvPr>
          <p:cNvSpPr txBox="1"/>
          <p:nvPr/>
        </p:nvSpPr>
        <p:spPr>
          <a:xfrm>
            <a:off x="5014138" y="2849682"/>
            <a:ext cx="1080296" cy="369332"/>
          </a:xfrm>
          <a:prstGeom prst="rect">
            <a:avLst/>
          </a:prstGeom>
          <a:noFill/>
        </p:spPr>
        <p:txBody>
          <a:bodyPr wrap="none" rtlCol="0">
            <a:spAutoFit/>
          </a:bodyPr>
          <a:lstStyle/>
          <a:p>
            <a:r>
              <a:rPr lang="it-IT" b="1" dirty="0" err="1"/>
              <a:t>Knapsack</a:t>
            </a:r>
            <a:endParaRPr lang="it-IT" b="1" dirty="0"/>
          </a:p>
        </p:txBody>
      </p:sp>
    </p:spTree>
    <p:extLst>
      <p:ext uri="{BB962C8B-B14F-4D97-AF65-F5344CB8AC3E}">
        <p14:creationId xmlns:p14="http://schemas.microsoft.com/office/powerpoint/2010/main" val="40913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BE07A497-D510-0D9F-5279-3CE84A18FF68}"/>
              </a:ext>
            </a:extLst>
          </p:cNvPr>
          <p:cNvSpPr>
            <a:spLocks noGrp="1"/>
          </p:cNvSpPr>
          <p:nvPr>
            <p:ph type="title"/>
          </p:nvPr>
        </p:nvSpPr>
        <p:spPr>
          <a:xfrm>
            <a:off x="838198" y="0"/>
            <a:ext cx="10515600" cy="1325563"/>
          </a:xfrm>
        </p:spPr>
        <p:txBody>
          <a:bodyPr>
            <a:normAutofit/>
          </a:bodyPr>
          <a:lstStyle/>
          <a:p>
            <a:pPr algn="ctr"/>
            <a:r>
              <a:rPr lang="it-IT" sz="3600" i="1" dirty="0">
                <a:latin typeface="+mn-lt"/>
              </a:rPr>
              <a:t>Algoritmo </a:t>
            </a:r>
            <a:r>
              <a:rPr lang="it-IT" sz="3600" i="1" dirty="0" err="1">
                <a:latin typeface="+mn-lt"/>
              </a:rPr>
              <a:t>Greedy</a:t>
            </a:r>
            <a:endParaRPr lang="it-IT" sz="3600" i="1" dirty="0">
              <a:latin typeface="+mn-lt"/>
            </a:endParaRPr>
          </a:p>
        </p:txBody>
      </p:sp>
      <p:pic>
        <p:nvPicPr>
          <p:cNvPr id="4098" name="Picture 2" descr="Immagine">
            <a:extLst>
              <a:ext uri="{FF2B5EF4-FFF2-40B4-BE49-F238E27FC236}">
                <a16:creationId xmlns:a16="http://schemas.microsoft.com/office/drawing/2014/main" id="{7AD2CFC1-AA71-5991-A9A5-152F635A87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034" y="1027652"/>
            <a:ext cx="10091928" cy="5685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08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10EEBA29-B81C-3B3B-90AC-A7A223889D80}"/>
              </a:ext>
            </a:extLst>
          </p:cNvPr>
          <p:cNvSpPr>
            <a:spLocks noGrp="1"/>
          </p:cNvSpPr>
          <p:nvPr>
            <p:ph type="title"/>
          </p:nvPr>
        </p:nvSpPr>
        <p:spPr>
          <a:xfrm>
            <a:off x="838198" y="0"/>
            <a:ext cx="10515600" cy="1325563"/>
          </a:xfrm>
        </p:spPr>
        <p:txBody>
          <a:bodyPr>
            <a:normAutofit/>
          </a:bodyPr>
          <a:lstStyle/>
          <a:p>
            <a:pPr algn="ctr"/>
            <a:r>
              <a:rPr lang="it-IT" sz="3600" i="1" dirty="0">
                <a:latin typeface="+mn-lt"/>
              </a:rPr>
              <a:t>Algoritmo </a:t>
            </a:r>
            <a:r>
              <a:rPr lang="it-IT" sz="3600" i="1" dirty="0" err="1">
                <a:latin typeface="+mn-lt"/>
              </a:rPr>
              <a:t>Greedy</a:t>
            </a:r>
            <a:endParaRPr lang="it-IT" sz="3600" i="1" dirty="0">
              <a:latin typeface="+mn-lt"/>
            </a:endParaRPr>
          </a:p>
        </p:txBody>
      </p:sp>
      <p:pic>
        <p:nvPicPr>
          <p:cNvPr id="6" name="Immagine 5" descr="Immagine che contiene testo&#10;&#10;Descrizione generata automaticamente">
            <a:extLst>
              <a:ext uri="{FF2B5EF4-FFF2-40B4-BE49-F238E27FC236}">
                <a16:creationId xmlns:a16="http://schemas.microsoft.com/office/drawing/2014/main" id="{2AEB6A9D-AF04-622F-1278-945D70D8E9F8}"/>
              </a:ext>
            </a:extLst>
          </p:cNvPr>
          <p:cNvPicPr>
            <a:picLocks noChangeAspect="1"/>
          </p:cNvPicPr>
          <p:nvPr/>
        </p:nvPicPr>
        <p:blipFill>
          <a:blip r:embed="rId2"/>
          <a:stretch>
            <a:fillRect/>
          </a:stretch>
        </p:blipFill>
        <p:spPr>
          <a:xfrm>
            <a:off x="431509" y="1130182"/>
            <a:ext cx="11328982" cy="4597636"/>
          </a:xfrm>
          <a:prstGeom prst="rect">
            <a:avLst/>
          </a:prstGeom>
        </p:spPr>
      </p:pic>
    </p:spTree>
    <p:extLst>
      <p:ext uri="{BB962C8B-B14F-4D97-AF65-F5344CB8AC3E}">
        <p14:creationId xmlns:p14="http://schemas.microsoft.com/office/powerpoint/2010/main" val="173874559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1204</Words>
  <Application>Microsoft Office PowerPoint</Application>
  <PresentationFormat>Widescreen</PresentationFormat>
  <Paragraphs>112</Paragraphs>
  <Slides>22</Slides>
  <Notes>1</Notes>
  <HiddenSlides>1</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22</vt:i4>
      </vt:variant>
    </vt:vector>
  </HeadingPairs>
  <TitlesOfParts>
    <vt:vector size="28" baseType="lpstr">
      <vt:lpstr>Arial</vt:lpstr>
      <vt:lpstr>Calibri</vt:lpstr>
      <vt:lpstr>Calibri Light</vt:lpstr>
      <vt:lpstr>Cambria Math</vt:lpstr>
      <vt:lpstr>Roboto</vt:lpstr>
      <vt:lpstr>Tema di Office</vt:lpstr>
      <vt:lpstr># HASH CODE 2017 Streaming Videos  Problem statement for Online Qualification Round, Hash Code 2017 </vt:lpstr>
      <vt:lpstr>Presentazione problema</vt:lpstr>
      <vt:lpstr>Presentazione problema</vt:lpstr>
      <vt:lpstr>Presentazione problema</vt:lpstr>
      <vt:lpstr>Formulazione Problema</vt:lpstr>
      <vt:lpstr>Presentazione standard di PowerPoint</vt:lpstr>
      <vt:lpstr>Soluzione</vt:lpstr>
      <vt:lpstr>Algoritmo Greedy</vt:lpstr>
      <vt:lpstr>Algoritmo Greedy</vt:lpstr>
      <vt:lpstr>Funzione checkSolution</vt:lpstr>
      <vt:lpstr>Funzione checkSolution</vt:lpstr>
      <vt:lpstr>Algoritmo Local Search</vt:lpstr>
      <vt:lpstr>Algoritmo Local Search</vt:lpstr>
      <vt:lpstr>Presentazione standard di PowerPoint</vt:lpstr>
      <vt:lpstr>Presentazione standard di PowerPoint</vt:lpstr>
      <vt:lpstr>Presentazione standard di PowerPoint</vt:lpstr>
      <vt:lpstr>Presentazione standard di PowerPoint</vt:lpstr>
      <vt:lpstr>Random Local Search</vt:lpstr>
      <vt:lpstr>Approcci sperimentati  su file ’me_at_the_zoo.in’</vt:lpstr>
      <vt:lpstr>Risultati ottenuti file ’me_at_the_zoo.in’</vt:lpstr>
      <vt:lpstr>Soluzioni Scartate </vt:lpstr>
      <vt:lpstr>Algoritmo Greedy alternativo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HASH CODE 2017 Streaming Videos  Problem statement for Online Qualification Round, Hash Code 2017 </dc:title>
  <dc:creator>DAVIDE MARCELLO</dc:creator>
  <cp:lastModifiedBy>CHRISTIAN MARESCALCO</cp:lastModifiedBy>
  <cp:revision>83</cp:revision>
  <dcterms:created xsi:type="dcterms:W3CDTF">2022-06-09T16:11:21Z</dcterms:created>
  <dcterms:modified xsi:type="dcterms:W3CDTF">2022-06-20T15:48:53Z</dcterms:modified>
</cp:coreProperties>
</file>