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988" r:id="rId2"/>
    <p:sldId id="990" r:id="rId3"/>
    <p:sldId id="991" r:id="rId4"/>
    <p:sldId id="993" r:id="rId5"/>
    <p:sldId id="992" r:id="rId6"/>
    <p:sldId id="989" r:id="rId7"/>
    <p:sldId id="978" r:id="rId8"/>
    <p:sldId id="979" r:id="rId9"/>
    <p:sldId id="980" r:id="rId10"/>
    <p:sldId id="981" r:id="rId11"/>
    <p:sldId id="982" r:id="rId12"/>
    <p:sldId id="983" r:id="rId13"/>
    <p:sldId id="984" r:id="rId14"/>
    <p:sldId id="985" r:id="rId15"/>
    <p:sldId id="986" r:id="rId16"/>
    <p:sldId id="987" r:id="rId17"/>
    <p:sldId id="473" r:id="rId18"/>
    <p:sldId id="827" r:id="rId19"/>
    <p:sldId id="33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00FF"/>
    <a:srgbClr val="FF8200"/>
    <a:srgbClr val="A27BC5"/>
    <a:srgbClr val="E78ACA"/>
    <a:srgbClr val="70AD47"/>
    <a:srgbClr val="47CF6C"/>
    <a:srgbClr val="D0CECE"/>
    <a:srgbClr val="885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87753" autoAdjust="0"/>
  </p:normalViewPr>
  <p:slideViewPr>
    <p:cSldViewPr snapToGrid="0">
      <p:cViewPr varScale="1">
        <p:scale>
          <a:sx n="114" d="100"/>
          <a:sy n="114" d="100"/>
        </p:scale>
        <p:origin x="126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4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38228-867C-49C0-BABB-599AA594A114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87349-F431-4C86-A96E-B3E907A9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18F1-03A8-4A41-9DC2-01545BAF5976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AB8D7-D280-457D-9B5F-99C1889AB4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49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DE109-51AB-418C-8D64-5EDFED73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ADBE-04C6-48FC-8EF7-632DBA54E577}" type="datetime1">
              <a:rPr lang="en-US" smtClean="0"/>
              <a:t>11-Nov-24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43C34-FC42-4170-9684-93D7A16B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1444B-343A-4C82-8261-E090245E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77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A2F24-2C23-42D6-B660-BEB2BC191D5A}" type="datetime1">
              <a:rPr lang="en-US" smtClean="0"/>
              <a:t>11-Nov-24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3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0E975-CCA5-4FCD-8BFD-907BAA2088F4}" type="datetime1">
              <a:rPr lang="en-US" smtClean="0"/>
              <a:t>11-Nov-24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641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F8A8B0-1577-47CE-A0AD-815D20F4EE4F}" type="datetime1">
              <a:rPr lang="en-US" smtClean="0"/>
              <a:t>11-Nov-24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3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53432"/>
            <a:ext cx="12192000" cy="9143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645541533"/>
              </p:ext>
            </p:extLst>
          </p:nvPr>
        </p:nvGraphicFramePr>
        <p:xfrm>
          <a:off x="10910889" y="5826125"/>
          <a:ext cx="574674" cy="574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780992" imgH="2781284" progId="AcroExch.Document.11">
                  <p:embed/>
                </p:oleObj>
              </mc:Choice>
              <mc:Fallback>
                <p:oleObj name="Acrobat Document" r:id="rId2" imgW="2780992" imgH="2781284" progId="AcroExch.Document.11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10889" y="5826125"/>
                        <a:ext cx="574674" cy="574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57CB323-E633-4F0F-B506-53221E13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BE4-0BB1-4DC5-8A75-3C161401C639}" type="datetime1">
              <a:rPr lang="en-US" smtClean="0"/>
              <a:t>11-Nov-24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374EC08-D61E-4A6D-87FC-101123D1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E55DEF4-ECDE-4C84-AF7D-BCCEB166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67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A111A-E5F4-4EC2-BBA2-70D921DFCE66}"/>
              </a:ext>
            </a:extLst>
          </p:cNvPr>
          <p:cNvSpPr/>
          <p:nvPr userDrawn="1"/>
        </p:nvSpPr>
        <p:spPr>
          <a:xfrm>
            <a:off x="0" y="0"/>
            <a:ext cx="12192000" cy="838899"/>
          </a:xfrm>
          <a:prstGeom prst="rect">
            <a:avLst/>
          </a:prstGeom>
          <a:solidFill>
            <a:srgbClr val="C4122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25774"/>
            <a:ext cx="12192000" cy="5494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889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33" y="1290854"/>
            <a:ext cx="10515600" cy="4568827"/>
          </a:xfrm>
          <a:ln>
            <a:noFill/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87793735"/>
              </p:ext>
            </p:extLst>
          </p:nvPr>
        </p:nvGraphicFramePr>
        <p:xfrm>
          <a:off x="11361062" y="4110"/>
          <a:ext cx="834789" cy="83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780992" imgH="2781284" progId="AcroExch.Document.11">
                  <p:embed/>
                </p:oleObj>
              </mc:Choice>
              <mc:Fallback>
                <p:oleObj name="Acrobat Document" r:id="rId2" imgW="2780992" imgH="2781284" progId="AcroExch.Document.11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61062" y="4110"/>
                        <a:ext cx="834789" cy="834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DCC00BA-337B-4E20-83BC-F4607228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9E821D-474A-4A49-9CAC-3C7E50E9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E067843-1C75-4C13-A0D2-AAFCA0C7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8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306CE-5677-4F08-AD8A-E58D72D9E6A8}" type="datetime1">
              <a:rPr lang="en-US" smtClean="0"/>
              <a:t>11-Nov-24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0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6C2F-495D-48F7-ADE9-C937A28966ED}" type="datetime1">
              <a:rPr lang="en-US" smtClean="0"/>
              <a:t>11-Nov-24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3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17924F-11E7-4ACB-AA54-E54C27AB74F5}" type="datetime1">
              <a:rPr lang="en-US" smtClean="0"/>
              <a:t>11-Nov-24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87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0D91DD-F1EE-45B8-BB36-F0F44D701AD3}" type="datetime1">
              <a:rPr lang="en-US" smtClean="0"/>
              <a:t>11-Nov-24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50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A04373-BEBC-4429-946C-AD1EAC317E37}" type="datetime1">
              <a:rPr lang="en-US" smtClean="0"/>
              <a:t>11-Nov-24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60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F789D8-DDEC-4EA9-9468-FF01535E27CB}" type="datetime1">
              <a:rPr lang="en-US" smtClean="0"/>
              <a:t>11-Nov-24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7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2FAA-0C10-40FA-A2B5-C097C3C49A5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FFF03-1F29-44BF-A681-C3D738C36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C1E-37F6-021A-AA5C-B482BA0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A467-6AD0-7C29-CB2C-2462F93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6DE3-140B-C46B-F850-7D52CA32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5944-36CB-74C7-7D5B-C337C22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BFD6-80E4-3DBB-40AE-427F6F3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9AF1A98-F563-CA03-CF07-79AC4E04A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15798" r="23744" b="24790"/>
          <a:stretch/>
        </p:blipFill>
        <p:spPr bwMode="auto">
          <a:xfrm>
            <a:off x="2256089" y="1220510"/>
            <a:ext cx="3990110" cy="41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9D4EBA-7C04-D0EC-52A6-6575543AC17B}"/>
              </a:ext>
            </a:extLst>
          </p:cNvPr>
          <p:cNvSpPr/>
          <p:nvPr/>
        </p:nvSpPr>
        <p:spPr>
          <a:xfrm>
            <a:off x="3338086" y="2056330"/>
            <a:ext cx="639568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HABS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1125FF-3A7B-BABD-C76F-8E847530A637}"/>
              </a:ext>
            </a:extLst>
          </p:cNvPr>
          <p:cNvGrpSpPr/>
          <p:nvPr/>
        </p:nvGrpSpPr>
        <p:grpSpPr>
          <a:xfrm>
            <a:off x="6246199" y="1220510"/>
            <a:ext cx="2774107" cy="3599996"/>
            <a:chOff x="3016690" y="904679"/>
            <a:chExt cx="3952719" cy="527029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4FC63D-12E4-26D3-C6F8-BB987C154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690" y="904679"/>
              <a:ext cx="3952719" cy="5270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50D5C7-0705-15F7-A9E0-CF14A85AEFD5}"/>
                </a:ext>
              </a:extLst>
            </p:cNvPr>
            <p:cNvSpPr/>
            <p:nvPr/>
          </p:nvSpPr>
          <p:spPr>
            <a:xfrm>
              <a:off x="3487208" y="5037664"/>
              <a:ext cx="1762125" cy="735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Calorimeter Wires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594A49-2FC3-9AB4-29B9-FD2552500BA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368271" y="4495800"/>
              <a:ext cx="17462" cy="5418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2D8B8F5A-9EA4-CF2C-1CCA-F1F5395E4A45}"/>
                </a:ext>
              </a:extLst>
            </p:cNvPr>
            <p:cNvSpPr/>
            <p:nvPr/>
          </p:nvSpPr>
          <p:spPr>
            <a:xfrm rot="229101">
              <a:off x="3699595" y="3697430"/>
              <a:ext cx="1305881" cy="43518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 cm</a:t>
              </a:r>
            </a:p>
          </p:txBody>
        </p:sp>
      </p:grp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B890D3C5-81E6-3E7D-7F98-DC792CA6CBE2}"/>
              </a:ext>
            </a:extLst>
          </p:cNvPr>
          <p:cNvSpPr/>
          <p:nvPr/>
        </p:nvSpPr>
        <p:spPr>
          <a:xfrm rot="5206396">
            <a:off x="7376925" y="2496405"/>
            <a:ext cx="1729175" cy="357728"/>
          </a:xfrm>
          <a:prstGeom prst="leftRightArrow">
            <a:avLst>
              <a:gd name="adj1" fmla="val 50000"/>
              <a:gd name="adj2" fmla="val 45309"/>
            </a:avLst>
          </a:prstGeom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Z-translator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9855B0C-0506-5C52-27BB-F24532BEEE8B}"/>
              </a:ext>
            </a:extLst>
          </p:cNvPr>
          <p:cNvSpPr/>
          <p:nvPr/>
        </p:nvSpPr>
        <p:spPr>
          <a:xfrm>
            <a:off x="4074241" y="4367309"/>
            <a:ext cx="1729175" cy="357728"/>
          </a:xfrm>
          <a:prstGeom prst="leftRightArrow">
            <a:avLst>
              <a:gd name="adj1" fmla="val 50000"/>
              <a:gd name="adj2" fmla="val 4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Z-translator</a:t>
            </a:r>
          </a:p>
        </p:txBody>
      </p:sp>
    </p:spTree>
    <p:extLst>
      <p:ext uri="{BB962C8B-B14F-4D97-AF65-F5344CB8AC3E}">
        <p14:creationId xmlns:p14="http://schemas.microsoft.com/office/powerpoint/2010/main" val="239242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4603-D47F-5A72-37FE-3029B238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2EDEF-0588-3145-FA71-43A9719B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5771-B375-2DCE-6CF9-1C351192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8554D-82DE-115C-151E-33527853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FF422F-9765-1ABE-851D-09EAAE6C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84" y="881187"/>
            <a:ext cx="8015416" cy="59768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7400-E744-390A-4AB8-C9E35415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63" y="1043719"/>
            <a:ext cx="4795872" cy="4568827"/>
          </a:xfrm>
        </p:spPr>
        <p:txBody>
          <a:bodyPr/>
          <a:lstStyle/>
          <a:p>
            <a:r>
              <a:rPr lang="en-US" dirty="0"/>
              <a:t>Explain what the detector actually measures</a:t>
            </a:r>
          </a:p>
        </p:txBody>
      </p:sp>
    </p:spTree>
    <p:extLst>
      <p:ext uri="{BB962C8B-B14F-4D97-AF65-F5344CB8AC3E}">
        <p14:creationId xmlns:p14="http://schemas.microsoft.com/office/powerpoint/2010/main" val="269385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4809-28EE-FB0C-FD1E-91FDED7C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70EC-DBE5-C42B-824A-EA1DA36D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E517-7B3F-4CB3-0335-8FFD4B83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89C8-25B5-98FC-92CC-85FCA44B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8043CC-5868-0329-02E9-5377C3F8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99" y="998319"/>
            <a:ext cx="8147301" cy="58596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019CC8-CB92-7B56-C45E-59385342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30" y="1144586"/>
            <a:ext cx="3891770" cy="4568827"/>
          </a:xfrm>
        </p:spPr>
        <p:txBody>
          <a:bodyPr/>
          <a:lstStyle/>
          <a:p>
            <a:r>
              <a:rPr lang="en-US" dirty="0"/>
              <a:t>Explain how to get from resistance measurements to the Atomic recombination signal </a:t>
            </a:r>
          </a:p>
        </p:txBody>
      </p:sp>
    </p:spTree>
    <p:extLst>
      <p:ext uri="{BB962C8B-B14F-4D97-AF65-F5344CB8AC3E}">
        <p14:creationId xmlns:p14="http://schemas.microsoft.com/office/powerpoint/2010/main" val="252101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0FC-1C9C-E635-FA83-F16C5434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678F-D926-6DBB-89BB-E966F042F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14" y="1144586"/>
            <a:ext cx="3280110" cy="4568827"/>
          </a:xfrm>
        </p:spPr>
        <p:txBody>
          <a:bodyPr/>
          <a:lstStyle/>
          <a:p>
            <a:r>
              <a:rPr lang="en-US" dirty="0"/>
              <a:t>Introduce the beam shape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CA47D-ADC6-76DD-F793-7E05D798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29BEB-A62C-9C6A-0DE6-88D3485F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B395-7B56-47CD-071E-F8884D03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89A2D-46FD-FD14-6B57-231D3FB2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760" y="838899"/>
            <a:ext cx="82962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3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F315-20AE-A308-D922-BA742552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2: Geoometric 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48CE-CDBF-8FC1-0FE7-CF0D774A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723" y="1313211"/>
            <a:ext cx="4114800" cy="4568827"/>
          </a:xfrm>
        </p:spPr>
        <p:txBody>
          <a:bodyPr/>
          <a:lstStyle/>
          <a:p>
            <a:r>
              <a:rPr lang="en-US" dirty="0"/>
              <a:t>Explain geometry of our particular setup and its impact on beam shape reconstruction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6E38-3E1A-7230-771A-EE28459D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FB08-2169-ECFE-AFC6-A2B2B2AA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D25D-D1CA-2347-D031-695515D3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26058-4E11-2678-3B25-6A0E859C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35" y="982922"/>
            <a:ext cx="7372865" cy="58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4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DFA6-5AAE-02F5-65A4-7CB335D7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Data: Raw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1E73-0041-0D17-DCC7-A25F4DBB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1219-AE7A-BCA5-3C48-C2AC2695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86A7-75F0-AF67-9721-CBD84124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813DE-A1A7-D563-8DB7-B7205804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922" y="1054443"/>
            <a:ext cx="7729078" cy="5803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20D2-4BDD-DFB4-2A19-0D141D87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33" y="1290854"/>
            <a:ext cx="4400456" cy="4568827"/>
          </a:xfrm>
        </p:spPr>
        <p:txBody>
          <a:bodyPr/>
          <a:lstStyle/>
          <a:p>
            <a:r>
              <a:rPr lang="en-US" dirty="0"/>
              <a:t>Show the synthesis of 3 temperature data sets into the signal we actually care about</a:t>
            </a:r>
          </a:p>
        </p:txBody>
      </p:sp>
    </p:spTree>
    <p:extLst>
      <p:ext uri="{BB962C8B-B14F-4D97-AF65-F5344CB8AC3E}">
        <p14:creationId xmlns:p14="http://schemas.microsoft.com/office/powerpoint/2010/main" val="127822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DFA6-5AAE-02F5-65A4-7CB335D7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to Data: Data Processing and fitting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1E73-0041-0D17-DCC7-A25F4DBB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1219-AE7A-BCA5-3C48-C2AC2695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86A7-75F0-AF67-9721-CBD84124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A32D5-4EA2-55F8-B286-4F842CA3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0175"/>
            <a:ext cx="8181975" cy="54578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20D2-4BDD-DFB4-2A19-0D141D87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32" y="1290854"/>
            <a:ext cx="4647591" cy="4568827"/>
          </a:xfrm>
        </p:spPr>
        <p:txBody>
          <a:bodyPr/>
          <a:lstStyle/>
          <a:p>
            <a:r>
              <a:rPr lang="en-US" dirty="0"/>
              <a:t>Final extracted results with fitted model  </a:t>
            </a:r>
          </a:p>
        </p:txBody>
      </p:sp>
    </p:spTree>
    <p:extLst>
      <p:ext uri="{BB962C8B-B14F-4D97-AF65-F5344CB8AC3E}">
        <p14:creationId xmlns:p14="http://schemas.microsoft.com/office/powerpoint/2010/main" val="30536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DFA6-5AAE-02F5-65A4-7CB335D7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to Data: Extracted Beam shape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1E73-0041-0D17-DCC7-A25F4DBB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1219-AE7A-BCA5-3C48-C2AC2695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86A7-75F0-AF67-9721-CBD84124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2EC4D7-0818-0006-810D-750EC2AD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951" y="867893"/>
            <a:ext cx="7577524" cy="59999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20D2-4BDD-DFB4-2A19-0D141D87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49" y="1290854"/>
            <a:ext cx="4547286" cy="4568827"/>
          </a:xfrm>
        </p:spPr>
        <p:txBody>
          <a:bodyPr/>
          <a:lstStyle/>
          <a:p>
            <a:r>
              <a:rPr lang="en-US" dirty="0"/>
              <a:t>Reconstruction of the actual underlying beam shape as it comes out of the HABS</a:t>
            </a:r>
          </a:p>
          <a:p>
            <a:r>
              <a:rPr lang="en-US" dirty="0"/>
              <a:t>Illustrate precision with which we can determine the model dependent </a:t>
            </a:r>
            <a:r>
              <a:rPr lang="en-US"/>
              <a:t>beam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AF42-16C4-4865-8C83-6D7ACB0F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04A5-AF53-4D16-86DC-39CD2355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6B6-5200-44E7-B031-8066E0AE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C1B0-89E9-43FD-B36D-44865915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EF4E-8EC9-4A6C-812D-5B59C8FA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98569F-84E3-4F4E-8F92-772107689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4" y="906282"/>
            <a:ext cx="7686675" cy="53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71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AF42-16C4-4865-8C83-6D7ACB0F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66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BONUS ROUND</a:t>
            </a:r>
            <a:endParaRPr lang="en-US" sz="6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6B6-5200-44E7-B031-8066E0AE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C1B0-89E9-43FD-B36D-44865915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EF4E-8EC9-4A6C-812D-5B59C8FA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8" name="Picture 7" descr="A picture containing text, outdoor, water, sky&#10;&#10;Description automatically generated">
            <a:extLst>
              <a:ext uri="{FF2B5EF4-FFF2-40B4-BE49-F238E27FC236}">
                <a16:creationId xmlns:a16="http://schemas.microsoft.com/office/drawing/2014/main" id="{ADA5DF9D-D7F7-9599-04CB-2074F9AD1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19" y="838899"/>
            <a:ext cx="5517451" cy="5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4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6032-D3D8-498E-88E8-419BFBD3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Graveyard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0A74-528F-4D06-AE5A-105FE521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9517"/>
            <a:ext cx="2743200" cy="365125"/>
          </a:xfrm>
        </p:spPr>
        <p:txBody>
          <a:bodyPr/>
          <a:lstStyle/>
          <a:p>
            <a:fld id="{819D3DCA-3A90-47A7-BB7E-32AD6DA471D1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F2DCA-C40E-4C64-B4BB-0D2C441A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7012"/>
            <a:ext cx="4114800" cy="365125"/>
          </a:xfrm>
        </p:spPr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3318-1CDD-4A63-BBA3-F520A94C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3038" y="6414507"/>
            <a:ext cx="565104" cy="365125"/>
          </a:xfrm>
        </p:spPr>
        <p:txBody>
          <a:bodyPr/>
          <a:lstStyle/>
          <a:p>
            <a:fld id="{CC3B2FAA-0C10-40FA-A2B5-C097C3C49A55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6DD51-3857-4234-A1EA-7405DF33C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447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8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C1E-37F6-021A-AA5C-B482BA0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A467-6AD0-7C29-CB2C-2462F93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6DE3-140B-C46B-F850-7D52CA32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5944-36CB-74C7-7D5B-C337C22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BFD6-80E4-3DBB-40AE-427F6F3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9AF1A98-F563-CA03-CF07-79AC4E04A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15798" r="23744" b="24790"/>
          <a:stretch/>
        </p:blipFill>
        <p:spPr bwMode="auto">
          <a:xfrm>
            <a:off x="2256089" y="1220510"/>
            <a:ext cx="3990110" cy="41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9D4EBA-7C04-D0EC-52A6-6575543AC17B}"/>
              </a:ext>
            </a:extLst>
          </p:cNvPr>
          <p:cNvSpPr/>
          <p:nvPr/>
        </p:nvSpPr>
        <p:spPr>
          <a:xfrm>
            <a:off x="3338086" y="2056330"/>
            <a:ext cx="639568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HABS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9855B0C-0506-5C52-27BB-F24532BEEE8B}"/>
              </a:ext>
            </a:extLst>
          </p:cNvPr>
          <p:cNvSpPr/>
          <p:nvPr/>
        </p:nvSpPr>
        <p:spPr>
          <a:xfrm>
            <a:off x="4074241" y="4367309"/>
            <a:ext cx="1729175" cy="357728"/>
          </a:xfrm>
          <a:prstGeom prst="leftRightArrow">
            <a:avLst>
              <a:gd name="adj1" fmla="val 50000"/>
              <a:gd name="adj2" fmla="val 4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Z-translator</a:t>
            </a:r>
          </a:p>
        </p:txBody>
      </p:sp>
      <p:pic>
        <p:nvPicPr>
          <p:cNvPr id="17" name="Picture 16" descr="A close-up of a machine&#10;&#10;Description automatically generated">
            <a:extLst>
              <a:ext uri="{FF2B5EF4-FFF2-40B4-BE49-F238E27FC236}">
                <a16:creationId xmlns:a16="http://schemas.microsoft.com/office/drawing/2014/main" id="{89597BC0-DDC6-5E63-54D0-7EC1500C9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36933" r="48034" b="37844"/>
          <a:stretch/>
        </p:blipFill>
        <p:spPr>
          <a:xfrm rot="5400000">
            <a:off x="6095388" y="2231127"/>
            <a:ext cx="4638294" cy="21726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380A4C-9C17-6C10-3D08-CC2FA6C6EDEC}"/>
              </a:ext>
            </a:extLst>
          </p:cNvPr>
          <p:cNvSpPr/>
          <p:nvPr/>
        </p:nvSpPr>
        <p:spPr>
          <a:xfrm>
            <a:off x="7717465" y="5586037"/>
            <a:ext cx="1236699" cy="502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Calorimeter Wires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9D03D33-204C-4FDA-6883-E570283D7788}"/>
              </a:ext>
            </a:extLst>
          </p:cNvPr>
          <p:cNvSpPr/>
          <p:nvPr/>
        </p:nvSpPr>
        <p:spPr>
          <a:xfrm>
            <a:off x="7791450" y="4445000"/>
            <a:ext cx="1104900" cy="4286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A0E600-85DD-A1E4-B944-C0744C8BFF0C}"/>
              </a:ext>
            </a:extLst>
          </p:cNvPr>
          <p:cNvCxnSpPr>
            <a:cxnSpLocks/>
          </p:cNvCxnSpPr>
          <p:nvPr/>
        </p:nvCxnSpPr>
        <p:spPr>
          <a:xfrm flipV="1">
            <a:off x="8350469" y="5322156"/>
            <a:ext cx="0" cy="2638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4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C1E-37F6-021A-AA5C-B482BA0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A467-6AD0-7C29-CB2C-2462F93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6DE3-140B-C46B-F850-7D52CA32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5944-36CB-74C7-7D5B-C337C22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BFD6-80E4-3DBB-40AE-427F6F3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9AF1A98-F563-CA03-CF07-79AC4E04A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15798" r="23744" b="24790"/>
          <a:stretch/>
        </p:blipFill>
        <p:spPr bwMode="auto">
          <a:xfrm>
            <a:off x="2256089" y="1220510"/>
            <a:ext cx="3990110" cy="41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9D4EBA-7C04-D0EC-52A6-6575543AC17B}"/>
              </a:ext>
            </a:extLst>
          </p:cNvPr>
          <p:cNvSpPr/>
          <p:nvPr/>
        </p:nvSpPr>
        <p:spPr>
          <a:xfrm>
            <a:off x="3338086" y="2056330"/>
            <a:ext cx="639568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HABS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9855B0C-0506-5C52-27BB-F24532BEEE8B}"/>
              </a:ext>
            </a:extLst>
          </p:cNvPr>
          <p:cNvSpPr/>
          <p:nvPr/>
        </p:nvSpPr>
        <p:spPr>
          <a:xfrm>
            <a:off x="4074241" y="4367309"/>
            <a:ext cx="1729175" cy="357728"/>
          </a:xfrm>
          <a:prstGeom prst="leftRightArrow">
            <a:avLst>
              <a:gd name="adj1" fmla="val 50000"/>
              <a:gd name="adj2" fmla="val 4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Z-translator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4B8A13-3152-9AAC-35F1-9DF40CBD6D2D}"/>
              </a:ext>
            </a:extLst>
          </p:cNvPr>
          <p:cNvGrpSpPr>
            <a:grpSpLocks noChangeAspect="1"/>
          </p:cNvGrpSpPr>
          <p:nvPr/>
        </p:nvGrpSpPr>
        <p:grpSpPr>
          <a:xfrm>
            <a:off x="6379576" y="1220511"/>
            <a:ext cx="1750711" cy="4101646"/>
            <a:chOff x="7328196" y="998319"/>
            <a:chExt cx="2172678" cy="5090249"/>
          </a:xfrm>
        </p:grpSpPr>
        <p:pic>
          <p:nvPicPr>
            <p:cNvPr id="17" name="Picture 16" descr="A close-up of a machine&#10;&#10;Description automatically generated">
              <a:extLst>
                <a:ext uri="{FF2B5EF4-FFF2-40B4-BE49-F238E27FC236}">
                  <a16:creationId xmlns:a16="http://schemas.microsoft.com/office/drawing/2014/main" id="{89597BC0-DDC6-5E63-54D0-7EC1500C90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1" t="36933" r="48034" b="37844"/>
            <a:stretch/>
          </p:blipFill>
          <p:spPr>
            <a:xfrm rot="5400000">
              <a:off x="6095388" y="2231127"/>
              <a:ext cx="4638294" cy="217267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380A4C-9C17-6C10-3D08-CC2FA6C6EDEC}"/>
                </a:ext>
              </a:extLst>
            </p:cNvPr>
            <p:cNvSpPr/>
            <p:nvPr/>
          </p:nvSpPr>
          <p:spPr>
            <a:xfrm>
              <a:off x="7598835" y="5586037"/>
              <a:ext cx="1552454" cy="502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Calorimeter Wires</a:t>
              </a:r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B9D03D33-204C-4FDA-6883-E570283D7788}"/>
                </a:ext>
              </a:extLst>
            </p:cNvPr>
            <p:cNvSpPr/>
            <p:nvPr/>
          </p:nvSpPr>
          <p:spPr>
            <a:xfrm>
              <a:off x="7791450" y="4445000"/>
              <a:ext cx="1104900" cy="42866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 cm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A0E600-85DD-A1E4-B944-C0744C8BF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0469" y="5322156"/>
              <a:ext cx="0" cy="2638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36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C1E-37F6-021A-AA5C-B482BA0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A467-6AD0-7C29-CB2C-2462F93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6DE3-140B-C46B-F850-7D52CA32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5944-36CB-74C7-7D5B-C337C22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BFD6-80E4-3DBB-40AE-427F6F3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9AF1A98-F563-CA03-CF07-79AC4E04A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15798" r="23744" b="24790"/>
          <a:stretch/>
        </p:blipFill>
        <p:spPr bwMode="auto">
          <a:xfrm>
            <a:off x="2256089" y="1220510"/>
            <a:ext cx="3990110" cy="41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9D4EBA-7C04-D0EC-52A6-6575543AC17B}"/>
              </a:ext>
            </a:extLst>
          </p:cNvPr>
          <p:cNvSpPr/>
          <p:nvPr/>
        </p:nvSpPr>
        <p:spPr>
          <a:xfrm>
            <a:off x="3338086" y="2056330"/>
            <a:ext cx="639568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HABS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9855B0C-0506-5C52-27BB-F24532BEEE8B}"/>
              </a:ext>
            </a:extLst>
          </p:cNvPr>
          <p:cNvSpPr/>
          <p:nvPr/>
        </p:nvSpPr>
        <p:spPr>
          <a:xfrm>
            <a:off x="4074241" y="4367309"/>
            <a:ext cx="1729175" cy="357728"/>
          </a:xfrm>
          <a:prstGeom prst="leftRightArrow">
            <a:avLst>
              <a:gd name="adj1" fmla="val 50000"/>
              <a:gd name="adj2" fmla="val 4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Z-translator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4B8A13-3152-9AAC-35F1-9DF40CBD6D2D}"/>
              </a:ext>
            </a:extLst>
          </p:cNvPr>
          <p:cNvGrpSpPr>
            <a:grpSpLocks noChangeAspect="1"/>
          </p:cNvGrpSpPr>
          <p:nvPr/>
        </p:nvGrpSpPr>
        <p:grpSpPr>
          <a:xfrm>
            <a:off x="6379576" y="1220511"/>
            <a:ext cx="1750711" cy="4101646"/>
            <a:chOff x="7328196" y="998319"/>
            <a:chExt cx="2172678" cy="5090249"/>
          </a:xfrm>
        </p:grpSpPr>
        <p:pic>
          <p:nvPicPr>
            <p:cNvPr id="17" name="Picture 16" descr="A close-up of a machine&#10;&#10;Description automatically generated">
              <a:extLst>
                <a:ext uri="{FF2B5EF4-FFF2-40B4-BE49-F238E27FC236}">
                  <a16:creationId xmlns:a16="http://schemas.microsoft.com/office/drawing/2014/main" id="{89597BC0-DDC6-5E63-54D0-7EC1500C90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1" t="36933" r="48034" b="37844"/>
            <a:stretch/>
          </p:blipFill>
          <p:spPr>
            <a:xfrm rot="5400000">
              <a:off x="6095388" y="2231127"/>
              <a:ext cx="4638294" cy="217267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380A4C-9C17-6C10-3D08-CC2FA6C6EDEC}"/>
                </a:ext>
              </a:extLst>
            </p:cNvPr>
            <p:cNvSpPr/>
            <p:nvPr/>
          </p:nvSpPr>
          <p:spPr>
            <a:xfrm>
              <a:off x="7598835" y="5586037"/>
              <a:ext cx="1552454" cy="502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Calorimeter Wires</a:t>
              </a:r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B9D03D33-204C-4FDA-6883-E570283D7788}"/>
                </a:ext>
              </a:extLst>
            </p:cNvPr>
            <p:cNvSpPr/>
            <p:nvPr/>
          </p:nvSpPr>
          <p:spPr>
            <a:xfrm>
              <a:off x="7791450" y="4445000"/>
              <a:ext cx="1104900" cy="42866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20mm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A0E600-85DD-A1E4-B944-C0744C8BF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0469" y="5322156"/>
              <a:ext cx="0" cy="2638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71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C1E-37F6-021A-AA5C-B482BA0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A467-6AD0-7C29-CB2C-2462F93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6DE3-140B-C46B-F850-7D52CA32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5944-36CB-74C7-7D5B-C337C22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BFD6-80E4-3DBB-40AE-427F6F3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9AF1A98-F563-CA03-CF07-79AC4E04A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15798" r="23744" b="24790"/>
          <a:stretch/>
        </p:blipFill>
        <p:spPr bwMode="auto">
          <a:xfrm>
            <a:off x="2256089" y="1220510"/>
            <a:ext cx="3990110" cy="41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9D4EBA-7C04-D0EC-52A6-6575543AC17B}"/>
              </a:ext>
            </a:extLst>
          </p:cNvPr>
          <p:cNvSpPr/>
          <p:nvPr/>
        </p:nvSpPr>
        <p:spPr>
          <a:xfrm>
            <a:off x="3338086" y="2056330"/>
            <a:ext cx="639568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HABS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9855B0C-0506-5C52-27BB-F24532BEEE8B}"/>
              </a:ext>
            </a:extLst>
          </p:cNvPr>
          <p:cNvSpPr/>
          <p:nvPr/>
        </p:nvSpPr>
        <p:spPr>
          <a:xfrm>
            <a:off x="4074241" y="4367309"/>
            <a:ext cx="1729175" cy="357728"/>
          </a:xfrm>
          <a:prstGeom prst="leftRightArrow">
            <a:avLst>
              <a:gd name="adj1" fmla="val 50000"/>
              <a:gd name="adj2" fmla="val 4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Z-translator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4B8A13-3152-9AAC-35F1-9DF40CBD6D2D}"/>
              </a:ext>
            </a:extLst>
          </p:cNvPr>
          <p:cNvGrpSpPr>
            <a:grpSpLocks noChangeAspect="1"/>
          </p:cNvGrpSpPr>
          <p:nvPr/>
        </p:nvGrpSpPr>
        <p:grpSpPr>
          <a:xfrm>
            <a:off x="6379576" y="1220511"/>
            <a:ext cx="1750711" cy="4101646"/>
            <a:chOff x="7328196" y="998319"/>
            <a:chExt cx="2172678" cy="5090249"/>
          </a:xfrm>
        </p:grpSpPr>
        <p:pic>
          <p:nvPicPr>
            <p:cNvPr id="17" name="Picture 16" descr="A close-up of a machine&#10;&#10;Description automatically generated">
              <a:extLst>
                <a:ext uri="{FF2B5EF4-FFF2-40B4-BE49-F238E27FC236}">
                  <a16:creationId xmlns:a16="http://schemas.microsoft.com/office/drawing/2014/main" id="{89597BC0-DDC6-5E63-54D0-7EC1500C90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1" t="36933" r="48034" b="37844"/>
            <a:stretch/>
          </p:blipFill>
          <p:spPr>
            <a:xfrm rot="5400000">
              <a:off x="6095388" y="2231127"/>
              <a:ext cx="4638294" cy="217267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380A4C-9C17-6C10-3D08-CC2FA6C6EDEC}"/>
                </a:ext>
              </a:extLst>
            </p:cNvPr>
            <p:cNvSpPr/>
            <p:nvPr/>
          </p:nvSpPr>
          <p:spPr>
            <a:xfrm>
              <a:off x="7598835" y="5586037"/>
              <a:ext cx="1552454" cy="502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Calorimeter Wires</a:t>
              </a:r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B9D03D33-204C-4FDA-6883-E570283D7788}"/>
                </a:ext>
              </a:extLst>
            </p:cNvPr>
            <p:cNvSpPr/>
            <p:nvPr/>
          </p:nvSpPr>
          <p:spPr>
            <a:xfrm>
              <a:off x="7791450" y="4445000"/>
              <a:ext cx="1104900" cy="42866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 cm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A0E600-85DD-A1E4-B944-C0744C8BF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0469" y="5322156"/>
              <a:ext cx="0" cy="2638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666AB37-B884-4B6B-1E87-B65B3882D73B}"/>
              </a:ext>
            </a:extLst>
          </p:cNvPr>
          <p:cNvSpPr/>
          <p:nvPr/>
        </p:nvSpPr>
        <p:spPr>
          <a:xfrm>
            <a:off x="8130287" y="1922331"/>
            <a:ext cx="1250944" cy="40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PT 1000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1C9DA7-A46E-D9BF-A12B-801FD3E91A1C}"/>
              </a:ext>
            </a:extLst>
          </p:cNvPr>
          <p:cNvCxnSpPr>
            <a:cxnSpLocks/>
          </p:cNvCxnSpPr>
          <p:nvPr/>
        </p:nvCxnSpPr>
        <p:spPr>
          <a:xfrm flipH="1">
            <a:off x="7254931" y="2124797"/>
            <a:ext cx="875356" cy="1225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61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62246B-BB7D-9A26-FA51-DC45EC72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Outine below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D107E4-D913-3755-9A9D-F96DAE32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10D8-AF71-9D0D-0281-A7407CFE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1513-1724-4ECF-C537-F0191567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0210B-B82C-2755-2F80-DA07DC5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03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C1E-37F6-021A-AA5C-B482BA0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detector Paper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A467-6AD0-7C29-CB2C-2462F93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“Wire Calorimeter for Hydrogen Beam Characterization”</a:t>
            </a:r>
          </a:p>
          <a:p>
            <a:r>
              <a:rPr lang="en-US" dirty="0"/>
              <a:t>Target Journal JVST (</a:t>
            </a:r>
            <a:r>
              <a:rPr lang="en-US" i="1" dirty="0">
                <a:effectLst/>
              </a:rPr>
              <a:t>Journal of Vacuum Science &amp; Technology)</a:t>
            </a:r>
          </a:p>
          <a:p>
            <a:pPr lvl="1"/>
            <a:r>
              <a:rPr lang="en-US" dirty="0"/>
              <a:t>Current Draft is still JINST format https://www.overleaf.com/read/pybcsfcfpzcn#249ab1</a:t>
            </a:r>
          </a:p>
          <a:p>
            <a:r>
              <a:rPr lang="en-US" dirty="0">
                <a:effectLst/>
              </a:rPr>
              <a:t>Skope: Minimum viable Wire detecotor paper </a:t>
            </a:r>
          </a:p>
          <a:p>
            <a:pPr lvl="1"/>
            <a:r>
              <a:rPr lang="en-US" dirty="0"/>
              <a:t>From concept to first demonstration of a beam shape measurement</a:t>
            </a:r>
            <a:endParaRPr lang="en-US" dirty="0">
              <a:effectLst/>
            </a:endParaRPr>
          </a:p>
          <a:p>
            <a:r>
              <a:rPr lang="en-US" dirty="0"/>
              <a:t>Time frame: ASAP (PRISMA funding period deadline (yesterday))</a:t>
            </a:r>
          </a:p>
          <a:p>
            <a:pPr lvl="1"/>
            <a:endParaRPr lang="en-US" dirty="0"/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6DE3-140B-C46B-F850-7D52CA32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5944-36CB-74C7-7D5B-C337C22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BFD6-80E4-3DBB-40AE-427F6F3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81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4B29-E92D-6567-E2FA-7CBB07AA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DF8D-C9BB-98C1-2443-4CE06A30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82BE-9FA1-9556-FBD8-DEFBF03D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70D-3651-F2D6-3B31-7042C9E1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FDA924-1A33-9EA1-4466-C2BAB2A1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4" y="838899"/>
            <a:ext cx="7311294" cy="53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2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E9F3-8157-DFD6-ABE0-B6350D77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5CED-FE8D-B731-80A3-B21B3630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1" y="961341"/>
            <a:ext cx="5727357" cy="1592389"/>
          </a:xfrm>
        </p:spPr>
        <p:txBody>
          <a:bodyPr/>
          <a:lstStyle/>
          <a:p>
            <a:r>
              <a:rPr lang="en-US" dirty="0"/>
              <a:t>Introduce Idea of measuring Heating power due to recombination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1882-80ED-976F-2B86-00FB8D57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E35-B648-4220-A6EC-95223A654B4C}" type="datetime1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9069F-9DC1-8B1E-5EFD-93C5C7B4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Matthé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AB9C-5BEC-522D-210B-D7158902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2FAA-0C10-40FA-A2B5-C097C3C49A55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22A7F-4C44-BC25-5B07-1A45EF70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1" y="1074735"/>
            <a:ext cx="6055075" cy="3188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C9A04-D7C7-185A-DF8A-984C4775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55" y="1991905"/>
            <a:ext cx="5478162" cy="373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019B39-5E3E-2AAF-1A1F-A3939769E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61" y="2352332"/>
            <a:ext cx="5499645" cy="44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7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488546</TotalTime>
  <Words>315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Acrobat Document</vt:lpstr>
      <vt:lpstr>Sketches</vt:lpstr>
      <vt:lpstr>Sketches</vt:lpstr>
      <vt:lpstr>Sketches</vt:lpstr>
      <vt:lpstr>Sketches</vt:lpstr>
      <vt:lpstr>Sketches</vt:lpstr>
      <vt:lpstr>Outine below</vt:lpstr>
      <vt:lpstr>Wire detector Paper Outline</vt:lpstr>
      <vt:lpstr>Contents</vt:lpstr>
      <vt:lpstr>Concept</vt:lpstr>
      <vt:lpstr>Extraction</vt:lpstr>
      <vt:lpstr>Calibration</vt:lpstr>
      <vt:lpstr>SignalModeling</vt:lpstr>
      <vt:lpstr>Modeling 2: Geoometric shadowing</vt:lpstr>
      <vt:lpstr>Application to Data: Raw data</vt:lpstr>
      <vt:lpstr>Application to Data: Data Processing and fitting</vt:lpstr>
      <vt:lpstr>Application to Data: Extracted Beam shape</vt:lpstr>
      <vt:lpstr>Extra Slides</vt:lpstr>
      <vt:lpstr>BONUS ROUND</vt:lpstr>
      <vt:lpstr>Slide Graveyard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Neutron Stars</dc:title>
  <dc:creator>Christian Matthe</dc:creator>
  <cp:lastModifiedBy>Matthé, Christian</cp:lastModifiedBy>
  <cp:revision>1194</cp:revision>
  <cp:lastPrinted>2017-01-11T08:49:40Z</cp:lastPrinted>
  <dcterms:created xsi:type="dcterms:W3CDTF">2016-05-28T19:12:45Z</dcterms:created>
  <dcterms:modified xsi:type="dcterms:W3CDTF">2024-11-11T14:57:05Z</dcterms:modified>
</cp:coreProperties>
</file>