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57" r:id="rId3"/>
    <p:sldId id="308" r:id="rId4"/>
    <p:sldId id="323" r:id="rId5"/>
    <p:sldId id="307" r:id="rId6"/>
    <p:sldId id="327" r:id="rId7"/>
    <p:sldId id="328" r:id="rId8"/>
    <p:sldId id="376" r:id="rId9"/>
    <p:sldId id="377" r:id="rId10"/>
    <p:sldId id="378" r:id="rId11"/>
    <p:sldId id="343" r:id="rId12"/>
    <p:sldId id="329" r:id="rId13"/>
    <p:sldId id="337" r:id="rId14"/>
    <p:sldId id="338" r:id="rId15"/>
    <p:sldId id="351" r:id="rId16"/>
    <p:sldId id="354" r:id="rId17"/>
    <p:sldId id="357" r:id="rId18"/>
    <p:sldId id="355" r:id="rId19"/>
    <p:sldId id="356" r:id="rId20"/>
    <p:sldId id="331" r:id="rId21"/>
    <p:sldId id="359" r:id="rId22"/>
    <p:sldId id="361" r:id="rId23"/>
    <p:sldId id="358" r:id="rId24"/>
    <p:sldId id="362" r:id="rId25"/>
    <p:sldId id="363" r:id="rId26"/>
    <p:sldId id="364" r:id="rId27"/>
    <p:sldId id="365" r:id="rId28"/>
    <p:sldId id="353" r:id="rId29"/>
    <p:sldId id="375" r:id="rId30"/>
    <p:sldId id="350" r:id="rId31"/>
    <p:sldId id="369" r:id="rId32"/>
    <p:sldId id="370" r:id="rId33"/>
    <p:sldId id="373" r:id="rId34"/>
    <p:sldId id="374" r:id="rId35"/>
    <p:sldId id="339" r:id="rId36"/>
    <p:sldId id="386" r:id="rId37"/>
    <p:sldId id="383" r:id="rId38"/>
    <p:sldId id="385" r:id="rId39"/>
    <p:sldId id="382" r:id="rId40"/>
    <p:sldId id="387" r:id="rId41"/>
    <p:sldId id="342" r:id="rId42"/>
    <p:sldId id="384" r:id="rId43"/>
    <p:sldId id="380" r:id="rId44"/>
    <p:sldId id="381" r:id="rId45"/>
    <p:sldId id="340" r:id="rId46"/>
    <p:sldId id="346" r:id="rId47"/>
    <p:sldId id="314" r:id="rId48"/>
    <p:sldId id="345" r:id="rId49"/>
    <p:sldId id="309" r:id="rId50"/>
    <p:sldId id="311" r:id="rId51"/>
    <p:sldId id="321" r:id="rId52"/>
    <p:sldId id="315" r:id="rId53"/>
    <p:sldId id="317" r:id="rId54"/>
    <p:sldId id="318" r:id="rId55"/>
    <p:sldId id="319" r:id="rId56"/>
    <p:sldId id="322" r:id="rId57"/>
    <p:sldId id="330" r:id="rId58"/>
    <p:sldId id="38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9F6E3-3C49-F640-9968-903843ED0966}">
          <p14:sldIdLst>
            <p14:sldId id="256"/>
            <p14:sldId id="257"/>
            <p14:sldId id="308"/>
            <p14:sldId id="323"/>
            <p14:sldId id="307"/>
            <p14:sldId id="327"/>
            <p14:sldId id="328"/>
            <p14:sldId id="376"/>
            <p14:sldId id="377"/>
            <p14:sldId id="378"/>
            <p14:sldId id="343"/>
            <p14:sldId id="329"/>
            <p14:sldId id="337"/>
            <p14:sldId id="338"/>
            <p14:sldId id="351"/>
            <p14:sldId id="354"/>
            <p14:sldId id="357"/>
            <p14:sldId id="355"/>
            <p14:sldId id="356"/>
            <p14:sldId id="331"/>
            <p14:sldId id="359"/>
            <p14:sldId id="361"/>
            <p14:sldId id="358"/>
            <p14:sldId id="362"/>
            <p14:sldId id="363"/>
            <p14:sldId id="364"/>
            <p14:sldId id="365"/>
            <p14:sldId id="353"/>
            <p14:sldId id="375"/>
            <p14:sldId id="350"/>
            <p14:sldId id="369"/>
            <p14:sldId id="370"/>
            <p14:sldId id="373"/>
            <p14:sldId id="374"/>
            <p14:sldId id="339"/>
            <p14:sldId id="386"/>
            <p14:sldId id="383"/>
            <p14:sldId id="385"/>
            <p14:sldId id="382"/>
            <p14:sldId id="387"/>
            <p14:sldId id="342"/>
            <p14:sldId id="384"/>
            <p14:sldId id="380"/>
            <p14:sldId id="381"/>
            <p14:sldId id="340"/>
            <p14:sldId id="346"/>
            <p14:sldId id="314"/>
            <p14:sldId id="345"/>
            <p14:sldId id="309"/>
            <p14:sldId id="311"/>
            <p14:sldId id="321"/>
            <p14:sldId id="315"/>
            <p14:sldId id="317"/>
            <p14:sldId id="318"/>
            <p14:sldId id="319"/>
            <p14:sldId id="322"/>
            <p14:sldId id="330"/>
            <p14:sldId id="3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67"/>
    <p:restoredTop sz="77727"/>
  </p:normalViewPr>
  <p:slideViewPr>
    <p:cSldViewPr snapToGrid="0" snapToObjects="1">
      <p:cViewPr>
        <p:scale>
          <a:sx n="74" d="100"/>
          <a:sy n="74" d="100"/>
        </p:scale>
        <p:origin x="71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57C98-52D9-9D49-A4E0-A36F13E19F71}" type="datetimeFigureOut">
              <a:rPr lang="en-US" smtClean="0"/>
              <a:t>1/21/18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C819-D28F-B94F-A780-55E4287C168A}" type="slidenum">
              <a:rPr lang="en-US" smtClean="0"/>
              <a:t>‹#›</a:t>
            </a:fld>
            <a:endParaRPr lang="en-US"/>
          </a:p>
        </p:txBody>
      </p:sp>
    </p:spTree>
    <p:extLst>
      <p:ext uri="{BB962C8B-B14F-4D97-AF65-F5344CB8AC3E}">
        <p14:creationId xmlns:p14="http://schemas.microsoft.com/office/powerpoint/2010/main" val="89097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7C819-D28F-B94F-A780-55E4287C168A}" type="slidenum">
              <a:rPr lang="en-US" smtClean="0"/>
              <a:t>1</a:t>
            </a:fld>
            <a:endParaRPr lang="en-US"/>
          </a:p>
        </p:txBody>
      </p:sp>
    </p:spTree>
    <p:extLst>
      <p:ext uri="{BB962C8B-B14F-4D97-AF65-F5344CB8AC3E}">
        <p14:creationId xmlns:p14="http://schemas.microsoft.com/office/powerpoint/2010/main" val="238296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10</a:t>
            </a:fld>
            <a:endParaRPr lang="en-US"/>
          </a:p>
        </p:txBody>
      </p:sp>
    </p:spTree>
    <p:extLst>
      <p:ext uri="{BB962C8B-B14F-4D97-AF65-F5344CB8AC3E}">
        <p14:creationId xmlns:p14="http://schemas.microsoft.com/office/powerpoint/2010/main" val="211031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11</a:t>
            </a:fld>
            <a:endParaRPr lang="en-US"/>
          </a:p>
        </p:txBody>
      </p:sp>
    </p:spTree>
    <p:extLst>
      <p:ext uri="{BB962C8B-B14F-4D97-AF65-F5344CB8AC3E}">
        <p14:creationId xmlns:p14="http://schemas.microsoft.com/office/powerpoint/2010/main" val="177495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12</a:t>
            </a:fld>
            <a:endParaRPr lang="en-US"/>
          </a:p>
        </p:txBody>
      </p:sp>
    </p:spTree>
    <p:extLst>
      <p:ext uri="{BB962C8B-B14F-4D97-AF65-F5344CB8AC3E}">
        <p14:creationId xmlns:p14="http://schemas.microsoft.com/office/powerpoint/2010/main" val="206837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13</a:t>
            </a:fld>
            <a:endParaRPr lang="en-US"/>
          </a:p>
        </p:txBody>
      </p:sp>
    </p:spTree>
    <p:extLst>
      <p:ext uri="{BB962C8B-B14F-4D97-AF65-F5344CB8AC3E}">
        <p14:creationId xmlns:p14="http://schemas.microsoft.com/office/powerpoint/2010/main" val="810383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14</a:t>
            </a:fld>
            <a:endParaRPr lang="en-US"/>
          </a:p>
        </p:txBody>
      </p:sp>
    </p:spTree>
    <p:extLst>
      <p:ext uri="{BB962C8B-B14F-4D97-AF65-F5344CB8AC3E}">
        <p14:creationId xmlns:p14="http://schemas.microsoft.com/office/powerpoint/2010/main" val="126800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15</a:t>
            </a:fld>
            <a:endParaRPr lang="en-US"/>
          </a:p>
        </p:txBody>
      </p:sp>
    </p:spTree>
    <p:extLst>
      <p:ext uri="{BB962C8B-B14F-4D97-AF65-F5344CB8AC3E}">
        <p14:creationId xmlns:p14="http://schemas.microsoft.com/office/powerpoint/2010/main" val="72330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16</a:t>
            </a:fld>
            <a:endParaRPr lang="en-US"/>
          </a:p>
        </p:txBody>
      </p:sp>
    </p:spTree>
    <p:extLst>
      <p:ext uri="{BB962C8B-B14F-4D97-AF65-F5344CB8AC3E}">
        <p14:creationId xmlns:p14="http://schemas.microsoft.com/office/powerpoint/2010/main" val="510249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17</a:t>
            </a:fld>
            <a:endParaRPr lang="en-US"/>
          </a:p>
        </p:txBody>
      </p:sp>
    </p:spTree>
    <p:extLst>
      <p:ext uri="{BB962C8B-B14F-4D97-AF65-F5344CB8AC3E}">
        <p14:creationId xmlns:p14="http://schemas.microsoft.com/office/powerpoint/2010/main" val="1781989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18</a:t>
            </a:fld>
            <a:endParaRPr lang="en-US"/>
          </a:p>
        </p:txBody>
      </p:sp>
    </p:spTree>
    <p:extLst>
      <p:ext uri="{BB962C8B-B14F-4D97-AF65-F5344CB8AC3E}">
        <p14:creationId xmlns:p14="http://schemas.microsoft.com/office/powerpoint/2010/main" val="66527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19</a:t>
            </a:fld>
            <a:endParaRPr lang="en-US"/>
          </a:p>
        </p:txBody>
      </p:sp>
    </p:spTree>
    <p:extLst>
      <p:ext uri="{BB962C8B-B14F-4D97-AF65-F5344CB8AC3E}">
        <p14:creationId xmlns:p14="http://schemas.microsoft.com/office/powerpoint/2010/main" val="199330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2</a:t>
            </a:fld>
            <a:endParaRPr lang="en-US"/>
          </a:p>
        </p:txBody>
      </p:sp>
    </p:spTree>
    <p:extLst>
      <p:ext uri="{BB962C8B-B14F-4D97-AF65-F5344CB8AC3E}">
        <p14:creationId xmlns:p14="http://schemas.microsoft.com/office/powerpoint/2010/main" val="2132311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20</a:t>
            </a:fld>
            <a:endParaRPr lang="en-US"/>
          </a:p>
        </p:txBody>
      </p:sp>
    </p:spTree>
    <p:extLst>
      <p:ext uri="{BB962C8B-B14F-4D97-AF65-F5344CB8AC3E}">
        <p14:creationId xmlns:p14="http://schemas.microsoft.com/office/powerpoint/2010/main" val="929596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21</a:t>
            </a:fld>
            <a:endParaRPr lang="en-US"/>
          </a:p>
        </p:txBody>
      </p:sp>
    </p:spTree>
    <p:extLst>
      <p:ext uri="{BB962C8B-B14F-4D97-AF65-F5344CB8AC3E}">
        <p14:creationId xmlns:p14="http://schemas.microsoft.com/office/powerpoint/2010/main" val="126962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22</a:t>
            </a:fld>
            <a:endParaRPr lang="en-US"/>
          </a:p>
        </p:txBody>
      </p:sp>
    </p:spTree>
    <p:extLst>
      <p:ext uri="{BB962C8B-B14F-4D97-AF65-F5344CB8AC3E}">
        <p14:creationId xmlns:p14="http://schemas.microsoft.com/office/powerpoint/2010/main" val="1621168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23</a:t>
            </a:fld>
            <a:endParaRPr lang="en-US"/>
          </a:p>
        </p:txBody>
      </p:sp>
    </p:spTree>
    <p:extLst>
      <p:ext uri="{BB962C8B-B14F-4D97-AF65-F5344CB8AC3E}">
        <p14:creationId xmlns:p14="http://schemas.microsoft.com/office/powerpoint/2010/main" val="115843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24</a:t>
            </a:fld>
            <a:endParaRPr lang="en-US"/>
          </a:p>
        </p:txBody>
      </p:sp>
    </p:spTree>
    <p:extLst>
      <p:ext uri="{BB962C8B-B14F-4D97-AF65-F5344CB8AC3E}">
        <p14:creationId xmlns:p14="http://schemas.microsoft.com/office/powerpoint/2010/main" val="1630206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25</a:t>
            </a:fld>
            <a:endParaRPr lang="en-US"/>
          </a:p>
        </p:txBody>
      </p:sp>
    </p:spTree>
    <p:extLst>
      <p:ext uri="{BB962C8B-B14F-4D97-AF65-F5344CB8AC3E}">
        <p14:creationId xmlns:p14="http://schemas.microsoft.com/office/powerpoint/2010/main" val="1992765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26</a:t>
            </a:fld>
            <a:endParaRPr lang="en-US"/>
          </a:p>
        </p:txBody>
      </p:sp>
    </p:spTree>
    <p:extLst>
      <p:ext uri="{BB962C8B-B14F-4D97-AF65-F5344CB8AC3E}">
        <p14:creationId xmlns:p14="http://schemas.microsoft.com/office/powerpoint/2010/main" val="2002257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27</a:t>
            </a:fld>
            <a:endParaRPr lang="en-US"/>
          </a:p>
        </p:txBody>
      </p:sp>
    </p:spTree>
    <p:extLst>
      <p:ext uri="{BB962C8B-B14F-4D97-AF65-F5344CB8AC3E}">
        <p14:creationId xmlns:p14="http://schemas.microsoft.com/office/powerpoint/2010/main" val="128831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28</a:t>
            </a:fld>
            <a:endParaRPr lang="en-US"/>
          </a:p>
        </p:txBody>
      </p:sp>
    </p:spTree>
    <p:extLst>
      <p:ext uri="{BB962C8B-B14F-4D97-AF65-F5344CB8AC3E}">
        <p14:creationId xmlns:p14="http://schemas.microsoft.com/office/powerpoint/2010/main" val="2114958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29</a:t>
            </a:fld>
            <a:endParaRPr lang="en-US"/>
          </a:p>
        </p:txBody>
      </p:sp>
    </p:spTree>
    <p:extLst>
      <p:ext uri="{BB962C8B-B14F-4D97-AF65-F5344CB8AC3E}">
        <p14:creationId xmlns:p14="http://schemas.microsoft.com/office/powerpoint/2010/main" val="68959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a:t>
            </a:fld>
            <a:endParaRPr lang="en-US"/>
          </a:p>
        </p:txBody>
      </p:sp>
    </p:spTree>
    <p:extLst>
      <p:ext uri="{BB962C8B-B14F-4D97-AF65-F5344CB8AC3E}">
        <p14:creationId xmlns:p14="http://schemas.microsoft.com/office/powerpoint/2010/main" val="142543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30</a:t>
            </a:fld>
            <a:endParaRPr lang="en-US"/>
          </a:p>
        </p:txBody>
      </p:sp>
    </p:spTree>
    <p:extLst>
      <p:ext uri="{BB962C8B-B14F-4D97-AF65-F5344CB8AC3E}">
        <p14:creationId xmlns:p14="http://schemas.microsoft.com/office/powerpoint/2010/main" val="1093088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31</a:t>
            </a:fld>
            <a:endParaRPr lang="en-US"/>
          </a:p>
        </p:txBody>
      </p:sp>
    </p:spTree>
    <p:extLst>
      <p:ext uri="{BB962C8B-B14F-4D97-AF65-F5344CB8AC3E}">
        <p14:creationId xmlns:p14="http://schemas.microsoft.com/office/powerpoint/2010/main" val="154779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32</a:t>
            </a:fld>
            <a:endParaRPr lang="en-US"/>
          </a:p>
        </p:txBody>
      </p:sp>
    </p:spTree>
    <p:extLst>
      <p:ext uri="{BB962C8B-B14F-4D97-AF65-F5344CB8AC3E}">
        <p14:creationId xmlns:p14="http://schemas.microsoft.com/office/powerpoint/2010/main" val="154659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33</a:t>
            </a:fld>
            <a:endParaRPr lang="en-US"/>
          </a:p>
        </p:txBody>
      </p:sp>
    </p:spTree>
    <p:extLst>
      <p:ext uri="{BB962C8B-B14F-4D97-AF65-F5344CB8AC3E}">
        <p14:creationId xmlns:p14="http://schemas.microsoft.com/office/powerpoint/2010/main" val="483234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34</a:t>
            </a:fld>
            <a:endParaRPr lang="en-US"/>
          </a:p>
        </p:txBody>
      </p:sp>
    </p:spTree>
    <p:extLst>
      <p:ext uri="{BB962C8B-B14F-4D97-AF65-F5344CB8AC3E}">
        <p14:creationId xmlns:p14="http://schemas.microsoft.com/office/powerpoint/2010/main" val="1311785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35</a:t>
            </a:fld>
            <a:endParaRPr lang="en-US"/>
          </a:p>
        </p:txBody>
      </p:sp>
    </p:spTree>
    <p:extLst>
      <p:ext uri="{BB962C8B-B14F-4D97-AF65-F5344CB8AC3E}">
        <p14:creationId xmlns:p14="http://schemas.microsoft.com/office/powerpoint/2010/main" val="1293655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36</a:t>
            </a:fld>
            <a:endParaRPr lang="en-US"/>
          </a:p>
        </p:txBody>
      </p:sp>
    </p:spTree>
    <p:extLst>
      <p:ext uri="{BB962C8B-B14F-4D97-AF65-F5344CB8AC3E}">
        <p14:creationId xmlns:p14="http://schemas.microsoft.com/office/powerpoint/2010/main" val="656097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37</a:t>
            </a:fld>
            <a:endParaRPr lang="en-US"/>
          </a:p>
        </p:txBody>
      </p:sp>
    </p:spTree>
    <p:extLst>
      <p:ext uri="{BB962C8B-B14F-4D97-AF65-F5344CB8AC3E}">
        <p14:creationId xmlns:p14="http://schemas.microsoft.com/office/powerpoint/2010/main" val="976681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38</a:t>
            </a:fld>
            <a:endParaRPr lang="en-US"/>
          </a:p>
        </p:txBody>
      </p:sp>
    </p:spTree>
    <p:extLst>
      <p:ext uri="{BB962C8B-B14F-4D97-AF65-F5344CB8AC3E}">
        <p14:creationId xmlns:p14="http://schemas.microsoft.com/office/powerpoint/2010/main" val="7642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39</a:t>
            </a:fld>
            <a:endParaRPr lang="en-US"/>
          </a:p>
        </p:txBody>
      </p:sp>
    </p:spTree>
    <p:extLst>
      <p:ext uri="{BB962C8B-B14F-4D97-AF65-F5344CB8AC3E}">
        <p14:creationId xmlns:p14="http://schemas.microsoft.com/office/powerpoint/2010/main" val="160078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a:t>
            </a:fld>
            <a:endParaRPr lang="en-US"/>
          </a:p>
        </p:txBody>
      </p:sp>
    </p:spTree>
    <p:extLst>
      <p:ext uri="{BB962C8B-B14F-4D97-AF65-F5344CB8AC3E}">
        <p14:creationId xmlns:p14="http://schemas.microsoft.com/office/powerpoint/2010/main" val="1312349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40</a:t>
            </a:fld>
            <a:endParaRPr lang="en-US"/>
          </a:p>
        </p:txBody>
      </p:sp>
    </p:spTree>
    <p:extLst>
      <p:ext uri="{BB962C8B-B14F-4D97-AF65-F5344CB8AC3E}">
        <p14:creationId xmlns:p14="http://schemas.microsoft.com/office/powerpoint/2010/main" val="473645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41</a:t>
            </a:fld>
            <a:endParaRPr lang="en-US"/>
          </a:p>
        </p:txBody>
      </p:sp>
    </p:spTree>
    <p:extLst>
      <p:ext uri="{BB962C8B-B14F-4D97-AF65-F5344CB8AC3E}">
        <p14:creationId xmlns:p14="http://schemas.microsoft.com/office/powerpoint/2010/main" val="796366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42</a:t>
            </a:fld>
            <a:endParaRPr lang="en-US"/>
          </a:p>
        </p:txBody>
      </p:sp>
    </p:spTree>
    <p:extLst>
      <p:ext uri="{BB962C8B-B14F-4D97-AF65-F5344CB8AC3E}">
        <p14:creationId xmlns:p14="http://schemas.microsoft.com/office/powerpoint/2010/main" val="6119591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43</a:t>
            </a:fld>
            <a:endParaRPr lang="en-US"/>
          </a:p>
        </p:txBody>
      </p:sp>
    </p:spTree>
    <p:extLst>
      <p:ext uri="{BB962C8B-B14F-4D97-AF65-F5344CB8AC3E}">
        <p14:creationId xmlns:p14="http://schemas.microsoft.com/office/powerpoint/2010/main" val="1209085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44</a:t>
            </a:fld>
            <a:endParaRPr lang="en-US"/>
          </a:p>
        </p:txBody>
      </p:sp>
    </p:spTree>
    <p:extLst>
      <p:ext uri="{BB962C8B-B14F-4D97-AF65-F5344CB8AC3E}">
        <p14:creationId xmlns:p14="http://schemas.microsoft.com/office/powerpoint/2010/main" val="750159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45</a:t>
            </a:fld>
            <a:endParaRPr lang="en-US"/>
          </a:p>
        </p:txBody>
      </p:sp>
    </p:spTree>
    <p:extLst>
      <p:ext uri="{BB962C8B-B14F-4D97-AF65-F5344CB8AC3E}">
        <p14:creationId xmlns:p14="http://schemas.microsoft.com/office/powerpoint/2010/main" val="840858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46</a:t>
            </a:fld>
            <a:endParaRPr lang="en-US"/>
          </a:p>
        </p:txBody>
      </p:sp>
    </p:spTree>
    <p:extLst>
      <p:ext uri="{BB962C8B-B14F-4D97-AF65-F5344CB8AC3E}">
        <p14:creationId xmlns:p14="http://schemas.microsoft.com/office/powerpoint/2010/main" val="1795834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47</a:t>
            </a:fld>
            <a:endParaRPr lang="en-US"/>
          </a:p>
        </p:txBody>
      </p:sp>
    </p:spTree>
    <p:extLst>
      <p:ext uri="{BB962C8B-B14F-4D97-AF65-F5344CB8AC3E}">
        <p14:creationId xmlns:p14="http://schemas.microsoft.com/office/powerpoint/2010/main" val="1586983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48</a:t>
            </a:fld>
            <a:endParaRPr lang="en-US"/>
          </a:p>
        </p:txBody>
      </p:sp>
    </p:spTree>
    <p:extLst>
      <p:ext uri="{BB962C8B-B14F-4D97-AF65-F5344CB8AC3E}">
        <p14:creationId xmlns:p14="http://schemas.microsoft.com/office/powerpoint/2010/main" val="1017172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49</a:t>
            </a:fld>
            <a:endParaRPr lang="en-US"/>
          </a:p>
        </p:txBody>
      </p:sp>
    </p:spTree>
    <p:extLst>
      <p:ext uri="{BB962C8B-B14F-4D97-AF65-F5344CB8AC3E}">
        <p14:creationId xmlns:p14="http://schemas.microsoft.com/office/powerpoint/2010/main" val="162265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a:t>
            </a:fld>
            <a:endParaRPr lang="en-US"/>
          </a:p>
        </p:txBody>
      </p:sp>
    </p:spTree>
    <p:extLst>
      <p:ext uri="{BB962C8B-B14F-4D97-AF65-F5344CB8AC3E}">
        <p14:creationId xmlns:p14="http://schemas.microsoft.com/office/powerpoint/2010/main" val="19478424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50</a:t>
            </a:fld>
            <a:endParaRPr lang="en-US"/>
          </a:p>
        </p:txBody>
      </p:sp>
    </p:spTree>
    <p:extLst>
      <p:ext uri="{BB962C8B-B14F-4D97-AF65-F5344CB8AC3E}">
        <p14:creationId xmlns:p14="http://schemas.microsoft.com/office/powerpoint/2010/main" val="1979413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51</a:t>
            </a:fld>
            <a:endParaRPr lang="en-US"/>
          </a:p>
        </p:txBody>
      </p:sp>
    </p:spTree>
    <p:extLst>
      <p:ext uri="{BB962C8B-B14F-4D97-AF65-F5344CB8AC3E}">
        <p14:creationId xmlns:p14="http://schemas.microsoft.com/office/powerpoint/2010/main" val="10082403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52</a:t>
            </a:fld>
            <a:endParaRPr lang="en-US"/>
          </a:p>
        </p:txBody>
      </p:sp>
    </p:spTree>
    <p:extLst>
      <p:ext uri="{BB962C8B-B14F-4D97-AF65-F5344CB8AC3E}">
        <p14:creationId xmlns:p14="http://schemas.microsoft.com/office/powerpoint/2010/main" val="168068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53</a:t>
            </a:fld>
            <a:endParaRPr lang="en-US"/>
          </a:p>
        </p:txBody>
      </p:sp>
    </p:spTree>
    <p:extLst>
      <p:ext uri="{BB962C8B-B14F-4D97-AF65-F5344CB8AC3E}">
        <p14:creationId xmlns:p14="http://schemas.microsoft.com/office/powerpoint/2010/main" val="9376739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54</a:t>
            </a:fld>
            <a:endParaRPr lang="en-US"/>
          </a:p>
        </p:txBody>
      </p:sp>
    </p:spTree>
    <p:extLst>
      <p:ext uri="{BB962C8B-B14F-4D97-AF65-F5344CB8AC3E}">
        <p14:creationId xmlns:p14="http://schemas.microsoft.com/office/powerpoint/2010/main" val="4500316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55</a:t>
            </a:fld>
            <a:endParaRPr lang="en-US"/>
          </a:p>
        </p:txBody>
      </p:sp>
    </p:spTree>
    <p:extLst>
      <p:ext uri="{BB962C8B-B14F-4D97-AF65-F5344CB8AC3E}">
        <p14:creationId xmlns:p14="http://schemas.microsoft.com/office/powerpoint/2010/main" val="356326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56</a:t>
            </a:fld>
            <a:endParaRPr lang="en-US"/>
          </a:p>
        </p:txBody>
      </p:sp>
    </p:spTree>
    <p:extLst>
      <p:ext uri="{BB962C8B-B14F-4D97-AF65-F5344CB8AC3E}">
        <p14:creationId xmlns:p14="http://schemas.microsoft.com/office/powerpoint/2010/main" val="7077652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57</a:t>
            </a:fld>
            <a:endParaRPr lang="en-US"/>
          </a:p>
        </p:txBody>
      </p:sp>
    </p:spTree>
    <p:extLst>
      <p:ext uri="{BB962C8B-B14F-4D97-AF65-F5344CB8AC3E}">
        <p14:creationId xmlns:p14="http://schemas.microsoft.com/office/powerpoint/2010/main" val="2780594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58</a:t>
            </a:fld>
            <a:endParaRPr lang="en-US"/>
          </a:p>
        </p:txBody>
      </p:sp>
    </p:spTree>
    <p:extLst>
      <p:ext uri="{BB962C8B-B14F-4D97-AF65-F5344CB8AC3E}">
        <p14:creationId xmlns:p14="http://schemas.microsoft.com/office/powerpoint/2010/main" val="1490487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discrete features, but then make the point that data isn’t available in 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6</a:t>
            </a:fld>
            <a:endParaRPr lang="en-US"/>
          </a:p>
        </p:txBody>
      </p:sp>
    </p:spTree>
    <p:extLst>
      <p:ext uri="{BB962C8B-B14F-4D97-AF65-F5344CB8AC3E}">
        <p14:creationId xmlns:p14="http://schemas.microsoft.com/office/powerpoint/2010/main" val="152168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a:t>
            </a:r>
            <a:r>
              <a:rPr lang="en-US" baseline="0" dirty="0" smtClean="0"/>
              <a:t> Manual extraction of information is not an option when problems are voluminous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7</a:t>
            </a:fld>
            <a:endParaRPr lang="en-US"/>
          </a:p>
        </p:txBody>
      </p:sp>
    </p:spTree>
    <p:extLst>
      <p:ext uri="{BB962C8B-B14F-4D97-AF65-F5344CB8AC3E}">
        <p14:creationId xmlns:p14="http://schemas.microsoft.com/office/powerpoint/2010/main" val="103910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8</a:t>
            </a:fld>
            <a:endParaRPr lang="en-US"/>
          </a:p>
        </p:txBody>
      </p:sp>
    </p:spTree>
    <p:extLst>
      <p:ext uri="{BB962C8B-B14F-4D97-AF65-F5344CB8AC3E}">
        <p14:creationId xmlns:p14="http://schemas.microsoft.com/office/powerpoint/2010/main" val="71057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9</a:t>
            </a:fld>
            <a:endParaRPr lang="en-US"/>
          </a:p>
        </p:txBody>
      </p:sp>
    </p:spTree>
    <p:extLst>
      <p:ext uri="{BB962C8B-B14F-4D97-AF65-F5344CB8AC3E}">
        <p14:creationId xmlns:p14="http://schemas.microsoft.com/office/powerpoint/2010/main" val="192535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6D3CA2-0BB0-B649-A9F8-D66E4291C7D9}" type="datetime1">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7060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9ADF2-A395-8242-9697-D2989F7B65A9}" type="datetime1">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1872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3ADC2-C45F-D045-8886-0B262120C175}" type="datetime1">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4345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BLU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270753" y="6253324"/>
            <a:ext cx="12462753" cy="604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CA8F2E2-1E60-6344-958D-70C437E89490}" type="datetime1">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19AE-02FA-3749-BFC2-030922A62D98}" type="slidenum">
              <a:rPr lang="en-US" smtClean="0"/>
              <a:t>‹#›</a:t>
            </a:fld>
            <a:endParaRPr lang="en-US"/>
          </a:p>
        </p:txBody>
      </p:sp>
    </p:spTree>
    <p:extLst>
      <p:ext uri="{BB962C8B-B14F-4D97-AF65-F5344CB8AC3E}">
        <p14:creationId xmlns:p14="http://schemas.microsoft.com/office/powerpoint/2010/main" val="72470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5BD50-0439-7F48-8AEA-76B395A0E4C9}" type="datetime1">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9906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D5C6F3-CEC4-EF4D-89AA-B32CB6F95133}" type="datetime1">
              <a:rPr lang="en-US" smtClean="0"/>
              <a:t>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9600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2A4230-1B89-8F4A-8BAA-6B15473F7992}" type="datetime1">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3948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DE362-FEB8-A347-ACF9-C5B9E463437E}" type="datetime1">
              <a:rPr lang="en-US" smtClean="0"/>
              <a:t>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201448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0E1E1-2838-E648-B599-CED978C58D57}" type="datetime1">
              <a:rPr lang="en-US" smtClean="0"/>
              <a:t>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966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782A-D590-0942-B988-AA86E3207685}" type="datetime1">
              <a:rPr lang="en-US" smtClean="0"/>
              <a:t>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7071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BF516-BBBE-1345-9C48-A2A1202B5221}" type="datetime1">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7808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07E6E-F1FB-1040-9727-8E1114EC23FC}" type="datetime1">
              <a:rPr lang="en-US" smtClean="0"/>
              <a:t>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293867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7C152-CA6F-FE47-BC89-E0C4C804A194}" type="datetime1">
              <a:rPr lang="en-US" smtClean="0"/>
              <a:t>1/21/18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F4109-7BBC-ED48-834E-F2794D8279DA}" type="slidenum">
              <a:rPr lang="en-US" smtClean="0"/>
              <a:t>‹#›</a:t>
            </a:fld>
            <a:endParaRPr lang="en-US"/>
          </a:p>
        </p:txBody>
      </p:sp>
    </p:spTree>
    <p:extLst>
      <p:ext uri="{BB962C8B-B14F-4D97-AF65-F5344CB8AC3E}">
        <p14:creationId xmlns:p14="http://schemas.microsoft.com/office/powerpoint/2010/main" val="139969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fil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hyperlink" Target="https://georgetownmccourt.github.io/data-sci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ravellaw.com/opinions/2f75081b7aa9376053a07190a0a3855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0" y="3870077"/>
            <a:ext cx="12456160" cy="2215991"/>
          </a:xfrm>
          <a:prstGeom prst="rect">
            <a:avLst/>
          </a:prstGeom>
          <a:solidFill>
            <a:schemeClr val="bg1"/>
          </a:solidFill>
        </p:spPr>
        <p:txBody>
          <a:bodyPr wrap="square" rtlCol="0">
            <a:spAutoFit/>
          </a:bodyPr>
          <a:lstStyle/>
          <a:p>
            <a:pPr lvl="1"/>
            <a:endParaRPr lang="en-US" sz="13800" dirty="0">
              <a:ln w="0"/>
              <a:effectLst>
                <a:outerShdw blurRad="38100" dist="19050" dir="2700000" algn="tl" rotWithShape="0">
                  <a:schemeClr val="dk1">
                    <a:alpha val="40000"/>
                  </a:schemeClr>
                </a:outerShdw>
              </a:effectLst>
              <a:latin typeface="Avenir Book" charset="0"/>
              <a:ea typeface="Avenir Book" charset="0"/>
              <a:cs typeface="Avenir Book" charset="0"/>
            </a:endParaRPr>
          </a:p>
        </p:txBody>
      </p:sp>
      <p:sp>
        <p:nvSpPr>
          <p:cNvPr id="4" name="TextBox 3"/>
          <p:cNvSpPr txBox="1"/>
          <p:nvPr/>
        </p:nvSpPr>
        <p:spPr>
          <a:xfrm>
            <a:off x="2450882" y="4070132"/>
            <a:ext cx="9344878" cy="1877437"/>
          </a:xfrm>
          <a:prstGeom prst="rect">
            <a:avLst/>
          </a:prstGeom>
          <a:noFill/>
        </p:spPr>
        <p:txBody>
          <a:bodyPr wrap="square" rtlCol="0">
            <a:spAutoFit/>
          </a:bodyPr>
          <a:lstStyle/>
          <a:p>
            <a:r>
              <a:rPr lang="en-US" sz="3600" b="1" dirty="0" smtClean="0">
                <a:solidFill>
                  <a:schemeClr val="tx2"/>
                </a:solidFill>
                <a:latin typeface="Avenir Book" charset="0"/>
                <a:ea typeface="Avenir Book" charset="0"/>
                <a:cs typeface="Avenir Book" charset="0"/>
              </a:rPr>
              <a:t>Lecture 2: Data Manipulation</a:t>
            </a:r>
          </a:p>
          <a:p>
            <a:r>
              <a:rPr lang="en-US" sz="2000" dirty="0" smtClean="0">
                <a:solidFill>
                  <a:schemeClr val="tx2"/>
                </a:solidFill>
                <a:latin typeface="Avenir Book" charset="0"/>
                <a:ea typeface="Avenir Book" charset="0"/>
                <a:cs typeface="Avenir Book" charset="0"/>
              </a:rPr>
              <a:t>Intro to Data Science for Public Policy</a:t>
            </a:r>
          </a:p>
          <a:p>
            <a:r>
              <a:rPr lang="en-US" sz="2000" dirty="0" smtClean="0">
                <a:solidFill>
                  <a:schemeClr val="tx2"/>
                </a:solidFill>
                <a:latin typeface="Avenir Book" charset="0"/>
                <a:ea typeface="Avenir Book" charset="0"/>
                <a:cs typeface="Avenir Book" charset="0"/>
              </a:rPr>
              <a:t>Spring </a:t>
            </a:r>
            <a:r>
              <a:rPr lang="is-IS" sz="2000" dirty="0" smtClean="0">
                <a:solidFill>
                  <a:schemeClr val="tx2"/>
                </a:solidFill>
                <a:latin typeface="Avenir Book" charset="0"/>
                <a:ea typeface="Avenir Book" charset="0"/>
                <a:cs typeface="Avenir Book" charset="0"/>
              </a:rPr>
              <a:t>2018</a:t>
            </a:r>
            <a:endParaRPr lang="en-US" sz="2000" dirty="0" smtClean="0">
              <a:solidFill>
                <a:schemeClr val="tx2"/>
              </a:solidFill>
              <a:latin typeface="Avenir Book" charset="0"/>
              <a:ea typeface="Avenir Book" charset="0"/>
              <a:cs typeface="Avenir Book" charset="0"/>
            </a:endParaRPr>
          </a:p>
          <a:p>
            <a:endParaRPr lang="en-US" sz="2000" dirty="0">
              <a:solidFill>
                <a:schemeClr val="tx2"/>
              </a:solidFill>
              <a:latin typeface="Avenir Book" charset="0"/>
              <a:ea typeface="Avenir Book" charset="0"/>
              <a:cs typeface="Avenir Book" charset="0"/>
            </a:endParaRPr>
          </a:p>
          <a:p>
            <a:r>
              <a:rPr lang="en-US" sz="2000" dirty="0" smtClean="0">
                <a:solidFill>
                  <a:schemeClr val="tx2"/>
                </a:solidFill>
                <a:latin typeface="Avenir Book" charset="0"/>
                <a:ea typeface="Avenir Book" charset="0"/>
                <a:cs typeface="Avenir Book" charset="0"/>
              </a:rPr>
              <a:t>Jeff Chen</a:t>
            </a:r>
            <a:endParaRPr lang="en-US" sz="2000" dirty="0">
              <a:solidFill>
                <a:schemeClr val="tx2"/>
              </a:solidFill>
              <a:latin typeface="Avenir Book" charset="0"/>
              <a:ea typeface="Avenir Book" charset="0"/>
              <a:cs typeface="Avenir Book" charset="0"/>
            </a:endParaRPr>
          </a:p>
        </p:txBody>
      </p:sp>
      <p:pic>
        <p:nvPicPr>
          <p:cNvPr id="5" name="Picture 4"/>
          <p:cNvPicPr>
            <a:picLocks noChangeAspect="1"/>
          </p:cNvPicPr>
          <p:nvPr/>
        </p:nvPicPr>
        <p:blipFill>
          <a:blip r:embed="rId3"/>
          <a:stretch>
            <a:fillRect/>
          </a:stretch>
        </p:blipFill>
        <p:spPr>
          <a:xfrm>
            <a:off x="806450" y="4155857"/>
            <a:ext cx="1644432" cy="1644432"/>
          </a:xfrm>
          <a:prstGeom prst="rect">
            <a:avLst/>
          </a:prstGeom>
        </p:spPr>
      </p:pic>
      <p:sp>
        <p:nvSpPr>
          <p:cNvPr id="6" name="Slide Number Placeholder 5"/>
          <p:cNvSpPr>
            <a:spLocks noGrp="1"/>
          </p:cNvSpPr>
          <p:nvPr>
            <p:ph type="sldNum" sz="quarter" idx="12"/>
          </p:nvPr>
        </p:nvSpPr>
        <p:spPr/>
        <p:txBody>
          <a:bodyPr/>
          <a:lstStyle/>
          <a:p>
            <a:fld id="{068F4109-7BBC-ED48-834E-F2794D8279DA}" type="slidenum">
              <a:rPr lang="en-US" smtClean="0"/>
              <a:t>1</a:t>
            </a:fld>
            <a:endParaRPr lang="en-US"/>
          </a:p>
        </p:txBody>
      </p:sp>
    </p:spTree>
    <p:extLst>
      <p:ext uri="{BB962C8B-B14F-4D97-AF65-F5344CB8AC3E}">
        <p14:creationId xmlns:p14="http://schemas.microsoft.com/office/powerpoint/2010/main" val="122281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55949" y="1663725"/>
            <a:ext cx="2614279" cy="5509200"/>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FontTx/>
              <a:buAutoNum type="arabicPeriod"/>
            </a:pP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25" name="Rectangle 24"/>
          <p:cNvSpPr/>
          <p:nvPr/>
        </p:nvSpPr>
        <p:spPr>
          <a:xfrm>
            <a:off x="3355948" y="1046935"/>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26" name="TextBox 25"/>
          <p:cNvSpPr txBox="1"/>
          <p:nvPr/>
        </p:nvSpPr>
        <p:spPr>
          <a:xfrm>
            <a:off x="7080310" y="276829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 of activities on case = 7</a:t>
            </a:r>
            <a:endParaRPr lang="en-US" dirty="0">
              <a:solidFill>
                <a:srgbClr val="FF0000"/>
              </a:solidFill>
              <a:latin typeface="Avenir Book" charset="0"/>
              <a:ea typeface="Avenir Book" charset="0"/>
              <a:cs typeface="Avenir Book" charset="0"/>
            </a:endParaRPr>
          </a:p>
        </p:txBody>
      </p:sp>
      <p:sp>
        <p:nvSpPr>
          <p:cNvPr id="4" name="Right Brace 3"/>
          <p:cNvSpPr/>
          <p:nvPr/>
        </p:nvSpPr>
        <p:spPr>
          <a:xfrm>
            <a:off x="5970228" y="1530014"/>
            <a:ext cx="913651" cy="4574289"/>
          </a:xfrm>
          <a:prstGeom prst="rightBrace">
            <a:avLst>
              <a:gd name="adj1" fmla="val 8333"/>
              <a:gd name="adj2" fmla="val 311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971734" y="5164137"/>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Types of activities </a:t>
            </a:r>
            <a:endParaRPr lang="en-US" dirty="0">
              <a:solidFill>
                <a:srgbClr val="FF0000"/>
              </a:solidFill>
              <a:latin typeface="Avenir Book" charset="0"/>
              <a:ea typeface="Avenir Book" charset="0"/>
              <a:cs typeface="Avenir Book" charset="0"/>
            </a:endParaRPr>
          </a:p>
        </p:txBody>
      </p:sp>
      <p:sp>
        <p:nvSpPr>
          <p:cNvPr id="33" name="TextBox 32"/>
          <p:cNvSpPr txBox="1"/>
          <p:nvPr/>
        </p:nvSpPr>
        <p:spPr>
          <a:xfrm>
            <a:off x="971734" y="2523043"/>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Intensity of research</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167970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3416320"/>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To turn the data into usable information, we need to standardize values, extract concise information, transform values, and merge it together.</a:t>
            </a:r>
          </a:p>
          <a:p>
            <a:endParaRPr lang="en-US" sz="4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66768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2862322"/>
          </a:xfrm>
          <a:prstGeom prst="rect">
            <a:avLst/>
          </a:prstGeom>
          <a:noFill/>
        </p:spPr>
        <p:txBody>
          <a:bodyPr wrap="square" rtlCol="0">
            <a:spAutoFit/>
          </a:bodyPr>
          <a:lstStyle/>
          <a:p>
            <a:pPr marL="571500" indent="-571500">
              <a:buFont typeface="Arial" charset="0"/>
              <a:buChar char="•"/>
            </a:pPr>
            <a:r>
              <a:rPr lang="en-US" sz="3600" dirty="0">
                <a:solidFill>
                  <a:schemeClr val="bg1">
                    <a:lumMod val="6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12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511982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ETL Overview</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10" name="Rectangle 9"/>
          <p:cNvSpPr/>
          <p:nvPr/>
        </p:nvSpPr>
        <p:spPr>
          <a:xfrm>
            <a:off x="1409700" y="1794768"/>
            <a:ext cx="9843770" cy="4031873"/>
          </a:xfrm>
          <a:prstGeom prst="rect">
            <a:avLst/>
          </a:prstGeom>
        </p:spPr>
        <p:txBody>
          <a:bodyPr wrap="square">
            <a:spAutoFit/>
          </a:bodyPr>
          <a:lstStyle/>
          <a:p>
            <a:pPr marL="571500" indent="-571500">
              <a:buFont typeface="Arial" charset="0"/>
              <a:buChar char="•"/>
            </a:pPr>
            <a:r>
              <a:rPr lang="en-US" sz="3200" dirty="0" smtClean="0">
                <a:solidFill>
                  <a:srgbClr val="0070C0"/>
                </a:solidFill>
                <a:latin typeface="Helvetica Neue Thin" charset="0"/>
                <a:ea typeface="Helvetica Neue Thin" charset="0"/>
                <a:cs typeface="Helvetica Neue Thin" charset="0"/>
              </a:rPr>
              <a:t>Data is almost never provided in clean, usable form. ETL is the process that makes data usable.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Extract</a:t>
            </a:r>
            <a:r>
              <a:rPr lang="en-US" sz="3200" dirty="0" smtClean="0">
                <a:solidFill>
                  <a:srgbClr val="0070C0"/>
                </a:solidFill>
                <a:latin typeface="Helvetica Neue Thin" charset="0"/>
                <a:ea typeface="Helvetica Neue Thin" charset="0"/>
                <a:cs typeface="Helvetica Neue Thin" charset="0"/>
              </a:rPr>
              <a:t> = obtain data from a database or multiple database of consistent or variable formats</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Transform</a:t>
            </a:r>
            <a:r>
              <a:rPr lang="en-US" sz="3200" dirty="0" smtClean="0">
                <a:solidFill>
                  <a:srgbClr val="0070C0"/>
                </a:solidFill>
                <a:latin typeface="Helvetica Neue Thin" charset="0"/>
                <a:ea typeface="Helvetica Neue Thin" charset="0"/>
                <a:cs typeface="Helvetica Neue Thin" charset="0"/>
              </a:rPr>
              <a:t> = data is transformed into a usable format for either storage, analysis or other use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Load</a:t>
            </a:r>
            <a:r>
              <a:rPr lang="en-US" sz="3200" dirty="0" smtClean="0">
                <a:solidFill>
                  <a:srgbClr val="0070C0"/>
                </a:solidFill>
                <a:latin typeface="Helvetica Neue Thin" charset="0"/>
                <a:ea typeface="Helvetica Neue Thin" charset="0"/>
                <a:cs typeface="Helvetica Neue Thin" charset="0"/>
              </a:rPr>
              <a:t> = the output of the transform stage gets loaded into a database, software, or algorithm for use</a:t>
            </a:r>
            <a:endParaRPr lang="en-US" sz="28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71591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9" name="Rectangle 8"/>
          <p:cNvSpPr/>
          <p:nvPr/>
        </p:nvSpPr>
        <p:spPr>
          <a:xfrm>
            <a:off x="4533014"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Transform</a:t>
            </a:r>
            <a:endParaRPr lang="en-US" sz="32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562100" y="1947168"/>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Extract</a:t>
            </a:r>
            <a:endParaRPr lang="en-US" sz="3200" dirty="0" smtClean="0">
              <a:solidFill>
                <a:srgbClr val="0070C0"/>
              </a:solidFill>
              <a:latin typeface="Helvetica Neue Thin" charset="0"/>
              <a:ea typeface="Helvetica Neue Thin" charset="0"/>
              <a:cs typeface="Helvetica Neue Thin" charset="0"/>
            </a:endParaRPr>
          </a:p>
        </p:txBody>
      </p:sp>
      <p:sp>
        <p:nvSpPr>
          <p:cNvPr id="12" name="Rectangle 11"/>
          <p:cNvSpPr/>
          <p:nvPr/>
        </p:nvSpPr>
        <p:spPr>
          <a:xfrm>
            <a:off x="7978849"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Load</a:t>
            </a:r>
            <a:endParaRPr lang="en-US" sz="3200" dirty="0" smtClean="0">
              <a:solidFill>
                <a:srgbClr val="0070C0"/>
              </a:solidFill>
              <a:latin typeface="Helvetica Neue Thin" charset="0"/>
              <a:ea typeface="Helvetica Neue Thin" charset="0"/>
              <a:cs typeface="Helvetica Neue Thin" charset="0"/>
            </a:endParaRPr>
          </a:p>
        </p:txBody>
      </p:sp>
      <p:sp>
        <p:nvSpPr>
          <p:cNvPr id="13" name="Rectangle 12"/>
          <p:cNvSpPr/>
          <p:nvPr/>
        </p:nvSpPr>
        <p:spPr>
          <a:xfrm>
            <a:off x="1562100" y="2531941"/>
            <a:ext cx="1719943" cy="523220"/>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Subset</a:t>
            </a:r>
          </a:p>
        </p:txBody>
      </p:sp>
      <p:sp>
        <p:nvSpPr>
          <p:cNvPr id="14" name="Rectangle 13"/>
          <p:cNvSpPr/>
          <p:nvPr/>
        </p:nvSpPr>
        <p:spPr>
          <a:xfrm>
            <a:off x="4533014" y="2531941"/>
            <a:ext cx="3278942" cy="4154984"/>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Value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Clean</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Reformat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De-dupe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Extract information</a:t>
            </a:r>
          </a:p>
          <a:p>
            <a:endParaRPr lang="en-US" sz="2800" dirty="0" smtClean="0">
              <a:solidFill>
                <a:srgbClr val="0070C0"/>
              </a:solidFill>
              <a:latin typeface="Helvetica Neue Thin" charset="0"/>
              <a:ea typeface="Helvetica Neue Thin" charset="0"/>
              <a:cs typeface="Helvetica Neue Thin" charset="0"/>
            </a:endParaRPr>
          </a:p>
          <a:p>
            <a:r>
              <a:rPr lang="en-US" sz="2800" dirty="0" smtClean="0">
                <a:solidFill>
                  <a:srgbClr val="0070C0"/>
                </a:solidFill>
                <a:latin typeface="Helvetica Neue Thin" charset="0"/>
                <a:ea typeface="Helvetica Neue Thin" charset="0"/>
                <a:cs typeface="Helvetica Neue Thin" charset="0"/>
              </a:rPr>
              <a:t>Structural</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Subset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Order</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Collapse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Reshape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Merge</a:t>
            </a:r>
          </a:p>
        </p:txBody>
      </p:sp>
    </p:spTree>
    <p:extLst>
      <p:ext uri="{BB962C8B-B14F-4D97-AF65-F5344CB8AC3E}">
        <p14:creationId xmlns:p14="http://schemas.microsoft.com/office/powerpoint/2010/main" val="1545747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Extract/Subset</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240820" y="2134011"/>
            <a:ext cx="3235570" cy="707886"/>
          </a:xfrm>
          <a:prstGeom prst="rect">
            <a:avLst/>
          </a:prstGeom>
        </p:spPr>
        <p:txBody>
          <a:bodyPr wrap="square">
            <a:spAutoFit/>
          </a:bodyPr>
          <a:lstStyle/>
          <a:p>
            <a:r>
              <a:rPr lang="en-US" sz="4000" smtClean="0">
                <a:solidFill>
                  <a:schemeClr val="accent1"/>
                </a:solidFill>
                <a:latin typeface="Helvetica Neue Thin" charset="0"/>
                <a:ea typeface="Helvetica Neue Thin" charset="0"/>
                <a:cs typeface="Helvetica Neue Thin" charset="0"/>
              </a:rPr>
              <a:t>Exercise!</a:t>
            </a:r>
            <a:endParaRPr lang="en-US" sz="40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Structural</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68899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smtClean="0">
                <a:solidFill>
                  <a:schemeClr val="bg1"/>
                </a:solidFill>
                <a:latin typeface="Avenir Book" charset="0"/>
                <a:ea typeface="Avenir Book" charset="0"/>
                <a:cs typeface="Avenir Book" charset="0"/>
              </a:rPr>
              <a:t>Reformat/Clean</a:t>
            </a:r>
            <a:endParaRPr lang="en-US" sz="4000" dirty="0" smtClean="0">
              <a:solidFill>
                <a:schemeClr val="bg1"/>
              </a:solidFill>
              <a:latin typeface="Avenir Book" charset="0"/>
              <a:ea typeface="Avenir Book" charset="0"/>
              <a:cs typeface="Avenir Book"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Value</a:t>
            </a:r>
            <a:endParaRPr lang="en-US" sz="2000" dirty="0" smtClean="0">
              <a:solidFill>
                <a:schemeClr val="bg1"/>
              </a:solidFill>
              <a:latin typeface="Avenir Book" charset="0"/>
              <a:ea typeface="Avenir Book" charset="0"/>
              <a:cs typeface="Avenir Book" charset="0"/>
            </a:endParaRPr>
          </a:p>
        </p:txBody>
      </p:sp>
      <p:sp>
        <p:nvSpPr>
          <p:cNvPr id="12" name="Rectangle 11"/>
          <p:cNvSpPr/>
          <p:nvPr/>
        </p:nvSpPr>
        <p:spPr>
          <a:xfrm>
            <a:off x="1047959" y="2299480"/>
            <a:ext cx="10782300" cy="2123658"/>
          </a:xfrm>
          <a:prstGeom prst="rect">
            <a:avLst/>
          </a:prstGeom>
        </p:spPr>
        <p:txBody>
          <a:bodyPr wrap="square">
            <a:spAutoFit/>
          </a:bodyPr>
          <a:lstStyle/>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Standardization </a:t>
            </a:r>
            <a:r>
              <a:rPr lang="en-US" sz="4400" dirty="0">
                <a:solidFill>
                  <a:schemeClr val="accent1"/>
                </a:solidFill>
                <a:latin typeface="Helvetica Neue Thin" charset="0"/>
                <a:ea typeface="Helvetica Neue Thin" charset="0"/>
                <a:cs typeface="Helvetica Neue Thin" charset="0"/>
              </a:rPr>
              <a:t>of </a:t>
            </a:r>
            <a:r>
              <a:rPr lang="en-US" sz="4400" dirty="0" smtClean="0">
                <a:solidFill>
                  <a:schemeClr val="accent1"/>
                </a:solidFill>
                <a:latin typeface="Helvetica Neue Thin" charset="0"/>
                <a:ea typeface="Helvetica Neue Thin" charset="0"/>
                <a:cs typeface="Helvetica Neue Thin" charset="0"/>
              </a:rPr>
              <a:t>values – get values to be consistent</a:t>
            </a:r>
          </a:p>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Reformatting variables</a:t>
            </a:r>
            <a:endParaRPr lang="en-US" sz="4400" dirty="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19823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605703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3" name="TextBox 2"/>
          <p:cNvSpPr txBox="1"/>
          <p:nvPr/>
        </p:nvSpPr>
        <p:spPr>
          <a:xfrm>
            <a:off x="3999090" y="4241974"/>
            <a:ext cx="1928181" cy="1015663"/>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a:p>
            <a:pPr marL="342900" indent="-342900">
              <a:buFont typeface="Arial" charset="0"/>
              <a:buChar char="•"/>
            </a:pPr>
            <a:r>
              <a:rPr lang="en-US" sz="2000" dirty="0" smtClean="0">
                <a:latin typeface="Avenir Book" charset="0"/>
                <a:ea typeface="Avenir Book" charset="0"/>
                <a:cs typeface="Avenir Book" charset="0"/>
              </a:rPr>
              <a:t>Replace k with 000</a:t>
            </a:r>
            <a:endParaRPr lang="en-US" sz="2000" dirty="0">
              <a:latin typeface="Avenir Book" charset="0"/>
              <a:ea typeface="Avenir Book" charset="0"/>
              <a:cs typeface="Avenir Book"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582089" y="4276859"/>
            <a:ext cx="1928181"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p:txBody>
      </p:sp>
      <p:sp>
        <p:nvSpPr>
          <p:cNvPr id="15" name="TextBox 14"/>
          <p:cNvSpPr txBox="1"/>
          <p:nvPr/>
        </p:nvSpPr>
        <p:spPr>
          <a:xfrm>
            <a:off x="9218182" y="4287876"/>
            <a:ext cx="1928181" cy="707886"/>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Replace with NA</a:t>
            </a:r>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085475" y="5798403"/>
            <a:ext cx="3132707"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Convert </a:t>
            </a:r>
            <a:r>
              <a:rPr lang="en-US" sz="2000" smtClean="0">
                <a:latin typeface="Avenir Book" charset="0"/>
                <a:ea typeface="Avenir Book" charset="0"/>
                <a:cs typeface="Avenir Book" charset="0"/>
              </a:rPr>
              <a:t>to numeric</a:t>
            </a:r>
            <a:endParaRPr lang="en-US" sz="2000" dirty="0" smtClean="0">
              <a:latin typeface="Avenir Book" charset="0"/>
              <a:ea typeface="Avenir Book" charset="0"/>
              <a:cs typeface="Avenir Book" charset="0"/>
            </a:endParaRPr>
          </a:p>
        </p:txBody>
      </p:sp>
      <p:sp>
        <p:nvSpPr>
          <p:cNvPr id="18" name="Rectangle 17"/>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9" name="Rectangle 18"/>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06776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4826552" y="4274264"/>
            <a:ext cx="6319813"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9" name="Rectangle 18"/>
          <p:cNvSpPr/>
          <p:nvPr/>
        </p:nvSpPr>
        <p:spPr>
          <a:xfrm>
            <a:off x="5949043" y="5792581"/>
            <a:ext cx="3548087" cy="523220"/>
          </a:xfrm>
          <a:prstGeom prst="rect">
            <a:avLst/>
          </a:prstGeom>
          <a:solidFill>
            <a:schemeClr val="bg1">
              <a:lumMod val="95000"/>
            </a:schemeClr>
          </a:solidFill>
        </p:spPr>
        <p:txBody>
          <a:bodyPr wrap="square">
            <a:spAutoFit/>
          </a:bodyPr>
          <a:lstStyle/>
          <a:p>
            <a:pPr marL="571500" lvl="0" indent="-571500" algn="ctr"/>
            <a:r>
              <a:rPr lang="en-US" sz="2800" dirty="0" err="1">
                <a:latin typeface="Courier New" charset="0"/>
                <a:ea typeface="Courier New" charset="0"/>
                <a:cs typeface="Courier New" charset="0"/>
              </a:rPr>
              <a:t>a</a:t>
            </a:r>
            <a:r>
              <a:rPr lang="en-US" sz="2800" dirty="0" err="1" smtClean="0">
                <a:latin typeface="Courier New" charset="0"/>
                <a:ea typeface="Courier New" charset="0"/>
                <a:cs typeface="Courier New" charset="0"/>
              </a:rPr>
              <a:t>s.numeric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22" name="Rectangle 2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6271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3416320"/>
          </a:xfrm>
          <a:prstGeom prst="rect">
            <a:avLst/>
          </a:prstGeom>
          <a:noFill/>
        </p:spPr>
        <p:txBody>
          <a:bodyPr wrap="square" rtlCol="0">
            <a:spAutoFit/>
          </a:bodyPr>
          <a:lstStyle/>
          <a:p>
            <a:pPr marL="571500" indent="-571500">
              <a:buFont typeface="Arial" charset="0"/>
              <a:buChar char="•"/>
            </a:pPr>
            <a:r>
              <a:rPr lang="en-US" sz="3600" smtClean="0">
                <a:solidFill>
                  <a:schemeClr val="bg1">
                    <a:lumMod val="65000"/>
                  </a:schemeClr>
                </a:solidFill>
                <a:latin typeface="Avenir Book" charset="0"/>
                <a:ea typeface="Avenir Book" charset="0"/>
                <a:cs typeface="Avenir Book" charset="0"/>
              </a:rPr>
              <a:t>Homework #0</a:t>
            </a:r>
            <a:endParaRPr lang="en-US" sz="3600">
              <a:solidFill>
                <a:schemeClr val="bg1">
                  <a:lumMod val="65000"/>
                </a:schemeClr>
              </a:solidFill>
              <a:latin typeface="Avenir Book" charset="0"/>
              <a:ea typeface="Avenir Book" charset="0"/>
              <a:cs typeface="Avenir Book" charset="0"/>
            </a:endParaRPr>
          </a:p>
          <a:p>
            <a:pPr marL="571500" indent="-571500">
              <a:buFont typeface="Arial" charset="0"/>
              <a:buChar char="•"/>
            </a:pPr>
            <a:r>
              <a:rPr lang="en-US" sz="3600" b="1" dirty="0" smtClean="0">
                <a:solidFill>
                  <a:schemeClr val="tx2"/>
                </a:solidFill>
                <a:latin typeface="Avenir Book" charset="0"/>
                <a:ea typeface="Avenir Book" charset="0"/>
                <a:cs typeface="Avenir Book" charset="0"/>
              </a:rPr>
              <a:t>Motivating </a:t>
            </a:r>
            <a:r>
              <a:rPr lang="en-US" sz="3600" b="1" dirty="0" smtClean="0">
                <a:solidFill>
                  <a:schemeClr val="tx2"/>
                </a:solidFill>
                <a:latin typeface="Avenir Book" charset="0"/>
                <a:ea typeface="Avenir Book" charset="0"/>
                <a:cs typeface="Avenir Book" charset="0"/>
              </a:rPr>
              <a:t>Story</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681790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0" name="Rectangle 9"/>
          <p:cNvSpPr/>
          <p:nvPr/>
        </p:nvSpPr>
        <p:spPr>
          <a:xfrm>
            <a:off x="1217938" y="2086235"/>
            <a:ext cx="10035531"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("[pattern]", "[new pattern]", </a:t>
            </a:r>
            <a:r>
              <a:rPr lang="en-US" sz="3200" dirty="0" err="1" smtClean="0">
                <a:latin typeface="Courier New" charset="0"/>
                <a:ea typeface="Courier New" charset="0"/>
                <a:cs typeface="Courier New" charset="0"/>
              </a:rPr>
              <a:t>obj</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1" name="Rectangle 10"/>
          <p:cNvSpPr/>
          <p:nvPr/>
        </p:nvSpPr>
        <p:spPr>
          <a:xfrm>
            <a:off x="2530929" y="3141416"/>
            <a:ext cx="9301844" cy="1815882"/>
          </a:xfrm>
          <a:prstGeom prst="rect">
            <a:avLst/>
          </a:prstGeom>
        </p:spPr>
        <p:txBody>
          <a:bodyPr wrap="square">
            <a:spAutoFit/>
          </a:bodyPr>
          <a:lstStyle/>
          <a:p>
            <a:r>
              <a:rPr lang="en-US" sz="2800" b="1" u="sng" dirty="0" err="1" smtClean="0">
                <a:solidFill>
                  <a:srgbClr val="0070C0"/>
                </a:solidFill>
                <a:latin typeface="Helvetica Neue Thin" charset="0"/>
                <a:ea typeface="Helvetica Neue Thin" charset="0"/>
                <a:cs typeface="Helvetica Neue Thin" charset="0"/>
              </a:rPr>
              <a:t>gsub</a:t>
            </a:r>
            <a:r>
              <a:rPr lang="en-US" sz="2800" b="1" u="sng" dirty="0" smtClean="0">
                <a:solidFill>
                  <a:srgbClr val="0070C0"/>
                </a:solidFill>
                <a:latin typeface="Helvetica Neue Thin" charset="0"/>
                <a:ea typeface="Helvetica Neue Thin" charset="0"/>
                <a:cs typeface="Helvetica Neue Thin" charset="0"/>
              </a:rPr>
              <a:t>() = “find and replace”</a:t>
            </a:r>
          </a:p>
          <a:p>
            <a:pPr marL="457200" indent="-457200">
              <a:buFont typeface="Arial" charset="0"/>
              <a:buChar char="•"/>
            </a:pPr>
            <a:r>
              <a:rPr lang="en-US" sz="2800" dirty="0" smtClean="0">
                <a:solidFill>
                  <a:srgbClr val="0070C0"/>
                </a:solidFill>
                <a:latin typeface="Helvetica Neue Thin" charset="0"/>
                <a:ea typeface="Helvetica Neue Thin" charset="0"/>
                <a:cs typeface="Helvetica Neue Thin" charset="0"/>
              </a:rPr>
              <a:t>Pattern and new pattern are the find and replace text respectively</a:t>
            </a:r>
          </a:p>
          <a:p>
            <a:pPr marL="457200" indent="-457200">
              <a:buFont typeface="Arial" charset="0"/>
              <a:buChar char="•"/>
            </a:pPr>
            <a:r>
              <a:rPr lang="en-US" sz="2800" dirty="0" err="1" smtClean="0">
                <a:solidFill>
                  <a:srgbClr val="0070C0"/>
                </a:solidFill>
                <a:latin typeface="Helvetica Neue Thin" charset="0"/>
                <a:ea typeface="Helvetica Neue Thin" charset="0"/>
                <a:cs typeface="Helvetica Neue Thin" charset="0"/>
              </a:rPr>
              <a:t>obj</a:t>
            </a:r>
            <a:r>
              <a:rPr lang="en-US" sz="2800" dirty="0" smtClean="0">
                <a:solidFill>
                  <a:srgbClr val="0070C0"/>
                </a:solidFill>
                <a:latin typeface="Helvetica Neue Thin" charset="0"/>
                <a:ea typeface="Helvetica Neue Thin" charset="0"/>
                <a:cs typeface="Helvetica Neue Thin" charset="0"/>
              </a:rPr>
              <a:t> is an R-object</a:t>
            </a:r>
          </a:p>
        </p:txBody>
      </p:sp>
      <p:sp>
        <p:nvSpPr>
          <p:cNvPr id="12" name="Rectangle 1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257726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15" name="Rectangle 14"/>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27661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 and comma?</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74584" y="4844913"/>
            <a:ext cx="10678886" cy="1077218"/>
          </a:xfrm>
          <a:prstGeom prst="rect">
            <a:avLst/>
          </a:prstGeom>
          <a:solidFill>
            <a:schemeClr val="bg1">
              <a:lumMod val="95000"/>
            </a:schemeClr>
          </a:solidFill>
        </p:spPr>
        <p:txBody>
          <a:bodyPr wrap="square">
            <a:spAutoFit/>
          </a:bodyPr>
          <a:lstStyle/>
          <a:p>
            <a:pPr marL="571500" lvl="0" indent="-571500"/>
            <a:r>
              <a:rPr lang="en-US" sz="3200" dirty="0" err="1" smtClean="0">
                <a:latin typeface="Courier New" charset="0"/>
                <a:ea typeface="Courier New" charset="0"/>
                <a:cs typeface="Courier New" charset="0"/>
              </a:rPr>
              <a:t>gsub</a:t>
            </a:r>
            <a:r>
              <a:rPr lang="en-US" sz="3200" dirty="0" smtClean="0">
                <a:latin typeface="Courier New" charset="0"/>
                <a:ea typeface="Courier New" charset="0"/>
                <a:cs typeface="Courier New" charset="0"/>
              </a:rPr>
              <a:t>("[[:</a:t>
            </a:r>
            <a:r>
              <a:rPr lang="en-US" sz="3200" dirty="0" err="1" smtClean="0">
                <a:latin typeface="Courier New" charset="0"/>
                <a:ea typeface="Courier New" charset="0"/>
                <a:cs typeface="Courier New" charset="0"/>
              </a:rPr>
              <a:t>punct</a:t>
            </a:r>
            <a:r>
              <a:rPr lang="en-US" sz="3200" dirty="0" smtClean="0">
                <a:latin typeface="Courier New" charset="0"/>
                <a:ea typeface="Courier New" charset="0"/>
                <a:cs typeface="Courier New" charset="0"/>
              </a:rPr>
              <a:t>:]]","", salary)</a:t>
            </a:r>
          </a:p>
          <a:p>
            <a:pPr marL="571500" indent="-571500"/>
            <a:r>
              <a:rPr lang="en-US" sz="3200" dirty="0" err="1">
                <a:latin typeface="Courier New" charset="0"/>
                <a:ea typeface="Courier New" charset="0"/>
                <a:cs typeface="Courier New" charset="0"/>
              </a:rPr>
              <a:t>gsub</a:t>
            </a:r>
            <a:r>
              <a:rPr lang="en-US" sz="3200" dirty="0" smtClean="0">
                <a:latin typeface="Courier New" charset="0"/>
                <a:ea typeface="Courier New" charset="0"/>
                <a:cs typeface="Courier New" charset="0"/>
              </a:rPr>
              <a:t>("[$,]","", </a:t>
            </a:r>
            <a:r>
              <a:rPr lang="en-US" sz="3200" dirty="0">
                <a:latin typeface="Courier New" charset="0"/>
                <a:ea typeface="Courier New" charset="0"/>
                <a:cs typeface="Courier New" charset="0"/>
              </a:rPr>
              <a:t>salary</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90958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672895" y="1952793"/>
            <a:ext cx="9842705"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String methods</a:t>
            </a:r>
            <a:r>
              <a:rPr lang="en-US" sz="32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790882" y="4568732"/>
            <a:ext cx="10196666"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Regular Expressions (</a:t>
            </a:r>
            <a:r>
              <a:rPr lang="en-US" sz="3200" b="1" dirty="0" err="1" smtClean="0">
                <a:solidFill>
                  <a:schemeClr val="bg1">
                    <a:lumMod val="50000"/>
                  </a:schemeClr>
                </a:solidFill>
                <a:latin typeface="Helvetica Neue Thin" charset="0"/>
                <a:ea typeface="Helvetica Neue Thin" charset="0"/>
                <a:cs typeface="Helvetica Neue Thin" charset="0"/>
              </a:rPr>
              <a:t>RegEx</a:t>
            </a:r>
            <a:r>
              <a:rPr lang="en-US" sz="3200" b="1" dirty="0" smtClean="0">
                <a:solidFill>
                  <a:schemeClr val="bg1">
                    <a:lumMod val="50000"/>
                  </a:schemeClr>
                </a:solidFill>
                <a:latin typeface="Helvetica Neue Thin" charset="0"/>
                <a:ea typeface="Helvetica Neue Thin" charset="0"/>
                <a:cs typeface="Helvetica Neue Thin" charset="0"/>
              </a:rPr>
              <a:t>)</a:t>
            </a:r>
            <a:r>
              <a:rPr lang="en-US" sz="3200" dirty="0" smtClean="0">
                <a:solidFill>
                  <a:schemeClr val="bg1">
                    <a:lumMod val="50000"/>
                  </a:schemeClr>
                </a:solidFill>
                <a:latin typeface="Helvetica Neue Thin" charset="0"/>
                <a:ea typeface="Helvetica Neue Thin" charset="0"/>
                <a:cs typeface="Helvetica Neue Thin" charset="0"/>
              </a:rPr>
              <a:t>. Special characters that represent string patterns </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1681164" y="3635817"/>
            <a:ext cx="8200706" cy="523220"/>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punct</a:t>
            </a:r>
            <a:r>
              <a:rPr lang="en-US" sz="2800" dirty="0" smtClean="0">
                <a:latin typeface="Courier New" charset="0"/>
                <a:ea typeface="Courier New" charset="0"/>
                <a:cs typeface="Courier New" charset="0"/>
              </a:rPr>
              <a:t>:]]","", salary)</a:t>
            </a:r>
          </a:p>
        </p:txBody>
      </p:sp>
      <p:cxnSp>
        <p:nvCxnSpPr>
          <p:cNvPr id="13" name="Elbow Connector 12"/>
          <p:cNvCxnSpPr/>
          <p:nvPr/>
        </p:nvCxnSpPr>
        <p:spPr>
          <a:xfrm rot="16200000" flipH="1">
            <a:off x="1033862" y="2508169"/>
            <a:ext cx="1206420" cy="117987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flipH="1" flipV="1">
            <a:off x="3963749" y="4363067"/>
            <a:ext cx="597072" cy="20648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15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672895" y="1697476"/>
            <a:ext cx="9842705" cy="954107"/>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2800" b="1" dirty="0" smtClean="0">
                <a:solidFill>
                  <a:schemeClr val="bg1">
                    <a:lumMod val="50000"/>
                  </a:schemeClr>
                </a:solidFill>
                <a:latin typeface="Helvetica Neue Thin" charset="0"/>
                <a:ea typeface="Helvetica Neue Thin" charset="0"/>
                <a:cs typeface="Helvetica Neue Thin" charset="0"/>
              </a:rPr>
              <a:t>String methods</a:t>
            </a:r>
            <a:r>
              <a:rPr lang="en-US" sz="28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28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973242" y="2782421"/>
            <a:ext cx="3053068"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grep()</a:t>
            </a:r>
          </a:p>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regexpr</a:t>
            </a:r>
            <a:r>
              <a:rPr lang="en-US" sz="2800" dirty="0" smtClean="0">
                <a:latin typeface="Courier New" charset="0"/>
                <a:ea typeface="Courier New" charset="0"/>
                <a:cs typeface="Courier New" charset="0"/>
              </a:rPr>
              <a:t>()</a:t>
            </a:r>
          </a:p>
          <a:p>
            <a:pPr marL="571500" lvl="0" indent="-571500"/>
            <a:r>
              <a:rPr lang="en-US" sz="2800" dirty="0" err="1">
                <a:latin typeface="Courier New" charset="0"/>
                <a:ea typeface="Courier New" charset="0"/>
                <a:cs typeface="Courier New" charset="0"/>
              </a:rPr>
              <a:t>s</a:t>
            </a:r>
            <a:r>
              <a:rPr lang="en-US" sz="2800" dirty="0" err="1" smtClean="0">
                <a:latin typeface="Courier New" charset="0"/>
                <a:ea typeface="Courier New" charset="0"/>
                <a:cs typeface="Courier New" charset="0"/>
              </a:rPr>
              <a:t>ubstr</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tolower</a:t>
            </a:r>
            <a:r>
              <a:rPr lang="en-US" sz="2800" dirty="0" smtClean="0">
                <a:latin typeface="Courier New" charset="0"/>
                <a:ea typeface="Courier New" charset="0"/>
                <a:cs typeface="Courier New" charset="0"/>
              </a:rPr>
              <a:t>()</a:t>
            </a:r>
          </a:p>
        </p:txBody>
      </p:sp>
      <p:sp>
        <p:nvSpPr>
          <p:cNvPr id="10" name="Rectangle 9"/>
          <p:cNvSpPr/>
          <p:nvPr/>
        </p:nvSpPr>
        <p:spPr>
          <a:xfrm>
            <a:off x="4237552" y="2782420"/>
            <a:ext cx="7575906" cy="3108543"/>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Returns index position for matched pattern.</a:t>
            </a:r>
          </a:p>
          <a:p>
            <a:pPr marL="571500" lvl="0" indent="-571500"/>
            <a:r>
              <a:rPr lang="en-US" sz="2800" dirty="0" smtClean="0">
                <a:solidFill>
                  <a:schemeClr val="tx2"/>
                </a:solidFill>
                <a:latin typeface="Helvetica Neue Thin" charset="0"/>
                <a:ea typeface="Helvetica Neue Thin" charset="0"/>
                <a:cs typeface="Helvetica Neue Thin" charset="0"/>
              </a:rPr>
              <a:t>Find and replace string.</a:t>
            </a:r>
          </a:p>
          <a:p>
            <a:pPr marL="571500" lvl="0" indent="-571500"/>
            <a:r>
              <a:rPr lang="en-US" sz="2800" dirty="0" smtClean="0">
                <a:solidFill>
                  <a:schemeClr val="tx2"/>
                </a:solidFill>
                <a:latin typeface="Helvetica Neue Thin" charset="0"/>
                <a:ea typeface="Helvetica Neue Thin" charset="0"/>
                <a:cs typeface="Helvetica Neue Thin" charset="0"/>
              </a:rPr>
              <a:t>Returns character position of match.</a:t>
            </a:r>
          </a:p>
          <a:p>
            <a:pPr marL="571500" lvl="0" indent="-571500"/>
            <a:r>
              <a:rPr lang="en-US" sz="2800" dirty="0" smtClean="0">
                <a:solidFill>
                  <a:schemeClr val="tx2"/>
                </a:solidFill>
                <a:latin typeface="Helvetica Neue Thin" charset="0"/>
                <a:ea typeface="Helvetica Neue Thin" charset="0"/>
                <a:cs typeface="Helvetica Neue Thin" charset="0"/>
              </a:rPr>
              <a:t>Extracts values based on character positions.</a:t>
            </a:r>
          </a:p>
          <a:p>
            <a:pPr marL="571500" lvl="0" indent="-571500"/>
            <a:r>
              <a:rPr lang="en-US" sz="2800" dirty="0" smtClean="0">
                <a:solidFill>
                  <a:schemeClr val="tx2"/>
                </a:solidFill>
                <a:latin typeface="Helvetica Neue Thin" charset="0"/>
                <a:ea typeface="Helvetica Neue Thin" charset="0"/>
                <a:cs typeface="Helvetica Neue Thin" charset="0"/>
              </a:rPr>
              <a:t>Extracts matched pattern.</a:t>
            </a:r>
          </a:p>
          <a:p>
            <a:pPr marL="571500" lvl="0" indent="-571500"/>
            <a:r>
              <a:rPr lang="en-US" sz="2800" dirty="0" smtClean="0">
                <a:solidFill>
                  <a:schemeClr val="tx2"/>
                </a:solidFill>
                <a:latin typeface="Helvetica Neue Thin" charset="0"/>
                <a:ea typeface="Helvetica Neue Thin" charset="0"/>
                <a:cs typeface="Helvetica Neue Thin" charset="0"/>
              </a:rPr>
              <a:t>Removes white space around strings.</a:t>
            </a:r>
          </a:p>
          <a:p>
            <a:pPr marL="571500" lvl="0" indent="-571500"/>
            <a:r>
              <a:rPr lang="en-US" sz="2800" dirty="0" smtClean="0">
                <a:solidFill>
                  <a:schemeClr val="tx2"/>
                </a:solidFill>
                <a:latin typeface="Helvetica Neue Thin" charset="0"/>
                <a:ea typeface="Helvetica Neue Thin" charset="0"/>
                <a:cs typeface="Helvetica Neue Thin" charset="0"/>
              </a:rPr>
              <a:t>Converts all characters to lower case.</a:t>
            </a:r>
          </a:p>
        </p:txBody>
      </p:sp>
      <p:sp>
        <p:nvSpPr>
          <p:cNvPr id="11" name="Rectangle 10"/>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95636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25</a:t>
            </a:fld>
            <a:endParaRPr lang="en-US"/>
          </a:p>
        </p:txBody>
      </p:sp>
      <p:sp>
        <p:nvSpPr>
          <p:cNvPr id="6" name="Rectangle 5"/>
          <p:cNvSpPr/>
          <p:nvPr/>
        </p:nvSpPr>
        <p:spPr>
          <a:xfrm>
            <a:off x="317345" y="6362670"/>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r>
              <a:rPr lang="en-US" sz="4000" smtClean="0">
                <a:solidFill>
                  <a:schemeClr val="bg1"/>
                </a:solidFill>
                <a:latin typeface="Avenir Book" charset="0"/>
                <a:ea typeface="Avenir Book" charset="0"/>
                <a:cs typeface="Avenir Book" charset="0"/>
              </a:rPr>
              <a:t>: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#examples</a:t>
            </a:r>
          </a:p>
          <a:p>
            <a:pPr marL="1028700" lvl="1" indent="-571500"/>
            <a:r>
              <a:rPr lang="en-US" sz="2800" dirty="0" smtClean="0">
                <a:latin typeface="Courier New" charset="0"/>
                <a:ea typeface="Courier New" charset="0"/>
                <a:cs typeface="Courier New" charset="0"/>
              </a:rPr>
              <a:t>x </a:t>
            </a:r>
            <a:r>
              <a:rPr lang="en-US" sz="2800" dirty="0">
                <a:latin typeface="Courier New" charset="0"/>
                <a:ea typeface="Courier New" charset="0"/>
                <a:cs typeface="Courier New" charset="0"/>
              </a:rPr>
              <a:t>&lt;- c("Where's </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a:t>
            </a:r>
          </a:p>
          <a:p>
            <a:pPr marL="1028700" lvl="1" indent="-571500"/>
            <a:r>
              <a:rPr lang="en-US" sz="2800" dirty="0" smtClean="0">
                <a:latin typeface="Courier New" charset="0"/>
                <a:ea typeface="Courier New" charset="0"/>
                <a:cs typeface="Courier New" charset="0"/>
              </a:rPr>
              <a:t>grep</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substr</a:t>
            </a:r>
            <a:r>
              <a:rPr lang="en-US" sz="2800" dirty="0" smtClean="0">
                <a:latin typeface="Courier New" charset="0"/>
                <a:ea typeface="Courier New" charset="0"/>
                <a:cs typeface="Courier New" charset="0"/>
              </a:rPr>
              <a:t>(x</a:t>
            </a:r>
            <a:r>
              <a:rPr lang="en-US" sz="2800" dirty="0">
                <a:latin typeface="Courier New" charset="0"/>
                <a:ea typeface="Courier New" charset="0"/>
                <a:cs typeface="Courier New" charset="0"/>
              </a:rPr>
              <a:t>, 8,14</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x,regexpr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gsub</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 "...</a:t>
            </a:r>
            <a:r>
              <a:rPr lang="en-US" sz="2800" dirty="0">
                <a:latin typeface="Courier New" charset="0"/>
                <a:ea typeface="Courier New" charset="0"/>
                <a:cs typeface="Courier New" charset="0"/>
              </a:rPr>
              <a:t>found </a:t>
            </a:r>
            <a:r>
              <a:rPr lang="en-US" sz="2800" dirty="0" err="1">
                <a:latin typeface="Courier New" charset="0"/>
                <a:ea typeface="Courier New" charset="0"/>
                <a:cs typeface="Courier New" charset="0"/>
              </a:rPr>
              <a:t>him!",x</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1114300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361950" y="1749269"/>
            <a:ext cx="906411" cy="830997"/>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p:txBody>
      </p:sp>
      <p:sp>
        <p:nvSpPr>
          <p:cNvPr id="11" name="Rectangle 10"/>
          <p:cNvSpPr/>
          <p:nvPr/>
        </p:nvSpPr>
        <p:spPr>
          <a:xfrm>
            <a:off x="-9576090" y="377002"/>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268361" y="1749268"/>
            <a:ext cx="3170904"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Beginning of string</a:t>
            </a:r>
          </a:p>
          <a:p>
            <a:pPr marL="571500" lvl="0" indent="-571500"/>
            <a:r>
              <a:rPr lang="en-US" sz="2400" dirty="0" smtClean="0">
                <a:solidFill>
                  <a:schemeClr val="tx2"/>
                </a:solidFill>
                <a:latin typeface="Helvetica Neue Thin" charset="0"/>
                <a:ea typeface="Helvetica Neue Thin" charset="0"/>
                <a:cs typeface="Helvetica Neue Thin" charset="0"/>
              </a:rPr>
              <a:t>End of string</a:t>
            </a:r>
          </a:p>
        </p:txBody>
      </p:sp>
      <p:sp>
        <p:nvSpPr>
          <p:cNvPr id="13" name="Rectangle 12"/>
          <p:cNvSpPr/>
          <p:nvPr/>
        </p:nvSpPr>
        <p:spPr>
          <a:xfrm>
            <a:off x="361950" y="3127732"/>
            <a:ext cx="906411" cy="1200329"/>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t>
            </a:r>
          </a:p>
        </p:txBody>
      </p:sp>
      <p:sp>
        <p:nvSpPr>
          <p:cNvPr id="14" name="Rectangle 13"/>
          <p:cNvSpPr/>
          <p:nvPr/>
        </p:nvSpPr>
        <p:spPr>
          <a:xfrm>
            <a:off x="1268361" y="3127731"/>
            <a:ext cx="3170904" cy="1200329"/>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period</a:t>
            </a:r>
          </a:p>
          <a:p>
            <a:pPr marL="571500" lvl="0" indent="-571500"/>
            <a:r>
              <a:rPr lang="en-US" sz="2400" dirty="0">
                <a:solidFill>
                  <a:schemeClr val="tx2"/>
                </a:solidFill>
                <a:latin typeface="Helvetica Neue Thin" charset="0"/>
                <a:ea typeface="Helvetica Neue Thin" charset="0"/>
                <a:cs typeface="Helvetica Neue Thin" charset="0"/>
              </a:rPr>
              <a:t>d</a:t>
            </a:r>
            <a:r>
              <a:rPr lang="en-US" sz="2400" dirty="0" smtClean="0">
                <a:solidFill>
                  <a:schemeClr val="tx2"/>
                </a:solidFill>
                <a:latin typeface="Helvetica Neue Thin" charset="0"/>
                <a:ea typeface="Helvetica Neue Thin" charset="0"/>
                <a:cs typeface="Helvetica Neue Thin" charset="0"/>
              </a:rPr>
              <a:t>ollar sign</a:t>
            </a:r>
          </a:p>
          <a:p>
            <a:pPr marL="571500" lvl="0" indent="-571500"/>
            <a:r>
              <a:rPr lang="en-US" sz="2400" dirty="0" smtClean="0">
                <a:solidFill>
                  <a:schemeClr val="tx2"/>
                </a:solidFill>
                <a:latin typeface="Helvetica Neue Thin" charset="0"/>
                <a:ea typeface="Helvetica Neue Thin" charset="0"/>
                <a:cs typeface="Helvetica Neue Thin" charset="0"/>
              </a:rPr>
              <a:t>quotation mark</a:t>
            </a:r>
          </a:p>
        </p:txBody>
      </p:sp>
      <p:sp>
        <p:nvSpPr>
          <p:cNvPr id="15" name="Rectangle 14"/>
          <p:cNvSpPr/>
          <p:nvPr/>
        </p:nvSpPr>
        <p:spPr>
          <a:xfrm>
            <a:off x="239368" y="1405473"/>
            <a:ext cx="3170904"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Positions</a:t>
            </a:r>
            <a:endParaRPr lang="en-US" sz="2000" dirty="0" smtClean="0">
              <a:solidFill>
                <a:schemeClr val="tx2"/>
              </a:solidFill>
              <a:latin typeface="Helvetica Neue Thin" charset="0"/>
              <a:ea typeface="Helvetica Neue Thin" charset="0"/>
              <a:cs typeface="Helvetica Neue Thin" charset="0"/>
            </a:endParaRPr>
          </a:p>
        </p:txBody>
      </p:sp>
      <p:sp>
        <p:nvSpPr>
          <p:cNvPr id="16" name="Rectangle 15"/>
          <p:cNvSpPr/>
          <p:nvPr/>
        </p:nvSpPr>
        <p:spPr>
          <a:xfrm>
            <a:off x="239368" y="2750830"/>
            <a:ext cx="3778450"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Examples of escaped </a:t>
            </a:r>
            <a:r>
              <a:rPr lang="en-US" sz="2000" dirty="0" smtClean="0">
                <a:solidFill>
                  <a:schemeClr val="tx2"/>
                </a:solidFill>
                <a:latin typeface="Helvetica Neue Thin" charset="0"/>
                <a:ea typeface="Helvetica Neue Thin" charset="0"/>
                <a:cs typeface="Helvetica Neue Thin" charset="0"/>
              </a:rPr>
              <a:t>characters</a:t>
            </a:r>
          </a:p>
        </p:txBody>
      </p:sp>
      <p:sp>
        <p:nvSpPr>
          <p:cNvPr id="17" name="Rectangle 16"/>
          <p:cNvSpPr/>
          <p:nvPr/>
        </p:nvSpPr>
        <p:spPr>
          <a:xfrm>
            <a:off x="4704734" y="1650405"/>
            <a:ext cx="5090638" cy="2677656"/>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punct</a:t>
            </a:r>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[[:alpha:]] or </a:t>
            </a:r>
            <a:r>
              <a:rPr lang="pt-BR" sz="2400" dirty="0">
                <a:latin typeface="Courier New" charset="0"/>
                <a:ea typeface="Courier New" charset="0"/>
                <a:cs typeface="Courier New" charset="0"/>
              </a:rPr>
              <a:t>[a-</a:t>
            </a:r>
            <a:r>
              <a:rPr lang="pt-BR" sz="2400" dirty="0" err="1">
                <a:latin typeface="Courier New" charset="0"/>
                <a:ea typeface="Courier New" charset="0"/>
                <a:cs typeface="Courier New" charset="0"/>
              </a:rPr>
              <a:t>zA</a:t>
            </a:r>
            <a:r>
              <a:rPr lang="pt-BR" sz="2400" dirty="0">
                <a:latin typeface="Courier New" charset="0"/>
                <a:ea typeface="Courier New" charset="0"/>
                <a:cs typeface="Courier New" charset="0"/>
              </a:rPr>
              <a:t>-</a:t>
            </a:r>
            <a:r>
              <a:rPr lang="pt-BR" sz="2400" dirty="0" err="1">
                <a:latin typeface="Courier New" charset="0"/>
                <a:ea typeface="Courier New" charset="0"/>
                <a:cs typeface="Courier New" charset="0"/>
              </a:rPr>
              <a:t>Z</a:t>
            </a:r>
            <a:r>
              <a:rPr lang="pt-BR"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[[:digit:]] or \\d</a:t>
            </a:r>
          </a:p>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alnum</a:t>
            </a:r>
            <a:r>
              <a:rPr lang="en-US" sz="2400" dirty="0" smtClean="0">
                <a:latin typeface="Courier New" charset="0"/>
                <a:ea typeface="Courier New" charset="0"/>
                <a:cs typeface="Courier New" charset="0"/>
              </a:rPr>
              <a:t>:]] or </a:t>
            </a:r>
            <a:r>
              <a:rPr lang="pt-BR" sz="2400" dirty="0">
                <a:latin typeface="Courier New" charset="0"/>
                <a:ea typeface="Courier New" charset="0"/>
                <a:cs typeface="Courier New" charset="0"/>
              </a:rPr>
              <a:t>[a-zA-Z0-9]</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[[:space:]] or \\s</a:t>
            </a:r>
          </a:p>
          <a:p>
            <a:pPr marL="571500" lvl="0" indent="-571500"/>
            <a:r>
              <a:rPr lang="en-US" sz="2400" dirty="0" smtClean="0">
                <a:latin typeface="Courier New" charset="0"/>
                <a:ea typeface="Courier New" charset="0"/>
                <a:cs typeface="Courier New" charset="0"/>
                <a:hlinkClick r:id="rId3" action="ppaction://hlinkfile"/>
              </a:rPr>
              <a:t>\\w</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\\W</a:t>
            </a:r>
          </a:p>
        </p:txBody>
      </p:sp>
      <p:sp>
        <p:nvSpPr>
          <p:cNvPr id="18" name="Rectangle 17"/>
          <p:cNvSpPr/>
          <p:nvPr/>
        </p:nvSpPr>
        <p:spPr>
          <a:xfrm>
            <a:off x="9795372" y="1650404"/>
            <a:ext cx="2396628" cy="2677656"/>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punctuation</a:t>
            </a:r>
          </a:p>
          <a:p>
            <a:pPr marL="571500" lvl="0" indent="-571500"/>
            <a:r>
              <a:rPr lang="en-US" sz="2400" dirty="0" smtClean="0">
                <a:solidFill>
                  <a:schemeClr val="tx2"/>
                </a:solidFill>
                <a:latin typeface="Helvetica Neue Thin" charset="0"/>
                <a:ea typeface="Helvetica Neue Thin" charset="0"/>
                <a:cs typeface="Helvetica Neue Thin" charset="0"/>
              </a:rPr>
              <a:t>alphabetic </a:t>
            </a:r>
          </a:p>
          <a:p>
            <a:pPr marL="571500" lvl="0" indent="-571500"/>
            <a:r>
              <a:rPr lang="en-US" sz="2400" dirty="0" smtClean="0">
                <a:solidFill>
                  <a:schemeClr val="tx2"/>
                </a:solidFill>
                <a:latin typeface="Helvetica Neue Thin" charset="0"/>
                <a:ea typeface="Helvetica Neue Thin" charset="0"/>
                <a:cs typeface="Helvetica Neue Thin" charset="0"/>
              </a:rPr>
              <a:t>numbers</a:t>
            </a:r>
            <a:endParaRPr lang="en-US" sz="2400" dirty="0">
              <a:solidFill>
                <a:schemeClr val="tx2"/>
              </a:solidFill>
              <a:latin typeface="Helvetica Neue Thin" charset="0"/>
              <a:ea typeface="Helvetica Neue Thin" charset="0"/>
              <a:cs typeface="Helvetica Neue Thin" charset="0"/>
            </a:endParaRPr>
          </a:p>
          <a:p>
            <a:pPr marL="571500" lvl="0" indent="-571500"/>
            <a:r>
              <a:rPr lang="en-US" sz="2400" dirty="0" smtClean="0">
                <a:solidFill>
                  <a:schemeClr val="tx2"/>
                </a:solidFill>
                <a:latin typeface="Helvetica Neue Thin" charset="0"/>
                <a:ea typeface="Helvetica Neue Thin" charset="0"/>
                <a:cs typeface="Helvetica Neue Thin" charset="0"/>
              </a:rPr>
              <a:t>alphanumeric</a:t>
            </a:r>
          </a:p>
          <a:p>
            <a:pPr marL="571500" lvl="0" indent="-571500"/>
            <a:r>
              <a:rPr lang="en-US" sz="2400" dirty="0" smtClean="0">
                <a:solidFill>
                  <a:schemeClr val="tx2"/>
                </a:solidFill>
                <a:latin typeface="Helvetica Neue Thin" charset="0"/>
                <a:ea typeface="Helvetica Neue Thin" charset="0"/>
                <a:cs typeface="Helvetica Neue Thin" charset="0"/>
              </a:rPr>
              <a:t>spaces</a:t>
            </a:r>
          </a:p>
          <a:p>
            <a:pPr marL="571500" lvl="0" indent="-571500"/>
            <a:r>
              <a:rPr lang="en-US" sz="2400" dirty="0">
                <a:solidFill>
                  <a:schemeClr val="tx2"/>
                </a:solidFill>
                <a:latin typeface="Helvetica Neue Thin" charset="0"/>
                <a:ea typeface="Helvetica Neue Thin" charset="0"/>
                <a:cs typeface="Helvetica Neue Thin" charset="0"/>
              </a:rPr>
              <a:t>w</a:t>
            </a:r>
            <a:r>
              <a:rPr lang="en-US" sz="2400" dirty="0" smtClean="0">
                <a:solidFill>
                  <a:schemeClr val="tx2"/>
                </a:solidFill>
                <a:latin typeface="Helvetica Neue Thin" charset="0"/>
                <a:ea typeface="Helvetica Neue Thin" charset="0"/>
                <a:cs typeface="Helvetica Neue Thin" charset="0"/>
              </a:rPr>
              <a:t>ord characters</a:t>
            </a:r>
          </a:p>
          <a:p>
            <a:pPr marL="571500" lvl="0" indent="-571500"/>
            <a:r>
              <a:rPr lang="en-US" sz="2400" dirty="0" smtClean="0">
                <a:solidFill>
                  <a:schemeClr val="tx2"/>
                </a:solidFill>
                <a:latin typeface="Helvetica Neue Thin" charset="0"/>
                <a:ea typeface="Helvetica Neue Thin" charset="0"/>
                <a:cs typeface="Helvetica Neue Thin" charset="0"/>
              </a:rPr>
              <a:t>Not word</a:t>
            </a:r>
          </a:p>
        </p:txBody>
      </p:sp>
      <p:sp>
        <p:nvSpPr>
          <p:cNvPr id="19" name="Rectangle 18"/>
          <p:cNvSpPr/>
          <p:nvPr/>
        </p:nvSpPr>
        <p:spPr>
          <a:xfrm>
            <a:off x="4609099" y="1250293"/>
            <a:ext cx="6141265"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Extended character classes for R </a:t>
            </a:r>
          </a:p>
        </p:txBody>
      </p:sp>
      <p:sp>
        <p:nvSpPr>
          <p:cNvPr id="20" name="Rectangle 19"/>
          <p:cNvSpPr/>
          <p:nvPr/>
        </p:nvSpPr>
        <p:spPr>
          <a:xfrm>
            <a:off x="361950" y="4842596"/>
            <a:ext cx="906411" cy="830997"/>
          </a:xfrm>
          <a:prstGeom prst="rect">
            <a:avLst/>
          </a:prstGeom>
          <a:solidFill>
            <a:schemeClr val="bg1">
              <a:lumMod val="95000"/>
            </a:schemeClr>
          </a:solidFill>
        </p:spPr>
        <p:txBody>
          <a:bodyPr wrap="square">
            <a:spAutoFit/>
          </a:bodyPr>
          <a:lstStyle/>
          <a:p>
            <a:pPr marL="571500" lvl="0" indent="-571500"/>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{n}</a:t>
            </a:r>
          </a:p>
        </p:txBody>
      </p:sp>
      <p:sp>
        <p:nvSpPr>
          <p:cNvPr id="21" name="Rectangle 20"/>
          <p:cNvSpPr/>
          <p:nvPr/>
        </p:nvSpPr>
        <p:spPr>
          <a:xfrm>
            <a:off x="1268360" y="4842595"/>
            <a:ext cx="3655331"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Wildcard, match at least 0</a:t>
            </a:r>
          </a:p>
          <a:p>
            <a:pPr marL="571500" lvl="0" indent="-571500"/>
            <a:r>
              <a:rPr lang="en-US" sz="2400" dirty="0" smtClean="0">
                <a:solidFill>
                  <a:schemeClr val="tx2"/>
                </a:solidFill>
                <a:latin typeface="Helvetica Neue Thin" charset="0"/>
                <a:ea typeface="Helvetica Neue Thin" charset="0"/>
                <a:cs typeface="Helvetica Neue Thin" charset="0"/>
              </a:rPr>
              <a:t>Match pattern n times</a:t>
            </a:r>
          </a:p>
        </p:txBody>
      </p:sp>
      <p:sp>
        <p:nvSpPr>
          <p:cNvPr id="22" name="Rectangle 21"/>
          <p:cNvSpPr/>
          <p:nvPr/>
        </p:nvSpPr>
        <p:spPr>
          <a:xfrm>
            <a:off x="239368" y="4465694"/>
            <a:ext cx="3170904"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Quantifiers</a:t>
            </a:r>
          </a:p>
        </p:txBody>
      </p:sp>
      <p:sp>
        <p:nvSpPr>
          <p:cNvPr id="3" name="Rectangle 2"/>
          <p:cNvSpPr/>
          <p:nvPr/>
        </p:nvSpPr>
        <p:spPr>
          <a:xfrm>
            <a:off x="5157470" y="4611762"/>
            <a:ext cx="6096000" cy="646331"/>
          </a:xfrm>
          <a:prstGeom prst="rect">
            <a:avLst/>
          </a:prstGeom>
        </p:spPr>
        <p:txBody>
          <a:bodyPr>
            <a:spAutoFit/>
          </a:bodyPr>
          <a:lstStyle/>
          <a:p>
            <a:r>
              <a:rPr lang="en-US" dirty="0" smtClean="0">
                <a:solidFill>
                  <a:schemeClr val="bg1">
                    <a:lumMod val="50000"/>
                  </a:schemeClr>
                </a:solidFill>
                <a:latin typeface="Avenir Book" charset="0"/>
                <a:ea typeface="Avenir Book" charset="0"/>
                <a:cs typeface="Avenir Book" charset="0"/>
              </a:rPr>
              <a:t>More on this at: https</a:t>
            </a:r>
            <a:r>
              <a:rPr lang="en-US" dirty="0">
                <a:solidFill>
                  <a:schemeClr val="bg1">
                    <a:lumMod val="50000"/>
                  </a:schemeClr>
                </a:solidFill>
                <a:latin typeface="Avenir Book" charset="0"/>
                <a:ea typeface="Avenir Book" charset="0"/>
                <a:cs typeface="Avenir Book" charset="0"/>
              </a:rPr>
              <a:t>://</a:t>
            </a:r>
            <a:r>
              <a:rPr lang="en-US" dirty="0" err="1">
                <a:solidFill>
                  <a:schemeClr val="bg1">
                    <a:lumMod val="50000"/>
                  </a:schemeClr>
                </a:solidFill>
                <a:latin typeface="Avenir Book" charset="0"/>
                <a:ea typeface="Avenir Book" charset="0"/>
                <a:cs typeface="Avenir Book" charset="0"/>
              </a:rPr>
              <a:t>stat.ethz.ch</a:t>
            </a:r>
            <a:r>
              <a:rPr lang="en-US" dirty="0">
                <a:solidFill>
                  <a:schemeClr val="bg1">
                    <a:lumMod val="50000"/>
                  </a:schemeClr>
                </a:solidFill>
                <a:latin typeface="Avenir Book" charset="0"/>
                <a:ea typeface="Avenir Book" charset="0"/>
                <a:cs typeface="Avenir Book" charset="0"/>
              </a:rPr>
              <a:t>/R-manual/R-</a:t>
            </a:r>
            <a:r>
              <a:rPr lang="en-US" dirty="0" err="1">
                <a:solidFill>
                  <a:schemeClr val="bg1">
                    <a:lumMod val="50000"/>
                  </a:schemeClr>
                </a:solidFill>
                <a:latin typeface="Avenir Book" charset="0"/>
                <a:ea typeface="Avenir Book" charset="0"/>
                <a:cs typeface="Avenir Book" charset="0"/>
              </a:rPr>
              <a:t>devel</a:t>
            </a:r>
            <a:r>
              <a:rPr lang="en-US" dirty="0">
                <a:solidFill>
                  <a:schemeClr val="bg1">
                    <a:lumMod val="50000"/>
                  </a:schemeClr>
                </a:solidFill>
                <a:latin typeface="Avenir Book" charset="0"/>
                <a:ea typeface="Avenir Book" charset="0"/>
                <a:cs typeface="Avenir Book" charset="0"/>
              </a:rPr>
              <a:t>/library/base/html/</a:t>
            </a:r>
            <a:r>
              <a:rPr lang="en-US" dirty="0" err="1">
                <a:solidFill>
                  <a:schemeClr val="bg1">
                    <a:lumMod val="50000"/>
                  </a:schemeClr>
                </a:solidFill>
                <a:latin typeface="Avenir Book" charset="0"/>
                <a:ea typeface="Avenir Book" charset="0"/>
                <a:cs typeface="Avenir Book" charset="0"/>
              </a:rPr>
              <a:t>regex.html</a:t>
            </a:r>
            <a:endParaRPr lang="en-US" dirty="0">
              <a:solidFill>
                <a:schemeClr val="bg1">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632421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#Censor the phone number and the time</a:t>
            </a:r>
          </a:p>
          <a:p>
            <a:pPr marL="571500" lvl="0" indent="-571500"/>
            <a:r>
              <a:rPr lang="en-US" sz="2800" dirty="0" smtClean="0">
                <a:latin typeface="Courier New" charset="0"/>
                <a:ea typeface="Courier New" charset="0"/>
                <a:cs typeface="Courier New" charset="0"/>
              </a:rPr>
              <a:t>a &lt;- ”Please call me at 212-353-4213 at 12pm"</a:t>
            </a:r>
          </a:p>
        </p:txBody>
      </p:sp>
    </p:spTree>
    <p:extLst>
      <p:ext uri="{BB962C8B-B14F-4D97-AF65-F5344CB8AC3E}">
        <p14:creationId xmlns:p14="http://schemas.microsoft.com/office/powerpoint/2010/main" val="2013201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De-duplication</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2985433"/>
          </a:xfrm>
          <a:prstGeom prst="rect">
            <a:avLst/>
          </a:prstGeom>
        </p:spPr>
        <p:txBody>
          <a:bodyPr wrap="square">
            <a:spAutoFit/>
          </a:bodyPr>
          <a:lstStyle/>
          <a:p>
            <a:pPr marL="571500" indent="-571500">
              <a:buFont typeface="Arial" charset="0"/>
              <a:buChar char="•"/>
            </a:pPr>
            <a:r>
              <a:rPr lang="en-US" sz="4000" dirty="0" smtClean="0">
                <a:solidFill>
                  <a:schemeClr val="accent1"/>
                </a:solidFill>
                <a:latin typeface="Helvetica Neue Thin" charset="0"/>
                <a:ea typeface="Helvetica Neue Thin" charset="0"/>
                <a:cs typeface="Helvetica Neue Thin" charset="0"/>
              </a:rPr>
              <a:t>De-duplication ensures that certain records are not over-represented.</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Ensures more accurate count of unique records and minimizes erroneous ‘</a:t>
            </a:r>
            <a:r>
              <a:rPr lang="en-US" sz="3600" dirty="0" err="1" smtClean="0">
                <a:solidFill>
                  <a:schemeClr val="accent1"/>
                </a:solidFill>
                <a:latin typeface="Helvetica Neue Thin" charset="0"/>
                <a:ea typeface="Helvetica Neue Thin" charset="0"/>
                <a:cs typeface="Helvetica Neue Thin" charset="0"/>
              </a:rPr>
              <a:t>cartesian</a:t>
            </a:r>
            <a:r>
              <a:rPr lang="en-US" sz="3600" dirty="0" smtClean="0">
                <a:solidFill>
                  <a:schemeClr val="accent1"/>
                </a:solidFill>
                <a:latin typeface="Helvetica Neue Thin" charset="0"/>
                <a:ea typeface="Helvetica Neue Thin" charset="0"/>
                <a:cs typeface="Helvetica Neue Thin" charset="0"/>
              </a:rPr>
              <a:t> product’ matches during merging</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22555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29</a:t>
            </a:fld>
            <a:endParaRPr lang="en-US"/>
          </a:p>
        </p:txBody>
      </p:sp>
      <p:sp>
        <p:nvSpPr>
          <p:cNvPr id="6" name="Rectangle 5"/>
          <p:cNvSpPr/>
          <p:nvPr/>
        </p:nvSpPr>
        <p:spPr>
          <a:xfrm>
            <a:off x="295973" y="6373821"/>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244627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De-Dupe Method</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339360" y="1797142"/>
            <a:ext cx="10286583"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duplicated(</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a:t>
            </a:r>
          </a:p>
        </p:txBody>
      </p:sp>
      <p:sp>
        <p:nvSpPr>
          <p:cNvPr id="10" name="Rectangle 9"/>
          <p:cNvSpPr/>
          <p:nvPr/>
        </p:nvSpPr>
        <p:spPr>
          <a:xfrm>
            <a:off x="2030186" y="2563232"/>
            <a:ext cx="9595757" cy="954107"/>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Accepts an R-object (e.g. </a:t>
            </a:r>
            <a:r>
              <a:rPr lang="en-US" sz="2800" dirty="0" err="1" smtClean="0">
                <a:solidFill>
                  <a:srgbClr val="0070C0"/>
                </a:solidFill>
                <a:latin typeface="Helvetica Neue Thin" charset="0"/>
                <a:ea typeface="Helvetica Neue Thin" charset="0"/>
                <a:cs typeface="Helvetica Neue Thin" charset="0"/>
              </a:rPr>
              <a:t>dataframe</a:t>
            </a:r>
            <a:r>
              <a:rPr lang="en-US" sz="2800" dirty="0" smtClean="0">
                <a:solidFill>
                  <a:srgbClr val="0070C0"/>
                </a:solidFill>
                <a:latin typeface="Helvetica Neue Thin" charset="0"/>
                <a:ea typeface="Helvetica Neue Thin" charset="0"/>
                <a:cs typeface="Helvetica Neue Thin" charset="0"/>
              </a:rPr>
              <a:t>, vector), returns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vector indicating if a record is a duplicate.</a:t>
            </a:r>
            <a:endParaRPr lang="en-US" sz="24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339360" y="4038699"/>
            <a:ext cx="1028658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#example</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 &lt;- c(1, 2, 3, 4, 1, 2, 3, 4)</a:t>
            </a:r>
          </a:p>
          <a:p>
            <a:pPr marL="1028700" lvl="1" indent="-571500"/>
            <a:r>
              <a:rPr lang="en-US" sz="2800" dirty="0">
                <a:latin typeface="Courier New" charset="0"/>
                <a:ea typeface="Courier New" charset="0"/>
                <a:cs typeface="Courier New" charset="0"/>
              </a:rPr>
              <a:t>d</a:t>
            </a:r>
            <a:r>
              <a:rPr lang="en-US" sz="2800" dirty="0" smtClean="0">
                <a:latin typeface="Courier New" charset="0"/>
                <a:ea typeface="Courier New" charset="0"/>
                <a:cs typeface="Courier New" charset="0"/>
              </a:rPr>
              <a:t>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[!duplicated(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22334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a:t>
            </a:fld>
            <a:endParaRPr lang="en-US"/>
          </a:p>
        </p:txBody>
      </p:sp>
      <p:sp>
        <p:nvSpPr>
          <p:cNvPr id="15" name="Rectangle 14"/>
          <p:cNvSpPr/>
          <p:nvPr/>
        </p:nvSpPr>
        <p:spPr>
          <a:xfrm>
            <a:off x="756852" y="2429634"/>
            <a:ext cx="10782300" cy="2554545"/>
          </a:xfrm>
          <a:prstGeom prst="rect">
            <a:avLst/>
          </a:prstGeom>
        </p:spPr>
        <p:txBody>
          <a:bodyPr wrap="square">
            <a:spAutoFit/>
          </a:bodyPr>
          <a:lstStyle/>
          <a:p>
            <a:pPr algn="ctr"/>
            <a:r>
              <a:rPr lang="en-US" sz="8000" dirty="0" smtClean="0">
                <a:solidFill>
                  <a:srgbClr val="00B0F0"/>
                </a:solidFill>
                <a:latin typeface="Helvetica Neue Thin" charset="0"/>
                <a:ea typeface="Helvetica Neue Thin" charset="0"/>
                <a:cs typeface="Helvetica Neue Thin" charset="0"/>
              </a:rPr>
              <a:t>$560.9 million</a:t>
            </a:r>
          </a:p>
          <a:p>
            <a:pPr algn="ctr"/>
            <a:r>
              <a:rPr lang="en-US" sz="4800" i="1" dirty="0">
                <a:solidFill>
                  <a:srgbClr val="00B0F0"/>
                </a:solidFill>
                <a:latin typeface="Helvetica Neue Thin" charset="0"/>
                <a:ea typeface="Helvetica Neue Thin" charset="0"/>
                <a:cs typeface="Helvetica Neue Thin" charset="0"/>
              </a:rPr>
              <a:t>l</a:t>
            </a:r>
            <a:r>
              <a:rPr lang="en-US" sz="4800" i="1" dirty="0" smtClean="0">
                <a:solidFill>
                  <a:srgbClr val="00B0F0"/>
                </a:solidFill>
                <a:latin typeface="Helvetica Neue Thin" charset="0"/>
                <a:ea typeface="Helvetica Neue Thin" charset="0"/>
                <a:cs typeface="Helvetica Neue Thin" charset="0"/>
              </a:rPr>
              <a:t>awsuit payouts </a:t>
            </a:r>
          </a:p>
          <a:p>
            <a:pPr algn="ctr"/>
            <a:r>
              <a:rPr lang="en-US" sz="3200" dirty="0" smtClean="0">
                <a:solidFill>
                  <a:schemeClr val="bg1">
                    <a:lumMod val="65000"/>
                  </a:schemeClr>
                </a:solidFill>
                <a:latin typeface="Helvetica Neue Thin" charset="0"/>
                <a:ea typeface="Helvetica Neue Thin" charset="0"/>
                <a:cs typeface="Helvetica Neue Thin" charset="0"/>
              </a:rPr>
              <a:t>New York City, 2011</a:t>
            </a:r>
            <a:endParaRPr lang="en-US" sz="7200" dirty="0" smtClean="0">
              <a:solidFill>
                <a:schemeClr val="bg1">
                  <a:lumMod val="65000"/>
                </a:schemeClr>
              </a:solidFill>
              <a:latin typeface="Helvetica Neue Thin" charset="0"/>
              <a:ea typeface="Helvetica Neue Thin" charset="0"/>
              <a:cs typeface="Helvetica Neue Thin" charset="0"/>
            </a:endParaRPr>
          </a:p>
        </p:txBody>
      </p:sp>
      <p:sp>
        <p:nvSpPr>
          <p:cNvPr id="16" name="Rectangle 1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7" name="Rectangle 16"/>
          <p:cNvSpPr/>
          <p:nvPr/>
        </p:nvSpPr>
        <p:spPr>
          <a:xfrm>
            <a:off x="-7176187" y="604118"/>
            <a:ext cx="10782300" cy="769441"/>
          </a:xfrm>
          <a:prstGeom prst="rect">
            <a:avLst/>
          </a:prstGeom>
          <a:solidFill>
            <a:srgbClr val="00B0F0"/>
          </a:solidFill>
        </p:spPr>
        <p:txBody>
          <a:bodyPr wrap="square">
            <a:spAutoFit/>
          </a:bodyPr>
          <a:lstStyle/>
          <a:p>
            <a:pPr algn="r"/>
            <a:r>
              <a:rPr lang="en-US" sz="4400" dirty="0" smtClean="0">
                <a:solidFill>
                  <a:schemeClr val="bg1"/>
                </a:solidFill>
                <a:latin typeface="Helvetica Neue Thin" charset="0"/>
                <a:ea typeface="Helvetica Neue Thin" charset="0"/>
                <a:cs typeface="Helvetica Neue Thin" charset="0"/>
              </a:rPr>
              <a:t>Motivation</a:t>
            </a:r>
            <a:endParaRPr lang="en-US" sz="4000" dirty="0" smtClean="0">
              <a:solidFill>
                <a:schemeClr val="bg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116315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Parsing</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10782300"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Data can be stored in nested formats:</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0" name="Rectangle 9"/>
          <p:cNvSpPr/>
          <p:nvPr/>
        </p:nvSpPr>
        <p:spPr>
          <a:xfrm>
            <a:off x="2205296" y="2997755"/>
            <a:ext cx="7585475" cy="523220"/>
          </a:xfrm>
          <a:prstGeom prst="rect">
            <a:avLst/>
          </a:prstGeom>
          <a:solidFill>
            <a:schemeClr val="bg1">
              <a:lumMod val="95000"/>
            </a:schemeClr>
          </a:solidFill>
        </p:spPr>
        <p:txBody>
          <a:bodyPr wrap="square">
            <a:spAutoFit/>
          </a:bodyPr>
          <a:lstStyle/>
          <a:p>
            <a:pPr marL="571500" lvl="0" indent="-571500"/>
            <a:r>
              <a:rPr lang="en-US" sz="2800" dirty="0">
                <a:latin typeface="Courier New" charset="0"/>
                <a:ea typeface="Courier New" charset="0"/>
                <a:cs typeface="Courier New" charset="0"/>
              </a:rPr>
              <a:t>a</a:t>
            </a:r>
            <a:r>
              <a:rPr lang="en-US" sz="2800" dirty="0" smtClean="0">
                <a:latin typeface="Courier New" charset="0"/>
                <a:ea typeface="Courier New" charset="0"/>
                <a:cs typeface="Courier New" charset="0"/>
              </a:rPr>
              <a:t> &lt;- "1,2,4,10"</a:t>
            </a:r>
          </a:p>
        </p:txBody>
      </p:sp>
      <p:sp>
        <p:nvSpPr>
          <p:cNvPr id="11" name="Rectangle 10"/>
          <p:cNvSpPr/>
          <p:nvPr/>
        </p:nvSpPr>
        <p:spPr>
          <a:xfrm>
            <a:off x="1603129" y="3881877"/>
            <a:ext cx="11560779"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And data that is delimited in any way can be parsed:</a:t>
            </a:r>
            <a:endParaRPr lang="en-US" sz="3200" dirty="0" smtClean="0">
              <a:solidFill>
                <a:schemeClr val="accent1"/>
              </a:solidFill>
              <a:latin typeface="Helvetica Neue Thin" charset="0"/>
              <a:ea typeface="Helvetica Neue Thin" charset="0"/>
              <a:cs typeface="Helvetica Neue Thin" charset="0"/>
            </a:endParaRPr>
          </a:p>
        </p:txBody>
      </p:sp>
      <p:sp>
        <p:nvSpPr>
          <p:cNvPr id="12" name="Rectangle 11"/>
          <p:cNvSpPr/>
          <p:nvPr/>
        </p:nvSpPr>
        <p:spPr>
          <a:xfrm>
            <a:off x="2200216" y="4781813"/>
            <a:ext cx="7585475"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b &lt;- "duck, duck, goose</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lvl="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&lt;- "The Dow is up!"</a:t>
            </a:r>
          </a:p>
        </p:txBody>
      </p:sp>
    </p:spTree>
    <p:extLst>
      <p:ext uri="{BB962C8B-B14F-4D97-AF65-F5344CB8AC3E}">
        <p14:creationId xmlns:p14="http://schemas.microsoft.com/office/powerpoint/2010/main" val="2072801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817124" y="2148976"/>
            <a:ext cx="4914603" cy="954107"/>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(x, </a:t>
            </a:r>
            <a:r>
              <a:rPr lang="en-US" sz="2800" dirty="0" err="1" smtClean="0">
                <a:latin typeface="Courier New" charset="0"/>
                <a:ea typeface="Courier New" charset="0"/>
                <a:cs typeface="Courier New" charset="0"/>
              </a:rPr>
              <a:t>delim</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(x)</a:t>
            </a:r>
          </a:p>
        </p:txBody>
      </p:sp>
      <p:sp>
        <p:nvSpPr>
          <p:cNvPr id="10" name="Rectangle 9"/>
          <p:cNvSpPr/>
          <p:nvPr/>
        </p:nvSpPr>
        <p:spPr>
          <a:xfrm>
            <a:off x="5731727" y="2136477"/>
            <a:ext cx="7575906" cy="954107"/>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Splits string based on delimiter.</a:t>
            </a:r>
          </a:p>
          <a:p>
            <a:pPr marL="571500" lvl="0" indent="-571500"/>
            <a:r>
              <a:rPr lang="en-US" sz="2800" dirty="0" smtClean="0">
                <a:solidFill>
                  <a:schemeClr val="tx2"/>
                </a:solidFill>
                <a:latin typeface="Helvetica Neue Thin" charset="0"/>
                <a:ea typeface="Helvetica Neue Thin" charset="0"/>
                <a:cs typeface="Helvetica Neue Thin" charset="0"/>
              </a:rPr>
              <a:t>Converts list object into vectors.</a:t>
            </a:r>
          </a:p>
        </p:txBody>
      </p:sp>
      <p:sp>
        <p:nvSpPr>
          <p:cNvPr id="11" name="Rectangle 10"/>
          <p:cNvSpPr/>
          <p:nvPr/>
        </p:nvSpPr>
        <p:spPr>
          <a:xfrm>
            <a:off x="-7673547" y="907943"/>
            <a:ext cx="10238328"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817124" y="372412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a:t>
            </a:r>
            <a:r>
              <a:rPr lang="en-US" sz="2800" smtClean="0">
                <a:latin typeface="Courier New" charset="0"/>
                <a:ea typeface="Courier New" charset="0"/>
                <a:cs typeface="Courier New" charset="0"/>
              </a:rPr>
              <a:t>into three </a:t>
            </a:r>
            <a:r>
              <a:rPr lang="en-US" sz="2800" dirty="0" smtClean="0">
                <a:latin typeface="Courier New" charset="0"/>
                <a:ea typeface="Courier New" charset="0"/>
                <a:cs typeface="Courier New" charset="0"/>
              </a:rPr>
              <a:t>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753442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 Example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94821" y="2542100"/>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into three 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1236552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 Exercise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186774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#Epic battles: Parse into two column matrix</a:t>
            </a:r>
          </a:p>
          <a:p>
            <a:pPr marL="57150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ase &lt;-  </a:t>
            </a:r>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"Jerry v</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Newman",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Tom vs</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Jerry",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Donald </a:t>
            </a:r>
            <a:r>
              <a:rPr lang="en-US" sz="2800" dirty="0">
                <a:latin typeface="Courier New" charset="0"/>
                <a:ea typeface="Courier New" charset="0"/>
                <a:cs typeface="Courier New" charset="0"/>
              </a:rPr>
              <a:t>versus </a:t>
            </a:r>
            <a:r>
              <a:rPr lang="en-US" sz="2800" dirty="0" smtClean="0">
                <a:latin typeface="Courier New" charset="0"/>
                <a:ea typeface="Courier New" charset="0"/>
                <a:cs typeface="Courier New" charset="0"/>
              </a:rPr>
              <a:t>Media")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506" y="4106902"/>
            <a:ext cx="3313211" cy="1258650"/>
          </a:xfrm>
          <a:prstGeom prst="rect">
            <a:avLst/>
          </a:prstGeom>
        </p:spPr>
      </p:pic>
      <p:sp>
        <p:nvSpPr>
          <p:cNvPr id="7" name="Rectangle 6"/>
          <p:cNvSpPr/>
          <p:nvPr/>
        </p:nvSpPr>
        <p:spPr>
          <a:xfrm>
            <a:off x="1218567" y="4292556"/>
            <a:ext cx="2597007" cy="707886"/>
          </a:xfrm>
          <a:prstGeom prst="rect">
            <a:avLst/>
          </a:prstGeom>
          <a:noFill/>
        </p:spPr>
        <p:txBody>
          <a:bodyPr wrap="square">
            <a:spAutoFit/>
          </a:bodyPr>
          <a:lstStyle/>
          <a:p>
            <a:pPr marL="571500" indent="-571500"/>
            <a:r>
              <a:rPr lang="en-US" sz="4000" dirty="0" smtClean="0">
                <a:latin typeface="Courier New" charset="0"/>
                <a:ea typeface="Courier New" charset="0"/>
                <a:cs typeface="Courier New" charset="0"/>
              </a:rPr>
              <a:t>Goal </a:t>
            </a:r>
            <a:r>
              <a:rPr lang="en-US" sz="4000" dirty="0" smtClean="0">
                <a:latin typeface="Courier New" charset="0"/>
                <a:ea typeface="Courier New" charset="0"/>
                <a:cs typeface="Courier New" charset="0"/>
                <a:sym typeface="Wingdings"/>
              </a:rPr>
              <a:t></a:t>
            </a:r>
            <a:endParaRPr lang="en-US" sz="4000" dirty="0" smtClean="0">
              <a:latin typeface="Courier New" charset="0"/>
              <a:ea typeface="Courier New" charset="0"/>
              <a:cs typeface="Courier New" charset="0"/>
            </a:endParaRPr>
          </a:p>
        </p:txBody>
      </p:sp>
      <p:sp>
        <p:nvSpPr>
          <p:cNvPr id="8" name="Rectangle 7"/>
          <p:cNvSpPr/>
          <p:nvPr/>
        </p:nvSpPr>
        <p:spPr>
          <a:xfrm>
            <a:off x="1218567" y="5365552"/>
            <a:ext cx="8096883" cy="461665"/>
          </a:xfrm>
          <a:prstGeom prst="rect">
            <a:avLst/>
          </a:prstGeom>
          <a:noFill/>
        </p:spPr>
        <p:txBody>
          <a:bodyPr wrap="square">
            <a:spAutoFit/>
          </a:bodyPr>
          <a:lstStyle/>
          <a:p>
            <a:pPr marL="571500" indent="-571500"/>
            <a:r>
              <a:rPr lang="en-US" sz="2400" dirty="0" smtClean="0">
                <a:latin typeface="Courier New" charset="0"/>
                <a:ea typeface="Courier New" charset="0"/>
                <a:cs typeface="Courier New" charset="0"/>
              </a:rPr>
              <a:t>Hint: clean up delimiter first </a:t>
            </a:r>
          </a:p>
        </p:txBody>
      </p:sp>
    </p:spTree>
    <p:extLst>
      <p:ext uri="{BB962C8B-B14F-4D97-AF65-F5344CB8AC3E}">
        <p14:creationId xmlns:p14="http://schemas.microsoft.com/office/powerpoint/2010/main" val="739835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443118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a:t>
            </a:r>
            <a:r>
              <a:rPr lang="en-US" sz="4000" smtClean="0">
                <a:solidFill>
                  <a:schemeClr val="bg1"/>
                </a:solidFill>
                <a:latin typeface="Avenir Book" charset="0"/>
                <a:ea typeface="Avenir Book" charset="0"/>
                <a:cs typeface="Avenir Book" charset="0"/>
              </a:rPr>
              <a:t>: Exercise - Answer</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2246769"/>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case &lt;-  c(	"Jerry v. Newman", " Tom vs. Jerry",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 </a:t>
            </a:r>
            <a:r>
              <a:rPr lang="en-US" sz="2800" dirty="0">
                <a:latin typeface="Courier New" charset="0"/>
                <a:ea typeface="Courier New" charset="0"/>
                <a:cs typeface="Courier New" charset="0"/>
              </a:rPr>
              <a:t>Don versus Media</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case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gsub</a:t>
            </a:r>
            <a:r>
              <a:rPr lang="en-US" sz="2800" dirty="0">
                <a:latin typeface="Courier New" charset="0"/>
                <a:ea typeface="Courier New" charset="0"/>
                <a:cs typeface="Courier New" charset="0"/>
              </a:rPr>
              <a:t>("vs\\.| v\\.", "</a:t>
            </a:r>
            <a:r>
              <a:rPr lang="en-US" sz="2800" dirty="0" err="1">
                <a:latin typeface="Courier New" charset="0"/>
                <a:ea typeface="Courier New" charset="0"/>
                <a:cs typeface="Courier New" charset="0"/>
              </a:rPr>
              <a:t>versus",case</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b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strsplit</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case,"versus</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matrix(</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(b</a:t>
            </a:r>
            <a:r>
              <a:rPr lang="en-US" sz="2800" dirty="0">
                <a:latin typeface="Courier New" charset="0"/>
                <a:ea typeface="Courier New" charset="0"/>
                <a:cs typeface="Courier New" charset="0"/>
              </a:rPr>
              <a:t>), </a:t>
            </a:r>
            <a:r>
              <a:rPr lang="en-US" sz="2800" dirty="0" err="1">
                <a:latin typeface="Courier New" charset="0"/>
                <a:ea typeface="Courier New" charset="0"/>
                <a:cs typeface="Courier New" charset="0"/>
              </a:rPr>
              <a:t>nrow</a:t>
            </a:r>
            <a:r>
              <a:rPr lang="en-US" sz="2800" dirty="0">
                <a:latin typeface="Courier New" charset="0"/>
                <a:ea typeface="Courier New" charset="0"/>
                <a:cs typeface="Courier New" charset="0"/>
              </a:rPr>
              <a:t>=3, </a:t>
            </a:r>
            <a:r>
              <a:rPr lang="en-US" sz="2800" dirty="0" err="1">
                <a:latin typeface="Courier New" charset="0"/>
                <a:ea typeface="Courier New" charset="0"/>
                <a:cs typeface="Courier New" charset="0"/>
              </a:rPr>
              <a:t>byrow</a:t>
            </a:r>
            <a:r>
              <a:rPr lang="en-US" sz="2800" dirty="0">
                <a:latin typeface="Courier New" charset="0"/>
                <a:ea typeface="Courier New" charset="0"/>
                <a:cs typeface="Courier New" charset="0"/>
              </a:rPr>
              <a:t>=T)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969365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1795289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442134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686429"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a:t>
            </a:r>
            <a:r>
              <a:rPr lang="en-US" sz="4000" smtClean="0">
                <a:solidFill>
                  <a:schemeClr val="bg1"/>
                </a:solidFill>
                <a:latin typeface="Avenir Book" charset="0"/>
                <a:ea typeface="Avenir Book" charset="0"/>
                <a:cs typeface="Avenir Book" charset="0"/>
              </a:rPr>
              <a:t>: Example Uses</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156405" y="2210955"/>
            <a:ext cx="4709557"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Long form</a:t>
            </a:r>
            <a:endParaRPr lang="en-US" sz="3200" dirty="0" smtClean="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Panel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Compact data storage</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Server Logs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Sensor recordings</a:t>
            </a:r>
          </a:p>
        </p:txBody>
      </p:sp>
      <p:sp>
        <p:nvSpPr>
          <p:cNvPr id="3" name="Rectangle 2"/>
          <p:cNvSpPr/>
          <p:nvPr/>
        </p:nvSpPr>
        <p:spPr>
          <a:xfrm>
            <a:off x="6387094" y="2164788"/>
            <a:ext cx="4917056"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Wide form</a:t>
            </a:r>
            <a:endParaRPr lang="en-US" sz="3200" dirty="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Satellite imagery</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Economic time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Most tabular analysis-ready data</a:t>
            </a:r>
          </a:p>
        </p:txBody>
      </p:sp>
    </p:spTree>
    <p:extLst>
      <p:ext uri="{BB962C8B-B14F-4D97-AF65-F5344CB8AC3E}">
        <p14:creationId xmlns:p14="http://schemas.microsoft.com/office/powerpoint/2010/main" val="735648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Long vs. Wide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750216" y="2150659"/>
            <a:ext cx="11047773" cy="3539430"/>
          </a:xfrm>
          <a:prstGeom prst="rect">
            <a:avLst/>
          </a:prstGeom>
          <a:solidFill>
            <a:schemeClr val="bg1">
              <a:lumMod val="95000"/>
            </a:schemeClr>
          </a:solidFill>
        </p:spPr>
        <p:txBody>
          <a:bodyPr wrap="square">
            <a:spAutoFit/>
          </a:bodyPr>
          <a:lstStyle/>
          <a:p>
            <a:pPr marL="571500" indent="-571500"/>
            <a:r>
              <a:rPr lang="it-IT" sz="2800" dirty="0" smtClean="0">
                <a:latin typeface="Courier New" charset="0"/>
                <a:ea typeface="Courier New" charset="0"/>
                <a:cs typeface="Courier New" charset="0"/>
              </a:rPr>
              <a:t>x </a:t>
            </a:r>
            <a:r>
              <a:rPr lang="it-IT" sz="2800" dirty="0">
                <a:latin typeface="Courier New" charset="0"/>
                <a:ea typeface="Courier New" charset="0"/>
                <a:cs typeface="Courier New" charset="0"/>
              </a:rPr>
              <a:t>&lt;- </a:t>
            </a:r>
            <a:r>
              <a:rPr lang="it-IT" sz="2800" dirty="0" err="1">
                <a:latin typeface="Courier New" charset="0"/>
                <a:ea typeface="Courier New" charset="0"/>
                <a:cs typeface="Courier New" charset="0"/>
              </a:rPr>
              <a:t>data.frame</a:t>
            </a:r>
            <a:r>
              <a:rPr lang="it-IT" sz="2800" dirty="0" smtClean="0">
                <a:latin typeface="Courier New" charset="0"/>
                <a:ea typeface="Courier New" charset="0"/>
                <a:cs typeface="Courier New" charset="0"/>
              </a:rPr>
              <a:t>( id = c(1,1,2,2</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t = c(1,2,1,2</a:t>
            </a:r>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a:t>
            </a:r>
            <a:r>
              <a:rPr lang="it-IT" sz="2800" dirty="0" err="1" smtClean="0">
                <a:latin typeface="Courier New" charset="0"/>
                <a:ea typeface="Courier New" charset="0"/>
                <a:cs typeface="Courier New" charset="0"/>
              </a:rPr>
              <a:t>income</a:t>
            </a:r>
            <a:r>
              <a:rPr lang="it-IT" sz="2800" dirty="0" smtClean="0">
                <a:latin typeface="Courier New" charset="0"/>
                <a:ea typeface="Courier New" charset="0"/>
                <a:cs typeface="Courier New" charset="0"/>
              </a:rPr>
              <a:t> = c(50,55,101,123</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vote = c(8,7,4,3</a:t>
            </a:r>
            <a:r>
              <a:rPr lang="it-IT"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indent="-571500"/>
            <a:r>
              <a:rPr lang="en-US" sz="2800" dirty="0" smtClean="0">
                <a:latin typeface="Courier New" charset="0"/>
                <a:ea typeface="Courier New" charset="0"/>
                <a:cs typeface="Courier New" charset="0"/>
              </a:rPr>
              <a:t>wide </a:t>
            </a:r>
            <a:r>
              <a:rPr lang="en-US" sz="2800" dirty="0">
                <a:latin typeface="Courier New" charset="0"/>
                <a:ea typeface="Courier New" charset="0"/>
                <a:cs typeface="Courier New" charset="0"/>
              </a:rPr>
              <a:t>&lt;- </a:t>
            </a:r>
            <a:r>
              <a:rPr lang="en-US" sz="2800" dirty="0" smtClean="0">
                <a:latin typeface="Courier New" charset="0"/>
                <a:ea typeface="Courier New" charset="0"/>
                <a:cs typeface="Courier New" charset="0"/>
              </a:rPr>
              <a:t>reshape(x, </a:t>
            </a: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idvar</a:t>
            </a:r>
            <a:r>
              <a:rPr lang="en-US" sz="2800" dirty="0">
                <a:latin typeface="Courier New" charset="0"/>
                <a:ea typeface="Courier New" charset="0"/>
                <a:cs typeface="Courier New" charset="0"/>
              </a:rPr>
              <a:t>="id",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timevar</a:t>
            </a:r>
            <a:r>
              <a:rPr lang="en-US" sz="2800" dirty="0">
                <a:latin typeface="Courier New" charset="0"/>
                <a:ea typeface="Courier New" charset="0"/>
                <a:cs typeface="Courier New" charset="0"/>
              </a:rPr>
              <a:t>="t",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direction</a:t>
            </a:r>
            <a:r>
              <a:rPr lang="en-US" sz="2800" dirty="0">
                <a:latin typeface="Courier New" charset="0"/>
                <a:ea typeface="Courier New" charset="0"/>
                <a:cs typeface="Courier New" charset="0"/>
              </a:rPr>
              <a:t>="wide")</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878568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3951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(simple case)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5" y="1857361"/>
            <a:ext cx="11047773" cy="193899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#simple case</a:t>
            </a:r>
          </a:p>
          <a:p>
            <a:pPr marL="571500" indent="-571500"/>
            <a:r>
              <a:rPr lang="en-US" sz="2400" dirty="0" smtClean="0">
                <a:latin typeface="Courier New" charset="0"/>
                <a:ea typeface="Courier New" charset="0"/>
                <a:cs typeface="Courier New" charset="0"/>
              </a:rPr>
              <a:t>long </a:t>
            </a:r>
            <a:r>
              <a:rPr lang="en-US" sz="2400" dirty="0">
                <a:latin typeface="Courier New" charset="0"/>
                <a:ea typeface="Courier New" charset="0"/>
                <a:cs typeface="Courier New" charset="0"/>
              </a:rPr>
              <a:t>&lt;- reshape</a:t>
            </a:r>
            <a:r>
              <a:rPr lang="en-US" sz="2400" dirty="0" smtClean="0">
                <a:latin typeface="Courier New" charset="0"/>
                <a:ea typeface="Courier New" charset="0"/>
                <a:cs typeface="Courier New" charset="0"/>
              </a:rPr>
              <a:t>(	wide</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idvar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id",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direction = "</a:t>
            </a:r>
            <a:r>
              <a:rPr lang="en-US" sz="2400" dirty="0">
                <a:latin typeface="Courier New" charset="0"/>
                <a:ea typeface="Courier New" charset="0"/>
                <a:cs typeface="Courier New" charset="0"/>
              </a:rPr>
              <a:t>long")</a:t>
            </a:r>
            <a:endParaRPr lang="en-US" sz="2400" dirty="0" smtClean="0">
              <a:latin typeface="Courier New" charset="0"/>
              <a:ea typeface="Courier New" charset="0"/>
              <a:cs typeface="Courier New" charset="0"/>
            </a:endParaRPr>
          </a:p>
        </p:txBody>
      </p:sp>
    </p:spTree>
    <p:extLst>
      <p:ext uri="{BB962C8B-B14F-4D97-AF65-F5344CB8AC3E}">
        <p14:creationId xmlns:p14="http://schemas.microsoft.com/office/powerpoint/2010/main" val="200076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03" y="327923"/>
            <a:ext cx="7921967" cy="616388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0549" t="78647" r="13458"/>
          <a:stretch/>
        </p:blipFill>
        <p:spPr>
          <a:xfrm>
            <a:off x="9407084" y="2093696"/>
            <a:ext cx="1108516" cy="3072956"/>
          </a:xfrm>
          <a:prstGeom prst="rect">
            <a:avLst/>
          </a:prstGeom>
          <a:ln>
            <a:noFill/>
          </a:ln>
          <a:effectLst>
            <a:outerShdw blurRad="292100" dist="139700" dir="2700000" algn="tl" rotWithShape="0">
              <a:srgbClr val="333333">
                <a:alpha val="65000"/>
              </a:srgbClr>
            </a:outerShdw>
          </a:effectLst>
        </p:spPr>
      </p:pic>
      <p:cxnSp>
        <p:nvCxnSpPr>
          <p:cNvPr id="5" name="Straight Connector 4"/>
          <p:cNvCxnSpPr/>
          <p:nvPr/>
        </p:nvCxnSpPr>
        <p:spPr>
          <a:xfrm flipH="1">
            <a:off x="7227277" y="2093696"/>
            <a:ext cx="2179807" cy="3072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438292" y="5166652"/>
            <a:ext cx="1968792" cy="1325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3508" y="5166652"/>
            <a:ext cx="474784" cy="13251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09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14095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(complex)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378565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#complex case</a:t>
            </a:r>
          </a:p>
          <a:p>
            <a:pPr marL="571500" indent="-571500"/>
            <a:r>
              <a:rPr lang="en-US" sz="2400" dirty="0">
                <a:latin typeface="Courier New" charset="0"/>
                <a:ea typeface="Courier New" charset="0"/>
                <a:cs typeface="Courier New" charset="0"/>
              </a:rPr>
              <a:t>w</a:t>
            </a:r>
            <a:r>
              <a:rPr lang="en-US" sz="2400" dirty="0" smtClean="0">
                <a:latin typeface="Courier New" charset="0"/>
                <a:ea typeface="Courier New" charset="0"/>
                <a:cs typeface="Courier New" charset="0"/>
              </a:rPr>
              <a:t>ide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	id = c(1,2,3),</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income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(3,100,5),</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debt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(3,-10,20))</a:t>
            </a:r>
          </a:p>
          <a:p>
            <a:pPr marL="571500" indent="-571500"/>
            <a:r>
              <a:rPr lang="en-US" sz="2400" dirty="0" smtClean="0">
                <a:latin typeface="Courier New" charset="0"/>
                <a:ea typeface="Courier New" charset="0"/>
                <a:cs typeface="Courier New" charset="0"/>
              </a:rPr>
              <a:t>long </a:t>
            </a:r>
            <a:r>
              <a:rPr lang="en-US" sz="2400" dirty="0">
                <a:latin typeface="Courier New" charset="0"/>
                <a:ea typeface="Courier New" charset="0"/>
                <a:cs typeface="Courier New" charset="0"/>
              </a:rPr>
              <a:t>&lt;- </a:t>
            </a:r>
            <a:r>
              <a:rPr lang="en-US" sz="2400" dirty="0" smtClean="0">
                <a:latin typeface="Courier New" charset="0"/>
                <a:ea typeface="Courier New" charset="0"/>
                <a:cs typeface="Courier New" charset="0"/>
              </a:rPr>
              <a:t>reshape(wide</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varying = c(</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income</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debt"),</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v.names</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amount",</a:t>
            </a:r>
          </a:p>
          <a:p>
            <a:pPr marL="571500" indent="-571500"/>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financials", </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time = </a:t>
            </a:r>
            <a:r>
              <a:rPr lang="en-US" sz="2400" dirty="0">
                <a:latin typeface="Courier New" charset="0"/>
                <a:ea typeface="Courier New" charset="0"/>
                <a:cs typeface="Courier New" charset="0"/>
              </a:rPr>
              <a:t>c("income", "debt</a:t>
            </a:r>
            <a:r>
              <a:rPr lang="en-US" sz="2400" dirty="0" smtClean="0">
                <a:latin typeface="Courier New" charset="0"/>
                <a:ea typeface="Courier New" charset="0"/>
                <a:cs typeface="Courier New" charset="0"/>
              </a:rPr>
              <a:t>"),</a:t>
            </a:r>
          </a:p>
          <a:p>
            <a:pPr marL="571500" indent="-571500"/>
            <a:r>
              <a:rPr lang="en-US" sz="2400" dirty="0" smtClean="0">
                <a:latin typeface="Courier New" charset="0"/>
                <a:ea typeface="Courier New" charset="0"/>
                <a:cs typeface="Courier New" charset="0"/>
              </a:rPr>
              <a:t>				direction = "long")</a:t>
            </a:r>
          </a:p>
        </p:txBody>
      </p:sp>
    </p:spTree>
    <p:extLst>
      <p:ext uri="{BB962C8B-B14F-4D97-AF65-F5344CB8AC3E}">
        <p14:creationId xmlns:p14="http://schemas.microsoft.com/office/powerpoint/2010/main" val="844736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656684"/>
            <a:ext cx="10782300" cy="707886"/>
          </a:xfrm>
          <a:prstGeom prst="rect">
            <a:avLst/>
          </a:prstGeom>
          <a:solidFill>
            <a:srgbClr val="0070C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Collapse/Aggregate</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3354765"/>
          </a:xfrm>
          <a:prstGeom prst="rect">
            <a:avLst/>
          </a:prstGeom>
        </p:spPr>
        <p:txBody>
          <a:bodyPr wrap="square">
            <a:spAutoFit/>
          </a:bodyPr>
          <a:lstStyle/>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Collapse methods convert raw transactional data into summaries of discrete units</a:t>
            </a:r>
          </a:p>
          <a:p>
            <a:pPr marL="571500" indent="-571500">
              <a:buFont typeface="Arial" charset="0"/>
              <a:buChar char="•"/>
            </a:pPr>
            <a:r>
              <a:rPr lang="en-US" sz="3600" dirty="0">
                <a:solidFill>
                  <a:schemeClr val="accent1"/>
                </a:solidFill>
                <a:latin typeface="Helvetica Neue Thin" charset="0"/>
                <a:ea typeface="Helvetica Neue Thin" charset="0"/>
                <a:cs typeface="Helvetica Neue Thin" charset="0"/>
              </a:rPr>
              <a:t>Aggregates = summary stats by some group identifier </a:t>
            </a:r>
          </a:p>
          <a:p>
            <a:pPr marL="571500" indent="-571500">
              <a:buFont typeface="Arial" charset="0"/>
              <a:buChar char="•"/>
            </a:pPr>
            <a:endParaRPr lang="en-US" sz="36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836275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9" y="907943"/>
            <a:ext cx="1364302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 Uses</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603130" y="1981382"/>
            <a:ext cx="9650340" cy="3970318"/>
          </a:xfrm>
          <a:prstGeom prst="rect">
            <a:avLst/>
          </a:prstGeom>
        </p:spPr>
        <p:txBody>
          <a:bodyPr wrap="square">
            <a:spAutoFit/>
          </a:bodyPr>
          <a:lstStyle/>
          <a:p>
            <a:r>
              <a:rPr lang="en-US" sz="2800" dirty="0" smtClean="0">
                <a:solidFill>
                  <a:schemeClr val="accent1"/>
                </a:solidFill>
                <a:latin typeface="Helvetica Neue Thin" charset="0"/>
                <a:ea typeface="Helvetica Neue Thin" charset="0"/>
                <a:cs typeface="Helvetica Neue Thin" charset="0"/>
              </a:rPr>
              <a:t>Often times more signal in aggregates and patterns begin to emerge</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Uber rides </a:t>
            </a:r>
            <a:r>
              <a:rPr lang="en-US" sz="2800" dirty="0" smtClean="0">
                <a:solidFill>
                  <a:schemeClr val="accent1"/>
                </a:solidFill>
                <a:latin typeface="Helvetica Neue Thin" charset="0"/>
                <a:ea typeface="Helvetica Neue Thin" charset="0"/>
                <a:cs typeface="Helvetica Neue Thin" charset="0"/>
                <a:sym typeface="Wingdings"/>
              </a:rPr>
              <a:t> Calculate number of </a:t>
            </a:r>
            <a:r>
              <a:rPr lang="en-US" sz="2800" dirty="0" err="1" smtClean="0">
                <a:solidFill>
                  <a:schemeClr val="accent1"/>
                </a:solidFill>
                <a:latin typeface="Helvetica Neue Thin" charset="0"/>
                <a:ea typeface="Helvetica Neue Thin" charset="0"/>
                <a:cs typeface="Helvetica Neue Thin" charset="0"/>
                <a:sym typeface="Wingdings"/>
              </a:rPr>
              <a:t>uber</a:t>
            </a:r>
            <a:r>
              <a:rPr lang="en-US" sz="2800" dirty="0" smtClean="0">
                <a:solidFill>
                  <a:schemeClr val="accent1"/>
                </a:solidFill>
                <a:latin typeface="Helvetica Neue Thin" charset="0"/>
                <a:ea typeface="Helvetica Neue Thin" charset="0"/>
                <a:cs typeface="Helvetica Neue Thin" charset="0"/>
                <a:sym typeface="Wingdings"/>
              </a:rPr>
              <a:t> rides by origin and destination </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Call center logs </a:t>
            </a:r>
            <a:r>
              <a:rPr lang="en-US" sz="2800" dirty="0" smtClean="0">
                <a:solidFill>
                  <a:schemeClr val="accent1"/>
                </a:solidFill>
                <a:latin typeface="Helvetica Neue Thin" charset="0"/>
                <a:ea typeface="Helvetica Neue Thin" charset="0"/>
                <a:cs typeface="Helvetica Neue Thin" charset="0"/>
                <a:sym typeface="Wingdings"/>
              </a:rPr>
              <a:t> Call volume by hour, day, type for staff planning</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sym typeface="Wingdings"/>
              </a:rPr>
              <a:t>Legal documents  Frequency of word combinations that are associated with themes or issues</a:t>
            </a:r>
            <a:endParaRPr lang="en-US" sz="28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28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731537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9756532"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aggregate(</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 by = list(x), FUN = fun)</a:t>
            </a:r>
          </a:p>
        </p:txBody>
      </p:sp>
      <p:sp>
        <p:nvSpPr>
          <p:cNvPr id="8" name="Rectangle 7"/>
          <p:cNvSpPr/>
          <p:nvPr/>
        </p:nvSpPr>
        <p:spPr>
          <a:xfrm>
            <a:off x="2351314" y="3135719"/>
            <a:ext cx="9301844" cy="1815882"/>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err="1">
                <a:solidFill>
                  <a:srgbClr val="0070C0"/>
                </a:solidFill>
                <a:latin typeface="Helvetica Neue Thin" charset="0"/>
                <a:ea typeface="Helvetica Neue Thin" charset="0"/>
                <a:cs typeface="Helvetica Neue Thin" charset="0"/>
              </a:rPr>
              <a:t>o</a:t>
            </a:r>
            <a:r>
              <a:rPr lang="en-US" sz="2800" dirty="0" err="1" smtClean="0">
                <a:solidFill>
                  <a:srgbClr val="0070C0"/>
                </a:solidFill>
                <a:latin typeface="Helvetica Neue Thin" charset="0"/>
                <a:ea typeface="Helvetica Neue Thin" charset="0"/>
                <a:cs typeface="Helvetica Neue Thin" charset="0"/>
              </a:rPr>
              <a:t>bj</a:t>
            </a:r>
            <a:r>
              <a:rPr lang="en-US" sz="2800" dirty="0" smtClean="0">
                <a:solidFill>
                  <a:srgbClr val="0070C0"/>
                </a:solidFill>
                <a:latin typeface="Helvetica Neue Thin" charset="0"/>
                <a:ea typeface="Helvetica Neue Thin" charset="0"/>
                <a:cs typeface="Helvetica Neue Thin" charset="0"/>
              </a:rPr>
              <a:t> = an R object like a data frame</a:t>
            </a:r>
          </a:p>
          <a:p>
            <a:r>
              <a:rPr lang="en-US" sz="2800" dirty="0">
                <a:solidFill>
                  <a:srgbClr val="0070C0"/>
                </a:solidFill>
                <a:latin typeface="Helvetica Neue Thin" charset="0"/>
                <a:ea typeface="Helvetica Neue Thin" charset="0"/>
                <a:cs typeface="Helvetica Neue Thin" charset="0"/>
              </a:rPr>
              <a:t>b</a:t>
            </a:r>
            <a:r>
              <a:rPr lang="en-US" sz="2800" dirty="0" smtClean="0">
                <a:solidFill>
                  <a:srgbClr val="0070C0"/>
                </a:solidFill>
                <a:latin typeface="Helvetica Neue Thin" charset="0"/>
                <a:ea typeface="Helvetica Neue Thin" charset="0"/>
                <a:cs typeface="Helvetica Neue Thin" charset="0"/>
              </a:rPr>
              <a:t>y = group by or list of variables to be </a:t>
            </a:r>
          </a:p>
          <a:p>
            <a:r>
              <a:rPr lang="en-US" sz="2800" dirty="0" smtClean="0">
                <a:solidFill>
                  <a:srgbClr val="0070C0"/>
                </a:solidFill>
                <a:latin typeface="Helvetica Neue Thin" charset="0"/>
                <a:ea typeface="Helvetica Neue Thin" charset="0"/>
                <a:cs typeface="Helvetica Neue Thin" charset="0"/>
              </a:rPr>
              <a:t>FUN = a statistical function (e.g. mean, </a:t>
            </a:r>
          </a:p>
        </p:txBody>
      </p:sp>
    </p:spTree>
    <p:extLst>
      <p:ext uri="{BB962C8B-B14F-4D97-AF65-F5344CB8AC3E}">
        <p14:creationId xmlns:p14="http://schemas.microsoft.com/office/powerpoint/2010/main" val="49009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34906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10082014" cy="2308324"/>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x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(var1 = 	round(</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(100,1000,100)),</a:t>
            </a:r>
          </a:p>
          <a:p>
            <a:pPr marL="571500" indent="-571500"/>
            <a:r>
              <a:rPr lang="en-US" sz="2400" dirty="0" smtClean="0">
                <a:latin typeface="Courier New" charset="0"/>
                <a:ea typeface="Courier New" charset="0"/>
                <a:cs typeface="Courier New" charset="0"/>
              </a:rPr>
              <a:t>				 group1 = round(</a:t>
            </a:r>
            <a:r>
              <a:rPr lang="en-US" sz="2400" dirty="0" err="1" smtClean="0">
                <a:latin typeface="Courier New" charset="0"/>
                <a:ea typeface="Courier New" charset="0"/>
                <a:cs typeface="Courier New" charset="0"/>
              </a:rPr>
              <a:t>runif</a:t>
            </a:r>
            <a:r>
              <a:rPr lang="en-US" sz="2400" dirty="0" smtClean="0">
                <a:latin typeface="Courier New" charset="0"/>
                <a:ea typeface="Courier New" charset="0"/>
                <a:cs typeface="Courier New" charset="0"/>
              </a:rPr>
              <a:t>(100)*5))</a:t>
            </a:r>
          </a:p>
          <a:p>
            <a:pPr marL="571500" indent="-571500"/>
            <a:endParaRPr lang="en-US" sz="2400" dirty="0" smtClean="0">
              <a:latin typeface="Courier New" charset="0"/>
              <a:ea typeface="Courier New" charset="0"/>
              <a:cs typeface="Courier New" charset="0"/>
            </a:endParaRP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length)</a:t>
            </a: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summary)</a:t>
            </a:r>
            <a:endParaRPr lang="en-US" sz="2400" dirty="0">
              <a:latin typeface="Courier New" charset="0"/>
              <a:ea typeface="Courier New" charset="0"/>
              <a:cs typeface="Courier New" charset="0"/>
            </a:endParaRPr>
          </a:p>
          <a:p>
            <a:pPr marL="571500" indent="-571500"/>
            <a:endParaRPr lang="en-US" sz="2400" dirty="0">
              <a:latin typeface="Courier New" charset="0"/>
              <a:ea typeface="Courier New" charset="0"/>
              <a:cs typeface="Courier New" charset="0"/>
            </a:endParaRPr>
          </a:p>
        </p:txBody>
      </p:sp>
    </p:spTree>
    <p:extLst>
      <p:ext uri="{BB962C8B-B14F-4D97-AF65-F5344CB8AC3E}">
        <p14:creationId xmlns:p14="http://schemas.microsoft.com/office/powerpoint/2010/main" val="1454869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Merges / Joins</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5339434" y="805687"/>
            <a:ext cx="6341671" cy="1077218"/>
          </a:xfrm>
          <a:prstGeom prst="rect">
            <a:avLst/>
          </a:prstGeom>
        </p:spPr>
        <p:txBody>
          <a:bodyPr wrap="square">
            <a:spAutoFit/>
          </a:bodyPr>
          <a:lstStyle/>
          <a:p>
            <a:pPr marL="20638" marR="0" lvl="0" indent="-20638" defTabSz="914400" eaLnBrk="1" fontAlgn="auto" latinLnBrk="0" hangingPunct="1">
              <a:lnSpc>
                <a:spcPct val="100000"/>
              </a:lnSpc>
              <a:spcBef>
                <a:spcPts val="0"/>
              </a:spcBef>
              <a:spcAft>
                <a:spcPts val="0"/>
              </a:spcAft>
              <a:buClrTx/>
              <a:buSzTx/>
              <a:buFont typeface="Arial" charset="0"/>
              <a:buNone/>
              <a:defRPr/>
            </a:pPr>
            <a:r>
              <a:rPr lang="en-US" sz="3200" dirty="0" smtClean="0">
                <a:solidFill>
                  <a:schemeClr val="accent1"/>
                </a:solidFill>
                <a:latin typeface="Avenir Book" charset="0"/>
                <a:ea typeface="Avenir Book" charset="0"/>
                <a:cs typeface="Avenir Book" charset="0"/>
              </a:rPr>
              <a:t>Combine two or more data using common attributes</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3" name="Rectangle 12"/>
          <p:cNvSpPr/>
          <p:nvPr/>
        </p:nvSpPr>
        <p:spPr>
          <a:xfrm>
            <a:off x="1235799" y="2176541"/>
            <a:ext cx="10736461" cy="4524315"/>
          </a:xfrm>
          <a:prstGeom prst="rect">
            <a:avLst/>
          </a:prstGeom>
        </p:spPr>
        <p:txBody>
          <a:bodyPr wrap="square">
            <a:spAutoFit/>
          </a:bodyPr>
          <a:lstStyle/>
          <a:p>
            <a:r>
              <a:rPr lang="en-US" sz="3200" b="1" dirty="0" smtClean="0">
                <a:solidFill>
                  <a:schemeClr val="accent1"/>
                </a:solidFill>
                <a:latin typeface="Helvetica Neue Thin" charset="0"/>
                <a:ea typeface="Helvetica Neue Thin" charset="0"/>
                <a:cs typeface="Helvetica Neue Thin" charset="0"/>
              </a:rPr>
              <a:t>Why joining is necessary?</a:t>
            </a:r>
          </a:p>
          <a:p>
            <a:pPr marL="457200"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Tables </a:t>
            </a:r>
            <a:r>
              <a:rPr lang="en-US" sz="3200" dirty="0">
                <a:solidFill>
                  <a:schemeClr val="accent1"/>
                </a:solidFill>
                <a:latin typeface="Helvetica Neue Thin" charset="0"/>
                <a:ea typeface="Helvetica Neue Thin" charset="0"/>
                <a:cs typeface="Helvetica Neue Thin" charset="0"/>
              </a:rPr>
              <a:t>are often </a:t>
            </a:r>
            <a:r>
              <a:rPr lang="en-US" sz="3200" dirty="0" smtClean="0">
                <a:solidFill>
                  <a:schemeClr val="accent1"/>
                </a:solidFill>
                <a:latin typeface="Helvetica Neue Thin" charset="0"/>
                <a:ea typeface="Helvetica Neue Thin" charset="0"/>
                <a:cs typeface="Helvetica Neue Thin" charset="0"/>
              </a:rPr>
              <a:t>“normalized” – data is stored in separate tables to reduce redundancy</a:t>
            </a:r>
            <a:endParaRPr lang="en-US" sz="3200" dirty="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Allows for identifying commonalities and gaps</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Practical cases: </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What is the market conversion rate in a twitter campaign?</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Add variables to improve predictions </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42353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46</a:t>
            </a:fld>
            <a:endParaRPr lang="en-US"/>
          </a:p>
        </p:txBody>
      </p:sp>
      <p:sp>
        <p:nvSpPr>
          <p:cNvPr id="98" name="TextBox 97"/>
          <p:cNvSpPr txBox="1"/>
          <p:nvPr/>
        </p:nvSpPr>
        <p:spPr>
          <a:xfrm>
            <a:off x="1111984" y="360698"/>
            <a:ext cx="3077244"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Name</a:t>
            </a:r>
          </a:p>
          <a:p>
            <a:r>
              <a:rPr lang="en-US" sz="2000" dirty="0" smtClean="0">
                <a:latin typeface="Helvetica Neue Thin" charset="0"/>
                <a:ea typeface="Helvetica Neue Thin" charset="0"/>
                <a:cs typeface="Helvetica Neue Thin" charset="0"/>
              </a:rPr>
              <a:t>1	James</a:t>
            </a:r>
          </a:p>
          <a:p>
            <a:r>
              <a:rPr lang="en-US" sz="2000" dirty="0" smtClean="0">
                <a:latin typeface="Helvetica Neue Thin" charset="0"/>
                <a:ea typeface="Helvetica Neue Thin" charset="0"/>
                <a:cs typeface="Helvetica Neue Thin" charset="0"/>
              </a:rPr>
              <a:t>2	Jane</a:t>
            </a:r>
          </a:p>
          <a:p>
            <a:r>
              <a:rPr lang="en-US" sz="2000" dirty="0" smtClean="0">
                <a:latin typeface="Helvetica Neue Thin" charset="0"/>
                <a:ea typeface="Helvetica Neue Thin" charset="0"/>
                <a:cs typeface="Helvetica Neue Thin" charset="0"/>
              </a:rPr>
              <a:t>3	John</a:t>
            </a:r>
          </a:p>
          <a:p>
            <a:r>
              <a:rPr lang="en-US" sz="2000" dirty="0" smtClean="0">
                <a:latin typeface="Helvetica Neue Thin" charset="0"/>
                <a:ea typeface="Helvetica Neue Thin" charset="0"/>
                <a:cs typeface="Helvetica Neue Thin" charset="0"/>
              </a:rPr>
              <a:t>4	Jana</a:t>
            </a:r>
          </a:p>
          <a:p>
            <a:r>
              <a:rPr lang="en-US" sz="2000" dirty="0" smtClean="0">
                <a:latin typeface="Helvetica Neue Thin" charset="0"/>
                <a:ea typeface="Helvetica Neue Thin" charset="0"/>
                <a:cs typeface="Helvetica Neue Thin" charset="0"/>
              </a:rPr>
              <a:t>5	Jorgenson</a:t>
            </a:r>
          </a:p>
          <a:p>
            <a:r>
              <a:rPr lang="en-US" sz="2000" dirty="0" smtClean="0">
                <a:latin typeface="Helvetica Neue Thin" charset="0"/>
                <a:ea typeface="Helvetica Neue Thin" charset="0"/>
                <a:cs typeface="Helvetica Neue Thin" charset="0"/>
              </a:rPr>
              <a:t>6	Janette</a:t>
            </a:r>
            <a:endParaRPr lang="en-US" sz="2000" dirty="0">
              <a:latin typeface="Helvetica Neue Thin" charset="0"/>
              <a:ea typeface="Helvetica Neue Thin" charset="0"/>
              <a:cs typeface="Helvetica Neue Thin" charset="0"/>
            </a:endParaRPr>
          </a:p>
        </p:txBody>
      </p:sp>
      <p:sp>
        <p:nvSpPr>
          <p:cNvPr id="70" name="TextBox 69"/>
          <p:cNvSpPr txBox="1"/>
          <p:nvPr/>
        </p:nvSpPr>
        <p:spPr>
          <a:xfrm>
            <a:off x="4766719" y="360698"/>
            <a:ext cx="6124438"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Income</a:t>
            </a:r>
          </a:p>
          <a:p>
            <a:r>
              <a:rPr lang="en-US" sz="2000" dirty="0" smtClean="0">
                <a:latin typeface="Helvetica Neue Thin" charset="0"/>
                <a:ea typeface="Helvetica Neue Thin" charset="0"/>
                <a:cs typeface="Helvetica Neue Thin" charset="0"/>
              </a:rPr>
              <a:t>1		1	2010	$100,000</a:t>
            </a:r>
          </a:p>
          <a:p>
            <a:r>
              <a:rPr lang="en-US" sz="2000" dirty="0" smtClean="0">
                <a:latin typeface="Helvetica Neue Thin" charset="0"/>
                <a:ea typeface="Helvetica Neue Thin" charset="0"/>
                <a:cs typeface="Helvetica Neue Thin" charset="0"/>
              </a:rPr>
              <a:t>21		1	2011</a:t>
            </a:r>
            <a:r>
              <a:rPr lang="en-US" sz="2000" dirty="0">
                <a:latin typeface="Helvetica Neue Thin" charset="0"/>
                <a:ea typeface="Helvetica Neue Thin" charset="0"/>
                <a:cs typeface="Helvetica Neue Thin" charset="0"/>
              </a:rPr>
              <a:t>	$100,000</a:t>
            </a:r>
            <a:endParaRPr lang="en-US" sz="2000" dirty="0" smtClean="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34		1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a:t>
            </a:r>
            <a:r>
              <a:rPr lang="en-US" sz="2000" dirty="0">
                <a:latin typeface="Helvetica Neue Thin" charset="0"/>
                <a:ea typeface="Helvetica Neue Thin" charset="0"/>
                <a:cs typeface="Helvetica Neue Thin" charset="0"/>
              </a:rPr>
              <a:t>9</a:t>
            </a:r>
            <a:r>
              <a:rPr lang="en-US" sz="2000" dirty="0" smtClean="0">
                <a:latin typeface="Helvetica Neue Thin" charset="0"/>
                <a:ea typeface="Helvetica Neue Thin" charset="0"/>
                <a:cs typeface="Helvetica Neue Thin" charset="0"/>
              </a:rPr>
              <a:t>0,000</a:t>
            </a:r>
          </a:p>
          <a:p>
            <a:r>
              <a:rPr lang="en-US" sz="2000" dirty="0" smtClean="0">
                <a:latin typeface="Helvetica Neue Thin" charset="0"/>
                <a:ea typeface="Helvetica Neue Thin" charset="0"/>
                <a:cs typeface="Helvetica Neue Thin" charset="0"/>
              </a:rPr>
              <a:t>300		2	2011</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90,000</a:t>
            </a:r>
          </a:p>
          <a:p>
            <a:r>
              <a:rPr lang="en-US" sz="2000" dirty="0" smtClean="0">
                <a:latin typeface="Helvetica Neue Thin" charset="0"/>
                <a:ea typeface="Helvetica Neue Thin" charset="0"/>
                <a:cs typeface="Helvetica Neue Thin" charset="0"/>
              </a:rPr>
              <a:t>405		2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96,000</a:t>
            </a:r>
          </a:p>
          <a:p>
            <a:r>
              <a:rPr lang="en-US" sz="2000" dirty="0" smtClean="0">
                <a:latin typeface="Helvetica Neue Thin" charset="0"/>
                <a:ea typeface="Helvetica Neue Thin" charset="0"/>
                <a:cs typeface="Helvetica Neue Thin" charset="0"/>
              </a:rPr>
              <a:t>1524		2	2014</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$100,000</a:t>
            </a:r>
            <a:endParaRPr lang="en-US" sz="2000" dirty="0">
              <a:latin typeface="Helvetica Neue Thin" charset="0"/>
              <a:ea typeface="Helvetica Neue Thin" charset="0"/>
              <a:cs typeface="Helvetica Neue Thin" charset="0"/>
            </a:endParaRPr>
          </a:p>
        </p:txBody>
      </p:sp>
      <p:sp>
        <p:nvSpPr>
          <p:cNvPr id="71" name="TextBox 70"/>
          <p:cNvSpPr txBox="1"/>
          <p:nvPr/>
        </p:nvSpPr>
        <p:spPr>
          <a:xfrm>
            <a:off x="4766719" y="3678351"/>
            <a:ext cx="5115151" cy="2246769"/>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Status</a:t>
            </a:r>
          </a:p>
          <a:p>
            <a:r>
              <a:rPr lang="en-US" sz="2000" dirty="0" smtClean="0">
                <a:latin typeface="Helvetica Neue Thin" charset="0"/>
                <a:ea typeface="Helvetica Neue Thin" charset="0"/>
                <a:cs typeface="Helvetica Neue Thin" charset="0"/>
              </a:rPr>
              <a:t>142	1	2010	Married</a:t>
            </a:r>
          </a:p>
          <a:p>
            <a:r>
              <a:rPr lang="en-US" sz="2000" dirty="0" smtClean="0">
                <a:latin typeface="Helvetica Neue Thin" charset="0"/>
                <a:ea typeface="Helvetica Neue Thin" charset="0"/>
                <a:cs typeface="Helvetica Neue Thin" charset="0"/>
              </a:rPr>
              <a:t>4 	2	1990</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30	3	2009	Single</a:t>
            </a:r>
          </a:p>
          <a:p>
            <a:r>
              <a:rPr lang="en-US" sz="2000" dirty="0" smtClean="0">
                <a:latin typeface="Helvetica Neue Thin" charset="0"/>
                <a:ea typeface="Helvetica Neue Thin" charset="0"/>
                <a:cs typeface="Helvetica Neue Thin" charset="0"/>
              </a:rPr>
              <a:t>531	3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953	3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Divorce</a:t>
            </a:r>
          </a:p>
        </p:txBody>
      </p:sp>
      <p:sp>
        <p:nvSpPr>
          <p:cNvPr id="3" name="TextBox 2"/>
          <p:cNvSpPr txBox="1"/>
          <p:nvPr/>
        </p:nvSpPr>
        <p:spPr>
          <a:xfrm>
            <a:off x="1111984" y="3678351"/>
            <a:ext cx="3427359" cy="1200329"/>
          </a:xfrm>
          <a:prstGeom prst="rect">
            <a:avLst/>
          </a:prstGeom>
          <a:noFill/>
        </p:spPr>
        <p:txBody>
          <a:bodyPr wrap="square" rtlCol="0">
            <a:spAutoFit/>
          </a:bodyPr>
          <a:lstStyle/>
          <a:p>
            <a:r>
              <a:rPr lang="en-US" dirty="0" smtClean="0">
                <a:latin typeface="Avenir Book" charset="0"/>
                <a:ea typeface="Avenir Book" charset="0"/>
                <a:cs typeface="Avenir Book" charset="0"/>
              </a:rPr>
              <a:t>Each table has a ‘</a:t>
            </a:r>
            <a:r>
              <a:rPr lang="en-US" b="1" dirty="0" smtClean="0">
                <a:latin typeface="Avenir Book" charset="0"/>
                <a:ea typeface="Avenir Book" charset="0"/>
                <a:cs typeface="Avenir Book" charset="0"/>
              </a:rPr>
              <a:t>primary key</a:t>
            </a:r>
            <a:r>
              <a:rPr lang="en-US" dirty="0" smtClean="0">
                <a:latin typeface="Avenir Book" charset="0"/>
                <a:ea typeface="Avenir Book" charset="0"/>
                <a:cs typeface="Avenir Book" charset="0"/>
              </a:rPr>
              <a:t>’, which is a column or combination of columns that uniquely identifies a given row</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6040906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47</a:t>
            </a:fld>
            <a:endParaRPr lang="en-US"/>
          </a:p>
        </p:txBody>
      </p:sp>
      <p:sp>
        <p:nvSpPr>
          <p:cNvPr id="98" name="TextBox 97"/>
          <p:cNvSpPr txBox="1"/>
          <p:nvPr/>
        </p:nvSpPr>
        <p:spPr>
          <a:xfrm>
            <a:off x="2276014" y="1564901"/>
            <a:ext cx="3077244" cy="1015663"/>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endParaRPr lang="en-US" sz="2000" dirty="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Name</a:t>
            </a:r>
          </a:p>
        </p:txBody>
      </p:sp>
      <p:sp>
        <p:nvSpPr>
          <p:cNvPr id="70" name="TextBox 69"/>
          <p:cNvSpPr txBox="1"/>
          <p:nvPr/>
        </p:nvSpPr>
        <p:spPr>
          <a:xfrm>
            <a:off x="6595518" y="176495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a:t>
            </a:r>
          </a:p>
          <a:p>
            <a:r>
              <a:rPr lang="en-US" sz="2000" dirty="0" smtClean="0">
                <a:latin typeface="Helvetica Neue Thin" charset="0"/>
                <a:ea typeface="Helvetica Neue Thin" charset="0"/>
                <a:cs typeface="Helvetica Neue Thin" charset="0"/>
              </a:rPr>
              <a:t>Income</a:t>
            </a:r>
          </a:p>
        </p:txBody>
      </p:sp>
      <p:sp>
        <p:nvSpPr>
          <p:cNvPr id="71" name="TextBox 70"/>
          <p:cNvSpPr txBox="1"/>
          <p:nvPr/>
        </p:nvSpPr>
        <p:spPr>
          <a:xfrm>
            <a:off x="6595519" y="375996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	</a:t>
            </a:r>
          </a:p>
          <a:p>
            <a:r>
              <a:rPr lang="en-US" sz="2000" dirty="0" smtClean="0">
                <a:latin typeface="Helvetica Neue Thin" charset="0"/>
                <a:ea typeface="Helvetica Neue Thin" charset="0"/>
                <a:cs typeface="Helvetica Neue Thin" charset="0"/>
              </a:rPr>
              <a:t>Status</a:t>
            </a:r>
          </a:p>
        </p:txBody>
      </p:sp>
      <p:cxnSp>
        <p:nvCxnSpPr>
          <p:cNvPr id="6" name="Elbow Connector 5"/>
          <p:cNvCxnSpPr>
            <a:stCxn id="70" idx="1"/>
          </p:cNvCxnSpPr>
          <p:nvPr/>
        </p:nvCxnSpPr>
        <p:spPr>
          <a:xfrm rot="10800000">
            <a:off x="5353258" y="2072732"/>
            <a:ext cx="1242260" cy="50783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71" idx="1"/>
            <a:endCxn id="98" idx="3"/>
          </p:cNvCxnSpPr>
          <p:nvPr/>
        </p:nvCxnSpPr>
        <p:spPr>
          <a:xfrm rot="10800000">
            <a:off x="5353259" y="2072734"/>
            <a:ext cx="1242261" cy="25028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83484" y="3127731"/>
            <a:ext cx="3427359" cy="2862322"/>
          </a:xfrm>
          <a:prstGeom prst="rect">
            <a:avLst/>
          </a:prstGeom>
          <a:noFill/>
        </p:spPr>
        <p:txBody>
          <a:bodyPr wrap="square" rtlCol="0">
            <a:spAutoFit/>
          </a:bodyPr>
          <a:lstStyle/>
          <a:p>
            <a:r>
              <a:rPr lang="en-US" dirty="0" smtClean="0">
                <a:latin typeface="Avenir Book" charset="0"/>
                <a:ea typeface="Avenir Book" charset="0"/>
                <a:cs typeface="Avenir Book" charset="0"/>
              </a:rPr>
              <a:t>Data is joined on keys. </a:t>
            </a:r>
          </a:p>
          <a:p>
            <a:endParaRPr lang="en-US" dirty="0">
              <a:latin typeface="Avenir Book" charset="0"/>
              <a:ea typeface="Avenir Book" charset="0"/>
              <a:cs typeface="Avenir Book" charset="0"/>
            </a:endParaRPr>
          </a:p>
          <a:p>
            <a:r>
              <a:rPr lang="en-US" dirty="0" smtClean="0">
                <a:latin typeface="Avenir Book" charset="0"/>
                <a:ea typeface="Avenir Book" charset="0"/>
                <a:cs typeface="Avenir Book" charset="0"/>
              </a:rPr>
              <a:t>When joining data together, the data receiving the join (often times the ‘left </a:t>
            </a:r>
            <a:r>
              <a:rPr lang="en-US" dirty="0" err="1" smtClean="0">
                <a:latin typeface="Avenir Book" charset="0"/>
                <a:ea typeface="Avenir Book" charset="0"/>
                <a:cs typeface="Avenir Book" charset="0"/>
              </a:rPr>
              <a:t>handside</a:t>
            </a:r>
            <a:r>
              <a:rPr lang="en-US" dirty="0">
                <a:latin typeface="Avenir Book" charset="0"/>
                <a:ea typeface="Avenir Book" charset="0"/>
                <a:cs typeface="Avenir Book" charset="0"/>
              </a:rPr>
              <a:t> </a:t>
            </a:r>
            <a:r>
              <a:rPr lang="en-US" dirty="0" smtClean="0">
                <a:latin typeface="Avenir Book" charset="0"/>
                <a:ea typeface="Avenir Book" charset="0"/>
                <a:cs typeface="Avenir Book" charset="0"/>
              </a:rPr>
              <a:t>dataset’), the key in that dataset is known as the ‘primary key’. All other keys (right </a:t>
            </a:r>
            <a:r>
              <a:rPr lang="en-US" dirty="0" err="1" smtClean="0">
                <a:latin typeface="Avenir Book" charset="0"/>
                <a:ea typeface="Avenir Book" charset="0"/>
                <a:cs typeface="Avenir Book" charset="0"/>
              </a:rPr>
              <a:t>handside</a:t>
            </a:r>
            <a:r>
              <a:rPr lang="en-US" dirty="0" smtClean="0">
                <a:latin typeface="Avenir Book" charset="0"/>
                <a:ea typeface="Avenir Book" charset="0"/>
                <a:cs typeface="Avenir Book" charset="0"/>
              </a:rPr>
              <a:t>) are ‘foreign keys’</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195795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48</a:t>
            </a:fld>
            <a:endParaRPr lang="en-US"/>
          </a:p>
        </p:txBody>
      </p:sp>
      <p:grpSp>
        <p:nvGrpSpPr>
          <p:cNvPr id="78" name="Group 77"/>
          <p:cNvGrpSpPr/>
          <p:nvPr/>
        </p:nvGrpSpPr>
        <p:grpSpPr>
          <a:xfrm>
            <a:off x="8009220" y="2908329"/>
            <a:ext cx="2578516" cy="716383"/>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1655484" y="2082666"/>
            <a:ext cx="4389186" cy="2164095"/>
            <a:chOff x="910612" y="4119232"/>
            <a:chExt cx="233894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98" name="TextBox 97"/>
            <p:cNvSpPr txBox="1"/>
            <p:nvPr/>
          </p:nvSpPr>
          <p:spPr>
            <a:xfrm>
              <a:off x="910612" y="4569387"/>
              <a:ext cx="1182759" cy="213214"/>
            </a:xfrm>
            <a:prstGeom prst="rect">
              <a:avLst/>
            </a:prstGeom>
            <a:noFill/>
          </p:spPr>
          <p:txBody>
            <a:bodyPr wrap="square" rtlCol="0">
              <a:spAutoFit/>
            </a:bodyPr>
            <a:lstStyle/>
            <a:p>
              <a:r>
                <a:rPr lang="en-US" sz="2000" dirty="0" smtClean="0">
                  <a:latin typeface="Avenir Book" charset="0"/>
                  <a:ea typeface="Avenir Book" charset="0"/>
                  <a:cs typeface="Avenir Book" charset="0"/>
                </a:rPr>
                <a:t>Dataset 1</a:t>
              </a:r>
              <a:endParaRPr lang="en-US" sz="2000" dirty="0">
                <a:latin typeface="Avenir Book" charset="0"/>
                <a:ea typeface="Avenir Book" charset="0"/>
                <a:cs typeface="Avenir Book" charset="0"/>
              </a:endParaRPr>
            </a:p>
          </p:txBody>
        </p:sp>
        <p:sp>
          <p:nvSpPr>
            <p:cNvPr id="99" name="TextBox 98"/>
            <p:cNvSpPr txBox="1"/>
            <p:nvPr/>
          </p:nvSpPr>
          <p:spPr>
            <a:xfrm>
              <a:off x="2066801" y="4575947"/>
              <a:ext cx="1182759" cy="213214"/>
            </a:xfrm>
            <a:prstGeom prst="rect">
              <a:avLst/>
            </a:prstGeom>
            <a:noFill/>
          </p:spPr>
          <p:txBody>
            <a:bodyPr wrap="square" rtlCol="0">
              <a:spAutoFit/>
            </a:bodyPr>
            <a:lstStyle/>
            <a:p>
              <a:pPr algn="r"/>
              <a:r>
                <a:rPr lang="en-US" sz="2000" dirty="0" smtClean="0">
                  <a:latin typeface="Avenir Book" charset="0"/>
                  <a:ea typeface="Avenir Book" charset="0"/>
                  <a:cs typeface="Avenir Book" charset="0"/>
                </a:rPr>
                <a:t>Dataset 2</a:t>
              </a:r>
              <a:endParaRPr lang="en-US" sz="2000" dirty="0">
                <a:latin typeface="Avenir Book" charset="0"/>
                <a:ea typeface="Avenir Book" charset="0"/>
                <a:cs typeface="Avenir Book" charset="0"/>
              </a:endParaRPr>
            </a:p>
          </p:txBody>
        </p:sp>
      </p:grpSp>
      <p:sp>
        <p:nvSpPr>
          <p:cNvPr id="112" name="Rectangle 111"/>
          <p:cNvSpPr/>
          <p:nvPr/>
        </p:nvSpPr>
        <p:spPr>
          <a:xfrm>
            <a:off x="855981" y="5218631"/>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Datasets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58" name="Rectangle 57"/>
          <p:cNvSpPr/>
          <p:nvPr/>
        </p:nvSpPr>
        <p:spPr>
          <a:xfrm>
            <a:off x="6319422" y="5217710"/>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Records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62" name="Rectangle 61"/>
          <p:cNvSpPr/>
          <p:nvPr/>
        </p:nvSpPr>
        <p:spPr>
          <a:xfrm>
            <a:off x="583202"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“A”, “X”, or “left”</a:t>
            </a:r>
            <a:endParaRPr lang="en-US" sz="2000" dirty="0" smtClean="0">
              <a:solidFill>
                <a:schemeClr val="bg1">
                  <a:lumMod val="50000"/>
                </a:schemeClr>
              </a:solidFill>
              <a:latin typeface="Helvetica Neue Thin" charset="0"/>
              <a:ea typeface="Helvetica Neue Thin" charset="0"/>
              <a:cs typeface="Helvetica Neue Thin" charset="0"/>
            </a:endParaRPr>
          </a:p>
        </p:txBody>
      </p:sp>
      <p:sp>
        <p:nvSpPr>
          <p:cNvPr id="65" name="Rectangle 64"/>
          <p:cNvSpPr/>
          <p:nvPr/>
        </p:nvSpPr>
        <p:spPr>
          <a:xfrm>
            <a:off x="5369133"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“B”, “Y” or “right”</a:t>
            </a:r>
            <a:endParaRPr lang="en-US" sz="2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877007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49</a:t>
            </a:fld>
            <a:endParaRPr lang="en-US"/>
          </a:p>
        </p:txBody>
      </p:sp>
      <p:sp>
        <p:nvSpPr>
          <p:cNvPr id="5" name="TextBox 4"/>
          <p:cNvSpPr txBox="1"/>
          <p:nvPr/>
        </p:nvSpPr>
        <p:spPr>
          <a:xfrm>
            <a:off x="1215301"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Left [Outer] Join</a:t>
            </a:r>
          </a:p>
          <a:p>
            <a:pPr algn="ctr"/>
            <a:r>
              <a:rPr lang="en-US" sz="2000" dirty="0" smtClean="0">
                <a:solidFill>
                  <a:schemeClr val="bg1">
                    <a:lumMod val="50000"/>
                  </a:schemeClr>
                </a:solidFill>
                <a:latin typeface="Avenir Book" charset="0"/>
                <a:ea typeface="Avenir Book" charset="0"/>
                <a:cs typeface="Avenir Book" charset="0"/>
              </a:rPr>
              <a:t>A U (A </a:t>
            </a:r>
            <a:r>
              <a:rPr lang="en-US" sz="2000" dirty="0">
                <a:solidFill>
                  <a:schemeClr val="bg1">
                    <a:lumMod val="50000"/>
                  </a:schemeClr>
                </a:solidFill>
                <a:latin typeface="Avenir Book" charset="0"/>
                <a:ea typeface="Avenir Book" charset="0"/>
                <a:cs typeface="Avenir Book" charset="0"/>
              </a:rPr>
              <a:t>∩ </a:t>
            </a:r>
            <a:r>
              <a:rPr lang="en-US" sz="2000" dirty="0" smtClean="0">
                <a:solidFill>
                  <a:schemeClr val="bg1">
                    <a:lumMod val="50000"/>
                  </a:schemeClr>
                </a:solidFill>
                <a:latin typeface="Avenir Book" charset="0"/>
                <a:ea typeface="Avenir Book" charset="0"/>
                <a:cs typeface="Avenir Book" charset="0"/>
              </a:rPr>
              <a:t>B)</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Inner Join</a:t>
            </a:r>
          </a:p>
          <a:p>
            <a:pPr algn="ctr"/>
            <a:r>
              <a:rPr lang="en-US" sz="2000" dirty="0" smtClean="0">
                <a:solidFill>
                  <a:schemeClr val="bg1">
                    <a:lumMod val="50000"/>
                  </a:schemeClr>
                </a:solidFill>
                <a:latin typeface="Avenir Book" charset="0"/>
                <a:ea typeface="Avenir Book" charset="0"/>
                <a:cs typeface="Avenir Book" charset="0"/>
              </a:rPr>
              <a:t>Intersection = </a:t>
            </a:r>
            <a:r>
              <a:rPr lang="en-US" sz="2000" dirty="0">
                <a:solidFill>
                  <a:schemeClr val="bg1">
                    <a:lumMod val="50000"/>
                  </a:schemeClr>
                </a:solidFill>
                <a:latin typeface="Avenir Book" charset="0"/>
                <a:ea typeface="Avenir Book" charset="0"/>
                <a:cs typeface="Avenir Book" charset="0"/>
              </a:rPr>
              <a:t>A </a:t>
            </a:r>
            <a:r>
              <a:rPr lang="en-US" sz="2000" dirty="0" smtClean="0">
                <a:solidFill>
                  <a:schemeClr val="bg1">
                    <a:lumMod val="50000"/>
                  </a:schemeClr>
                </a:solidFill>
                <a:latin typeface="Avenir Book" charset="0"/>
                <a:ea typeface="Avenir Book" charset="0"/>
                <a:cs typeface="Avenir Book" charset="0"/>
              </a:rPr>
              <a:t>∩ B</a:t>
            </a:r>
            <a:endParaRPr lang="en-US" sz="2000" dirty="0">
              <a:solidFill>
                <a:schemeClr val="bg1">
                  <a:lumMod val="50000"/>
                </a:schemeClr>
              </a:solidFill>
              <a:latin typeface="Avenir Book" charset="0"/>
              <a:ea typeface="Avenir Book" charset="0"/>
              <a:cs typeface="Avenir Book" charset="0"/>
            </a:endParaRPr>
          </a:p>
          <a:p>
            <a:pPr algn="ctr"/>
            <a:endParaRPr lang="en-US" sz="2000" dirty="0">
              <a:latin typeface="Avenir Book" charset="0"/>
              <a:ea typeface="Avenir Book" charset="0"/>
              <a:cs typeface="Avenir Book" charset="0"/>
            </a:endParaRPr>
          </a:p>
        </p:txBody>
      </p:sp>
      <p:sp>
        <p:nvSpPr>
          <p:cNvPr id="45" name="TextBox 44"/>
          <p:cNvSpPr txBox="1"/>
          <p:nvPr/>
        </p:nvSpPr>
        <p:spPr>
          <a:xfrm>
            <a:off x="4362969"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Right [Outer] Join</a:t>
            </a:r>
          </a:p>
          <a:p>
            <a:pPr algn="ctr"/>
            <a:r>
              <a:rPr lang="en-US" sz="2000" dirty="0" smtClean="0">
                <a:solidFill>
                  <a:schemeClr val="bg1">
                    <a:lumMod val="50000"/>
                  </a:schemeClr>
                </a:solidFill>
                <a:latin typeface="Avenir Book" charset="0"/>
                <a:ea typeface="Avenir Book" charset="0"/>
                <a:cs typeface="Avenir Book" charset="0"/>
              </a:rPr>
              <a:t>B </a:t>
            </a:r>
            <a:r>
              <a:rPr lang="en-US" sz="2000" dirty="0">
                <a:solidFill>
                  <a:schemeClr val="bg1">
                    <a:lumMod val="50000"/>
                  </a:schemeClr>
                </a:solidFill>
                <a:latin typeface="Avenir Book" charset="0"/>
                <a:ea typeface="Avenir Book" charset="0"/>
                <a:cs typeface="Avenir Book" charset="0"/>
              </a:rPr>
              <a:t>U (A ∩ B</a:t>
            </a:r>
            <a:r>
              <a:rPr lang="en-US" sz="2000" dirty="0" smtClean="0">
                <a:solidFill>
                  <a:schemeClr val="bg1">
                    <a:lumMod val="50000"/>
                  </a:schemeClr>
                </a:solidFill>
                <a:latin typeface="Avenir Book" charset="0"/>
                <a:ea typeface="Avenir Book" charset="0"/>
                <a:cs typeface="Avenir Book" charset="0"/>
              </a:rPr>
              <a:t>)</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[Full] Outer Join</a:t>
            </a:r>
          </a:p>
          <a:p>
            <a:pPr algn="ctr"/>
            <a:r>
              <a:rPr lang="en-US" dirty="0" smtClean="0">
                <a:solidFill>
                  <a:schemeClr val="bg1">
                    <a:lumMod val="50000"/>
                  </a:schemeClr>
                </a:solidFill>
                <a:latin typeface="Avenir Book" charset="0"/>
                <a:ea typeface="Avenir Book" charset="0"/>
                <a:cs typeface="Avenir Book" charset="0"/>
              </a:rPr>
              <a:t>Union = A U B</a:t>
            </a:r>
          </a:p>
          <a:p>
            <a:pPr algn="ctr"/>
            <a:endParaRPr lang="en-US" sz="2000" dirty="0">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1:m</a:t>
            </a:r>
            <a:endParaRPr lang="en-US" sz="2000" dirty="0">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1:1</a:t>
            </a:r>
            <a:endParaRPr lang="en-US" sz="2000" dirty="0">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769441"/>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Types </a:t>
            </a:r>
            <a:r>
              <a:rPr lang="en-US" sz="4400" smtClean="0">
                <a:solidFill>
                  <a:schemeClr val="bg1">
                    <a:lumMod val="50000"/>
                  </a:schemeClr>
                </a:solidFill>
                <a:latin typeface="Helvetica Neue Thin" charset="0"/>
                <a:ea typeface="Helvetica Neue Thin" charset="0"/>
                <a:cs typeface="Helvetica Neue Thin" charset="0"/>
              </a:rPr>
              <a:t>of Joins/Merges</a:t>
            </a:r>
            <a:endParaRPr lang="en-US" sz="40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8385299" y="842495"/>
            <a:ext cx="3456350" cy="523220"/>
          </a:xfrm>
          <a:prstGeom prst="rect">
            <a:avLst/>
          </a:prstGeom>
        </p:spPr>
        <p:txBody>
          <a:bodyPr wrap="square">
            <a:spAutoFit/>
          </a:bodyPr>
          <a:lstStyle/>
          <a:p>
            <a:r>
              <a:rPr lang="en-US" sz="2800" smtClean="0">
                <a:solidFill>
                  <a:schemeClr val="bg1">
                    <a:lumMod val="50000"/>
                  </a:schemeClr>
                </a:solidFill>
                <a:latin typeface="Helvetica Neue Thin" charset="0"/>
                <a:ea typeface="Helvetica Neue Thin" charset="0"/>
                <a:cs typeface="Helvetica Neue Thin" charset="0"/>
              </a:rPr>
              <a:t>Record-level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16" name="Rectangle 115"/>
          <p:cNvSpPr/>
          <p:nvPr/>
        </p:nvSpPr>
        <p:spPr>
          <a:xfrm>
            <a:off x="853683" y="837791"/>
            <a:ext cx="3456350" cy="523220"/>
          </a:xfrm>
          <a:prstGeom prst="rect">
            <a:avLst/>
          </a:prstGeom>
        </p:spPr>
        <p:txBody>
          <a:bodyPr wrap="square">
            <a:spAutoFit/>
          </a:bodyPr>
          <a:lstStyle/>
          <a:p>
            <a:r>
              <a:rPr lang="en-US" sz="2800" dirty="0" smtClean="0">
                <a:solidFill>
                  <a:schemeClr val="bg1">
                    <a:lumMod val="50000"/>
                  </a:schemeClr>
                </a:solidFill>
                <a:latin typeface="Helvetica Neue Thin" charset="0"/>
                <a:ea typeface="Helvetica Neue Thin" charset="0"/>
                <a:cs typeface="Helvetica Neue Thin" charset="0"/>
              </a:rPr>
              <a:t>Table-level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82475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837313" y="690855"/>
            <a:ext cx="10782300" cy="1938992"/>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Old strategy</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Settle for low and as quick as possible to clear the cases from the docket</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837313" y="2882498"/>
            <a:ext cx="10782300" cy="2492990"/>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Potential Policy Options</a:t>
            </a:r>
            <a:endParaRPr lang="en-US" sz="4000" dirty="0" smtClean="0">
              <a:solidFill>
                <a:srgbClr val="00B0F0"/>
              </a:solidFill>
              <a:latin typeface="Helvetica Neue Thin" charset="0"/>
              <a:ea typeface="Helvetica Neue Thin" charset="0"/>
              <a:cs typeface="Helvetica Neue Thin" charset="0"/>
            </a:endParaRP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Continue current course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Ask lawyers to pick and choose cases to litigate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Use information to </a:t>
            </a:r>
            <a:r>
              <a:rPr lang="en-US" sz="3600" dirty="0" err="1" smtClean="0">
                <a:solidFill>
                  <a:schemeClr val="accent1"/>
                </a:solidFill>
                <a:latin typeface="Helvetica Neue Thin" charset="0"/>
                <a:ea typeface="Helvetica Neue Thin" charset="0"/>
                <a:cs typeface="Helvetica Neue Thin" charset="0"/>
              </a:rPr>
              <a:t>moneyball</a:t>
            </a:r>
            <a:r>
              <a:rPr lang="en-US" sz="3600" dirty="0" smtClean="0">
                <a:solidFill>
                  <a:schemeClr val="accent1"/>
                </a:solidFill>
                <a:latin typeface="Helvetica Neue Thin" charset="0"/>
                <a:ea typeface="Helvetica Neue Thin" charset="0"/>
                <a:cs typeface="Helvetica Neue Thin" charset="0"/>
              </a:rPr>
              <a:t> litigation</a:t>
            </a: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490253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a:solidFill>
                  <a:srgbClr val="00B0F0"/>
                </a:solidFill>
                <a:latin typeface="Helvetica Neue Thin" charset="0"/>
                <a:ea typeface="Helvetica Neue Thin" charset="0"/>
                <a:cs typeface="Helvetica Neue Thin" charset="0"/>
              </a:rPr>
              <a:t>m</a:t>
            </a:r>
            <a:r>
              <a:rPr lang="en-US" sz="5400" dirty="0" smtClean="0">
                <a:solidFill>
                  <a:srgbClr val="00B0F0"/>
                </a:solidFill>
                <a:latin typeface="Helvetica Neue Thin" charset="0"/>
                <a:ea typeface="Helvetica Neue Thin" charset="0"/>
                <a:cs typeface="Helvetica Neue Thin" charset="0"/>
              </a:rPr>
              <a:t>erge()</a:t>
            </a:r>
            <a:endParaRPr lang="en-US" sz="48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339360" y="1699031"/>
            <a:ext cx="9756532" cy="1569660"/>
          </a:xfrm>
          <a:prstGeom prst="rect">
            <a:avLst/>
          </a:prstGeom>
          <a:solidFill>
            <a:schemeClr val="bg1">
              <a:lumMod val="95000"/>
            </a:schemeClr>
          </a:solidFill>
        </p:spPr>
        <p:txBody>
          <a:bodyPr wrap="square">
            <a:spAutoFit/>
          </a:bodyPr>
          <a:lstStyle/>
          <a:p>
            <a:pPr marL="571500" indent="-571500"/>
            <a:r>
              <a:rPr lang="en-US" sz="3200" dirty="0">
                <a:latin typeface="Courier New" charset="0"/>
                <a:ea typeface="Courier New" charset="0"/>
                <a:cs typeface="Courier New" charset="0"/>
              </a:rPr>
              <a:t>merge(df1, df2, </a:t>
            </a:r>
          </a:p>
          <a:p>
            <a:pPr marL="571500" indent="-571500"/>
            <a:r>
              <a:rPr lang="en-US" sz="3200" dirty="0">
                <a:latin typeface="Courier New" charset="0"/>
                <a:ea typeface="Courier New" charset="0"/>
                <a:cs typeface="Courier New" charset="0"/>
              </a:rPr>
              <a:t>	  by = </a:t>
            </a:r>
            <a:r>
              <a:rPr lang="en-US" sz="3200" dirty="0" smtClean="0">
                <a:latin typeface="Courier New" charset="0"/>
                <a:ea typeface="Courier New" charset="0"/>
                <a:cs typeface="Courier New" charset="0"/>
              </a:rPr>
              <a:t>c("</a:t>
            </a:r>
            <a:r>
              <a:rPr lang="en-US" sz="3200" dirty="0" err="1" smtClean="0">
                <a:latin typeface="Courier New" charset="0"/>
                <a:ea typeface="Courier New" charset="0"/>
                <a:cs typeface="Courier New" charset="0"/>
              </a:rPr>
              <a:t>match_var</a:t>
            </a:r>
            <a:r>
              <a:rPr lang="en-US" sz="3200" dirty="0">
                <a:latin typeface="Courier New" charset="0"/>
                <a:ea typeface="Courier New" charset="0"/>
                <a:cs typeface="Courier New" charset="0"/>
              </a:rPr>
              <a:t>"</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a:p>
            <a:pPr marL="571500" indent="-571500"/>
            <a:r>
              <a:rPr lang="en-US" sz="3200" dirty="0">
                <a:latin typeface="Courier New" charset="0"/>
                <a:ea typeface="Courier New" charset="0"/>
                <a:cs typeface="Courier New" charset="0"/>
              </a:rPr>
              <a:t>	  </a:t>
            </a:r>
            <a:r>
              <a:rPr lang="en-US" sz="3200" dirty="0" err="1">
                <a:latin typeface="Courier New" charset="0"/>
                <a:ea typeface="Courier New" charset="0"/>
                <a:cs typeface="Courier New" charset="0"/>
              </a:rPr>
              <a:t>all.x</a:t>
            </a:r>
            <a:r>
              <a:rPr lang="en-US" sz="3200" dirty="0">
                <a:latin typeface="Courier New" charset="0"/>
                <a:ea typeface="Courier New" charset="0"/>
                <a:cs typeface="Courier New" charset="0"/>
              </a:rPr>
              <a:t> = T, </a:t>
            </a:r>
            <a:r>
              <a:rPr lang="en-US" sz="3200" dirty="0" err="1">
                <a:latin typeface="Courier New" charset="0"/>
                <a:ea typeface="Courier New" charset="0"/>
                <a:cs typeface="Courier New" charset="0"/>
              </a:rPr>
              <a:t>all.y</a:t>
            </a:r>
            <a:r>
              <a:rPr lang="en-US" sz="3200" dirty="0">
                <a:latin typeface="Courier New" charset="0"/>
                <a:ea typeface="Courier New" charset="0"/>
                <a:cs typeface="Courier New" charset="0"/>
              </a:rPr>
              <a:t> = F)</a:t>
            </a:r>
          </a:p>
        </p:txBody>
      </p:sp>
      <p:sp>
        <p:nvSpPr>
          <p:cNvPr id="10" name="Rectangle 9"/>
          <p:cNvSpPr/>
          <p:nvPr/>
        </p:nvSpPr>
        <p:spPr>
          <a:xfrm>
            <a:off x="1638301" y="3425860"/>
            <a:ext cx="10782300" cy="2677656"/>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smtClean="0">
                <a:solidFill>
                  <a:srgbClr val="0070C0"/>
                </a:solidFill>
                <a:latin typeface="Helvetica Neue Thin" charset="0"/>
                <a:ea typeface="Helvetica Neue Thin" charset="0"/>
                <a:cs typeface="Helvetica Neue Thin" charset="0"/>
              </a:rPr>
              <a:t>df1 = data frame #1</a:t>
            </a:r>
          </a:p>
          <a:p>
            <a:r>
              <a:rPr lang="en-US" sz="2800" dirty="0" smtClean="0">
                <a:solidFill>
                  <a:srgbClr val="0070C0"/>
                </a:solidFill>
                <a:latin typeface="Helvetica Neue Thin" charset="0"/>
                <a:ea typeface="Helvetica Neue Thin" charset="0"/>
                <a:cs typeface="Helvetica Neue Thin" charset="0"/>
              </a:rPr>
              <a:t>df2 = data frame #2</a:t>
            </a:r>
          </a:p>
          <a:p>
            <a:r>
              <a:rPr lang="en-US" sz="2800" dirty="0" smtClean="0">
                <a:solidFill>
                  <a:srgbClr val="0070C0"/>
                </a:solidFill>
                <a:latin typeface="Helvetica Neue Thin" charset="0"/>
                <a:ea typeface="Helvetica Neue Thin" charset="0"/>
                <a:cs typeface="Helvetica Neue Thin" charset="0"/>
              </a:rPr>
              <a:t>by = vector of column names to be used for matching</a:t>
            </a:r>
          </a:p>
          <a:p>
            <a:r>
              <a:rPr lang="en-US" sz="2800" dirty="0" err="1">
                <a:solidFill>
                  <a:srgbClr val="0070C0"/>
                </a:solidFill>
                <a:latin typeface="Helvetica Neue Thin" charset="0"/>
                <a:ea typeface="Helvetica Neue Thin" charset="0"/>
                <a:cs typeface="Helvetica Neue Thin" charset="0"/>
              </a:rPr>
              <a:t>a</a:t>
            </a:r>
            <a:r>
              <a:rPr lang="en-US" sz="2800" dirty="0" err="1" smtClean="0">
                <a:solidFill>
                  <a:srgbClr val="0070C0"/>
                </a:solidFill>
                <a:latin typeface="Helvetica Neue Thin" charset="0"/>
                <a:ea typeface="Helvetica Neue Thin" charset="0"/>
                <a:cs typeface="Helvetica Neue Thin" charset="0"/>
              </a:rPr>
              <a:t>ll.x</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df1</a:t>
            </a:r>
          </a:p>
          <a:p>
            <a:r>
              <a:rPr lang="en-US" sz="2800" dirty="0" err="1" smtClean="0">
                <a:solidFill>
                  <a:srgbClr val="0070C0"/>
                </a:solidFill>
                <a:latin typeface="Helvetica Neue Thin" charset="0"/>
                <a:ea typeface="Helvetica Neue Thin" charset="0"/>
                <a:cs typeface="Helvetica Neue Thin" charset="0"/>
              </a:rPr>
              <a:t>all.y</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df2</a:t>
            </a:r>
            <a:endParaRPr lang="en-US" sz="24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9019153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51</a:t>
            </a:fld>
            <a:endParaRPr lang="en-US"/>
          </a:p>
        </p:txBody>
      </p:sp>
      <p:sp>
        <p:nvSpPr>
          <p:cNvPr id="5" name="TextBox 4"/>
          <p:cNvSpPr txBox="1"/>
          <p:nvPr/>
        </p:nvSpPr>
        <p:spPr>
          <a:xfrm>
            <a:off x="1215301"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                ]</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45" name="TextBox 44"/>
          <p:cNvSpPr txBox="1"/>
          <p:nvPr/>
        </p:nvSpPr>
        <p:spPr>
          <a:xfrm>
            <a:off x="4362969"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5095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52</a:t>
            </a:fld>
            <a:endParaRPr lang="en-US"/>
          </a:p>
        </p:txBody>
      </p:sp>
      <p:sp>
        <p:nvSpPr>
          <p:cNvPr id="5" name="TextBox 4"/>
          <p:cNvSpPr txBox="1"/>
          <p:nvPr/>
        </p:nvSpPr>
        <p:spPr>
          <a:xfrm>
            <a:off x="1215301"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a:t>
            </a:r>
            <a:r>
              <a:rPr lang="en-US" dirty="0" smtClean="0">
                <a:latin typeface="Courier New" charset="0"/>
                <a:ea typeface="Courier New" charset="0"/>
                <a:cs typeface="Courier New" charset="0"/>
              </a:rPr>
              <a:t>erge(df1, df2, by = “id”, </a:t>
            </a:r>
            <a:r>
              <a:rPr lang="en-US" dirty="0" err="1" smtClean="0">
                <a:latin typeface="Courier New" charset="0"/>
                <a:ea typeface="Courier New" charset="0"/>
                <a:cs typeface="Courier New" charset="0"/>
              </a:rPr>
              <a:t>all.x</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sp>
        <p:nvSpPr>
          <p:cNvPr id="37" name="TextBox 36"/>
          <p:cNvSpPr txBox="1"/>
          <p:nvPr/>
        </p:nvSpPr>
        <p:spPr>
          <a:xfrm>
            <a:off x="1162546" y="5526055"/>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a:t>
            </a:r>
            <a:r>
              <a:rPr lang="en-US" dirty="0" smtClean="0">
                <a:latin typeface="Courier New" charset="0"/>
                <a:ea typeface="Courier New" charset="0"/>
                <a:cs typeface="Courier New" charset="0"/>
              </a:rPr>
              <a:t>id”)</a:t>
            </a:r>
            <a:endParaRPr lang="en-US" dirty="0">
              <a:solidFill>
                <a:schemeClr val="bg1">
                  <a:lumMod val="50000"/>
                </a:schemeClr>
              </a:solidFill>
              <a:latin typeface="Courier New" charset="0"/>
              <a:ea typeface="Courier New" charset="0"/>
              <a:cs typeface="Courier New" charset="0"/>
            </a:endParaRPr>
          </a:p>
        </p:txBody>
      </p:sp>
      <p:sp>
        <p:nvSpPr>
          <p:cNvPr id="45" name="TextBox 44"/>
          <p:cNvSpPr txBox="1"/>
          <p:nvPr/>
        </p:nvSpPr>
        <p:spPr>
          <a:xfrm>
            <a:off x="4362969"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T)</a:t>
            </a:r>
            <a:endParaRPr lang="en-US" dirty="0">
              <a:solidFill>
                <a:schemeClr val="bg1">
                  <a:lumMod val="50000"/>
                </a:schemeClr>
              </a:solidFill>
              <a:latin typeface="Courier New" charset="0"/>
              <a:ea typeface="Courier New" charset="0"/>
              <a:cs typeface="Courier New" charset="0"/>
            </a:endParaRPr>
          </a:p>
        </p:txBody>
      </p:sp>
      <p:sp>
        <p:nvSpPr>
          <p:cNvPr id="53" name="TextBox 52"/>
          <p:cNvSpPr txBox="1"/>
          <p:nvPr/>
        </p:nvSpPr>
        <p:spPr>
          <a:xfrm>
            <a:off x="4422704" y="5613137"/>
            <a:ext cx="3147668" cy="923330"/>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a:latin typeface="Courier New" charset="0"/>
                <a:ea typeface="Courier New" charset="0"/>
                <a:cs typeface="Courier New" charset="0"/>
              </a:rPr>
              <a:t>all.x</a:t>
            </a:r>
            <a:r>
              <a:rPr lang="en-US" dirty="0">
                <a:latin typeface="Courier New" charset="0"/>
                <a:ea typeface="Courier New" charset="0"/>
                <a:cs typeface="Courier New" charset="0"/>
              </a:rPr>
              <a:t> = </a:t>
            </a:r>
            <a:r>
              <a:rPr lang="en-US" dirty="0" smtClean="0">
                <a:latin typeface="Courier New" charset="0"/>
                <a:ea typeface="Courier New" charset="0"/>
                <a:cs typeface="Courier New" charset="0"/>
              </a:rPr>
              <a:t>T,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369332"/>
          </a:xfrm>
          <a:prstGeom prst="rect">
            <a:avLst/>
          </a:prstGeom>
          <a:noFill/>
        </p:spPr>
        <p:txBody>
          <a:bodyPr wrap="square" rtlCol="0">
            <a:spAutoFit/>
          </a:bodyPr>
          <a:lstStyle/>
          <a:p>
            <a:pPr algn="ctr"/>
            <a:r>
              <a:rPr lang="en-US" dirty="0"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sp>
        <p:nvSpPr>
          <p:cNvPr id="77" name="TextBox 76"/>
          <p:cNvSpPr txBox="1"/>
          <p:nvPr/>
        </p:nvSpPr>
        <p:spPr>
          <a:xfrm>
            <a:off x="8239344" y="3033370"/>
            <a:ext cx="3147668" cy="369332"/>
          </a:xfrm>
          <a:prstGeom prst="rect">
            <a:avLst/>
          </a:prstGeom>
          <a:noFill/>
        </p:spPr>
        <p:txBody>
          <a:bodyPr wrap="square" rtlCol="0">
            <a:spAutoFit/>
          </a:bodyPr>
          <a:lstStyle/>
          <a:p>
            <a:pPr algn="ctr"/>
            <a:r>
              <a:rPr lang="en-US"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308036" y="1173012"/>
            <a:ext cx="3147668" cy="830997"/>
          </a:xfrm>
          <a:prstGeom prst="rect">
            <a:avLst/>
          </a:prstGeom>
          <a:noFill/>
        </p:spPr>
        <p:txBody>
          <a:bodyPr wrap="square" rtlCol="0">
            <a:spAutoFit/>
          </a:bodyPr>
          <a:lstStyle/>
          <a:p>
            <a:pPr algn="ctr"/>
            <a:r>
              <a:rPr lang="en-US" sz="1600" dirty="0" smtClean="0">
                <a:latin typeface="Courier New" charset="0"/>
                <a:ea typeface="Courier New" charset="0"/>
                <a:cs typeface="Courier New" charset="0"/>
              </a:rPr>
              <a:t>1:1 and 1:m are not dependent on merge </a:t>
            </a:r>
            <a:r>
              <a:rPr lang="en-US" sz="1600" smtClean="0">
                <a:latin typeface="Courier New" charset="0"/>
                <a:ea typeface="Courier New" charset="0"/>
                <a:cs typeface="Courier New" charset="0"/>
              </a:rPr>
              <a:t>but deduplication</a:t>
            </a:r>
            <a:endParaRPr lang="en-US" sz="1600" dirty="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997772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53</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589882"/>
            <a:ext cx="9264162" cy="1754326"/>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Merges are only as good as the completeness of records of the underlying tables. Need ‘complete frame’ or universe to get full picture</a:t>
            </a:r>
          </a:p>
        </p:txBody>
      </p:sp>
      <p:sp>
        <p:nvSpPr>
          <p:cNvPr id="9" name="Rectangle 8"/>
          <p:cNvSpPr/>
          <p:nvPr/>
        </p:nvSpPr>
        <p:spPr>
          <a:xfrm>
            <a:off x="1902069" y="4327051"/>
            <a:ext cx="9756531" cy="1569660"/>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a:t>
            </a:r>
            <a:r>
              <a:rPr lang="en-US" sz="2400" dirty="0" smtClean="0">
                <a:latin typeface="Courier New" charset="0"/>
                <a:ea typeface="Courier New" charset="0"/>
                <a:cs typeface="Courier New" charset="0"/>
              </a:rPr>
              <a:t>), flag1 </a:t>
            </a:r>
            <a:r>
              <a:rPr lang="en-US" sz="2400" dirty="0">
                <a:latin typeface="Courier New" charset="0"/>
                <a:ea typeface="Courier New" charset="0"/>
                <a:cs typeface="Courier New" charset="0"/>
              </a:rPr>
              <a:t>= c(1))</a:t>
            </a:r>
          </a:p>
          <a:p>
            <a:pPr marL="571500" indent="-571500"/>
            <a:r>
              <a:rPr lang="en-US" sz="2400" dirty="0">
                <a:latin typeface="Courier New" charset="0"/>
                <a:ea typeface="Courier New" charset="0"/>
                <a:cs typeface="Courier New" charset="0"/>
              </a:rPr>
              <a:t>days2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a:t>
            </a:r>
            <a:r>
              <a:rPr lang="en-US" sz="2400" dirty="0" smtClean="0">
                <a:latin typeface="Courier New" charset="0"/>
                <a:ea typeface="Courier New" charset="0"/>
                <a:cs typeface="Courier New" charset="0"/>
              </a:rPr>
              <a:t>), flag2 </a:t>
            </a:r>
            <a:r>
              <a:rPr lang="en-US" sz="2400" dirty="0">
                <a:latin typeface="Courier New" charset="0"/>
                <a:ea typeface="Courier New" charset="0"/>
                <a:cs typeface="Courier New" charset="0"/>
              </a:rPr>
              <a:t>= c(1))</a:t>
            </a:r>
          </a:p>
        </p:txBody>
      </p:sp>
      <p:sp>
        <p:nvSpPr>
          <p:cNvPr id="10" name="Rectangle 9"/>
          <p:cNvSpPr/>
          <p:nvPr/>
        </p:nvSpPr>
        <p:spPr>
          <a:xfrm>
            <a:off x="1304192" y="3542534"/>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Ex: Missing days in these two sequences</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520045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54</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Why gaps matter:</a:t>
            </a:r>
          </a:p>
        </p:txBody>
      </p:sp>
      <p:sp>
        <p:nvSpPr>
          <p:cNvPr id="10" name="Rectangle 9"/>
          <p:cNvSpPr/>
          <p:nvPr/>
        </p:nvSpPr>
        <p:spPr>
          <a:xfrm>
            <a:off x="2253760" y="2669833"/>
            <a:ext cx="9264162" cy="2308324"/>
          </a:xfrm>
          <a:prstGeom prst="rect">
            <a:avLst/>
          </a:prstGeom>
        </p:spPr>
        <p:txBody>
          <a:bodyPr wrap="square">
            <a:spAutoFit/>
          </a:bodyPr>
          <a:lstStyle/>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Knowledge of reliability of data collection</a:t>
            </a:r>
          </a:p>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Ability to score data across the whole potential  universe rather than the known universe</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503344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55</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1200329"/>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Backbone = the most expansive known list of potential records</a:t>
            </a:r>
          </a:p>
        </p:txBody>
      </p:sp>
      <p:sp>
        <p:nvSpPr>
          <p:cNvPr id="11" name="Rectangle 10"/>
          <p:cNvSpPr/>
          <p:nvPr/>
        </p:nvSpPr>
        <p:spPr>
          <a:xfrm>
            <a:off x="1338943" y="3224592"/>
            <a:ext cx="10472057" cy="2677656"/>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20),flag1 = c(1</a:t>
            </a:r>
            <a:r>
              <a:rPr lang="en-US" sz="2400" dirty="0" smtClean="0">
                <a:latin typeface="Courier New" charset="0"/>
                <a:ea typeface="Courier New" charset="0"/>
                <a:cs typeface="Courier New" charset="0"/>
              </a:rPr>
              <a:t>))</a:t>
            </a:r>
          </a:p>
          <a:p>
            <a:pPr marL="571500" indent="-571500"/>
            <a:r>
              <a:rPr lang="en-US" sz="2400" dirty="0" smtClean="0">
                <a:latin typeface="Courier New" charset="0"/>
                <a:ea typeface="Courier New" charset="0"/>
                <a:cs typeface="Courier New" charset="0"/>
              </a:rPr>
              <a:t>days2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21),flag2 = c(1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a:t>
            </a:r>
            <a:r>
              <a:rPr lang="en-US" sz="2400" dirty="0" err="1">
                <a:latin typeface="Courier New" charset="0"/>
                <a:ea typeface="Courier New" charset="0"/>
                <a:cs typeface="Courier New" charset="0"/>
              </a:rPr>
              <a:t>seq</a:t>
            </a:r>
            <a:r>
              <a:rPr lang="en-US" sz="2400" dirty="0">
                <a:latin typeface="Courier New" charset="0"/>
                <a:ea typeface="Courier New" charset="0"/>
                <a:cs typeface="Courier New" charset="0"/>
              </a:rPr>
              <a:t>(1,21, 1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days1</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days2</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p>
        </p:txBody>
      </p:sp>
      <p:sp>
        <p:nvSpPr>
          <p:cNvPr id="12" name="Rectangle 11"/>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02331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11" name="Rectangle 10"/>
          <p:cNvSpPr/>
          <p:nvPr/>
        </p:nvSpPr>
        <p:spPr>
          <a:xfrm>
            <a:off x="1222130" y="1539625"/>
            <a:ext cx="10588870" cy="5016758"/>
          </a:xfrm>
          <a:prstGeom prst="rect">
            <a:avLst/>
          </a:prstGeom>
        </p:spPr>
        <p:txBody>
          <a:bodyPr wrap="square">
            <a:spAutoFit/>
          </a:bodyPr>
          <a:lstStyle/>
          <a:p>
            <a:r>
              <a:rPr lang="en-US" sz="3200" b="1" dirty="0" smtClean="0">
                <a:solidFill>
                  <a:schemeClr val="bg1">
                    <a:lumMod val="50000"/>
                  </a:schemeClr>
                </a:solidFill>
                <a:latin typeface="Courier New" charset="0"/>
                <a:ea typeface="Courier New" charset="0"/>
                <a:cs typeface="Courier New" charset="0"/>
              </a:rPr>
              <a:t>time	flag1	flag2</a:t>
            </a:r>
          </a:p>
          <a:p>
            <a:r>
              <a:rPr lang="en-US" sz="3200" dirty="0" smtClean="0">
                <a:solidFill>
                  <a:schemeClr val="bg1">
                    <a:lumMod val="50000"/>
                  </a:schemeClr>
                </a:solidFill>
                <a:latin typeface="Courier New" charset="0"/>
                <a:ea typeface="Courier New" charset="0"/>
                <a:cs typeface="Courier New" charset="0"/>
              </a:rPr>
              <a:t>1			1		1</a:t>
            </a:r>
          </a:p>
          <a:p>
            <a:r>
              <a:rPr lang="en-US" sz="3200" dirty="0" smtClean="0">
                <a:solidFill>
                  <a:schemeClr val="bg1">
                    <a:lumMod val="50000"/>
                  </a:schemeClr>
                </a:solidFill>
                <a:latin typeface="Courier New" charset="0"/>
                <a:ea typeface="Courier New" charset="0"/>
                <a:cs typeface="Courier New" charset="0"/>
              </a:rPr>
              <a:t>2			1		1</a:t>
            </a:r>
          </a:p>
          <a:p>
            <a:r>
              <a:rPr lang="en-US" sz="3200" dirty="0" smtClean="0">
                <a:solidFill>
                  <a:schemeClr val="bg1">
                    <a:lumMod val="50000"/>
                  </a:schemeClr>
                </a:solidFill>
                <a:latin typeface="Courier New" charset="0"/>
                <a:ea typeface="Courier New" charset="0"/>
                <a:cs typeface="Courier New" charset="0"/>
              </a:rPr>
              <a:t>3			1		NA</a:t>
            </a:r>
          </a:p>
          <a:p>
            <a:r>
              <a:rPr lang="en-US" sz="3200" dirty="0" smtClean="0">
                <a:solidFill>
                  <a:schemeClr val="bg1">
                    <a:lumMod val="50000"/>
                  </a:schemeClr>
                </a:solidFill>
                <a:latin typeface="Courier New" charset="0"/>
                <a:ea typeface="Courier New" charset="0"/>
                <a:cs typeface="Courier New" charset="0"/>
              </a:rPr>
              <a:t>4			NA		1</a:t>
            </a:r>
          </a:p>
          <a:p>
            <a:r>
              <a:rPr lang="en-US" sz="3200" dirty="0" smtClean="0">
                <a:solidFill>
                  <a:schemeClr val="bg1">
                    <a:lumMod val="50000"/>
                  </a:schemeClr>
                </a:solidFill>
                <a:latin typeface="Courier New" charset="0"/>
                <a:ea typeface="Courier New" charset="0"/>
                <a:cs typeface="Courier New" charset="0"/>
              </a:rPr>
              <a:t>5			NA		NA</a:t>
            </a:r>
          </a:p>
          <a:p>
            <a:r>
              <a:rPr lang="en-US" sz="3200" dirty="0" smtClean="0">
                <a:solidFill>
                  <a:schemeClr val="bg1">
                    <a:lumMod val="50000"/>
                  </a:schemeClr>
                </a:solidFill>
                <a:latin typeface="Courier New" charset="0"/>
                <a:ea typeface="Courier New" charset="0"/>
                <a:cs typeface="Courier New" charset="0"/>
              </a:rPr>
              <a:t>6			NA		NA</a:t>
            </a:r>
          </a:p>
          <a:p>
            <a:r>
              <a:rPr lang="en-US" sz="3200" dirty="0" smtClean="0">
                <a:solidFill>
                  <a:schemeClr val="bg1">
                    <a:lumMod val="50000"/>
                  </a:schemeClr>
                </a:solidFill>
                <a:latin typeface="Courier New" charset="0"/>
                <a:ea typeface="Courier New" charset="0"/>
                <a:cs typeface="Courier New" charset="0"/>
              </a:rPr>
              <a:t>7			NA		NA</a:t>
            </a:r>
          </a:p>
          <a:p>
            <a:r>
              <a:rPr lang="en-US" sz="3200" dirty="0" smtClean="0">
                <a:solidFill>
                  <a:schemeClr val="bg1">
                    <a:lumMod val="50000"/>
                  </a:schemeClr>
                </a:solidFill>
                <a:latin typeface="Courier New" charset="0"/>
                <a:ea typeface="Courier New" charset="0"/>
                <a:cs typeface="Courier New" charset="0"/>
              </a:rPr>
              <a:t>8			NA		1</a:t>
            </a:r>
          </a:p>
          <a:p>
            <a:endParaRPr lang="en-US" sz="3200" dirty="0" smtClean="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767145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3354765"/>
          </a:xfrm>
          <a:prstGeom prst="rect">
            <a:avLst/>
          </a:prstGeom>
          <a:noFill/>
        </p:spPr>
        <p:txBody>
          <a:bodyPr wrap="square" rtlCol="0">
            <a:spAutoFit/>
          </a:bodyPr>
          <a:lstStyle/>
          <a:p>
            <a:pPr marL="571500" indent="-571500">
              <a:buFont typeface="Arial" charset="0"/>
              <a:buChar char="•"/>
            </a:pPr>
            <a:r>
              <a:rPr lang="en-US" sz="3600" dirty="0">
                <a:solidFill>
                  <a:schemeClr val="bg1">
                    <a:lumMod val="7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bg1">
                    <a:lumMod val="7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Code-along</a:t>
            </a:r>
          </a:p>
          <a:p>
            <a:pPr marL="1028700" lvl="1" indent="-571500">
              <a:buFont typeface="Arial" charset="0"/>
              <a:buChar char="•"/>
            </a:pPr>
            <a:r>
              <a:rPr lang="en-US" sz="3200" dirty="0" smtClean="0">
                <a:solidFill>
                  <a:schemeClr val="accent1"/>
                </a:solidFill>
                <a:latin typeface="Avenir Book" charset="0"/>
                <a:ea typeface="Avenir Book" charset="0"/>
                <a:cs typeface="Avenir Book" charset="0"/>
              </a:rPr>
              <a:t>SOTU data cleansing</a:t>
            </a:r>
            <a:endParaRPr lang="en-US" sz="3200" dirty="0">
              <a:solidFill>
                <a:schemeClr val="accent1"/>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57</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4253734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Assignments</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21" name="Rectangle 20"/>
          <p:cNvSpPr/>
          <p:nvPr/>
        </p:nvSpPr>
        <p:spPr>
          <a:xfrm>
            <a:off x="1028700" y="1841040"/>
            <a:ext cx="11163299" cy="2400657"/>
          </a:xfrm>
          <a:prstGeom prst="rect">
            <a:avLst/>
          </a:prstGeom>
        </p:spPr>
        <p:txBody>
          <a:bodyPr wrap="square">
            <a:spAutoFit/>
          </a:bodyPr>
          <a:lstStyle/>
          <a:p>
            <a:pPr marL="685800" indent="-685800">
              <a:lnSpc>
                <a:spcPct val="150000"/>
              </a:lnSpc>
              <a:buFont typeface="Arial" charset="0"/>
              <a:buChar char="•"/>
            </a:pPr>
            <a:r>
              <a:rPr lang="en-US" sz="3600" dirty="0" smtClean="0">
                <a:solidFill>
                  <a:schemeClr val="accent1">
                    <a:lumMod val="75000"/>
                  </a:schemeClr>
                </a:solidFill>
                <a:latin typeface="Helvetica Neue Thin" charset="0"/>
                <a:ea typeface="Helvetica Neue Thin" charset="0"/>
                <a:cs typeface="Helvetica Neue Thin" charset="0"/>
              </a:rPr>
              <a:t>Review </a:t>
            </a:r>
            <a:r>
              <a:rPr lang="en-US" sz="3600" dirty="0" smtClean="0">
                <a:solidFill>
                  <a:schemeClr val="accent1">
                    <a:lumMod val="75000"/>
                  </a:schemeClr>
                </a:solidFill>
                <a:latin typeface="Helvetica Neue Thin" charset="0"/>
                <a:ea typeface="Helvetica Neue Thin" charset="0"/>
                <a:cs typeface="Helvetica Neue Thin" charset="0"/>
              </a:rPr>
              <a:t>Lecture </a:t>
            </a:r>
            <a:r>
              <a:rPr lang="en-US" sz="3600" dirty="0" smtClean="0">
                <a:solidFill>
                  <a:schemeClr val="accent1">
                    <a:lumMod val="75000"/>
                  </a:schemeClr>
                </a:solidFill>
                <a:latin typeface="Helvetica Neue Thin" charset="0"/>
                <a:ea typeface="Helvetica Neue Thin" charset="0"/>
                <a:cs typeface="Helvetica Neue Thin" charset="0"/>
              </a:rPr>
              <a:t>3 </a:t>
            </a:r>
            <a:r>
              <a:rPr lang="en-US" sz="3600" dirty="0">
                <a:solidFill>
                  <a:schemeClr val="accent1">
                    <a:lumMod val="75000"/>
                  </a:schemeClr>
                </a:solidFill>
                <a:latin typeface="Helvetica Neue Thin" charset="0"/>
                <a:ea typeface="Helvetica Neue Thin" charset="0"/>
                <a:cs typeface="Helvetica Neue Thin" charset="0"/>
              </a:rPr>
              <a:t>at: </a:t>
            </a:r>
            <a:r>
              <a:rPr lang="en-US" sz="2800" b="1" dirty="0">
                <a:solidFill>
                  <a:schemeClr val="accent1">
                    <a:lumMod val="75000"/>
                  </a:schemeClr>
                </a:solidFill>
                <a:latin typeface="Helvetica Neue Thin" charset="0"/>
                <a:ea typeface="Helvetica Neue Thin" charset="0"/>
                <a:cs typeface="Helvetica Neue Thin" charset="0"/>
                <a:hlinkClick r:id="rId3"/>
              </a:rPr>
              <a:t>https://georgetownmccourt.github.io/data-science</a:t>
            </a:r>
            <a:r>
              <a:rPr lang="en-US" sz="2800" b="1" dirty="0" smtClean="0">
                <a:solidFill>
                  <a:schemeClr val="accent1">
                    <a:lumMod val="75000"/>
                  </a:schemeClr>
                </a:solidFill>
                <a:latin typeface="Helvetica Neue Thin" charset="0"/>
                <a:ea typeface="Helvetica Neue Thin" charset="0"/>
                <a:cs typeface="Helvetica Neue Thin" charset="0"/>
                <a:hlinkClick r:id="rId3"/>
              </a:rPr>
              <a:t>/</a:t>
            </a:r>
            <a:r>
              <a:rPr lang="en-US" sz="2800" b="1" dirty="0" smtClean="0">
                <a:solidFill>
                  <a:schemeClr val="accent1">
                    <a:lumMod val="75000"/>
                  </a:schemeClr>
                </a:solidFill>
                <a:latin typeface="Helvetica Neue Thin" charset="0"/>
                <a:ea typeface="Helvetica Neue Thin" charset="0"/>
                <a:cs typeface="Helvetica Neue Thin" charset="0"/>
              </a:rPr>
              <a:t> </a:t>
            </a:r>
            <a:endParaRPr lang="en-US" sz="3600" b="1" dirty="0" smtClean="0">
              <a:solidFill>
                <a:schemeClr val="accent1">
                  <a:lumMod val="75000"/>
                </a:schemeClr>
              </a:solidFill>
              <a:latin typeface="Helvetica Neue Thin" charset="0"/>
              <a:ea typeface="Helvetica Neue Thin" charset="0"/>
              <a:cs typeface="Helvetica Neue Thin" charset="0"/>
            </a:endParaRPr>
          </a:p>
          <a:p>
            <a:pPr marL="685800" indent="-685800">
              <a:lnSpc>
                <a:spcPct val="150000"/>
              </a:lnSpc>
              <a:buFont typeface="Arial" charset="0"/>
              <a:buChar char="•"/>
            </a:pPr>
            <a:r>
              <a:rPr lang="en-US" sz="3600" dirty="0" smtClean="0">
                <a:solidFill>
                  <a:schemeClr val="accent1">
                    <a:lumMod val="75000"/>
                  </a:schemeClr>
                </a:solidFill>
                <a:latin typeface="Helvetica Neue Thin" charset="0"/>
                <a:ea typeface="Helvetica Neue Thin" charset="0"/>
                <a:cs typeface="Helvetica Neue Thin" charset="0"/>
              </a:rPr>
              <a:t>Homework #1 will be available via Blackboard</a:t>
            </a:r>
          </a:p>
        </p:txBody>
      </p:sp>
      <p:sp>
        <p:nvSpPr>
          <p:cNvPr id="7" name="Rectangle 6"/>
          <p:cNvSpPr/>
          <p:nvPr/>
        </p:nvSpPr>
        <p:spPr>
          <a:xfrm>
            <a:off x="1028700" y="953475"/>
            <a:ext cx="10782300" cy="830997"/>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To Do For Next Class</a:t>
            </a:r>
            <a:endParaRPr lang="en-US" sz="4800" dirty="0">
              <a:solidFill>
                <a:srgbClr val="00B0F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75765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2123658"/>
          </a:xfrm>
          <a:prstGeom prst="rect">
            <a:avLst/>
          </a:prstGeom>
        </p:spPr>
        <p:txBody>
          <a:bodyPr wrap="square">
            <a:spAutoFit/>
          </a:bodyPr>
          <a:lstStyle/>
          <a:p>
            <a:pPr algn="ctr"/>
            <a:r>
              <a:rPr lang="en-US" sz="4400" dirty="0" smtClean="0">
                <a:solidFill>
                  <a:schemeClr val="bg1">
                    <a:lumMod val="50000"/>
                  </a:schemeClr>
                </a:solidFill>
                <a:latin typeface="Helvetica Neue Thin" charset="0"/>
                <a:ea typeface="Helvetica Neue Thin" charset="0"/>
                <a:cs typeface="Helvetica Neue Thin" charset="0"/>
              </a:rPr>
              <a:t>Use information to </a:t>
            </a:r>
            <a:r>
              <a:rPr lang="en-US" sz="4400" dirty="0" err="1" smtClean="0">
                <a:solidFill>
                  <a:schemeClr val="bg1">
                    <a:lumMod val="50000"/>
                  </a:schemeClr>
                </a:solidFill>
                <a:latin typeface="Helvetica Neue Thin" charset="0"/>
                <a:ea typeface="Helvetica Neue Thin" charset="0"/>
                <a:cs typeface="Helvetica Neue Thin" charset="0"/>
              </a:rPr>
              <a:t>moneyball</a:t>
            </a:r>
            <a:r>
              <a:rPr lang="en-US" sz="4400" dirty="0" smtClean="0">
                <a:solidFill>
                  <a:schemeClr val="bg1">
                    <a:lumMod val="50000"/>
                  </a:schemeClr>
                </a:solidFill>
                <a:latin typeface="Helvetica Neue Thin" charset="0"/>
                <a:ea typeface="Helvetica Neue Thin" charset="0"/>
                <a:cs typeface="Helvetica Neue Thin" charset="0"/>
              </a:rPr>
              <a:t> litigation is the same as asking </a:t>
            </a:r>
            <a:r>
              <a:rPr lang="en-US" sz="4400" b="1" dirty="0" smtClean="0">
                <a:solidFill>
                  <a:schemeClr val="bg1">
                    <a:lumMod val="50000"/>
                  </a:schemeClr>
                </a:solidFill>
                <a:latin typeface="Helvetica Neue Thin" charset="0"/>
                <a:ea typeface="Helvetica Neue Thin" charset="0"/>
                <a:cs typeface="Helvetica Neue Thin" charset="0"/>
              </a:rPr>
              <a:t>“which cases are winnable?” </a:t>
            </a:r>
            <a:r>
              <a:rPr lang="en-US" sz="4400" dirty="0" smtClean="0">
                <a:solidFill>
                  <a:schemeClr val="bg1">
                    <a:lumMod val="50000"/>
                  </a:schemeClr>
                </a:solidFill>
                <a:latin typeface="Helvetica Neue Thin" charset="0"/>
                <a:ea typeface="Helvetica Neue Thin" charset="0"/>
                <a:cs typeface="Helvetica Neue Thin" charset="0"/>
              </a:rPr>
              <a:t>or otherwise stated:</a:t>
            </a:r>
            <a:endParaRPr lang="en-US" sz="4000" dirty="0" smtClean="0">
              <a:solidFill>
                <a:schemeClr val="bg1">
                  <a:lumMod val="50000"/>
                </a:schemeClr>
              </a:solidFill>
              <a:latin typeface="Helvetica Neue Thin" charset="0"/>
              <a:ea typeface="Helvetica Neue Thin" charset="0"/>
              <a:cs typeface="Helvetica Neue Thin" charset="0"/>
            </a:endParaRPr>
          </a:p>
        </p:txBody>
      </p:sp>
      <p:sp>
        <p:nvSpPr>
          <p:cNvPr id="5" name="Rectangle 4"/>
          <p:cNvSpPr/>
          <p:nvPr/>
        </p:nvSpPr>
        <p:spPr>
          <a:xfrm>
            <a:off x="746554" y="3836599"/>
            <a:ext cx="10782300" cy="923330"/>
          </a:xfrm>
          <a:prstGeom prst="rect">
            <a:avLst/>
          </a:prstGeom>
        </p:spPr>
        <p:txBody>
          <a:bodyPr wrap="square">
            <a:spAutoFit/>
          </a:bodyPr>
          <a:lstStyle/>
          <a:p>
            <a:pPr algn="ctr"/>
            <a:r>
              <a:rPr lang="en-US" sz="5400" dirty="0" err="1" smtClean="0">
                <a:solidFill>
                  <a:srgbClr val="00B0F0"/>
                </a:solidFill>
                <a:latin typeface="Helvetica Neue Thin" charset="0"/>
                <a:ea typeface="Helvetica Neue Thin" charset="0"/>
                <a:cs typeface="Helvetica Neue Thin" charset="0"/>
              </a:rPr>
              <a:t>Pr</a:t>
            </a:r>
            <a:r>
              <a:rPr lang="en-US" sz="5400" dirty="0" smtClean="0">
                <a:solidFill>
                  <a:srgbClr val="00B0F0"/>
                </a:solidFill>
                <a:latin typeface="Helvetica Neue Thin" charset="0"/>
                <a:ea typeface="Helvetica Neue Thin" charset="0"/>
                <a:cs typeface="Helvetica Neue Thin" charset="0"/>
              </a:rPr>
              <a:t>(win | case details)</a:t>
            </a:r>
            <a:endParaRPr lang="en-US" sz="4800" b="1" dirty="0" smtClean="0">
              <a:solidFill>
                <a:srgbClr val="00B0F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025725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3" name="Rectangle 2"/>
          <p:cNvSpPr/>
          <p:nvPr/>
        </p:nvSpPr>
        <p:spPr>
          <a:xfrm>
            <a:off x="4082903" y="1428502"/>
            <a:ext cx="5018123" cy="10926068"/>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4" name="Rectangle 3"/>
          <p:cNvSpPr/>
          <p:nvPr/>
        </p:nvSpPr>
        <p:spPr>
          <a:xfrm>
            <a:off x="574600" y="4511011"/>
            <a:ext cx="3295651" cy="1477328"/>
          </a:xfrm>
          <a:prstGeom prst="rect">
            <a:avLst/>
          </a:prstGeom>
        </p:spPr>
        <p:txBody>
          <a:bodyPr wrap="square">
            <a:spAutoFit/>
          </a:bodyPr>
          <a:lstStyle/>
          <a:p>
            <a:r>
              <a:rPr lang="en-US" u="sng" dirty="0" smtClean="0">
                <a:solidFill>
                  <a:schemeClr val="bg1">
                    <a:lumMod val="65000"/>
                  </a:schemeClr>
                </a:solidFill>
              </a:rPr>
              <a:t>Source: </a:t>
            </a:r>
            <a:r>
              <a:rPr lang="en-US" u="sng" dirty="0" smtClean="0">
                <a:solidFill>
                  <a:schemeClr val="bg1">
                    <a:lumMod val="65000"/>
                  </a:schemeClr>
                </a:solidFill>
                <a:hlinkClick r:id="rId3"/>
              </a:rPr>
              <a:t>https</a:t>
            </a:r>
            <a:r>
              <a:rPr lang="en-US" u="sng" dirty="0">
                <a:solidFill>
                  <a:schemeClr val="bg1">
                    <a:lumMod val="65000"/>
                  </a:schemeClr>
                </a:solidFill>
                <a:hlinkClick r:id="rId3"/>
              </a:rPr>
              <a:t>://</a:t>
            </a:r>
            <a:r>
              <a:rPr lang="en-US" u="sng" dirty="0" smtClean="0">
                <a:solidFill>
                  <a:schemeClr val="bg1">
                    <a:lumMod val="65000"/>
                  </a:schemeClr>
                </a:solidFill>
                <a:hlinkClick r:id="rId3"/>
              </a:rPr>
              <a:t>www.ravellaw.com/opinions/2f75081b7aa9376053a07190a0a38559</a:t>
            </a:r>
            <a:r>
              <a:rPr lang="en-US" dirty="0" smtClean="0">
                <a:solidFill>
                  <a:schemeClr val="bg1">
                    <a:lumMod val="65000"/>
                  </a:schemeClr>
                </a:solidFill>
              </a:rPr>
              <a:t>. Note that some data has been simulated.</a:t>
            </a:r>
            <a:endParaRPr lang="en-US" dirty="0">
              <a:solidFill>
                <a:schemeClr val="bg1">
                  <a:lumMod val="65000"/>
                </a:schemeClr>
              </a:solidFill>
            </a:endParaRPr>
          </a:p>
        </p:txBody>
      </p:sp>
      <p:sp>
        <p:nvSpPr>
          <p:cNvPr id="8" name="Rectangle 7"/>
          <p:cNvSpPr/>
          <p:nvPr/>
        </p:nvSpPr>
        <p:spPr>
          <a:xfrm>
            <a:off x="574601" y="1583627"/>
            <a:ext cx="3508302" cy="3293209"/>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Other</a:t>
            </a:r>
            <a:r>
              <a:rPr lang="en-US" sz="1600" dirty="0" smtClean="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574600" y="966837"/>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2" name="Rectangle 11"/>
          <p:cNvSpPr/>
          <p:nvPr/>
        </p:nvSpPr>
        <p:spPr>
          <a:xfrm>
            <a:off x="4082903" y="970792"/>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13" name="Rectangle 12"/>
          <p:cNvSpPr/>
          <p:nvPr/>
        </p:nvSpPr>
        <p:spPr>
          <a:xfrm>
            <a:off x="9208238" y="1611967"/>
            <a:ext cx="2614279" cy="5262979"/>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14" name="Rectangle 13"/>
          <p:cNvSpPr/>
          <p:nvPr/>
        </p:nvSpPr>
        <p:spPr>
          <a:xfrm>
            <a:off x="9208237" y="995177"/>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00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2325963" y="2703798"/>
            <a:ext cx="7705799" cy="2800767"/>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a:latin typeface="Avenir Book" charset="0"/>
                <a:ea typeface="Avenir Book" charset="0"/>
                <a:cs typeface="Avenir Book" charset="0"/>
              </a:rPr>
              <a:t>Other</a:t>
            </a:r>
            <a:r>
              <a:rPr lang="en-US" sz="1600" dirty="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2325963" y="2087008"/>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32563" y="2678038"/>
            <a:ext cx="1862667" cy="372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8429" y="2703798"/>
            <a:ext cx="1203401" cy="346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60495" y="3174123"/>
            <a:ext cx="441401"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01896" y="3174123"/>
            <a:ext cx="119701" cy="3055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54296" y="3174124"/>
            <a:ext cx="597922"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22764" y="3666882"/>
            <a:ext cx="797619"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61685" y="4177591"/>
            <a:ext cx="3860768"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17239" y="1203748"/>
            <a:ext cx="2765779"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Plaintiff</a:t>
            </a:r>
          </a:p>
          <a:p>
            <a:r>
              <a:rPr lang="en-US" dirty="0" smtClean="0">
                <a:solidFill>
                  <a:srgbClr val="FF0000"/>
                </a:solidFill>
                <a:latin typeface="Avenir Book" charset="0"/>
                <a:ea typeface="Avenir Book" charset="0"/>
                <a:cs typeface="Avenir Book" charset="0"/>
              </a:rPr>
              <a:t>Plaintiff gender</a:t>
            </a:r>
          </a:p>
          <a:p>
            <a:r>
              <a:rPr lang="en-US" dirty="0" smtClean="0">
                <a:solidFill>
                  <a:srgbClr val="FF0000"/>
                </a:solidFill>
                <a:latin typeface="Avenir Book" charset="0"/>
                <a:ea typeface="Avenir Book" charset="0"/>
                <a:cs typeface="Avenir Book" charset="0"/>
              </a:rPr>
              <a:t>Number of plaintiffs</a:t>
            </a:r>
          </a:p>
          <a:p>
            <a:r>
              <a:rPr lang="en-US" dirty="0" smtClean="0">
                <a:solidFill>
                  <a:srgbClr val="FF0000"/>
                </a:solidFill>
                <a:latin typeface="Avenir Book" charset="0"/>
                <a:ea typeface="Avenir Book" charset="0"/>
                <a:cs typeface="Avenir Book" charset="0"/>
              </a:rPr>
              <a:t>Individual or </a:t>
            </a:r>
            <a:r>
              <a:rPr lang="en-US" dirty="0" err="1" smtClean="0">
                <a:solidFill>
                  <a:srgbClr val="FF0000"/>
                </a:solidFill>
                <a:latin typeface="Avenir Book" charset="0"/>
                <a:ea typeface="Avenir Book" charset="0"/>
                <a:cs typeface="Avenir Book" charset="0"/>
              </a:rPr>
              <a:t>corp</a:t>
            </a:r>
            <a:endParaRPr lang="en-US" dirty="0">
              <a:solidFill>
                <a:srgbClr val="FF0000"/>
              </a:solidFill>
              <a:latin typeface="Avenir Book" charset="0"/>
              <a:ea typeface="Avenir Book" charset="0"/>
              <a:cs typeface="Avenir Book" charset="0"/>
            </a:endParaRPr>
          </a:p>
        </p:txBody>
      </p:sp>
      <p:cxnSp>
        <p:nvCxnSpPr>
          <p:cNvPr id="22" name="Straight Connector 21"/>
          <p:cNvCxnSpPr>
            <a:stCxn id="5" idx="0"/>
            <a:endCxn id="7" idx="1"/>
          </p:cNvCxnSpPr>
          <p:nvPr/>
        </p:nvCxnSpPr>
        <p:spPr>
          <a:xfrm flipV="1">
            <a:off x="4663897" y="1803913"/>
            <a:ext cx="353342" cy="874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0"/>
          </p:cNvCxnSpPr>
          <p:nvPr/>
        </p:nvCxnSpPr>
        <p:spPr>
          <a:xfrm flipV="1">
            <a:off x="6400130" y="2087008"/>
            <a:ext cx="1278254" cy="6167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54251" y="1555343"/>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a:t>
            </a:r>
          </a:p>
          <a:p>
            <a:r>
              <a:rPr lang="en-US" dirty="0" smtClean="0">
                <a:solidFill>
                  <a:srgbClr val="FF0000"/>
                </a:solidFill>
                <a:latin typeface="Avenir Book" charset="0"/>
                <a:ea typeface="Avenir Book" charset="0"/>
                <a:cs typeface="Avenir Book" charset="0"/>
              </a:rPr>
              <a:t>Type of respondent</a:t>
            </a:r>
            <a:endParaRPr lang="en-US" dirty="0">
              <a:solidFill>
                <a:srgbClr val="FF0000"/>
              </a:solidFill>
              <a:latin typeface="Avenir Book" charset="0"/>
              <a:ea typeface="Avenir Book" charset="0"/>
              <a:cs typeface="Avenir Book" charset="0"/>
            </a:endParaRPr>
          </a:p>
        </p:txBody>
      </p:sp>
      <p:sp>
        <p:nvSpPr>
          <p:cNvPr id="27" name="TextBox 26"/>
          <p:cNvSpPr txBox="1"/>
          <p:nvPr/>
        </p:nvSpPr>
        <p:spPr>
          <a:xfrm>
            <a:off x="5401381" y="3175008"/>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Age of case</a:t>
            </a:r>
          </a:p>
          <a:p>
            <a:r>
              <a:rPr lang="en-US" dirty="0" smtClean="0">
                <a:solidFill>
                  <a:srgbClr val="FF0000"/>
                </a:solidFill>
                <a:latin typeface="Avenir Book" charset="0"/>
                <a:ea typeface="Avenir Book" charset="0"/>
                <a:cs typeface="Avenir Book" charset="0"/>
              </a:rPr>
              <a:t>Case load in year </a:t>
            </a:r>
            <a:endParaRPr lang="en-US" dirty="0">
              <a:solidFill>
                <a:srgbClr val="FF0000"/>
              </a:solidFill>
              <a:latin typeface="Avenir Book" charset="0"/>
              <a:ea typeface="Avenir Book" charset="0"/>
              <a:cs typeface="Avenir Book" charset="0"/>
            </a:endParaRPr>
          </a:p>
        </p:txBody>
      </p:sp>
      <p:cxnSp>
        <p:nvCxnSpPr>
          <p:cNvPr id="28" name="Straight Connector 27"/>
          <p:cNvCxnSpPr>
            <a:stCxn id="18" idx="3"/>
            <a:endCxn id="27" idx="1"/>
          </p:cNvCxnSpPr>
          <p:nvPr/>
        </p:nvCxnSpPr>
        <p:spPr>
          <a:xfrm>
            <a:off x="4652218" y="3324015"/>
            <a:ext cx="749163" cy="1741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61685" y="4664537"/>
            <a:ext cx="1131492" cy="307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54637" y="4664537"/>
            <a:ext cx="565746"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81842" y="4660772"/>
            <a:ext cx="813563"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401381" y="3761110"/>
            <a:ext cx="2765779"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Payout</a:t>
            </a:r>
            <a:endParaRPr lang="en-US" dirty="0">
              <a:solidFill>
                <a:srgbClr val="FF0000"/>
              </a:solidFill>
              <a:latin typeface="Avenir Book" charset="0"/>
              <a:ea typeface="Avenir Book" charset="0"/>
              <a:cs typeface="Avenir Book" charset="0"/>
            </a:endParaRPr>
          </a:p>
        </p:txBody>
      </p:sp>
      <p:cxnSp>
        <p:nvCxnSpPr>
          <p:cNvPr id="36" name="Straight Connector 35"/>
          <p:cNvCxnSpPr>
            <a:stCxn id="19" idx="3"/>
            <a:endCxn id="35" idx="1"/>
          </p:cNvCxnSpPr>
          <p:nvPr/>
        </p:nvCxnSpPr>
        <p:spPr>
          <a:xfrm>
            <a:off x="4820383" y="3816773"/>
            <a:ext cx="580998" cy="1290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54620" y="5184490"/>
            <a:ext cx="3767833"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Past record for case type</a:t>
            </a:r>
          </a:p>
          <a:p>
            <a:r>
              <a:rPr lang="en-US" dirty="0" smtClean="0">
                <a:solidFill>
                  <a:srgbClr val="FF0000"/>
                </a:solidFill>
                <a:latin typeface="Avenir Book" charset="0"/>
                <a:ea typeface="Avenir Book" charset="0"/>
                <a:cs typeface="Avenir Book" charset="0"/>
              </a:rPr>
              <a:t>Judge’s record on similar cases</a:t>
            </a:r>
          </a:p>
          <a:p>
            <a:r>
              <a:rPr lang="en-US" dirty="0" smtClean="0">
                <a:solidFill>
                  <a:srgbClr val="FF0000"/>
                </a:solidFill>
                <a:latin typeface="Avenir Book" charset="0"/>
                <a:ea typeface="Avenir Book" charset="0"/>
                <a:cs typeface="Avenir Book" charset="0"/>
              </a:rPr>
              <a:t>Lawyer’s case load</a:t>
            </a:r>
          </a:p>
          <a:p>
            <a:r>
              <a:rPr lang="en-US" dirty="0" smtClean="0">
                <a:solidFill>
                  <a:srgbClr val="FF0000"/>
                </a:solidFill>
                <a:latin typeface="Avenir Book" charset="0"/>
                <a:ea typeface="Avenir Book" charset="0"/>
                <a:cs typeface="Avenir Book" charset="0"/>
              </a:rPr>
              <a:t>Lawyer to judge interaction</a:t>
            </a:r>
            <a:endParaRPr lang="en-US" dirty="0">
              <a:solidFill>
                <a:srgbClr val="FF0000"/>
              </a:solidFill>
              <a:latin typeface="Avenir Book" charset="0"/>
              <a:ea typeface="Avenir Book" charset="0"/>
              <a:cs typeface="Avenir Book" charset="0"/>
            </a:endParaRPr>
          </a:p>
        </p:txBody>
      </p:sp>
      <p:sp>
        <p:nvSpPr>
          <p:cNvPr id="40" name="TextBox 39"/>
          <p:cNvSpPr txBox="1"/>
          <p:nvPr/>
        </p:nvSpPr>
        <p:spPr>
          <a:xfrm>
            <a:off x="7153223" y="424185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Historical leaning of court</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7312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342830" y="535146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Third-parties</a:t>
            </a:r>
            <a:endParaRPr lang="en-US" dirty="0">
              <a:solidFill>
                <a:srgbClr val="FF0000"/>
              </a:solidFill>
              <a:latin typeface="Avenir Book" charset="0"/>
              <a:ea typeface="Avenir Book" charset="0"/>
              <a:cs typeface="Avenir Book" charset="0"/>
            </a:endParaRPr>
          </a:p>
        </p:txBody>
      </p:sp>
      <p:sp>
        <p:nvSpPr>
          <p:cNvPr id="29" name="Rectangle 28"/>
          <p:cNvSpPr/>
          <p:nvPr/>
        </p:nvSpPr>
        <p:spPr>
          <a:xfrm>
            <a:off x="2494594" y="1315884"/>
            <a:ext cx="6811187" cy="7971413"/>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30" name="Rectangle 29"/>
          <p:cNvSpPr/>
          <p:nvPr/>
        </p:nvSpPr>
        <p:spPr>
          <a:xfrm>
            <a:off x="3126443" y="858174"/>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31" name="TextBox 30"/>
          <p:cNvSpPr txBox="1"/>
          <p:nvPr/>
        </p:nvSpPr>
        <p:spPr>
          <a:xfrm>
            <a:off x="9366453" y="405356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 of employment</a:t>
            </a:r>
            <a:endParaRPr lang="en-US" dirty="0">
              <a:solidFill>
                <a:srgbClr val="FF0000"/>
              </a:solidFill>
              <a:latin typeface="Avenir Book" charset="0"/>
              <a:ea typeface="Avenir Book" charset="0"/>
              <a:cs typeface="Avenir Book" charset="0"/>
            </a:endParaRPr>
          </a:p>
        </p:txBody>
      </p:sp>
      <p:sp>
        <p:nvSpPr>
          <p:cNvPr id="37" name="TextBox 36"/>
          <p:cNvSpPr txBox="1"/>
          <p:nvPr/>
        </p:nvSpPr>
        <p:spPr>
          <a:xfrm>
            <a:off x="517585" y="406223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 detail</a:t>
            </a:r>
            <a:endParaRPr lang="en-US" dirty="0">
              <a:solidFill>
                <a:srgbClr val="FF0000"/>
              </a:solidFill>
              <a:latin typeface="Avenir Book" charset="0"/>
              <a:ea typeface="Avenir Book" charset="0"/>
              <a:cs typeface="Avenir Book" charset="0"/>
            </a:endParaRPr>
          </a:p>
        </p:txBody>
      </p:sp>
      <p:sp>
        <p:nvSpPr>
          <p:cNvPr id="38" name="TextBox 37"/>
          <p:cNvSpPr txBox="1"/>
          <p:nvPr/>
        </p:nvSpPr>
        <p:spPr>
          <a:xfrm>
            <a:off x="9449952" y="136122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Indemnification sought</a:t>
            </a:r>
            <a:endParaRPr lang="en-US" dirty="0">
              <a:solidFill>
                <a:srgbClr val="FF0000"/>
              </a:solidFill>
              <a:latin typeface="Avenir Book" charset="0"/>
              <a:ea typeface="Avenir Book" charset="0"/>
              <a:cs typeface="Avenir Book" charset="0"/>
            </a:endParaRPr>
          </a:p>
        </p:txBody>
      </p:sp>
      <p:sp>
        <p:nvSpPr>
          <p:cNvPr id="41" name="TextBox 40"/>
          <p:cNvSpPr txBox="1"/>
          <p:nvPr/>
        </p:nvSpPr>
        <p:spPr>
          <a:xfrm>
            <a:off x="9447748" y="2076274"/>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Statute </a:t>
            </a:r>
            <a:r>
              <a:rPr lang="en-US" smtClean="0">
                <a:solidFill>
                  <a:srgbClr val="FF0000"/>
                </a:solidFill>
                <a:latin typeface="Avenir Book" charset="0"/>
                <a:ea typeface="Avenir Book" charset="0"/>
                <a:cs typeface="Avenir Book" charset="0"/>
              </a:rPr>
              <a:t>of Limitations</a:t>
            </a:r>
            <a:endParaRPr lang="en-US" dirty="0">
              <a:solidFill>
                <a:srgbClr val="FF0000"/>
              </a:solidFill>
              <a:latin typeface="Avenir Book" charset="0"/>
              <a:ea typeface="Avenir Book" charset="0"/>
              <a:cs typeface="Avenir Book" charset="0"/>
            </a:endParaRPr>
          </a:p>
        </p:txBody>
      </p:sp>
      <p:sp>
        <p:nvSpPr>
          <p:cNvPr id="42" name="TextBox 41"/>
          <p:cNvSpPr txBox="1"/>
          <p:nvPr/>
        </p:nvSpPr>
        <p:spPr>
          <a:xfrm>
            <a:off x="9366452" y="454885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Bodily injury</a:t>
            </a:r>
            <a:endParaRPr lang="en-US" dirty="0">
              <a:solidFill>
                <a:srgbClr val="FF0000"/>
              </a:solidFill>
              <a:latin typeface="Avenir Book" charset="0"/>
              <a:ea typeface="Avenir Book" charset="0"/>
              <a:cs typeface="Avenir Book" charset="0"/>
            </a:endParaRPr>
          </a:p>
        </p:txBody>
      </p:sp>
      <p:sp>
        <p:nvSpPr>
          <p:cNvPr id="43" name="TextBox 42"/>
          <p:cNvSpPr txBox="1"/>
          <p:nvPr/>
        </p:nvSpPr>
        <p:spPr>
          <a:xfrm>
            <a:off x="9447747" y="492477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Disability</a:t>
            </a:r>
            <a:endParaRPr lang="en-US" dirty="0">
              <a:solidFill>
                <a:srgbClr val="FF0000"/>
              </a:solidFill>
              <a:latin typeface="Avenir Book" charset="0"/>
              <a:ea typeface="Avenir Book" charset="0"/>
              <a:cs typeface="Avenir Book" charset="0"/>
            </a:endParaRPr>
          </a:p>
        </p:txBody>
      </p:sp>
      <p:sp>
        <p:nvSpPr>
          <p:cNvPr id="44" name="TextBox 43"/>
          <p:cNvSpPr txBox="1"/>
          <p:nvPr/>
        </p:nvSpPr>
        <p:spPr>
          <a:xfrm>
            <a:off x="517585" y="4569564"/>
            <a:ext cx="3767833" cy="369332"/>
          </a:xfrm>
          <a:prstGeom prst="rect">
            <a:avLst/>
          </a:prstGeom>
          <a:noFill/>
        </p:spPr>
        <p:txBody>
          <a:bodyPr wrap="square" rtlCol="0">
            <a:spAutoFit/>
          </a:bodyPr>
          <a:lstStyle/>
          <a:p>
            <a:r>
              <a:rPr lang="en-US" smtClean="0">
                <a:solidFill>
                  <a:srgbClr val="FF0000"/>
                </a:solidFill>
                <a:latin typeface="Avenir Book" charset="0"/>
                <a:ea typeface="Avenir Book" charset="0"/>
                <a:cs typeface="Avenir Book" charset="0"/>
              </a:rPr>
              <a:t>Potential misuse</a:t>
            </a:r>
            <a:endParaRPr lang="en-US" dirty="0">
              <a:solidFill>
                <a:srgbClr val="FF0000"/>
              </a:solidFill>
              <a:latin typeface="Avenir Book" charset="0"/>
              <a:ea typeface="Avenir Book" charset="0"/>
              <a:cs typeface="Avenir Book" charset="0"/>
            </a:endParaRPr>
          </a:p>
        </p:txBody>
      </p:sp>
      <p:sp>
        <p:nvSpPr>
          <p:cNvPr id="45" name="TextBox 44"/>
          <p:cNvSpPr txBox="1"/>
          <p:nvPr/>
        </p:nvSpPr>
        <p:spPr>
          <a:xfrm>
            <a:off x="9449951" y="2506447"/>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Time lapse since event</a:t>
            </a:r>
            <a:endParaRPr lang="en-US" dirty="0">
              <a:solidFill>
                <a:srgbClr val="FF0000"/>
              </a:solidFill>
              <a:latin typeface="Avenir Book" charset="0"/>
              <a:ea typeface="Avenir Book" charset="0"/>
              <a:cs typeface="Avenir Book" charset="0"/>
            </a:endParaRPr>
          </a:p>
        </p:txBody>
      </p:sp>
      <p:sp>
        <p:nvSpPr>
          <p:cNvPr id="47" name="Rectangle 46"/>
          <p:cNvSpPr/>
          <p:nvPr/>
        </p:nvSpPr>
        <p:spPr>
          <a:xfrm>
            <a:off x="2457545" y="1335536"/>
            <a:ext cx="6513927" cy="805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645627" y="4520734"/>
            <a:ext cx="2893859" cy="233496"/>
          </a:xfrm>
          <a:prstGeom prst="rect">
            <a:avLst/>
          </a:prstGeom>
        </p:spPr>
      </p:pic>
      <p:sp>
        <p:nvSpPr>
          <p:cNvPr id="49" name="Rectangle 48"/>
          <p:cNvSpPr/>
          <p:nvPr/>
        </p:nvSpPr>
        <p:spPr>
          <a:xfrm>
            <a:off x="5452533" y="3299424"/>
            <a:ext cx="1862667" cy="243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573461" y="5964452"/>
            <a:ext cx="1689008" cy="272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16571" y="4754229"/>
            <a:ext cx="3662292" cy="294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07366" y="3532643"/>
            <a:ext cx="5064106" cy="276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24913" y="5948072"/>
            <a:ext cx="2718423" cy="289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585527" y="6246660"/>
            <a:ext cx="2718423" cy="257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342829" y="573545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Witnesses</a:t>
            </a:r>
            <a:endParaRPr lang="en-US" dirty="0">
              <a:solidFill>
                <a:srgbClr val="FF0000"/>
              </a:solidFill>
              <a:latin typeface="Avenir Book" charset="0"/>
              <a:ea typeface="Avenir Book" charset="0"/>
              <a:cs typeface="Avenir Book" charset="0"/>
            </a:endParaRPr>
          </a:p>
        </p:txBody>
      </p:sp>
      <p:pic>
        <p:nvPicPr>
          <p:cNvPr id="57" name="Picture 56"/>
          <p:cNvPicPr>
            <a:picLocks noChangeAspect="1"/>
          </p:cNvPicPr>
          <p:nvPr/>
        </p:nvPicPr>
        <p:blipFill>
          <a:blip r:embed="rId3"/>
          <a:stretch>
            <a:fillRect/>
          </a:stretch>
        </p:blipFill>
        <p:spPr>
          <a:xfrm>
            <a:off x="6146624" y="4052884"/>
            <a:ext cx="2893859" cy="233496"/>
          </a:xfrm>
          <a:prstGeom prst="rect">
            <a:avLst/>
          </a:prstGeom>
        </p:spPr>
      </p:pic>
    </p:spTree>
    <p:extLst>
      <p:ext uri="{BB962C8B-B14F-4D97-AF65-F5344CB8AC3E}">
        <p14:creationId xmlns:p14="http://schemas.microsoft.com/office/powerpoint/2010/main" val="1442929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11339</TotalTime>
  <Words>3362</Words>
  <Application>Microsoft Macintosh PowerPoint</Application>
  <PresentationFormat>Widescreen</PresentationFormat>
  <Paragraphs>717</Paragraphs>
  <Slides>58</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Avenir Book</vt:lpstr>
      <vt:lpstr>Calibri</vt:lpstr>
      <vt:lpstr>Calibri Light</vt:lpstr>
      <vt:lpstr>Courier New</vt:lpstr>
      <vt:lpstr>Helvetica Neue Thin</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contact@jeffchen.org</dc:creator>
  <cp:lastModifiedBy>contact@jeffchen.org</cp:lastModifiedBy>
  <cp:revision>142</cp:revision>
  <cp:lastPrinted>2017-01-23T16:33:22Z</cp:lastPrinted>
  <dcterms:created xsi:type="dcterms:W3CDTF">2017-01-08T03:44:27Z</dcterms:created>
  <dcterms:modified xsi:type="dcterms:W3CDTF">2018-01-22T03:30:09Z</dcterms:modified>
</cp:coreProperties>
</file>