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5" r:id="rId3"/>
    <p:sldId id="316" r:id="rId4"/>
    <p:sldId id="340" r:id="rId5"/>
    <p:sldId id="341" r:id="rId6"/>
    <p:sldId id="342" r:id="rId7"/>
    <p:sldId id="343" r:id="rId8"/>
    <p:sldId id="317" r:id="rId9"/>
    <p:sldId id="333" r:id="rId10"/>
    <p:sldId id="320" r:id="rId11"/>
    <p:sldId id="321" r:id="rId12"/>
    <p:sldId id="338" r:id="rId1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FF99FF"/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r">
              <a:defRPr sz="1200"/>
            </a:lvl1pPr>
          </a:lstStyle>
          <a:p>
            <a:fld id="{D8B9E492-2D58-4F43-BEEC-0EB2D825ED7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20" tIns="46360" rIns="92720" bIns="463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720" tIns="46360" rIns="92720" bIns="4636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r">
              <a:defRPr sz="1200"/>
            </a:lvl1pPr>
          </a:lstStyle>
          <a:p>
            <a:fld id="{94EABDB6-4DB3-4798-994A-FE6187F5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DB6-4DB3-4798-994A-FE6187F5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4256-71DE-4865-AA23-0BC04312AC16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0905-AF21-4092-B5A9-2711004B73B0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D7-8BE0-4D29-A2F1-7D5DEBF2BB31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4947-B693-4F7A-A1BD-904DA8C86FDC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7A93-0E50-4897-8E78-8318F75D4DAE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BECB-0E10-4C16-BFFF-A5C4CD4369C2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E9C-BB3D-44A3-98A8-7CDD0BA5CC49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A24F-F589-4A0F-A408-A915BF36E87A}" type="datetime1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2905-C082-4138-8A92-2724C1C23B33}" type="datetime1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5F3-B00E-49D2-9AC7-607BDEF71A4C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2285-4217-454B-9BE8-C0B5EB9A8ABB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1D2E-AF9F-4F21-926C-DDEDB069DF42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26CE-9F4C-4503-849B-2CC7D4B1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a.org.uk/e-learning/SoftDevRDS02CD/index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sbt/python_reference/tree/master/tutorials/sqlite3_howto" TargetMode="External"/><Relationship Id="rId5" Type="http://schemas.openxmlformats.org/officeDocument/2006/relationships/hyperlink" Target="https://sites.google.com/a/laudeman.com/sql/overview" TargetMode="External"/><Relationship Id="rId4" Type="http://schemas.openxmlformats.org/officeDocument/2006/relationships/hyperlink" Target="http://www.javaguicodexample.com/normalizationexerciseanswer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A87860_01/doc/java.817/a81358/05_dev1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Databases and SQL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Focus on relational databases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Shivraj Kanungo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Let us join Faculty and Class tables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1839"/>
              </p:ext>
            </p:extLst>
          </p:nvPr>
        </p:nvGraphicFramePr>
        <p:xfrm>
          <a:off x="5130800" y="2249805"/>
          <a:ext cx="3327400" cy="133731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68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facId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Adams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Professor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Tanaka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CSC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Instructor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Byrne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Assistant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Smith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History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Associate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Smith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CSC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Professor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43288"/>
              </p:ext>
            </p:extLst>
          </p:nvPr>
        </p:nvGraphicFramePr>
        <p:xfrm>
          <a:off x="609600" y="2097405"/>
          <a:ext cx="3505200" cy="156019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12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classNumber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schedule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ART103A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MWF9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CSC201A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TuThF10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CSC203A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MThF10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HST205A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MWF11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MTH101B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MTuTh9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MTH103C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MWF11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4114800" y="2402205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114800" y="2630805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>
          <a:xfrm flipH="1">
            <a:off x="4114800" y="2783205"/>
            <a:ext cx="990600" cy="94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14800" y="3088005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14800" y="3088005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14800" y="3088005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56960"/>
              </p:ext>
            </p:extLst>
          </p:nvPr>
        </p:nvGraphicFramePr>
        <p:xfrm>
          <a:off x="609597" y="4307205"/>
          <a:ext cx="6629403" cy="156019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31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classNumber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schedule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ART103A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MWF9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Adams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Art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Professor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CSC201A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TuThF10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Tanaka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CSC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Instructor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CSC203A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MThF10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Tanaka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CSC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Instructor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HST205A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MWF11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Smith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History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Associate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MTH101B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MTuTh9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Byrne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Assistant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MTH103C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MWF11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Byrne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Assistant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3400" y="3962400"/>
            <a:ext cx="131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Joined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dirty="0"/>
              <a:t>INNER </a:t>
            </a:r>
            <a:r>
              <a:rPr lang="en-US" dirty="0" smtClean="0"/>
              <a:t>JOIN </a:t>
            </a:r>
          </a:p>
          <a:p>
            <a:pPr lvl="1"/>
            <a:r>
              <a:rPr lang="en-US" dirty="0" smtClean="0"/>
              <a:t>aka simple join</a:t>
            </a:r>
            <a:endParaRPr lang="en-US" dirty="0"/>
          </a:p>
          <a:p>
            <a:r>
              <a:rPr lang="en-US" dirty="0"/>
              <a:t>LEFT OUTER </a:t>
            </a:r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aka  </a:t>
            </a:r>
            <a:r>
              <a:rPr lang="en-US" dirty="0"/>
              <a:t>LEFT </a:t>
            </a:r>
            <a:r>
              <a:rPr lang="en-US" dirty="0" smtClean="0"/>
              <a:t>JOIN</a:t>
            </a:r>
          </a:p>
          <a:p>
            <a:r>
              <a:rPr lang="en-US" dirty="0" smtClean="0"/>
              <a:t>RIGHT </a:t>
            </a:r>
            <a:r>
              <a:rPr lang="en-US" dirty="0"/>
              <a:t>OUTER </a:t>
            </a:r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aka RIGHT </a:t>
            </a:r>
            <a:r>
              <a:rPr lang="en-US" dirty="0"/>
              <a:t>JOIN)</a:t>
            </a:r>
          </a:p>
          <a:p>
            <a:r>
              <a:rPr lang="en-US" dirty="0"/>
              <a:t>FULL OUTER </a:t>
            </a:r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aka FULL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1" y="1676400"/>
            <a:ext cx="1391918" cy="9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90" y="2819400"/>
            <a:ext cx="1389529" cy="9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90" y="3962400"/>
            <a:ext cx="1389529" cy="86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50" y="5029200"/>
            <a:ext cx="1408769" cy="8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7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Creating a relational design</a:t>
            </a: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www.sqa.org.uk/e-learning/SoftDevRDS02CD/index.htm</a:t>
            </a:r>
            <a:r>
              <a:rPr lang="en-US" sz="1600" dirty="0" smtClean="0"/>
              <a:t> </a:t>
            </a:r>
          </a:p>
          <a:p>
            <a:r>
              <a:rPr lang="en-US" sz="2400" dirty="0" smtClean="0"/>
              <a:t>Nice </a:t>
            </a:r>
            <a:r>
              <a:rPr lang="en-US" sz="2400" dirty="0"/>
              <a:t>examples and solutions at </a:t>
            </a:r>
          </a:p>
          <a:p>
            <a:pPr lvl="1"/>
            <a:r>
              <a:rPr lang="en-US" sz="1600" dirty="0">
                <a:hlinkClick r:id="rId4"/>
              </a:rPr>
              <a:t>http://www.javaguicodexample.com/normalizationexerciseanswer.pdf</a:t>
            </a:r>
            <a:r>
              <a:rPr lang="en-US" sz="1600" dirty="0"/>
              <a:t> </a:t>
            </a:r>
          </a:p>
          <a:p>
            <a:r>
              <a:rPr lang="en-US" sz="2400" dirty="0"/>
              <a:t>A Gentle Introduction to </a:t>
            </a:r>
            <a:r>
              <a:rPr lang="en-US" sz="2400" dirty="0" smtClean="0"/>
              <a:t>SQL</a:t>
            </a:r>
          </a:p>
          <a:p>
            <a:pPr lvl="1"/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://sites.google.com/a/laudeman.com/sql/overview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2400" dirty="0"/>
              <a:t>A thorough guide to SQLite database operations in Python</a:t>
            </a:r>
            <a:endParaRPr lang="en-US" sz="2400" dirty="0" smtClean="0"/>
          </a:p>
          <a:p>
            <a:pPr lvl="1"/>
            <a:r>
              <a:rPr lang="en-US" sz="1600" dirty="0" smtClean="0">
                <a:hlinkClick r:id="rId6"/>
              </a:rPr>
              <a:t>https://github.com/rasbt/python_reference/tree/master/tutorials/sqlite3_howto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Four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51734"/>
              </p:ext>
            </p:extLst>
          </p:nvPr>
        </p:nvGraphicFramePr>
        <p:xfrm>
          <a:off x="533400" y="1676400"/>
          <a:ext cx="3886200" cy="17830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6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studId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major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S1001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Smith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History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History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Burns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Edward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McCarthy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Owen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Jones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Rivera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Jane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CSC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4112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47338"/>
              </p:ext>
            </p:extLst>
          </p:nvPr>
        </p:nvGraphicFramePr>
        <p:xfrm>
          <a:off x="4953000" y="1676400"/>
          <a:ext cx="3327400" cy="133731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68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facId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Adams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Tanaka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CSC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Instructor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Byrne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Assistant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Smith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History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Associate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Smith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CSC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Professor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6800" y="134112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519"/>
              </p:ext>
            </p:extLst>
          </p:nvPr>
        </p:nvGraphicFramePr>
        <p:xfrm>
          <a:off x="533400" y="4002405"/>
          <a:ext cx="3505200" cy="156019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12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classNumber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schedule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ART103A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MWF9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CSC201A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TuThF10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CSC203A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MThF10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HST205A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MWF11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MTH101B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MTuTh9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MTH103C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MWF11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657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66345"/>
              </p:ext>
            </p:extLst>
          </p:nvPr>
        </p:nvGraphicFramePr>
        <p:xfrm>
          <a:off x="4994540" y="3714750"/>
          <a:ext cx="2904337" cy="222885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82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studId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classNumber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S1001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ART103A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S1001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HST205A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ART103A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CSC201A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MTH103C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ART103A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MTH103C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CSC201A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S1020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MTH101B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6800" y="3352800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ERD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primary and foreign keys will prove to be useful</a:t>
            </a:r>
          </a:p>
          <a:p>
            <a:r>
              <a:rPr lang="en-US" dirty="0" smtClean="0">
                <a:hlinkClick r:id="rId3"/>
              </a:rPr>
              <a:t>Useful link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3962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Enroll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3962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2667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among the </a:t>
            </a:r>
            <a:r>
              <a:rPr lang="en-US" dirty="0"/>
              <a:t>most widely used open-source database – </a:t>
            </a:r>
            <a:r>
              <a:rPr lang="en-US" dirty="0" smtClean="0"/>
              <a:t>and Python </a:t>
            </a:r>
            <a:r>
              <a:rPr lang="en-US" dirty="0"/>
              <a:t>supports </a:t>
            </a:r>
            <a:r>
              <a:rPr lang="en-US" dirty="0" smtClean="0"/>
              <a:t>it well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Ubuntu, </a:t>
            </a:r>
            <a:r>
              <a:rPr lang="en-US" dirty="0"/>
              <a:t>install this module using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57200" indent="-457200"/>
            <a:r>
              <a:rPr lang="en-US" dirty="0" smtClean="0"/>
              <a:t>When </a:t>
            </a:r>
            <a:r>
              <a:rPr lang="en-US" dirty="0"/>
              <a:t>asked for a root password give it something that you should be able to share (in case you are required to create a database) – at least for this class; I used “root” as the root password.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introduction to SQL </a:t>
            </a:r>
            <a:r>
              <a:rPr lang="en-US" dirty="0" smtClean="0"/>
              <a:t>- DDL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1828800"/>
            <a:ext cx="243840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CREATE TABLE</a:t>
            </a:r>
          </a:p>
          <a:p>
            <a:r>
              <a:rPr lang="en-US" sz="2400" dirty="0"/>
              <a:t>CREATE INDEX</a:t>
            </a:r>
          </a:p>
          <a:p>
            <a:r>
              <a:rPr lang="en-US" sz="2400" dirty="0"/>
              <a:t>ALTER TABLE</a:t>
            </a:r>
          </a:p>
          <a:p>
            <a:r>
              <a:rPr lang="en-US" sz="2400" dirty="0"/>
              <a:t>RENAME TABLE</a:t>
            </a:r>
          </a:p>
          <a:p>
            <a:r>
              <a:rPr lang="en-US" sz="2400" dirty="0"/>
              <a:t>DROP TABLE</a:t>
            </a:r>
          </a:p>
          <a:p>
            <a:r>
              <a:rPr lang="en-US" sz="2400" dirty="0"/>
              <a:t>DROP INDEX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0" y="1828800"/>
            <a:ext cx="182880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p. 290-292</a:t>
            </a:r>
          </a:p>
          <a:p>
            <a:r>
              <a:rPr lang="en-US" sz="2400" dirty="0" smtClean="0"/>
              <a:t>p. 296-297</a:t>
            </a:r>
          </a:p>
          <a:p>
            <a:r>
              <a:rPr lang="en-US" sz="2400" dirty="0"/>
              <a:t>p. </a:t>
            </a:r>
            <a:r>
              <a:rPr lang="en-US" sz="2400" dirty="0" smtClean="0"/>
              <a:t>297-298</a:t>
            </a:r>
          </a:p>
          <a:p>
            <a:r>
              <a:rPr lang="en-US" sz="2400" dirty="0"/>
              <a:t>p. 297-298</a:t>
            </a:r>
          </a:p>
          <a:p>
            <a:r>
              <a:rPr lang="en-US" sz="2400" dirty="0"/>
              <a:t>p. </a:t>
            </a:r>
            <a:r>
              <a:rPr lang="en-US" sz="2400" dirty="0" smtClean="0"/>
              <a:t>299</a:t>
            </a:r>
          </a:p>
          <a:p>
            <a:r>
              <a:rPr lang="en-US" sz="2400" dirty="0"/>
              <a:t>p. 299</a:t>
            </a:r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>
            <a:off x="4876800" y="35052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290503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Don’t do this unless you want to start over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990600" y="3352800"/>
            <a:ext cx="3877235" cy="3182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introduction to SQL - DML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6CE-9F4C-4503-849B-2CC7D4B1F46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1828800" cy="1200329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/>
              <a:t>SELECT Statement</a:t>
            </a:r>
          </a:p>
          <a:p>
            <a:r>
              <a:rPr lang="en-US" dirty="0"/>
              <a:t>INSERT Statement</a:t>
            </a:r>
          </a:p>
          <a:p>
            <a:r>
              <a:rPr lang="en-US" dirty="0"/>
              <a:t>UPDATE Statement</a:t>
            </a:r>
          </a:p>
          <a:p>
            <a:r>
              <a:rPr lang="en-US" dirty="0"/>
              <a:t>DELETE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819400"/>
            <a:ext cx="1828800" cy="646331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/>
              <a:t>DISTINCT Clause</a:t>
            </a:r>
          </a:p>
          <a:p>
            <a:r>
              <a:rPr lang="en-US" dirty="0"/>
              <a:t>WHERE Clause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581400"/>
            <a:ext cx="1828800" cy="1200329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/>
              <a:t>JOINING TABLES (inner/outer joins)</a:t>
            </a:r>
          </a:p>
          <a:p>
            <a:r>
              <a:rPr lang="en-US" dirty="0"/>
              <a:t>ORDER BY Clause (sorting)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71871"/>
            <a:ext cx="1828800" cy="1200329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/>
              <a:t>COUNT Function</a:t>
            </a:r>
          </a:p>
          <a:p>
            <a:r>
              <a:rPr lang="en-US" dirty="0"/>
              <a:t>SUM Function</a:t>
            </a:r>
          </a:p>
          <a:p>
            <a:r>
              <a:rPr lang="en-US" dirty="0"/>
              <a:t>MIN Function</a:t>
            </a:r>
          </a:p>
          <a:p>
            <a:r>
              <a:rPr lang="en-US" dirty="0"/>
              <a:t>MAX 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1371600"/>
            <a:ext cx="20955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/>
              <a:t>"AND" Condition</a:t>
            </a:r>
          </a:p>
          <a:p>
            <a:r>
              <a:rPr lang="en-US" dirty="0"/>
              <a:t>"OR" Condition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400" y="2208074"/>
            <a:ext cx="209550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/>
              <a:t>"LIKE" Condition</a:t>
            </a:r>
          </a:p>
          <a:p>
            <a:r>
              <a:rPr lang="en-US" dirty="0"/>
              <a:t>"IN" Condition</a:t>
            </a:r>
          </a:p>
          <a:p>
            <a:r>
              <a:rPr lang="en-US" dirty="0"/>
              <a:t>BETWEEN Condition</a:t>
            </a:r>
          </a:p>
          <a:p>
            <a:r>
              <a:rPr lang="en-US" dirty="0"/>
              <a:t>EXISTS Condition</a:t>
            </a:r>
          </a:p>
          <a:p>
            <a:r>
              <a:rPr lang="en-US" dirty="0"/>
              <a:t>GROUP BY Clause</a:t>
            </a:r>
          </a:p>
          <a:p>
            <a:r>
              <a:rPr lang="en-US" dirty="0"/>
              <a:t>HAVING Clause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4133671"/>
            <a:ext cx="20955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/>
              <a:t>UNION Query</a:t>
            </a:r>
          </a:p>
          <a:p>
            <a:r>
              <a:rPr lang="en-US" dirty="0"/>
              <a:t>UNION ALL Query</a:t>
            </a:r>
          </a:p>
          <a:p>
            <a:r>
              <a:rPr lang="en-US" dirty="0"/>
              <a:t>INTERSECT Query</a:t>
            </a:r>
          </a:p>
          <a:p>
            <a:r>
              <a:rPr lang="en-US" dirty="0"/>
              <a:t>MINUS Query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90800" y="1371600"/>
            <a:ext cx="1143000" cy="1200329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 smtClean="0"/>
              <a:t>p. 299-305</a:t>
            </a:r>
          </a:p>
          <a:p>
            <a:r>
              <a:rPr lang="en-US" dirty="0" smtClean="0"/>
              <a:t>p. 326-327</a:t>
            </a:r>
            <a:endParaRPr lang="en-US" dirty="0"/>
          </a:p>
          <a:p>
            <a:r>
              <a:rPr lang="en-US" dirty="0" smtClean="0"/>
              <a:t>p. 322-325</a:t>
            </a:r>
          </a:p>
          <a:p>
            <a:r>
              <a:rPr lang="en-US" dirty="0" smtClean="0"/>
              <a:t>p. 327-329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0800" y="2838271"/>
            <a:ext cx="1143000" cy="646331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 smtClean="0"/>
              <a:t>p. 302-303</a:t>
            </a:r>
          </a:p>
          <a:p>
            <a:r>
              <a:rPr lang="en-US" dirty="0" smtClean="0"/>
              <a:t>p. 300-303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90800" y="3608477"/>
            <a:ext cx="1143000" cy="1200329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 smtClean="0"/>
              <a:t>p. 300</a:t>
            </a:r>
          </a:p>
          <a:p>
            <a:r>
              <a:rPr lang="en-US" dirty="0"/>
              <a:t>p. </a:t>
            </a:r>
            <a:r>
              <a:rPr lang="en-US" dirty="0" smtClean="0"/>
              <a:t>306-309</a:t>
            </a:r>
          </a:p>
          <a:p>
            <a:r>
              <a:rPr lang="en-US" dirty="0"/>
              <a:t>p. </a:t>
            </a:r>
            <a:r>
              <a:rPr lang="en-US" dirty="0" smtClean="0"/>
              <a:t>313-314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969640"/>
            <a:ext cx="1143000" cy="1200329"/>
          </a:xfrm>
          <a:prstGeom prst="rect">
            <a:avLst/>
          </a:prstGeom>
          <a:solidFill>
            <a:srgbClr val="FFFF99"/>
          </a:solidFill>
        </p:spPr>
        <p:txBody>
          <a:bodyPr wrap="square" lIns="18288" rIns="18288">
            <a:spAutoFit/>
          </a:bodyPr>
          <a:lstStyle/>
          <a:p>
            <a:r>
              <a:rPr lang="en-US" dirty="0" smtClean="0"/>
              <a:t>p. 316-319</a:t>
            </a:r>
          </a:p>
          <a:p>
            <a:r>
              <a:rPr lang="en-US" dirty="0"/>
              <a:t>p. </a:t>
            </a:r>
            <a:r>
              <a:rPr lang="en-US" dirty="0" smtClean="0"/>
              <a:t>370</a:t>
            </a:r>
          </a:p>
          <a:p>
            <a:r>
              <a:rPr lang="en-US" dirty="0"/>
              <a:t>p. </a:t>
            </a:r>
            <a:r>
              <a:rPr lang="en-US" dirty="0" smtClean="0"/>
              <a:t>318</a:t>
            </a:r>
          </a:p>
          <a:p>
            <a:r>
              <a:rPr lang="en-US" dirty="0"/>
              <a:t>p. </a:t>
            </a:r>
            <a:r>
              <a:rPr lang="en-US" dirty="0" smtClean="0"/>
              <a:t>317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67500" y="2230398"/>
            <a:ext cx="186690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p. 320-321</a:t>
            </a:r>
          </a:p>
          <a:p>
            <a:r>
              <a:rPr lang="en-US" dirty="0" smtClean="0"/>
              <a:t>p. 312-315</a:t>
            </a:r>
            <a:endParaRPr lang="en-US" dirty="0"/>
          </a:p>
          <a:p>
            <a:r>
              <a:rPr lang="en-US" dirty="0" smtClean="0"/>
              <a:t>inclusive</a:t>
            </a:r>
          </a:p>
          <a:p>
            <a:r>
              <a:rPr lang="en-US" dirty="0"/>
              <a:t>p. </a:t>
            </a:r>
            <a:r>
              <a:rPr lang="en-US" dirty="0" smtClean="0"/>
              <a:t>314-315</a:t>
            </a:r>
            <a:endParaRPr lang="en-US" dirty="0"/>
          </a:p>
          <a:p>
            <a:r>
              <a:rPr lang="en-US" dirty="0"/>
              <a:t>p. </a:t>
            </a:r>
            <a:r>
              <a:rPr lang="en-US" dirty="0" smtClean="0"/>
              <a:t>319-320</a:t>
            </a:r>
            <a:endParaRPr lang="en-US" dirty="0"/>
          </a:p>
          <a:p>
            <a:r>
              <a:rPr lang="en-US" dirty="0" smtClean="0"/>
              <a:t>p. 319-320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67500" y="1354798"/>
            <a:ext cx="18669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p. 305-307</a:t>
            </a:r>
          </a:p>
          <a:p>
            <a:r>
              <a:rPr lang="en-US" dirty="0" smtClean="0"/>
              <a:t>p. 315 </a:t>
            </a:r>
            <a:r>
              <a:rPr lang="en-US" sz="1600" dirty="0" smtClean="0"/>
              <a:t>(6.4.3)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67500" y="4189274"/>
            <a:ext cx="18669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p. 315-316</a:t>
            </a:r>
          </a:p>
          <a:p>
            <a:r>
              <a:rPr lang="en-US" dirty="0" smtClean="0"/>
              <a:t>Allows duplicates</a:t>
            </a:r>
          </a:p>
          <a:p>
            <a:r>
              <a:rPr lang="en-US" dirty="0" smtClean="0"/>
              <a:t>Common rows</a:t>
            </a:r>
          </a:p>
          <a:p>
            <a:r>
              <a:rPr lang="en-US" dirty="0" smtClean="0"/>
              <a:t>Minus as in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13929</TotalTime>
  <Words>615</Words>
  <Application>Microsoft Office PowerPoint</Application>
  <PresentationFormat>On-screen Show (4:3)</PresentationFormat>
  <Paragraphs>349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Databases and SQL Focus on relational databases</vt:lpstr>
      <vt:lpstr>SQL - Four tables</vt:lpstr>
      <vt:lpstr>Draw ERD</vt:lpstr>
      <vt:lpstr>Why MySQL</vt:lpstr>
      <vt:lpstr>Ubuntu</vt:lpstr>
      <vt:lpstr>Mac</vt:lpstr>
      <vt:lpstr>Windows</vt:lpstr>
      <vt:lpstr>Brief introduction to SQL - DDL</vt:lpstr>
      <vt:lpstr>Brief introduction to SQL - DML</vt:lpstr>
      <vt:lpstr>Example for JOIN</vt:lpstr>
      <vt:lpstr>Types of joins</vt:lpstr>
      <vt:lpstr>Useful resources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Analytics</dc:title>
  <dc:creator>Shivraj Kanungo</dc:creator>
  <cp:lastModifiedBy>Christian Conroy</cp:lastModifiedBy>
  <cp:revision>107</cp:revision>
  <cp:lastPrinted>2015-09-28T21:25:50Z</cp:lastPrinted>
  <dcterms:created xsi:type="dcterms:W3CDTF">2013-08-05T21:23:56Z</dcterms:created>
  <dcterms:modified xsi:type="dcterms:W3CDTF">2018-03-28T22:09:05Z</dcterms:modified>
</cp:coreProperties>
</file>