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73" r:id="rId3"/>
    <p:sldId id="474" r:id="rId4"/>
    <p:sldId id="632" r:id="rId5"/>
    <p:sldId id="634" r:id="rId6"/>
    <p:sldId id="642" r:id="rId7"/>
    <p:sldId id="637" r:id="rId8"/>
    <p:sldId id="646" r:id="rId9"/>
    <p:sldId id="633" r:id="rId10"/>
    <p:sldId id="293" r:id="rId11"/>
    <p:sldId id="638" r:id="rId12"/>
    <p:sldId id="636" r:id="rId13"/>
    <p:sldId id="635" r:id="rId14"/>
    <p:sldId id="643" r:id="rId15"/>
    <p:sldId id="644" r:id="rId16"/>
    <p:sldId id="647" r:id="rId17"/>
    <p:sldId id="640" r:id="rId18"/>
    <p:sldId id="641" r:id="rId19"/>
    <p:sldId id="64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A9F72"/>
    <a:srgbClr val="D8C9B0"/>
    <a:srgbClr val="CEBA9A"/>
    <a:srgbClr val="AF8F5C"/>
    <a:srgbClr val="C1AD8D"/>
    <a:srgbClr val="B1986F"/>
    <a:srgbClr val="8D74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7151" autoAdjust="0"/>
  </p:normalViewPr>
  <p:slideViewPr>
    <p:cSldViewPr>
      <p:cViewPr>
        <p:scale>
          <a:sx n="68" d="100"/>
          <a:sy n="68" d="100"/>
        </p:scale>
        <p:origin x="1148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301D-F66F-458A-9D46-0932C5DF7AAC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866A-684B-4641-8583-D1C928AE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0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98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59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3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88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here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C254-86DD-4182-A9C3-146265C6ABDB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C21-E896-4A0D-BDF2-16F3E3C8F87F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CA50-6652-41D6-8479-3DF9B391C910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378F-4CC7-450D-A435-9D286E6E9584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D3E-6AFB-4265-A3A3-82FE8B52BD3D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C21E-9A93-43EA-8433-F118F45B2B69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5155-20DD-4EAF-854D-764DF20C0F9C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F0A1-4DBC-4319-8C20-619BA33FF2B3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68C-72C7-4A5D-AE83-6579F50FC55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22C0-F783-4B22-9945-D0B8BD14B2FC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7049-A5B3-45CE-94BE-E730334CC158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4D81-D08D-4480-A4CB-75FDF0AA4D95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98CF-CAED-40EB-A8B5-7CC728B8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23361"/>
            <a:ext cx="7772400" cy="110251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Does it Apply to the US Economy?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7C25-1628-4A03-809D-BFD58B5B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40192"/>
            <a:ext cx="6400800" cy="1314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Christian Conroy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009593-AE99-4484-9C35-AC83D7FCE7B6}"/>
              </a:ext>
            </a:extLst>
          </p:cNvPr>
          <p:cNvSpPr txBox="1">
            <a:spLocks/>
          </p:cNvSpPr>
          <p:nvPr/>
        </p:nvSpPr>
        <p:spPr>
          <a:xfrm>
            <a:off x="762000" y="120653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1"/>
                </a:solidFill>
              </a:rPr>
              <a:t>The Phillip’s Curve and the Relationship between Unemployment and Inflation</a:t>
            </a:r>
          </a:p>
        </p:txBody>
      </p:sp>
    </p:spTree>
    <p:extLst>
      <p:ext uri="{BB962C8B-B14F-4D97-AF65-F5344CB8AC3E}">
        <p14:creationId xmlns:p14="http://schemas.microsoft.com/office/powerpoint/2010/main" val="78212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72300" y="429604"/>
            <a:ext cx="5667768" cy="568113"/>
            <a:chOff x="1772300" y="429604"/>
            <a:chExt cx="5667768" cy="568113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75987" y="429604"/>
              <a:ext cx="5660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itchFamily="34" charset="0"/>
                  <a:ea typeface="+mn-ea"/>
                  <a:cs typeface="Arial" pitchFamily="34" charset="0"/>
                </a:rPr>
                <a:t>It’s Not Just About the Direct Relationship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300" y="751496"/>
              <a:ext cx="566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itchFamily="34" charset="0"/>
                  <a:ea typeface="+mn-ea"/>
                  <a:cs typeface="+mn-cs"/>
                </a:rPr>
                <a:t>Other Factors Can Have Large Impact on the Relationship Between Unemployment and Inflation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188" y="1538420"/>
            <a:ext cx="1351364" cy="268224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01347" y="1538420"/>
            <a:ext cx="1351364" cy="268224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01506" y="1538420"/>
            <a:ext cx="1351364" cy="268224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01666" y="1538420"/>
            <a:ext cx="1351364" cy="268224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1826" y="1538420"/>
            <a:ext cx="1351364" cy="2682240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187" y="2577632"/>
            <a:ext cx="1351363" cy="89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Lato Bold" pitchFamily="34" charset="0"/>
              </a:rPr>
              <a:t>Wages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rPr>
              <a:t>More</a:t>
            </a:r>
            <a:r>
              <a:rPr kumimoji="0" lang="en-US" sz="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rPr>
              <a:t> Flattening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rPr>
              <a:t>Lower</a:t>
            </a:r>
            <a:r>
              <a:rPr kumimoji="0" lang="en-US" sz="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rPr>
              <a:t> Rates of Unemployment Not Leading to Higher Wages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01347" y="2577632"/>
            <a:ext cx="1351363" cy="126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old" pitchFamily="34" charset="0"/>
                <a:ea typeface="+mn-ea"/>
                <a:cs typeface="+mn-cs"/>
              </a:rPr>
              <a:t>Natural Rate of Unemployment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Lato" pitchFamily="34" charset="0"/>
              </a:rPr>
              <a:t>The slack between the unemployment rate and the natural rate of unemployment matters far more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70932" y="2577632"/>
            <a:ext cx="1212511" cy="126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old" pitchFamily="34" charset="0"/>
                <a:ea typeface="+mn-ea"/>
                <a:cs typeface="+mn-cs"/>
              </a:rPr>
              <a:t>Inflation Rate Targeting </a:t>
            </a:r>
          </a:p>
          <a:p>
            <a:pPr lvl="0" algn="ctr">
              <a:lnSpc>
                <a:spcPct val="120000"/>
              </a:lnSpc>
            </a:pPr>
            <a:r>
              <a:rPr lang="en-US" sz="800" dirty="0">
                <a:solidFill>
                  <a:prstClr val="white"/>
                </a:solidFill>
                <a:latin typeface="Lato" pitchFamily="34" charset="0"/>
              </a:rPr>
              <a:t>Changing what constitutes expected inflation may have flattened the curve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old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71092" y="2577632"/>
            <a:ext cx="1212511" cy="74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old" pitchFamily="34" charset="0"/>
                <a:ea typeface="+mn-ea"/>
                <a:cs typeface="+mn-cs"/>
              </a:rPr>
              <a:t>Productivity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Lato" pitchFamily="34" charset="0"/>
              </a:rPr>
              <a:t>Higher Wages do not always follow productivity gains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71252" y="2577632"/>
            <a:ext cx="1212511" cy="103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old" pitchFamily="34" charset="0"/>
                <a:ea typeface="+mn-ea"/>
                <a:cs typeface="+mn-cs"/>
              </a:rPr>
              <a:t>Global Factors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Lato" pitchFamily="34" charset="0"/>
              </a:rPr>
              <a:t>Factors like rising oil prices and global economic slack exert pressures on US inflation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AAD4BA-0189-458B-A616-67FD9F1930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" y="1702970"/>
            <a:ext cx="801445" cy="80144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596BB35-BF5B-42DD-9682-B469A70A5F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12" y="1714660"/>
            <a:ext cx="778064" cy="778064"/>
          </a:xfrm>
          <a:prstGeom prst="rect">
            <a:avLst/>
          </a:prstGeom>
        </p:spPr>
      </p:pic>
      <p:pic>
        <p:nvPicPr>
          <p:cNvPr id="27" name="Picture 26" descr="A picture containing object, device&#10;&#10;Description automatically generated">
            <a:extLst>
              <a:ext uri="{FF2B5EF4-FFF2-40B4-BE49-F238E27FC236}">
                <a16:creationId xmlns:a16="http://schemas.microsoft.com/office/drawing/2014/main" id="{17E9C072-B926-401B-8D79-DE9A796BA5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37" y="1743331"/>
            <a:ext cx="729654" cy="729654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F86EB47C-B89D-466E-A01D-79FF149B71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14745"/>
            <a:ext cx="587038" cy="611030"/>
          </a:xfrm>
          <a:prstGeom prst="rect">
            <a:avLst/>
          </a:prstGeom>
        </p:spPr>
      </p:pic>
      <p:pic>
        <p:nvPicPr>
          <p:cNvPr id="61" name="Picture 6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562521-CFC4-4B99-8615-EDBDE3600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68" y="1813811"/>
            <a:ext cx="726760" cy="708864"/>
          </a:xfrm>
          <a:prstGeom prst="rect">
            <a:avLst/>
          </a:prstGeom>
        </p:spPr>
      </p:pic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F42E765A-9C82-4DD2-B5CC-FE2D3F16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8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 flipH="1">
            <a:off x="0" y="5882"/>
            <a:ext cx="9144000" cy="51435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10147" y="429604"/>
            <a:ext cx="8592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itchFamily="34" charset="0"/>
                <a:ea typeface="+mn-ea"/>
                <a:cs typeface="Arial" pitchFamily="34" charset="0"/>
              </a:rPr>
              <a:t>The Broken Chain Between Unemployment and Wage Increases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2ADDF545-D192-479E-9BAD-508012FD6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9819"/>
            <a:ext cx="8153400" cy="3777955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EB49C96-9166-4791-B8F6-A40887AB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00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39285" y="429604"/>
            <a:ext cx="8733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itchFamily="34" charset="0"/>
                <a:ea typeface="+mn-ea"/>
                <a:cs typeface="Arial" pitchFamily="34" charset="0"/>
              </a:rPr>
              <a:t>Economic Slack is More Important than the Unemployment Rate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1FB94FF-6BD5-4A01-884D-2E4D97846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4469"/>
            <a:ext cx="4367534" cy="280416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CA1F3-5838-495B-B7A9-0E3A82AC88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34" y="1474468"/>
            <a:ext cx="4367534" cy="2804161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2570DA1-17CA-4216-88E4-7F9EAEFF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15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95977" y="429604"/>
            <a:ext cx="78205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Did the Adoption of Inflation Targeting Flatten the Curve?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EB9CB86-7438-40E5-936A-E7273BD7F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4476"/>
            <a:ext cx="4384308" cy="272796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DF38369-BB44-4ACA-8220-4E48ECCE06CF}"/>
              </a:ext>
            </a:extLst>
          </p:cNvPr>
          <p:cNvSpPr txBox="1">
            <a:spLocks/>
          </p:cNvSpPr>
          <p:nvPr/>
        </p:nvSpPr>
        <p:spPr>
          <a:xfrm>
            <a:off x="457200" y="1142084"/>
            <a:ext cx="4038600" cy="389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E073BDA-252C-4A8C-B85C-D7A9EDBABD65}"/>
              </a:ext>
            </a:extLst>
          </p:cNvPr>
          <p:cNvSpPr txBox="1">
            <a:spLocks/>
          </p:cNvSpPr>
          <p:nvPr/>
        </p:nvSpPr>
        <p:spPr>
          <a:xfrm>
            <a:off x="187692" y="1222657"/>
            <a:ext cx="4308107" cy="381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Inflation targeting may have flattened the Phillip’s curve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In 2012, US Federal Reserve Chairman Ben Bernanke set a 2% target inflation rate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People are expecting the target rate of inflation and ignoring what they see as temporary inflation fluctuations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What matters then is </a:t>
            </a:r>
            <a:r>
              <a:rPr lang="en-US" sz="1700" i="1" dirty="0">
                <a:solidFill>
                  <a:schemeClr val="bg1"/>
                </a:solidFill>
              </a:rPr>
              <a:t>unexpected </a:t>
            </a:r>
            <a:r>
              <a:rPr lang="en-US" sz="1700" dirty="0">
                <a:solidFill>
                  <a:schemeClr val="bg1"/>
                </a:solidFill>
              </a:rPr>
              <a:t>inflation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FOMC cannot effectively use interest rate adjustments under an inflation targeting policy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049A559-0516-44B1-B507-8B4BC85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41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380757" y="429604"/>
            <a:ext cx="6450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itchFamily="34" charset="0"/>
                <a:ea typeface="+mn-ea"/>
                <a:cs typeface="Arial" pitchFamily="34" charset="0"/>
              </a:rPr>
              <a:t>Are Wages Keeping Up with Productivity Gains?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692D30E-4E02-4B0F-B700-2313BF951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0" y="1344133"/>
            <a:ext cx="3962400" cy="366601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productivity increases, new workers are entering the market that do not necessarily have high wages </a:t>
            </a:r>
          </a:p>
          <a:p>
            <a:r>
              <a:rPr lang="en-US" dirty="0">
                <a:solidFill>
                  <a:schemeClr val="bg1"/>
                </a:solidFill>
              </a:rPr>
              <a:t>Productivity increases often come without the need for higher wages due to technological advancement and automation</a:t>
            </a:r>
          </a:p>
          <a:p>
            <a:r>
              <a:rPr lang="en-US" dirty="0">
                <a:solidFill>
                  <a:schemeClr val="bg1"/>
                </a:solidFill>
              </a:rPr>
              <a:t>Higher productivity may also lead to higher working pay that does not translate into higher prices via inflation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A group of people in a room&#10;&#10;Description automatically generated">
            <a:extLst>
              <a:ext uri="{FF2B5EF4-FFF2-40B4-BE49-F238E27FC236}">
                <a16:creationId xmlns:a16="http://schemas.microsoft.com/office/drawing/2014/main" id="{DE73011B-C1A9-45F1-86E4-F8E9ED461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0832"/>
            <a:ext cx="4572000" cy="3132617"/>
          </a:xfr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7846D95-B591-4ED2-8C3E-4C587BAC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74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03884" y="429604"/>
            <a:ext cx="8004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There is no way to Geographically Contain the Relationship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4E842-18BD-4CB2-8235-E4BA57BC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2084"/>
            <a:ext cx="4038600" cy="371566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Global economic forces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Global economic slack may exert downward pressure on US inflation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Higher import prices with lower energy prices and higher dollar can produce disinflation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Higher oil prices may be keeping inflation above 2% target rate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Methodology Issues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official unemployment rate may not actually capture the number of potential workers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DAEE2-0B71-4306-9FD3-12B9A030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10" y="1355901"/>
            <a:ext cx="4021841" cy="3288031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DA31A30-E35C-4320-8882-EE0CA7E7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58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8282" y="310277"/>
            <a:ext cx="6787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Does the Phillip’s Curve Hold in the United States?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D982E0E-0B00-4CB0-BE7B-EDFF4F6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F48CA-B14D-4204-8074-A0DB934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742950"/>
            <a:ext cx="8991600" cy="440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0F9EE-DF87-4D1E-8D96-0D250CC4DF23}"/>
              </a:ext>
            </a:extLst>
          </p:cNvPr>
          <p:cNvSpPr txBox="1"/>
          <p:nvPr/>
        </p:nvSpPr>
        <p:spPr>
          <a:xfrm>
            <a:off x="91440" y="1417320"/>
            <a:ext cx="8991600" cy="12344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9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3099701" y="994394"/>
            <a:ext cx="322489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87DAB8-5F0D-4504-83E4-4F88CEFB0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Implications of the Breakdown of the Phillip’s Curve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973BB2F-EF74-4956-B839-413D3AE6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1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349590" y="429604"/>
            <a:ext cx="2513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Policy Implications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4E842-18BD-4CB2-8235-E4BA57BC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2084"/>
            <a:ext cx="4038600" cy="37156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inflation targeting, stronger bank capital buffers may be more effective than interest rate management </a:t>
            </a:r>
          </a:p>
          <a:p>
            <a:r>
              <a:rPr lang="en-US" dirty="0">
                <a:solidFill>
                  <a:schemeClr val="bg1"/>
                </a:solidFill>
              </a:rPr>
              <a:t>Letting prices rise or fall based on economic slack rather than the Phillip’s Curve more effective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C965-E485-4675-8B60-0CD91217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48" y="1528680"/>
            <a:ext cx="4081976" cy="2942473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182A06F-4207-45CB-A338-39D7416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3099701" y="994394"/>
            <a:ext cx="322489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87DAB8-5F0D-4504-83E4-4F88CEFB0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</a:rPr>
              <a:t>Christian Conroy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5BE0AB0-4335-46D2-856A-7F3ED273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1772300" y="429604"/>
            <a:ext cx="5667768" cy="568113"/>
            <a:chOff x="1772300" y="429604"/>
            <a:chExt cx="5667768" cy="568113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108470" y="429604"/>
              <a:ext cx="9954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itchFamily="34" charset="0"/>
                  <a:ea typeface="+mn-ea"/>
                  <a:cs typeface="Arial" pitchFamily="34" charset="0"/>
                </a:rPr>
                <a:t>Agenda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300" y="751496"/>
              <a:ext cx="566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 pitchFamily="34" charset="0"/>
                  <a:ea typeface="+mn-ea"/>
                  <a:cs typeface="+mn-cs"/>
                </a:rPr>
                <a:t>Does the Phillip’s Curve Hold for the United States?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085727" y="1019142"/>
            <a:ext cx="1040914" cy="28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734" y="1661457"/>
            <a:ext cx="158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What is the Phillip’s Curve?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79077" y="1486155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79077" y="3015581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09" idx="4"/>
          </p:cNvCxnSpPr>
          <p:nvPr/>
        </p:nvCxnSpPr>
        <p:spPr>
          <a:xfrm>
            <a:off x="4605233" y="4257627"/>
            <a:ext cx="0" cy="88587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" idx="0"/>
          </p:cNvCxnSpPr>
          <p:nvPr/>
        </p:nvCxnSpPr>
        <p:spPr>
          <a:xfrm flipV="1">
            <a:off x="4605233" y="1276350"/>
            <a:ext cx="0" cy="55845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" idx="6"/>
            <a:endCxn id="88" idx="6"/>
          </p:cNvCxnSpPr>
          <p:nvPr/>
        </p:nvCxnSpPr>
        <p:spPr>
          <a:xfrm flipH="1">
            <a:off x="3210350" y="1900024"/>
            <a:ext cx="1329663" cy="1768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9" idx="6"/>
            <a:endCxn id="54" idx="2"/>
          </p:cNvCxnSpPr>
          <p:nvPr/>
        </p:nvCxnSpPr>
        <p:spPr>
          <a:xfrm flipV="1">
            <a:off x="4670453" y="2666505"/>
            <a:ext cx="1329663" cy="281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104" idx="6"/>
            <a:endCxn id="83" idx="6"/>
          </p:cNvCxnSpPr>
          <p:nvPr/>
        </p:nvCxnSpPr>
        <p:spPr>
          <a:xfrm flipH="1" flipV="1">
            <a:off x="3210350" y="3431218"/>
            <a:ext cx="1329663" cy="6297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9" idx="2"/>
            <a:endCxn id="92" idx="2"/>
          </p:cNvCxnSpPr>
          <p:nvPr/>
        </p:nvCxnSpPr>
        <p:spPr>
          <a:xfrm>
            <a:off x="4670453" y="4192407"/>
            <a:ext cx="1329663" cy="3523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63676" y="2458248"/>
            <a:ext cx="199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3"/>
                </a:solidFill>
                <a:latin typeface="Lato Black" pitchFamily="34" charset="0"/>
              </a:rPr>
              <a:t>Does the Phillip’s Curve Apply to the United States?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Lato Black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946" y="3101426"/>
            <a:ext cx="1839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Doe the relationship between unemployment and </a:t>
            </a:r>
            <a:r>
              <a:rPr lang="en-US" sz="1000" dirty="0">
                <a:solidFill>
                  <a:srgbClr val="9BBB59"/>
                </a:solidFill>
                <a:latin typeface="Lato Black" pitchFamily="34" charset="0"/>
              </a:rPr>
              <a:t>inflation change over time?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BBB59"/>
              </a:solidFill>
              <a:effectLst/>
              <a:uLnTx/>
              <a:uFillTx/>
              <a:latin typeface="Lato Black" pitchFamily="34" charset="0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00116" y="2250868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000116" y="3780293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89557" y="3874103"/>
            <a:ext cx="1568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39C12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What correlations between unemployment and inflation exist?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540013" y="2601566"/>
            <a:ext cx="130440" cy="130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 flipH="1">
            <a:off x="4540013" y="1834804"/>
            <a:ext cx="130440" cy="1304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 flipH="1">
            <a:off x="4540013" y="3372295"/>
            <a:ext cx="130440" cy="130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val 108"/>
          <p:cNvSpPr/>
          <p:nvPr/>
        </p:nvSpPr>
        <p:spPr>
          <a:xfrm flipH="1">
            <a:off x="4540013" y="4127187"/>
            <a:ext cx="130440" cy="130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>
            <a:stCxn id="102" idx="4"/>
            <a:endCxn id="99" idx="0"/>
          </p:cNvCxnSpPr>
          <p:nvPr/>
        </p:nvCxnSpPr>
        <p:spPr>
          <a:xfrm>
            <a:off x="4605233" y="1965244"/>
            <a:ext cx="0" cy="63632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9" idx="4"/>
            <a:endCxn id="104" idx="0"/>
          </p:cNvCxnSpPr>
          <p:nvPr/>
        </p:nvCxnSpPr>
        <p:spPr>
          <a:xfrm>
            <a:off x="4605233" y="2732006"/>
            <a:ext cx="0" cy="6402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4" idx="4"/>
            <a:endCxn id="109" idx="0"/>
          </p:cNvCxnSpPr>
          <p:nvPr/>
        </p:nvCxnSpPr>
        <p:spPr>
          <a:xfrm>
            <a:off x="4605233" y="3502735"/>
            <a:ext cx="0" cy="62445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3D001B4-D0D3-4DC7-9673-23EA19004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57" y="3931311"/>
            <a:ext cx="522191" cy="522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D66D6-63EC-4087-9609-7E24CEC36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57" y="2519015"/>
            <a:ext cx="550471" cy="33934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7C3AFFE-553E-4E74-8914-B8724D1F1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9" y="3101426"/>
            <a:ext cx="674348" cy="64029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A421403-8104-46B5-9A7E-54B54D47D9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8" y="1575486"/>
            <a:ext cx="695162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C33F2083-816B-48B2-8561-010C34925352}"/>
              </a:ext>
            </a:extLst>
          </p:cNvPr>
          <p:cNvSpPr/>
          <p:nvPr/>
        </p:nvSpPr>
        <p:spPr>
          <a:xfrm>
            <a:off x="2403030" y="4044733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000116" y="3331716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0548" y="961210"/>
            <a:ext cx="1320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Wages</a:t>
            </a:r>
          </a:p>
        </p:txBody>
      </p:sp>
      <p:sp>
        <p:nvSpPr>
          <p:cNvPr id="88" name="Oval 87"/>
          <p:cNvSpPr/>
          <p:nvPr/>
        </p:nvSpPr>
        <p:spPr>
          <a:xfrm>
            <a:off x="2379077" y="785908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79077" y="2483114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cxnSpLocks/>
            <a:stCxn id="109" idx="4"/>
          </p:cNvCxnSpPr>
          <p:nvPr/>
        </p:nvCxnSpPr>
        <p:spPr>
          <a:xfrm>
            <a:off x="4605233" y="3809050"/>
            <a:ext cx="0" cy="12320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4605233" y="22282"/>
            <a:ext cx="0" cy="13699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" idx="6"/>
          </p:cNvCxnSpPr>
          <p:nvPr/>
        </p:nvCxnSpPr>
        <p:spPr>
          <a:xfrm flipH="1">
            <a:off x="3210350" y="1199777"/>
            <a:ext cx="1329663" cy="1768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9" idx="6"/>
            <a:endCxn id="54" idx="2"/>
          </p:cNvCxnSpPr>
          <p:nvPr/>
        </p:nvCxnSpPr>
        <p:spPr>
          <a:xfrm flipV="1">
            <a:off x="4670453" y="2050148"/>
            <a:ext cx="1329663" cy="281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4" idx="6"/>
            <a:endCxn id="83" idx="6"/>
          </p:cNvCxnSpPr>
          <p:nvPr/>
        </p:nvCxnSpPr>
        <p:spPr>
          <a:xfrm flipH="1" flipV="1">
            <a:off x="3210350" y="2898751"/>
            <a:ext cx="1329663" cy="6297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109" idx="2"/>
          </p:cNvCxnSpPr>
          <p:nvPr/>
        </p:nvCxnSpPr>
        <p:spPr>
          <a:xfrm>
            <a:off x="4670453" y="3743830"/>
            <a:ext cx="1329663" cy="3523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62062" y="1919342"/>
            <a:ext cx="2281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Natural Rate of Unemployment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" y="2568959"/>
            <a:ext cx="1833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Inflation Targeting</a:t>
            </a:r>
          </a:p>
        </p:txBody>
      </p:sp>
      <p:sp>
        <p:nvSpPr>
          <p:cNvPr id="54" name="Oval 53"/>
          <p:cNvSpPr/>
          <p:nvPr/>
        </p:nvSpPr>
        <p:spPr>
          <a:xfrm>
            <a:off x="6000116" y="1634511"/>
            <a:ext cx="831273" cy="831273"/>
          </a:xfrm>
          <a:prstGeom prst="ellipse">
            <a:avLst/>
          </a:prstGeom>
          <a:noFill/>
          <a:ln w="254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70703" y="3620718"/>
            <a:ext cx="1541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Productivity Growth</a:t>
            </a:r>
          </a:p>
        </p:txBody>
      </p:sp>
      <p:sp>
        <p:nvSpPr>
          <p:cNvPr id="99" name="Oval 98"/>
          <p:cNvSpPr/>
          <p:nvPr/>
        </p:nvSpPr>
        <p:spPr>
          <a:xfrm>
            <a:off x="4540013" y="1985209"/>
            <a:ext cx="130440" cy="1304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 flipH="1">
            <a:off x="4540013" y="1134557"/>
            <a:ext cx="130440" cy="130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 flipH="1">
            <a:off x="4540013" y="2839828"/>
            <a:ext cx="130440" cy="130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val 108"/>
          <p:cNvSpPr/>
          <p:nvPr/>
        </p:nvSpPr>
        <p:spPr>
          <a:xfrm flipH="1">
            <a:off x="4540013" y="3678610"/>
            <a:ext cx="130440" cy="1304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>
            <a:stCxn id="102" idx="4"/>
            <a:endCxn id="99" idx="0"/>
          </p:cNvCxnSpPr>
          <p:nvPr/>
        </p:nvCxnSpPr>
        <p:spPr>
          <a:xfrm>
            <a:off x="4605233" y="1264997"/>
            <a:ext cx="0" cy="72021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9" idx="4"/>
            <a:endCxn id="104" idx="0"/>
          </p:cNvCxnSpPr>
          <p:nvPr/>
        </p:nvCxnSpPr>
        <p:spPr>
          <a:xfrm>
            <a:off x="4605233" y="2115649"/>
            <a:ext cx="0" cy="72417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4" idx="4"/>
            <a:endCxn id="109" idx="0"/>
          </p:cNvCxnSpPr>
          <p:nvPr/>
        </p:nvCxnSpPr>
        <p:spPr>
          <a:xfrm>
            <a:off x="4605233" y="2970268"/>
            <a:ext cx="0" cy="7083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FD7436-2C5F-4C9A-A911-C43B814658CF}"/>
              </a:ext>
            </a:extLst>
          </p:cNvPr>
          <p:cNvCxnSpPr>
            <a:cxnSpLocks/>
          </p:cNvCxnSpPr>
          <p:nvPr/>
        </p:nvCxnSpPr>
        <p:spPr>
          <a:xfrm>
            <a:off x="3242960" y="4473582"/>
            <a:ext cx="1329663" cy="3523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9ACA1A8-6CFE-446D-9DA4-711A6B20009A}"/>
              </a:ext>
            </a:extLst>
          </p:cNvPr>
          <p:cNvSpPr/>
          <p:nvPr/>
        </p:nvSpPr>
        <p:spPr>
          <a:xfrm flipH="1">
            <a:off x="4540013" y="4422510"/>
            <a:ext cx="130440" cy="130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53CD58-922B-4C35-9A24-3B56028085CB}"/>
              </a:ext>
            </a:extLst>
          </p:cNvPr>
          <p:cNvSpPr txBox="1"/>
          <p:nvPr/>
        </p:nvSpPr>
        <p:spPr>
          <a:xfrm>
            <a:off x="1324716" y="4301967"/>
            <a:ext cx="1541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Lato Black" pitchFamily="34" charset="0"/>
                <a:ea typeface="+mn-ea"/>
                <a:cs typeface="+mn-cs"/>
              </a:rPr>
              <a:t>Global Factors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E7AC6FF-0054-454D-9895-0F0E65C6C0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1" y="864395"/>
            <a:ext cx="653333" cy="653333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BF95BF19-0D0C-4519-A62B-E23148A99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23" y="1763456"/>
            <a:ext cx="573381" cy="573381"/>
          </a:xfrm>
          <a:prstGeom prst="rect">
            <a:avLst/>
          </a:prstGeom>
        </p:spPr>
      </p:pic>
      <p:pic>
        <p:nvPicPr>
          <p:cNvPr id="72" name="Picture 71" descr="A picture containing object, device&#10;&#10;Description automatically generated">
            <a:extLst>
              <a:ext uri="{FF2B5EF4-FFF2-40B4-BE49-F238E27FC236}">
                <a16:creationId xmlns:a16="http://schemas.microsoft.com/office/drawing/2014/main" id="{E4FE1986-B125-4C87-9F46-9A4784BFD2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86" y="2533923"/>
            <a:ext cx="729654" cy="729654"/>
          </a:xfrm>
          <a:prstGeom prst="rect">
            <a:avLst/>
          </a:prstGeom>
        </p:spPr>
      </p:pic>
      <p:pic>
        <p:nvPicPr>
          <p:cNvPr id="73" name="Picture 72" descr="A close up of a sign&#10;&#10;Description automatically generated">
            <a:extLst>
              <a:ext uri="{FF2B5EF4-FFF2-40B4-BE49-F238E27FC236}">
                <a16:creationId xmlns:a16="http://schemas.microsoft.com/office/drawing/2014/main" id="{A52F865F-D755-4891-87E4-7564BC0E1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34" y="3508649"/>
            <a:ext cx="451892" cy="470361"/>
          </a:xfrm>
          <a:prstGeom prst="rect">
            <a:avLst/>
          </a:prstGeom>
        </p:spPr>
      </p:pic>
      <p:pic>
        <p:nvPicPr>
          <p:cNvPr id="74" name="Picture 7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D15D677-5C4D-48E0-AD31-207AF6FACF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40" y="4173360"/>
            <a:ext cx="652755" cy="6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6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3099701" y="994394"/>
            <a:ext cx="322489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87DAB8-5F0D-4504-83E4-4F88CEFB0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Does the Phillip’s Curve Hold for the United States? 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11E9D0CA-4FD2-4649-AF44-920487AC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59391" y="429604"/>
            <a:ext cx="3493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itchFamily="34" charset="0"/>
                <a:ea typeface="+mn-ea"/>
                <a:cs typeface="Arial" pitchFamily="34" charset="0"/>
              </a:rPr>
              <a:t>What is the Phillip’s Curve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Content Placeholder 9" descr="A picture containing object&#10;&#10;Description automatically generated">
            <a:extLst>
              <a:ext uri="{FF2B5EF4-FFF2-40B4-BE49-F238E27FC236}">
                <a16:creationId xmlns:a16="http://schemas.microsoft.com/office/drawing/2014/main" id="{5AF15627-451E-4A15-9CE1-AD3A433877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1142084"/>
            <a:ext cx="4419602" cy="37011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04E771-8D7E-4353-A16A-335ACAC8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142084"/>
            <a:ext cx="4038600" cy="357181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14F2A4E6-2E82-441A-B6C4-D15497F85CC4}"/>
              </a:ext>
            </a:extLst>
          </p:cNvPr>
          <p:cNvSpPr txBox="1">
            <a:spLocks/>
          </p:cNvSpPr>
          <p:nvPr/>
        </p:nvSpPr>
        <p:spPr>
          <a:xfrm>
            <a:off x="152400" y="1187803"/>
            <a:ext cx="4305301" cy="3793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Suggests that a higher inflation rate will come with lower unemployment</a:t>
            </a:r>
          </a:p>
          <a:p>
            <a:r>
              <a:rPr lang="en-US" dirty="0">
                <a:solidFill>
                  <a:schemeClr val="bg1"/>
                </a:solidFill>
              </a:rPr>
              <a:t>As  employers run out of potential workers who do not already have a job, they’ll have to outbid other firms</a:t>
            </a:r>
          </a:p>
          <a:p>
            <a:r>
              <a:rPr lang="en-US" dirty="0">
                <a:solidFill>
                  <a:schemeClr val="bg1"/>
                </a:solidFill>
              </a:rPr>
              <a:t>The idea is that employers finding it harder to fill jobs will pay higher wages and thereby spur inflation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48D7DCD7-E119-4F82-98CA-7A60C7E3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58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212512" y="429604"/>
            <a:ext cx="6787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itchFamily="34" charset="0"/>
                <a:ea typeface="+mn-ea"/>
                <a:cs typeface="Arial" pitchFamily="34" charset="0"/>
              </a:rPr>
              <a:t>Does the Phillip’s Curve Hold in the United States?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A screenshot of a bird&#10;&#10;Description automatically generated">
            <a:extLst>
              <a:ext uri="{FF2B5EF4-FFF2-40B4-BE49-F238E27FC236}">
                <a16:creationId xmlns:a16="http://schemas.microsoft.com/office/drawing/2014/main" id="{8F4A5FD4-B64F-4866-B83D-B6E0F0905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78980"/>
            <a:ext cx="8001000" cy="2909455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3BDA1C6-1C97-4FD5-B79F-30DE4432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82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703730" y="429604"/>
            <a:ext cx="5804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Did the Phillip’s Curve Ever Hold in the US?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1001811"/>
            <a:ext cx="2971799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picture containing sky, bird, photo, text&#10;&#10;Description automatically generated">
            <a:extLst>
              <a:ext uri="{FF2B5EF4-FFF2-40B4-BE49-F238E27FC236}">
                <a16:creationId xmlns:a16="http://schemas.microsoft.com/office/drawing/2014/main" id="{A8B84FD0-947B-453B-8B66-5FA3384402B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8" y="1374387"/>
            <a:ext cx="2743200" cy="1645920"/>
          </a:xfrm>
          <a:prstGeom prst="rect">
            <a:avLst/>
          </a:prstGeom>
        </p:spPr>
      </p:pic>
      <p:pic>
        <p:nvPicPr>
          <p:cNvPr id="7" name="Picture 6" descr="A picture containing sky, text, photo, different&#10;&#10;Description automatically generated">
            <a:extLst>
              <a:ext uri="{FF2B5EF4-FFF2-40B4-BE49-F238E27FC236}">
                <a16:creationId xmlns:a16="http://schemas.microsoft.com/office/drawing/2014/main" id="{C25BA6D5-C4E8-40CB-A29F-23462B3AA85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53" y="1380102"/>
            <a:ext cx="2743200" cy="1645920"/>
          </a:xfrm>
          <a:prstGeom prst="rect">
            <a:avLst/>
          </a:prstGeom>
        </p:spPr>
      </p:pic>
      <p:pic>
        <p:nvPicPr>
          <p:cNvPr id="12" name="Picture 11" descr="A picture containing sky, bird, flock, text&#10;&#10;Description automatically generated">
            <a:extLst>
              <a:ext uri="{FF2B5EF4-FFF2-40B4-BE49-F238E27FC236}">
                <a16:creationId xmlns:a16="http://schemas.microsoft.com/office/drawing/2014/main" id="{44657EDA-5E42-4279-A9DB-7B7C182ED2F3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69625"/>
            <a:ext cx="2743200" cy="1645920"/>
          </a:xfrm>
          <a:prstGeom prst="rect">
            <a:avLst/>
          </a:prstGeom>
        </p:spPr>
      </p:pic>
      <p:pic>
        <p:nvPicPr>
          <p:cNvPr id="14" name="Picture 13" descr="A picture containing sky&#10;&#10;Description automatically generated">
            <a:extLst>
              <a:ext uri="{FF2B5EF4-FFF2-40B4-BE49-F238E27FC236}">
                <a16:creationId xmlns:a16="http://schemas.microsoft.com/office/drawing/2014/main" id="{2BE2CA31-F4D9-497F-99E0-175167163EA0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68118"/>
            <a:ext cx="2743200" cy="1645920"/>
          </a:xfrm>
          <a:prstGeom prst="rect">
            <a:avLst/>
          </a:prstGeom>
        </p:spPr>
      </p:pic>
      <p:pic>
        <p:nvPicPr>
          <p:cNvPr id="16" name="Picture 15" descr="A picture containing sky&#10;&#10;Description automatically generated">
            <a:extLst>
              <a:ext uri="{FF2B5EF4-FFF2-40B4-BE49-F238E27FC236}">
                <a16:creationId xmlns:a16="http://schemas.microsoft.com/office/drawing/2014/main" id="{0A80FBAA-22D7-4B30-AD45-5F545F658A2A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8594"/>
            <a:ext cx="2743200" cy="1645920"/>
          </a:xfrm>
          <a:prstGeom prst="rect">
            <a:avLst/>
          </a:prstGeom>
        </p:spPr>
      </p:pic>
      <p:pic>
        <p:nvPicPr>
          <p:cNvPr id="22" name="Picture 21" descr="A flock of birds&#10;&#10;Description automatically generated">
            <a:extLst>
              <a:ext uri="{FF2B5EF4-FFF2-40B4-BE49-F238E27FC236}">
                <a16:creationId xmlns:a16="http://schemas.microsoft.com/office/drawing/2014/main" id="{F1373E79-476A-41F2-8D30-9965BBDCE446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" y="3368118"/>
            <a:ext cx="2743200" cy="1645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AC838E-E6FE-4515-BE9C-82EC597570E3}"/>
              </a:ext>
            </a:extLst>
          </p:cNvPr>
          <p:cNvSpPr txBox="1"/>
          <p:nvPr/>
        </p:nvSpPr>
        <p:spPr>
          <a:xfrm>
            <a:off x="6487368" y="993688"/>
            <a:ext cx="21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Stagflation and FRA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05105-4851-4CD2-93E4-2FCF381272C8}"/>
              </a:ext>
            </a:extLst>
          </p:cNvPr>
          <p:cNvSpPr txBox="1"/>
          <p:nvPr/>
        </p:nvSpPr>
        <p:spPr>
          <a:xfrm>
            <a:off x="6591300" y="29892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Dot-com and GFC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EE35D-53C2-4006-BA2C-C334697FDAE3}"/>
              </a:ext>
            </a:extLst>
          </p:cNvPr>
          <p:cNvSpPr txBox="1"/>
          <p:nvPr/>
        </p:nvSpPr>
        <p:spPr>
          <a:xfrm>
            <a:off x="286924" y="3020307"/>
            <a:ext cx="26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Recession and IR Increase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879FA-E964-41EF-BD5B-30B7233E38EC}"/>
              </a:ext>
            </a:extLst>
          </p:cNvPr>
          <p:cNvSpPr txBox="1"/>
          <p:nvPr/>
        </p:nvSpPr>
        <p:spPr>
          <a:xfrm>
            <a:off x="3237801" y="2998786"/>
            <a:ext cx="26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Savings and Loan Crisis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9C395-992B-4076-9820-FFCC8C219B26}"/>
              </a:ext>
            </a:extLst>
          </p:cNvPr>
          <p:cNvSpPr txBox="1"/>
          <p:nvPr/>
        </p:nvSpPr>
        <p:spPr>
          <a:xfrm>
            <a:off x="491566" y="1010770"/>
            <a:ext cx="226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Decade of Prosperity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5121C-75C6-43A8-ADA7-0A04E6D7D91B}"/>
              </a:ext>
            </a:extLst>
          </p:cNvPr>
          <p:cNvSpPr txBox="1"/>
          <p:nvPr/>
        </p:nvSpPr>
        <p:spPr>
          <a:xfrm>
            <a:off x="3536985" y="1010770"/>
            <a:ext cx="226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Wartime Inflation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DFB39A4F-01F5-4D4B-8473-E653C370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3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EC2343-E36D-4380-81E1-F4CFEAEB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71325"/>
            <a:ext cx="8991600" cy="4472175"/>
          </a:xfrm>
          <a:prstGeom prst="rect">
            <a:avLst/>
          </a:prstGeom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8282" y="268766"/>
            <a:ext cx="6787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Lato Light" pitchFamily="34" charset="0"/>
                <a:cs typeface="Arial" pitchFamily="34" charset="0"/>
              </a:rPr>
              <a:t>Does the Phillip’s Curve Hold in the United States?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6C8FA99-5752-4422-B69F-339B682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0F9EE-DF87-4D1E-8D96-0D250CC4DF23}"/>
              </a:ext>
            </a:extLst>
          </p:cNvPr>
          <p:cNvSpPr txBox="1"/>
          <p:nvPr/>
        </p:nvSpPr>
        <p:spPr>
          <a:xfrm>
            <a:off x="76200" y="1504950"/>
            <a:ext cx="8991600" cy="1828800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3099701" y="994394"/>
            <a:ext cx="322489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87DAB8-5F0D-4504-83E4-4F88CEFB0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Other Factors Influencing the Relationship Between Inflation and Unemployment in the United States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829600B-78AC-4B92-93A1-3D037C2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198DC-2EF7-4B34-A789-AD3A4CDEB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93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Zero_Colorful Scheme">
      <a:dk1>
        <a:sysClr val="windowText" lastClr="000000"/>
      </a:dk1>
      <a:lt1>
        <a:sysClr val="window" lastClr="FFFFFF"/>
      </a:lt1>
      <a:dk2>
        <a:srgbClr val="2980B9"/>
      </a:dk2>
      <a:lt2>
        <a:srgbClr val="16A085"/>
      </a:lt2>
      <a:accent1>
        <a:srgbClr val="9BBB59"/>
      </a:accent1>
      <a:accent2>
        <a:srgbClr val="F39C12"/>
      </a:accent2>
      <a:accent3>
        <a:srgbClr val="C0392B"/>
      </a:accent3>
      <a:accent4>
        <a:srgbClr val="4B2C50"/>
      </a:accent4>
      <a:accent5>
        <a:srgbClr val="2C3E50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15140</TotalTime>
  <Words>597</Words>
  <Application>Microsoft Office PowerPoint</Application>
  <PresentationFormat>On-screen Show (16:9)</PresentationFormat>
  <Paragraphs>106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Lato</vt:lpstr>
      <vt:lpstr>Lato Black</vt:lpstr>
      <vt:lpstr>Lato Bold</vt:lpstr>
      <vt:lpstr>Lato Light</vt:lpstr>
      <vt:lpstr>Arial</vt:lpstr>
      <vt:lpstr>Calibri</vt:lpstr>
      <vt:lpstr>Office Theme</vt:lpstr>
      <vt:lpstr>Does it Apply to the US Economy?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DesignXpress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Christian Conroy</cp:lastModifiedBy>
  <cp:revision>1929</cp:revision>
  <dcterms:created xsi:type="dcterms:W3CDTF">2014-07-12T12:45:17Z</dcterms:created>
  <dcterms:modified xsi:type="dcterms:W3CDTF">2019-06-17T02:45:25Z</dcterms:modified>
</cp:coreProperties>
</file>